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3" r:id="rId3"/>
    <p:sldId id="260" r:id="rId4"/>
    <p:sldId id="258" r:id="rId5"/>
    <p:sldId id="257" r:id="rId6"/>
    <p:sldId id="264" r:id="rId7"/>
    <p:sldId id="265" r:id="rId8"/>
    <p:sldId id="269" r:id="rId9"/>
    <p:sldId id="266" r:id="rId10"/>
    <p:sldId id="267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7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A7C-40F7-4645-80E6-1611AA3F8F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660E2-837E-4F08-B82E-7DE94AF7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2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1F7A8-D4B4-40EA-B8D7-30D152261721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EC8DF-438F-4A6E-A2EB-F14153227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C8DF-438F-4A6E-A2EB-F14153227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2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C8DF-438F-4A6E-A2EB-F14153227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3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7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9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2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5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6FE6-765D-445C-8AE0-C9382B0D226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2C649-F08B-41ED-B68A-A1E5C48B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13009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200" b="1" dirty="0" smtClean="0"/>
          </a:p>
          <a:p>
            <a:pPr marL="0" lvl="0" indent="0" algn="ctr">
              <a:buNone/>
            </a:pPr>
            <a:r>
              <a:rPr lang="en-US" sz="3600" b="1" dirty="0" smtClean="0"/>
              <a:t>Cluster </a:t>
            </a:r>
            <a:r>
              <a:rPr lang="en-US" sz="3600" b="1" dirty="0" smtClean="0"/>
              <a:t>Strategy </a:t>
            </a:r>
            <a:r>
              <a:rPr lang="en-US" sz="3600" b="1" dirty="0" smtClean="0"/>
              <a:t>for </a:t>
            </a:r>
            <a:r>
              <a:rPr lang="en-US" sz="3600" b="1" dirty="0" smtClean="0"/>
              <a:t>Cooking </a:t>
            </a:r>
            <a:r>
              <a:rPr lang="en-US" sz="3600" b="1" dirty="0"/>
              <a:t>F</a:t>
            </a:r>
            <a:r>
              <a:rPr lang="en-US" sz="3600" b="1" dirty="0" smtClean="0"/>
              <a:t>uel </a:t>
            </a:r>
            <a:r>
              <a:rPr lang="en-US" sz="3600" b="1" dirty="0"/>
              <a:t>P</a:t>
            </a:r>
            <a:r>
              <a:rPr lang="en-US" sz="3600" b="1" dirty="0" smtClean="0"/>
              <a:t>rovision </a:t>
            </a:r>
            <a:r>
              <a:rPr lang="en-US" sz="3600" b="1" dirty="0" smtClean="0"/>
              <a:t>and </a:t>
            </a:r>
            <a:r>
              <a:rPr lang="en-US" sz="3600" b="1" dirty="0" smtClean="0"/>
              <a:t>Fuel </a:t>
            </a:r>
            <a:r>
              <a:rPr lang="en-US" sz="3600" b="1" dirty="0"/>
              <a:t>E</a:t>
            </a:r>
            <a:r>
              <a:rPr lang="en-US" sz="3600" b="1" dirty="0" smtClean="0"/>
              <a:t>fficient </a:t>
            </a:r>
            <a:r>
              <a:rPr lang="en-US" sz="3600" b="1" dirty="0"/>
              <a:t>S</a:t>
            </a:r>
            <a:r>
              <a:rPr lang="en-US" sz="3600" b="1" dirty="0" smtClean="0"/>
              <a:t>toves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dirty="0"/>
              <a:t>28 August 2014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C:\Users\mbaars_eu\Documents\Logos and Letterheads\Updated Logo 3 3 2014 small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63211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Urgent funding gap for </a:t>
            </a:r>
            <a:r>
              <a:rPr lang="en-US" sz="2400" b="1" dirty="0" err="1" smtClean="0">
                <a:solidFill>
                  <a:srgbClr val="FF0000"/>
                </a:solidFill>
              </a:rPr>
              <a:t>Bor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(charcoal provision at USD 13,800 per month + support cost)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dirty="0"/>
              <a:t>Combined advocacy with UNMISS and monitoring of indicators with Protection </a:t>
            </a:r>
            <a:r>
              <a:rPr lang="en-US" sz="2400" dirty="0" smtClean="0"/>
              <a:t>Cluster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Further </a:t>
            </a:r>
            <a:r>
              <a:rPr lang="en-US" sz="2400" dirty="0" smtClean="0"/>
              <a:t>analysis of stoves in use and relative efficiency; livelihoods/income and markets (FSL; ODI/Oxfam study</a:t>
            </a:r>
            <a:r>
              <a:rPr lang="en-US" sz="2400" dirty="0" smtClean="0"/>
              <a:t>); costing of each intervention including logs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Clarify partner commitments and funding gaps across the sites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Beyond December in the Juba sites</a:t>
            </a:r>
            <a:r>
              <a:rPr lang="en-US" sz="2400" dirty="0" smtClean="0"/>
              <a:t>? General exit strategy? </a:t>
            </a:r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29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01" y="3276600"/>
            <a:ext cx="2580726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Cooking fuel and fuel efficient stoves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87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Prior to the December 2013 crisis, internal displacement in South Sudan did not tend to result in concentrated sites where cooking fuel became an urgent humanitarian issue.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protection </a:t>
            </a:r>
            <a:r>
              <a:rPr lang="en-US" sz="2000" dirty="0" smtClean="0"/>
              <a:t>environment has changed this.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At the Crisis Response Plan review in July it was decided that the Shelter NFI Cluster should include provision of fuel and/or fuel efficient stoves within </a:t>
            </a:r>
            <a:r>
              <a:rPr lang="en-US" sz="2000" b="1" dirty="0" smtClean="0"/>
              <a:t>its response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Provision </a:t>
            </a:r>
            <a:r>
              <a:rPr lang="en-US" sz="2000" dirty="0"/>
              <a:t>of fuel and fuel efficient stoves has been limited and ad hoc thus </a:t>
            </a:r>
            <a:r>
              <a:rPr lang="en-US" sz="2000" dirty="0" smtClean="0"/>
              <a:t>far. 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419427" cy="25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Key elements of decision-making/strategy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Availability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Access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Logistics and feasibility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Other strategies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TRACK 1: Enhanced protective measures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TRACK 2: Provision of fuel and/or fuel efficient stoves</a:t>
            </a:r>
            <a:endParaRPr lang="en-US" sz="2400" b="1" dirty="0"/>
          </a:p>
        </p:txBody>
      </p:sp>
      <p:pic>
        <p:nvPicPr>
          <p:cNvPr id="6" name="Picture 3" descr="C:\Users\mbaars_eu\AppData\Local\Microsoft\Windows\Temporary Internet Files\Content.Outlook\J2OZJ8IV\IMG_0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19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072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89" y="0"/>
            <a:ext cx="9231489" cy="667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5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When to provide direct fuel/FES intervention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59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Fuel Efficient Stoves will be considered where fuel is available for gathering or purchase, but where there are some barriers to access. </a:t>
            </a:r>
            <a:endParaRPr lang="en-US" sz="2400" dirty="0" smtClean="0"/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Regular provision of charcoal will be considered in addition where fuel is not available, and/or where there are very high barriers to access for the majority of the population. </a:t>
            </a:r>
          </a:p>
        </p:txBody>
      </p:sp>
      <p:pic>
        <p:nvPicPr>
          <p:cNvPr id="4" name="Picture 2" descr="C:\Users\mbaars_eu\AppData\Local\Microsoft\Windows\Temporary Internet Files\Content.Outlook\J2OZJ8IV\IMG_0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05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baars_eu\Documents\Cluster Coordination\Cluster Updates\2014 06 June\2014 06 26 - Shelter NFI Cluster Update - Fuel Efficient Stoves\2014 06 26 - Cluster update (FES) documents shared\8. Local fuel efficient stove - Don Bos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05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type of fuel/FES intervention?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648200" cy="5410200"/>
          </a:xfrm>
        </p:spPr>
        <p:txBody>
          <a:bodyPr>
            <a:normAutofit/>
          </a:bodyPr>
          <a:lstStyle/>
          <a:p>
            <a:r>
              <a:rPr lang="en-US" sz="2600" dirty="0"/>
              <a:t>Choice of stove type should take logistics considerations into account.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/>
              <a:t>For both provision of FES and fuel rations, a targeted approach is preferable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pPr lvl="0"/>
            <a:r>
              <a:rPr lang="en-US" sz="2600" dirty="0"/>
              <a:t>All interventions should be accompanied by fire safety awareness raising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733800" cy="51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1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Analysis</a:t>
            </a:r>
            <a:endParaRPr lang="en-US" sz="2400" b="1" dirty="0"/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1027113" y="206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27452"/>
              </p:ext>
            </p:extLst>
          </p:nvPr>
        </p:nvGraphicFramePr>
        <p:xfrm>
          <a:off x="381000" y="762000"/>
          <a:ext cx="8381999" cy="598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438400"/>
                <a:gridCol w="3124200"/>
                <a:gridCol w="1066800"/>
                <a:gridCol w="685799"/>
              </a:tblGrid>
              <a:tr h="1075176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Fuel 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 (protection considerations)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</a:tr>
              <a:tr h="60820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Bentiu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Charcoal; market inside POC;</a:t>
                      </a:r>
                      <a:r>
                        <a:rPr lang="en-US" sz="1400" baseline="0" dirty="0" smtClean="0"/>
                        <a:t> 10 SSP for small bag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</a:t>
                      </a:r>
                      <a:r>
                        <a:rPr lang="en-US" sz="1400" baseline="0" dirty="0" smtClean="0"/>
                        <a:t> movement in and out of base for water/fuel collection; </a:t>
                      </a:r>
                      <a:r>
                        <a:rPr lang="en-US" sz="1400" b="1" baseline="0" dirty="0" smtClean="0"/>
                        <a:t>high number of protection incidents reported outside base. </a:t>
                      </a:r>
                      <a:r>
                        <a:rPr lang="en-US" sz="1400" b="0" baseline="0" dirty="0" smtClean="0"/>
                        <a:t>Protective accompaniment not possible.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Air</a:t>
                      </a:r>
                      <a:endParaRPr lang="en-US" sz="14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Fuel</a:t>
                      </a:r>
                      <a:r>
                        <a:rPr lang="en-US" sz="1400" baseline="0" dirty="0" smtClean="0"/>
                        <a:t> and FES cost, </a:t>
                      </a:r>
                      <a:r>
                        <a:rPr lang="en-US" sz="1400" baseline="0" dirty="0" err="1" smtClean="0"/>
                        <a:t>t</a:t>
                      </a:r>
                      <a:r>
                        <a:rPr lang="en-US" sz="1400" dirty="0" err="1" smtClean="0"/>
                        <a:t>anspor</a:t>
                      </a:r>
                      <a:r>
                        <a:rPr lang="en-US" sz="1400" dirty="0" smtClean="0"/>
                        <a:t> t</a:t>
                      </a:r>
                      <a:r>
                        <a:rPr lang="en-US" sz="1400" baseline="0" dirty="0" smtClean="0"/>
                        <a:t> (road + air), </a:t>
                      </a:r>
                      <a:r>
                        <a:rPr lang="en-US" sz="1400" baseline="0" dirty="0" err="1" smtClean="0"/>
                        <a:t>stoage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labour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includign</a:t>
                      </a:r>
                      <a:r>
                        <a:rPr lang="en-US" sz="1400" baseline="0" dirty="0" smtClean="0"/>
                        <a:t> offloading)</a:t>
                      </a:r>
                      <a:endParaRPr lang="en-US" sz="1400" dirty="0"/>
                    </a:p>
                  </a:txBody>
                  <a:tcPr vert="vert270">
                    <a:solidFill>
                      <a:srgbClr val="FF7171"/>
                    </a:solidFill>
                  </a:tcPr>
                </a:tc>
              </a:tr>
              <a:tr h="60820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Charcoal;</a:t>
                      </a:r>
                      <a:r>
                        <a:rPr lang="en-US" sz="1400" baseline="0" dirty="0" smtClean="0"/>
                        <a:t> market inside POC; 67 SSP for large back; wood for gathering outside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Very limited movement;</a:t>
                      </a:r>
                      <a:r>
                        <a:rPr lang="en-US" sz="1400" b="1" baseline="0" dirty="0" smtClean="0"/>
                        <a:t> perception of huge security risk, citing April incident. </a:t>
                      </a:r>
                      <a:r>
                        <a:rPr lang="en-US" sz="1400" b="0" baseline="0" dirty="0" smtClean="0"/>
                        <a:t> Suspended firewood patrols.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</a:tr>
              <a:tr h="60820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Malakal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Market inside POC and 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Wau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Shilluk</a:t>
                      </a:r>
                      <a:r>
                        <a:rPr lang="en-US" sz="1400" baseline="0" dirty="0" smtClean="0"/>
                        <a:t>; 5 SSP for 0.5Kg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lot of movement in and out of base</a:t>
                      </a:r>
                      <a:r>
                        <a:rPr lang="en-US" sz="1400" baseline="0" dirty="0" smtClean="0"/>
                        <a:t> for gathering, markets, employment; medium number of protection incidents outside. Limited patrolling.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Air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</a:tr>
              <a:tr h="6082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Market</a:t>
                      </a:r>
                      <a:r>
                        <a:rPr lang="en-US" sz="1400" baseline="0" dirty="0" smtClean="0"/>
                        <a:t> available; 100 SSP per large bag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lot of movement in and out for work; number</a:t>
                      </a:r>
                      <a:r>
                        <a:rPr lang="en-US" sz="1400" baseline="0" dirty="0" smtClean="0"/>
                        <a:t> of protection incidents fallen. Gates monitored.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</a:tr>
              <a:tr h="6082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 House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Market available; 100 SSP per</a:t>
                      </a:r>
                      <a:r>
                        <a:rPr lang="en-US" sz="1400" baseline="0" dirty="0" smtClean="0"/>
                        <a:t> large bag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 movement</a:t>
                      </a:r>
                      <a:r>
                        <a:rPr lang="en-US" sz="1400" baseline="0" dirty="0" smtClean="0"/>
                        <a:t> in and out, mainly for food and work; </a:t>
                      </a:r>
                      <a:r>
                        <a:rPr lang="en-US" sz="1400" b="1" baseline="0" dirty="0" smtClean="0"/>
                        <a:t>high level of protection incidents.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</a:tr>
              <a:tr h="60820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Mingkaman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Wood available for gathering (environmental concerns)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number</a:t>
                      </a:r>
                      <a:r>
                        <a:rPr lang="en-US" sz="1400" baseline="0" dirty="0" smtClean="0"/>
                        <a:t> of protection incidents reported? Tensions </a:t>
                      </a:r>
                      <a:r>
                        <a:rPr lang="en-US" sz="1400" baseline="0" dirty="0" err="1" smtClean="0"/>
                        <a:t>btwn</a:t>
                      </a:r>
                      <a:r>
                        <a:rPr lang="en-US" sz="1400" baseline="0" dirty="0" smtClean="0"/>
                        <a:t> IDP and host.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Proposed strategy by site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123149"/>
              </p:ext>
            </p:extLst>
          </p:nvPr>
        </p:nvGraphicFramePr>
        <p:xfrm>
          <a:off x="457200" y="1142998"/>
          <a:ext cx="8229599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170215"/>
                <a:gridCol w="3392385"/>
                <a:gridCol w="1523999"/>
              </a:tblGrid>
              <a:tr h="7972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Site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TRACK 1: Enhanced Protective Measures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TRACK 2: Provision of cooking fuel and/or FES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Potential ES/NFI</a:t>
                      </a:r>
                      <a:r>
                        <a:rPr lang="en-US" sz="1400" baseline="0" dirty="0" smtClean="0">
                          <a:latin typeface="+mn-lt"/>
                        </a:rPr>
                        <a:t> partner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755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Bentiu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UNMISS patrols outside. Removal of SPLA block to expand collection area.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Consider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flatpack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FES; targeting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GAA/DRC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Bor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UNMISS patrols outside.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FES;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blanket monthly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provision of charcoal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ration underway.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Oxfam/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Intersos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Acted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Malakal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UNMISS patrols outside.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Consider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flatpack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DRC?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5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Tongping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(Juba)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UNMISS patrols outside.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intervention until relocation complete; then decision based on assessment at that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time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 until December , then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Intersos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? 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House (Juba)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UNMISS patrols outside.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 Removal of SPLA block to expand collection area.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Charcoal provision + FES underway since Feb. Possibly targeted from Jan, but to be based on protection assessment at that time.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Oxfam (until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Dec), then Concern? 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Mingkaman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Consider FES (local materials)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Oxfam?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5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693</Words>
  <Application>Microsoft Office PowerPoint</Application>
  <PresentationFormat>On-screen Show (4:3)</PresentationFormat>
  <Paragraphs>105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Cooking fuel and fuel efficient stoves</vt:lpstr>
      <vt:lpstr>Key elements of decision-making/strategy </vt:lpstr>
      <vt:lpstr>PowerPoint Presentation</vt:lpstr>
      <vt:lpstr>PowerPoint Presentation</vt:lpstr>
      <vt:lpstr>When to provide direct fuel/FES intervention </vt:lpstr>
      <vt:lpstr>What type of fuel/FES intervention? </vt:lpstr>
      <vt:lpstr>Analysis</vt:lpstr>
      <vt:lpstr>Proposed strategy by site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Baars Margo</dc:creator>
  <cp:lastModifiedBy>JONES Laura</cp:lastModifiedBy>
  <cp:revision>39</cp:revision>
  <cp:lastPrinted>2014-08-28T11:02:14Z</cp:lastPrinted>
  <dcterms:created xsi:type="dcterms:W3CDTF">2014-08-25T04:43:37Z</dcterms:created>
  <dcterms:modified xsi:type="dcterms:W3CDTF">2014-08-28T13:27:21Z</dcterms:modified>
</cp:coreProperties>
</file>