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15" r:id="rId2"/>
    <p:sldId id="321" r:id="rId3"/>
    <p:sldId id="393" r:id="rId4"/>
    <p:sldId id="389" r:id="rId5"/>
    <p:sldId id="391" r:id="rId6"/>
    <p:sldId id="390" r:id="rId7"/>
    <p:sldId id="326" r:id="rId8"/>
    <p:sldId id="392" r:id="rId9"/>
    <p:sldId id="394" r:id="rId10"/>
    <p:sldId id="356" r:id="rId11"/>
    <p:sldId id="395" r:id="rId12"/>
    <p:sldId id="364" r:id="rId13"/>
    <p:sldId id="365" r:id="rId14"/>
    <p:sldId id="376" r:id="rId15"/>
    <p:sldId id="380" r:id="rId16"/>
    <p:sldId id="381" r:id="rId17"/>
    <p:sldId id="367" r:id="rId18"/>
    <p:sldId id="382" r:id="rId19"/>
    <p:sldId id="387" r:id="rId20"/>
    <p:sldId id="396" r:id="rId21"/>
    <p:sldId id="421" r:id="rId22"/>
    <p:sldId id="427" r:id="rId23"/>
    <p:sldId id="435" r:id="rId24"/>
    <p:sldId id="397" r:id="rId25"/>
    <p:sldId id="401" r:id="rId26"/>
    <p:sldId id="372" r:id="rId27"/>
    <p:sldId id="400" r:id="rId28"/>
    <p:sldId id="419" r:id="rId29"/>
    <p:sldId id="402" r:id="rId30"/>
    <p:sldId id="420" r:id="rId31"/>
    <p:sldId id="406" r:id="rId32"/>
    <p:sldId id="408" r:id="rId33"/>
    <p:sldId id="407" r:id="rId34"/>
    <p:sldId id="425" r:id="rId35"/>
    <p:sldId id="433" r:id="rId36"/>
    <p:sldId id="426" r:id="rId37"/>
    <p:sldId id="428" r:id="rId38"/>
    <p:sldId id="398" r:id="rId39"/>
    <p:sldId id="404" r:id="rId40"/>
    <p:sldId id="405" r:id="rId41"/>
    <p:sldId id="422" r:id="rId42"/>
    <p:sldId id="434" r:id="rId43"/>
    <p:sldId id="430" r:id="rId44"/>
    <p:sldId id="431" r:id="rId45"/>
    <p:sldId id="432" r:id="rId46"/>
    <p:sldId id="423" r:id="rId47"/>
    <p:sldId id="403" r:id="rId48"/>
    <p:sldId id="429" r:id="rId49"/>
    <p:sldId id="375" r:id="rId50"/>
    <p:sldId id="409" r:id="rId51"/>
    <p:sldId id="410" r:id="rId52"/>
    <p:sldId id="411" r:id="rId53"/>
    <p:sldId id="412" r:id="rId54"/>
    <p:sldId id="413" r:id="rId55"/>
    <p:sldId id="414" r:id="rId56"/>
    <p:sldId id="436" r:id="rId57"/>
    <p:sldId id="415" r:id="rId58"/>
    <p:sldId id="424" r:id="rId59"/>
    <p:sldId id="416" r:id="rId60"/>
    <p:sldId id="417" r:id="rId61"/>
    <p:sldId id="437" r:id="rId62"/>
    <p:sldId id="418" r:id="rId63"/>
    <p:sldId id="438" r:id="rId64"/>
    <p:sldId id="377" r:id="rId65"/>
    <p:sldId id="370" r:id="rId66"/>
    <p:sldId id="384" r:id="rId67"/>
    <p:sldId id="366" r:id="rId68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14C"/>
    <a:srgbClr val="7F1416"/>
    <a:srgbClr val="F8F8F8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624" y="-84"/>
      </p:cViewPr>
      <p:guideLst>
        <p:guide orient="horz" pos="216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738" y="0"/>
            <a:ext cx="4029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6AC5420-7B9E-448B-B6D6-A399B3DCCF1A}" type="datetimeFigureOut">
              <a:rPr lang="en-GB"/>
              <a:pPr>
                <a:defRPr/>
              </a:pPr>
              <a:t>31/12/2014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37325"/>
            <a:ext cx="402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738" y="6537325"/>
            <a:ext cx="402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5A3F088-3CE2-4AF5-893F-E7B2C46E2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07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65738" y="0"/>
            <a:ext cx="4029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C03F26D-2FBC-4097-A75A-8CCE18292032}" type="datetimeFigureOut">
              <a:rPr lang="en-GB"/>
              <a:pPr>
                <a:defRPr/>
              </a:pPr>
              <a:t>31/12/2014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31863" y="3268663"/>
            <a:ext cx="74326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37325"/>
            <a:ext cx="402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defTabSz="881063">
              <a:defRPr sz="13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65738" y="6537325"/>
            <a:ext cx="402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C97C52A-C353-40B1-897A-C01F721072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340A317-D0EB-44C8-83B4-5ED4253D3696}" type="slidenum">
              <a:rPr lang="en-GB" smtClean="0">
                <a:latin typeface="Calibri" pitchFamily="34" charset="0"/>
              </a:rPr>
              <a:pPr eaLnBrk="1" hangingPunct="1"/>
              <a:t>25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5F648F0-CD4D-41AD-BFDD-4BBA95B16464}" type="slidenum">
              <a:rPr lang="en-GB" smtClean="0">
                <a:latin typeface="Calibri" pitchFamily="34" charset="0"/>
              </a:rPr>
              <a:pPr eaLnBrk="1" hangingPunct="1"/>
              <a:t>26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A8D90CF-F634-42DA-AB72-F94864D12970}" type="slidenum">
              <a:rPr lang="en-GB" smtClean="0">
                <a:latin typeface="Calibri" pitchFamily="34" charset="0"/>
              </a:rPr>
              <a:pPr eaLnBrk="1" hangingPunct="1"/>
              <a:t>27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E785F6-C476-4A84-AC4A-D9AC46E91924}" type="slidenum">
              <a:rPr lang="en-GB" smtClean="0">
                <a:latin typeface="Calibri" pitchFamily="34" charset="0"/>
              </a:rPr>
              <a:pPr eaLnBrk="1" hangingPunct="1"/>
              <a:t>41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7745FEF-7EED-4476-B2E1-BD6E46B1CB26}" type="slidenum">
              <a:rPr lang="en-GB" smtClean="0">
                <a:latin typeface="Calibri" pitchFamily="34" charset="0"/>
              </a:rPr>
              <a:pPr eaLnBrk="1" hangingPunct="1"/>
              <a:t>42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436CBD-EAFD-4B86-8841-32B4348EC1FF}" type="slidenum">
              <a:rPr lang="en-GB" smtClean="0">
                <a:latin typeface="Calibri" pitchFamily="34" charset="0"/>
              </a:rPr>
              <a:pPr eaLnBrk="1" hangingPunct="1"/>
              <a:t>43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86170C9-FA74-4F07-ADE1-8C81E64C1D8F}" type="slidenum">
              <a:rPr lang="en-GB" smtClean="0">
                <a:latin typeface="Calibri" pitchFamily="34" charset="0"/>
              </a:rPr>
              <a:pPr eaLnBrk="1" hangingPunct="1"/>
              <a:t>45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24FA-C325-4D92-B235-8AFE823F30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CFFB-5264-4952-80D3-61C4B849F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8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A473-3F85-4A5A-8AC5-94EF64078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6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79388" y="1628775"/>
            <a:ext cx="878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24EE-E308-48E1-A52E-B49D364A3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2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8F4D-CE5F-42F9-BA21-DF6828F614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4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2384-2175-479C-B41D-000C370C21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BF8D-5FCB-496E-83EB-0F805E6A8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2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33C1-A76B-41D3-AEFC-707E532C96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6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1EDA-F137-4156-AB4E-540DDDC7A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8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725C-A8EF-4806-9695-DC1B279F9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1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2185-9987-4199-9C3E-CAF428122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8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1416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673E1AF-0BF2-4638-BF3C-236295A343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1030" name="Group 30"/>
          <p:cNvGrpSpPr>
            <a:grpSpLocks/>
          </p:cNvGrpSpPr>
          <p:nvPr/>
        </p:nvGrpSpPr>
        <p:grpSpPr bwMode="auto">
          <a:xfrm>
            <a:off x="468313" y="6308725"/>
            <a:ext cx="1908175" cy="400050"/>
            <a:chOff x="3671392" y="6341258"/>
            <a:chExt cx="1908720" cy="400110"/>
          </a:xfrm>
        </p:grpSpPr>
        <p:pic>
          <p:nvPicPr>
            <p:cNvPr id="103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" name="Rectangle 3"/>
            <p:cNvSpPr>
              <a:spLocks noChangeArrowheads="1"/>
            </p:cNvSpPr>
            <p:nvPr/>
          </p:nvSpPr>
          <p:spPr bwMode="auto">
            <a:xfrm>
              <a:off x="3995334" y="6341258"/>
              <a:ext cx="15847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800" b="1">
                  <a:solidFill>
                    <a:srgbClr val="7F1416"/>
                  </a:solidFill>
                  <a:latin typeface="Verdana" pitchFamily="34" charset="0"/>
                </a:rPr>
                <a:t>Global Shelter Cluster</a:t>
              </a:r>
              <a:endParaRPr lang="en-GB" sz="600">
                <a:cs typeface="Arial" charset="0"/>
              </a:endParaRPr>
            </a:p>
            <a:p>
              <a:pPr eaLnBrk="0" hangingPunct="0"/>
              <a:r>
                <a:rPr lang="en-GB" sz="600">
                  <a:solidFill>
                    <a:srgbClr val="7F1416"/>
                  </a:solidFill>
                  <a:latin typeface="Verdana" pitchFamily="34" charset="0"/>
                  <a:cs typeface="Arial" charset="0"/>
                </a:rPr>
                <a:t>ShelterCluster.org</a:t>
              </a:r>
              <a:endParaRPr lang="en-GB" sz="600">
                <a:cs typeface="Arial" charset="0"/>
              </a:endParaRPr>
            </a:p>
            <a:p>
              <a:pPr eaLnBrk="0" hangingPunct="0"/>
              <a:r>
                <a:rPr lang="en-GB" sz="600">
                  <a:solidFill>
                    <a:srgbClr val="595959"/>
                  </a:solidFill>
                  <a:latin typeface="Verdana" pitchFamily="34" charset="0"/>
                  <a:cs typeface="Arial" charset="0"/>
                </a:rPr>
                <a:t>Coordinating Humanitarian Shelter</a:t>
              </a:r>
              <a:endParaRPr lang="en-GB">
                <a:cs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FBA8286-9A06-4437-8E61-529B43A4EF77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TRAINING:</a:t>
            </a:r>
            <a:b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</a:br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4 W Questionnaire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25741B2-AEAA-4163-8DE1-3383BFB6B2BC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10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389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Placeholder 2"/>
          <p:cNvSpPr txBox="1">
            <a:spLocks/>
          </p:cNvSpPr>
          <p:nvPr/>
        </p:nvSpPr>
        <p:spPr bwMode="auto">
          <a:xfrm>
            <a:off x="476250" y="908050"/>
            <a:ext cx="7840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>
                <a:solidFill>
                  <a:srgbClr val="113856"/>
                </a:solidFill>
                <a:latin typeface="Calibri" pitchFamily="34" charset="0"/>
              </a:rPr>
              <a:t>The digital platform provides a map of projects</a:t>
            </a:r>
          </a:p>
        </p:txBody>
      </p:sp>
      <p:pic>
        <p:nvPicPr>
          <p:cNvPr id="12293" name="Picture 8" descr="C:\Users\Leith\AppData\Local\Temp\Rar$DR05.555\mFieldwork_branding\PNGs\official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26431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865187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2. The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614B275-F892-4A61-BE1B-5774ED9F53DF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11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3315" name="Text Placeholder 2"/>
          <p:cNvSpPr txBox="1">
            <a:spLocks/>
          </p:cNvSpPr>
          <p:nvPr/>
        </p:nvSpPr>
        <p:spPr bwMode="auto">
          <a:xfrm>
            <a:off x="476250" y="908050"/>
            <a:ext cx="7840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>
                <a:solidFill>
                  <a:srgbClr val="113856"/>
                </a:solidFill>
                <a:latin typeface="Calibri" pitchFamily="34" charset="0"/>
              </a:rPr>
              <a:t>The digital platform analyses the project report information</a:t>
            </a:r>
          </a:p>
        </p:txBody>
      </p:sp>
      <p:pic>
        <p:nvPicPr>
          <p:cNvPr id="13316" name="Picture 8" descr="C:\Users\Leith\AppData\Local\Temp\Rar$DR05.555\mFieldwork_branding\PNGs\offici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26431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865187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2. The Technology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76009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6CC16A-F223-41A2-9E9E-EC880106E71E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12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1368425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3. Mobile application for the 4W</a:t>
            </a:r>
            <a:endParaRPr lang="en-GB" sz="3200" smtClean="0">
              <a:ea typeface="ＭＳ Ｐゴシック" pitchFamily="34" charset="-128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468313" y="1125538"/>
            <a:ext cx="820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The mobile application is very</a:t>
            </a:r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 user friendly.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 </a:t>
            </a:r>
          </a:p>
          <a:p>
            <a:pPr eaLnBrk="1" hangingPunct="1"/>
            <a:endParaRPr lang="en-GB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The whole 4W exercise is located in the </a:t>
            </a:r>
            <a:r>
              <a:rPr lang="en-GB" altLang="en-US" sz="2000" b="1" i="1">
                <a:solidFill>
                  <a:srgbClr val="04314C"/>
                </a:solidFill>
                <a:latin typeface="Calibri" pitchFamily="34" charset="0"/>
              </a:rPr>
              <a:t>‘</a:t>
            </a:r>
            <a:r>
              <a:rPr lang="en-GB" sz="2000" b="1" i="1">
                <a:solidFill>
                  <a:srgbClr val="04314C"/>
                </a:solidFill>
                <a:latin typeface="Calibri" pitchFamily="34" charset="0"/>
              </a:rPr>
              <a:t>4W</a:t>
            </a:r>
            <a:r>
              <a:rPr lang="en-GB" altLang="en-US" sz="2000" b="1" i="1">
                <a:solidFill>
                  <a:srgbClr val="04314C"/>
                </a:solidFill>
                <a:latin typeface="Calibri" pitchFamily="34" charset="0"/>
              </a:rPr>
              <a:t>’</a:t>
            </a:r>
            <a:r>
              <a:rPr lang="en-GB" altLang="ja-JP" sz="2000" b="1">
                <a:solidFill>
                  <a:srgbClr val="04314C"/>
                </a:solidFill>
                <a:latin typeface="Calibri" pitchFamily="34" charset="0"/>
              </a:rPr>
              <a:t> questionnaire.</a:t>
            </a:r>
          </a:p>
          <a:p>
            <a:pPr eaLnBrk="1" hangingPunct="1"/>
            <a:endParaRPr lang="en-GB" sz="2000" b="1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You click on the questionnaire and the first thing it will do is allow you to capture the exact location through a </a:t>
            </a:r>
            <a:r>
              <a:rPr lang="en-GB" sz="2000" b="1">
                <a:solidFill>
                  <a:srgbClr val="7F1416"/>
                </a:solidFill>
                <a:latin typeface="Calibri" pitchFamily="34" charset="0"/>
              </a:rPr>
              <a:t>GPS point</a:t>
            </a:r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 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(longitude, latitude). </a:t>
            </a:r>
            <a:br>
              <a:rPr lang="en-GB" sz="2000">
                <a:solidFill>
                  <a:srgbClr val="04314C"/>
                </a:solidFill>
                <a:latin typeface="Calibri" pitchFamily="34" charset="0"/>
              </a:rPr>
            </a:b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/>
            </a:r>
            <a:br>
              <a:rPr lang="en-GB" sz="2000">
                <a:solidFill>
                  <a:srgbClr val="04314C"/>
                </a:solidFill>
                <a:latin typeface="Calibri" pitchFamily="34" charset="0"/>
              </a:rPr>
            </a:b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-&gt; This allows for information to be gathered </a:t>
            </a:r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quickly</a:t>
            </a:r>
            <a:endParaRPr lang="en-GB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endParaRPr lang="en-GB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-&gt; It ties all information to a GPS point insuring it is </a:t>
            </a:r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accurate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 </a:t>
            </a: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	</a:t>
            </a: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-&gt; Adds </a:t>
            </a:r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credibility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 to Shelter Cluster reporting.</a:t>
            </a:r>
            <a:r>
              <a:rPr lang="en-US" sz="2000">
                <a:solidFill>
                  <a:srgbClr val="04314C"/>
                </a:solidFill>
                <a:latin typeface="Calibri" pitchFamily="34" charset="0"/>
              </a:rPr>
              <a:t> </a:t>
            </a:r>
          </a:p>
          <a:p>
            <a:pPr eaLnBrk="1" hangingPunct="1"/>
            <a:endParaRPr lang="en-US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US" sz="2000">
                <a:solidFill>
                  <a:srgbClr val="04314C"/>
                </a:solidFill>
                <a:latin typeface="Calibri" pitchFamily="34" charset="0"/>
              </a:rPr>
              <a:t>After the GPS point, follow the questions and answer to the best of your ability and knowledge.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/>
            </a:r>
            <a:br>
              <a:rPr lang="en-GB" sz="2000">
                <a:solidFill>
                  <a:srgbClr val="04314C"/>
                </a:solidFill>
                <a:latin typeface="Calibri" pitchFamily="34" charset="0"/>
              </a:rPr>
            </a:b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/>
            </a:r>
            <a:br>
              <a:rPr lang="en-GB" sz="2000">
                <a:solidFill>
                  <a:srgbClr val="04314C"/>
                </a:solidFill>
                <a:latin typeface="Calibri" pitchFamily="34" charset="0"/>
              </a:rPr>
            </a:br>
            <a:endParaRPr lang="en-GB" sz="2000">
              <a:solidFill>
                <a:srgbClr val="0431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DF9C57A-5020-4494-8BD2-5207A3E6773C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13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1296987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4. Reporting frequency</a:t>
            </a:r>
            <a:endParaRPr lang="en-GB" sz="3200" smtClean="0">
              <a:ea typeface="ＭＳ Ｐゴシック" pitchFamily="34" charset="-128"/>
            </a:endParaRP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468313" y="765175"/>
            <a:ext cx="82184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Monthly reporting: </a:t>
            </a: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Monthly reporting on the FIRST DAY (1</a:t>
            </a:r>
            <a:r>
              <a:rPr lang="en-GB" sz="2000" baseline="30000">
                <a:solidFill>
                  <a:srgbClr val="04314C"/>
                </a:solidFill>
                <a:latin typeface="Calibri" pitchFamily="34" charset="0"/>
              </a:rPr>
              <a:t>st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) of each month to report: </a:t>
            </a: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1. The previous month activities for Shelter implementation (Transitional and Permanent)</a:t>
            </a: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2. NFI report on status of current NFI and Emergency Shelter Kit stocks</a:t>
            </a:r>
          </a:p>
          <a:p>
            <a:pPr eaLnBrk="1" hangingPunct="1"/>
            <a:endParaRPr lang="en-GB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Arrange to visit the field of implementing agencies once a month to capture their activity. </a:t>
            </a:r>
          </a:p>
          <a:p>
            <a:pPr eaLnBrk="1" hangingPunct="1"/>
            <a:endParaRPr lang="en-GB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Ad-hoc reporting: </a:t>
            </a: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NFI distribution activity should be </a:t>
            </a:r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reported on the day 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of distribution.</a:t>
            </a: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It is ideal to visit </a:t>
            </a:r>
            <a:r>
              <a:rPr lang="en-GB" sz="2000" b="1">
                <a:solidFill>
                  <a:srgbClr val="04314C"/>
                </a:solidFill>
                <a:latin typeface="Calibri" pitchFamily="34" charset="0"/>
              </a:rPr>
              <a:t>on the day of distribution</a:t>
            </a:r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 to record the activity</a:t>
            </a:r>
          </a:p>
          <a:p>
            <a:pPr eaLnBrk="1" hangingPunct="1"/>
            <a:endParaRPr lang="en-GB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(see guidance on how to take a good photograph)</a:t>
            </a:r>
          </a:p>
          <a:p>
            <a:pPr eaLnBrk="1" hangingPunct="1"/>
            <a:endParaRPr lang="en-GB" sz="2000">
              <a:solidFill>
                <a:srgbClr val="04314C"/>
              </a:solidFill>
              <a:latin typeface="Calibri" pitchFamily="34" charset="0"/>
            </a:endParaRPr>
          </a:p>
          <a:p>
            <a:pPr eaLnBrk="1" hangingPunct="1"/>
            <a:r>
              <a:rPr lang="en-GB" sz="2000">
                <a:solidFill>
                  <a:srgbClr val="04314C"/>
                </a:solidFill>
                <a:latin typeface="Calibri" pitchFamily="34" charset="0"/>
              </a:rPr>
              <a:t>Alternatively: if you cannot be at the distribution on the day, remote report can be submitted.</a:t>
            </a:r>
            <a:br>
              <a:rPr lang="en-GB" sz="2000">
                <a:solidFill>
                  <a:srgbClr val="04314C"/>
                </a:solidFill>
                <a:latin typeface="Calibri" pitchFamily="34" charset="0"/>
              </a:rPr>
            </a:br>
            <a:endParaRPr lang="en-GB" sz="2000">
              <a:solidFill>
                <a:srgbClr val="0431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0400" cy="1143000"/>
          </a:xfrm>
        </p:spPr>
        <p:txBody>
          <a:bodyPr anchor="t"/>
          <a:lstStyle/>
          <a:p>
            <a:pPr algn="l"/>
            <a:r>
              <a:rPr lang="en-US" sz="3200" smtClean="0">
                <a:solidFill>
                  <a:srgbClr val="459FD5"/>
                </a:solidFill>
                <a:ea typeface="ＭＳ Ｐゴシック" pitchFamily="34" charset="-128"/>
              </a:rPr>
              <a:t>5. How many uploads per project?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38163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GB" sz="2000" smtClean="0">
                <a:ea typeface="ＭＳ Ｐゴシック" pitchFamily="34" charset="-128"/>
              </a:rPr>
              <a:t>It depends on the </a:t>
            </a:r>
            <a:r>
              <a:rPr lang="en-GB" sz="2000" b="1" smtClean="0">
                <a:ea typeface="ＭＳ Ｐゴシック" pitchFamily="34" charset="-128"/>
              </a:rPr>
              <a:t>components</a:t>
            </a:r>
            <a:r>
              <a:rPr lang="en-GB" sz="2000" smtClean="0">
                <a:ea typeface="ＭＳ Ｐゴシック" pitchFamily="34" charset="-128"/>
              </a:rPr>
              <a:t> of a project: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GB" sz="2000" smtClean="0">
                <a:ea typeface="ＭＳ Ｐゴシック" pitchFamily="34" charset="-128"/>
              </a:rPr>
              <a:t>	It must be split by </a:t>
            </a:r>
            <a:r>
              <a:rPr lang="en-GB" sz="2000" b="1" u="sng" smtClean="0">
                <a:solidFill>
                  <a:srgbClr val="7F1416"/>
                </a:solidFill>
                <a:ea typeface="ＭＳ Ｐゴシック" pitchFamily="34" charset="-128"/>
              </a:rPr>
              <a:t>Location</a:t>
            </a:r>
            <a:r>
              <a:rPr lang="en-GB" sz="2000" smtClean="0">
                <a:ea typeface="ＭＳ Ｐゴシック" pitchFamily="34" charset="-128"/>
              </a:rPr>
              <a:t>,</a:t>
            </a:r>
            <a:r>
              <a:rPr lang="en-GB" sz="2000" u="sng" smtClean="0">
                <a:ea typeface="ＭＳ Ｐゴシック" pitchFamily="34" charset="-128"/>
              </a:rPr>
              <a:t> </a:t>
            </a:r>
            <a:r>
              <a:rPr lang="en-GB" sz="2000" b="1" u="sng" smtClean="0">
                <a:solidFill>
                  <a:srgbClr val="7F1416"/>
                </a:solidFill>
                <a:ea typeface="ＭＳ Ｐゴシック" pitchFamily="34" charset="-128"/>
              </a:rPr>
              <a:t>Donor</a:t>
            </a:r>
            <a:r>
              <a:rPr lang="en-GB" sz="2000" smtClean="0">
                <a:ea typeface="ＭＳ Ｐゴシック" pitchFamily="34" charset="-128"/>
              </a:rPr>
              <a:t>, and </a:t>
            </a:r>
            <a:r>
              <a:rPr lang="en-GB" sz="2000" b="1" u="sng" smtClean="0">
                <a:solidFill>
                  <a:srgbClr val="7F1416"/>
                </a:solidFill>
                <a:ea typeface="ＭＳ Ｐゴシック" pitchFamily="34" charset="-128"/>
              </a:rPr>
              <a:t>Activity</a:t>
            </a:r>
            <a:r>
              <a:rPr lang="en-GB" sz="2000" smtClean="0">
                <a:ea typeface="ＭＳ Ｐゴシック" pitchFamily="34" charset="-128"/>
              </a:rPr>
              <a:t>. 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en-GB" sz="2000" smtClean="0">
              <a:ea typeface="ＭＳ Ｐゴシック" pitchFamily="34" charset="-12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GB" sz="2000" smtClean="0">
                <a:ea typeface="ＭＳ Ｐゴシック" pitchFamily="34" charset="-128"/>
              </a:rPr>
              <a:t>For example, if in a contract it says </a:t>
            </a:r>
            <a:r>
              <a:rPr lang="en-GB" sz="2000" u="sng" smtClean="0">
                <a:ea typeface="ＭＳ Ｐゴシック" pitchFamily="34" charset="-128"/>
              </a:rPr>
              <a:t>Emergency</a:t>
            </a:r>
            <a:r>
              <a:rPr lang="en-GB" sz="2000" b="1" u="sng" smtClean="0">
                <a:solidFill>
                  <a:srgbClr val="7F1416"/>
                </a:solidFill>
                <a:ea typeface="ＭＳ Ｐゴシック" pitchFamily="34" charset="-128"/>
              </a:rPr>
              <a:t> </a:t>
            </a:r>
            <a:r>
              <a:rPr lang="en-GB" sz="2000" u="sng" smtClean="0">
                <a:ea typeface="ＭＳ Ｐゴシック" pitchFamily="34" charset="-128"/>
              </a:rPr>
              <a:t>Shelter</a:t>
            </a:r>
            <a:r>
              <a:rPr lang="en-GB" sz="2000" smtClean="0">
                <a:ea typeface="ＭＳ Ｐゴシック" pitchFamily="34" charset="-128"/>
              </a:rPr>
              <a:t> for 200 HH and </a:t>
            </a:r>
            <a:r>
              <a:rPr lang="en-GB" sz="2000" u="sng" smtClean="0">
                <a:ea typeface="ＭＳ Ｐゴシック" pitchFamily="34" charset="-128"/>
              </a:rPr>
              <a:t>NFI</a:t>
            </a:r>
            <a:r>
              <a:rPr lang="en-GB" sz="2000" smtClean="0">
                <a:ea typeface="ＭＳ Ｐゴシック" pitchFamily="34" charset="-128"/>
              </a:rPr>
              <a:t> for 300 HH in one location, then you have to split it into </a:t>
            </a:r>
            <a:r>
              <a:rPr lang="en-GB" sz="2000" u="sng" smtClean="0">
                <a:ea typeface="ＭＳ Ｐゴシック" pitchFamily="34" charset="-128"/>
              </a:rPr>
              <a:t>two</a:t>
            </a:r>
            <a:r>
              <a:rPr lang="en-GB" sz="2000" smtClean="0">
                <a:ea typeface="ＭＳ Ｐゴシック" pitchFamily="34" charset="-128"/>
              </a:rPr>
              <a:t> entries (records) because it is two activities</a:t>
            </a:r>
            <a:r>
              <a:rPr lang="en-US" sz="2000" smtClean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0400" cy="1143000"/>
          </a:xfrm>
        </p:spPr>
        <p:txBody>
          <a:bodyPr anchor="t"/>
          <a:lstStyle/>
          <a:p>
            <a:pPr algn="l"/>
            <a:r>
              <a:rPr lang="en-US" sz="3200" smtClean="0">
                <a:solidFill>
                  <a:srgbClr val="459FD5"/>
                </a:solidFill>
                <a:ea typeface="ＭＳ Ｐゴシック" pitchFamily="34" charset="-128"/>
              </a:rPr>
              <a:t>5. How many uploads per project?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3" y="981075"/>
            <a:ext cx="8135937" cy="922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Example: </a:t>
            </a:r>
          </a:p>
          <a:p>
            <a:pPr>
              <a:defRPr/>
            </a:pPr>
            <a:r>
              <a:rPr lang="en-GB" dirty="0">
                <a:latin typeface="+mn-lt"/>
                <a:ea typeface="+mn-ea"/>
              </a:rPr>
              <a:t>DRC is implementing shelter and NFI projects in two locations.  They are NFI, Permanent Shelter and Transitional Shelter, funded by CHF, ECHO and DFID.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39552" y="2236802"/>
          <a:ext cx="34530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80846"/>
                <a:gridCol w="9760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Donor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>
                          <a:solidFill>
                            <a:schemeClr val="tx1"/>
                          </a:solidFill>
                        </a:rPr>
                        <a:t>Location 1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NFI,  PS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ECHO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NFI,  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44169" y="3883694"/>
          <a:ext cx="34530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80846"/>
                <a:gridCol w="9760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Donor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>
                          <a:solidFill>
                            <a:schemeClr val="tx1"/>
                          </a:solidFill>
                        </a:rPr>
                        <a:t>Location 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DFID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NFI,  PS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39552" y="2236802"/>
          <a:ext cx="34530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80846"/>
                <a:gridCol w="9760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Donor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>
                          <a:solidFill>
                            <a:schemeClr val="tx1"/>
                          </a:solidFill>
                        </a:rPr>
                        <a:t>Location 1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NFI,  PS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ECHO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NFI,  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44169" y="3883694"/>
          <a:ext cx="34530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80846"/>
                <a:gridCol w="97601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Donor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>
                          <a:solidFill>
                            <a:schemeClr val="tx1"/>
                          </a:solidFill>
                        </a:rPr>
                        <a:t>Location 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DFID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NFI,  PS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0400" cy="1143000"/>
          </a:xfrm>
        </p:spPr>
        <p:txBody>
          <a:bodyPr anchor="t"/>
          <a:lstStyle/>
          <a:p>
            <a:pPr algn="l"/>
            <a:r>
              <a:rPr lang="en-US" sz="3200" smtClean="0">
                <a:solidFill>
                  <a:srgbClr val="459FD5"/>
                </a:solidFill>
                <a:ea typeface="ＭＳ Ｐゴシック" pitchFamily="34" charset="-128"/>
              </a:rPr>
              <a:t>5. How many uploads per project?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3" y="981075"/>
            <a:ext cx="8135937" cy="922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Example: </a:t>
            </a:r>
          </a:p>
          <a:p>
            <a:pPr>
              <a:defRPr/>
            </a:pPr>
            <a:r>
              <a:rPr lang="en-GB" dirty="0">
                <a:latin typeface="+mn-lt"/>
                <a:ea typeface="+mn-ea"/>
              </a:rPr>
              <a:t>DRC is implementing shelter/NFI projects in two locations.  They are NFI, Permanent Shelter and Transitional Shelter, funded by CHF, ECHO and DFID.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67544" y="5445224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In this case you are supposed to upload </a:t>
            </a:r>
            <a:r>
              <a:rPr lang="en-GB" sz="2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7 entries </a:t>
            </a:r>
            <a:r>
              <a:rPr lang="en-GB" sz="2000" dirty="0" smtClean="0"/>
              <a:t>(records) separately, one for each separate </a:t>
            </a:r>
            <a:r>
              <a:rPr lang="en-GB" sz="2000" dirty="0" smtClean="0">
                <a:solidFill>
                  <a:srgbClr val="7F1416"/>
                </a:solidFill>
              </a:rPr>
              <a:t>activity</a:t>
            </a:r>
            <a:r>
              <a:rPr lang="en-US" sz="2000" dirty="0" smtClean="0"/>
              <a:t> funded by a different </a:t>
            </a:r>
            <a:r>
              <a:rPr lang="en-US" sz="2000" dirty="0" smtClean="0">
                <a:solidFill>
                  <a:srgbClr val="7F1416"/>
                </a:solidFill>
              </a:rPr>
              <a:t>donor</a:t>
            </a:r>
            <a:r>
              <a:rPr lang="en-US" sz="2000" dirty="0" smtClean="0"/>
              <a:t> in a different </a:t>
            </a:r>
            <a:r>
              <a:rPr lang="en-US" sz="2000" dirty="0" smtClean="0">
                <a:solidFill>
                  <a:srgbClr val="7F1416"/>
                </a:solidFill>
              </a:rPr>
              <a:t>location</a:t>
            </a:r>
            <a:r>
              <a:rPr lang="en-US" sz="2000" dirty="0" smtClean="0"/>
              <a:t>.</a:t>
            </a: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3349625" y="2381250"/>
            <a:ext cx="1671638" cy="2873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3995738" y="2809875"/>
            <a:ext cx="100806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3997325" y="3170238"/>
            <a:ext cx="1006475" cy="14922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3349625" y="3322638"/>
            <a:ext cx="1671638" cy="28257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48263" y="2195513"/>
            <a:ext cx="3455987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1:</a:t>
            </a:r>
            <a:r>
              <a:rPr lang="en-GB" dirty="0">
                <a:latin typeface="+mn-lt"/>
                <a:ea typeface="+mn-ea"/>
              </a:rPr>
              <a:t> NFI, CHF, Location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8263" y="2625725"/>
            <a:ext cx="3455987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2:</a:t>
            </a:r>
            <a:r>
              <a:rPr lang="en-GB" dirty="0">
                <a:latin typeface="+mn-lt"/>
                <a:ea typeface="+mn-ea"/>
              </a:rPr>
              <a:t> PS, CHF, Location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8263" y="3094038"/>
            <a:ext cx="3459162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3:</a:t>
            </a:r>
            <a:r>
              <a:rPr lang="en-GB" dirty="0">
                <a:latin typeface="+mn-lt"/>
                <a:ea typeface="+mn-ea"/>
              </a:rPr>
              <a:t> TS, ECHO, Location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8263" y="3522663"/>
            <a:ext cx="3455987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4:</a:t>
            </a:r>
            <a:r>
              <a:rPr lang="en-GB" dirty="0">
                <a:latin typeface="+mn-lt"/>
                <a:ea typeface="+mn-ea"/>
              </a:rPr>
              <a:t> NFI, ECHO, Location 1</a:t>
            </a: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3505200" y="4211638"/>
            <a:ext cx="1516063" cy="215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3348038" y="4941888"/>
            <a:ext cx="1671637" cy="28257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46675" y="4059238"/>
            <a:ext cx="3455988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5:</a:t>
            </a:r>
            <a:r>
              <a:rPr lang="en-GB" dirty="0">
                <a:latin typeface="+mn-lt"/>
                <a:ea typeface="+mn-ea"/>
              </a:rPr>
              <a:t> NFI, CHF, Location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6675" y="4500563"/>
            <a:ext cx="346075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6:</a:t>
            </a:r>
            <a:r>
              <a:rPr lang="en-GB" dirty="0">
                <a:latin typeface="+mn-lt"/>
                <a:ea typeface="+mn-ea"/>
              </a:rPr>
              <a:t> PS, ECHO, Location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6675" y="4932363"/>
            <a:ext cx="3455988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7:</a:t>
            </a:r>
            <a:r>
              <a:rPr lang="en-GB" dirty="0">
                <a:latin typeface="+mn-lt"/>
                <a:ea typeface="+mn-ea"/>
              </a:rPr>
              <a:t> NFI, ECHO, Location 2</a:t>
            </a:r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3995738" y="4654550"/>
            <a:ext cx="1008062" cy="13335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059113" y="2670175"/>
            <a:ext cx="433387" cy="2555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563938" y="2693988"/>
            <a:ext cx="431800" cy="25558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63938" y="3021013"/>
            <a:ext cx="431800" cy="25558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059113" y="3063875"/>
            <a:ext cx="433387" cy="25717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073400" y="4318000"/>
            <a:ext cx="431800" cy="2555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059113" y="4684713"/>
            <a:ext cx="433387" cy="25717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3532188" y="4656138"/>
            <a:ext cx="431800" cy="25558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1871AC-095C-4975-9D4C-1E114E10838D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17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68313" y="1073150"/>
            <a:ext cx="8218487" cy="5019675"/>
          </a:xfrm>
        </p:spPr>
        <p:txBody>
          <a:bodyPr anchor="t"/>
          <a:lstStyle/>
          <a:p>
            <a:pPr algn="l" eaLnBrk="1" hangingPunct="1"/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>The following topics have been made available: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	Type of assistance: 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	</a:t>
            </a:r>
            <a:r>
              <a:rPr lang="en-GB" sz="200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NFI kit / Emergency- / Transitional- / Permanent –Shelter</a:t>
            </a: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	Size of the project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	Location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	Reason for displacement (insecurity, natural disaster, etc.)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	Who implemented project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	Technical specifics of shelter type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  <a:sym typeface="Symbol" pitchFamily="18" charset="2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>The questions use </a:t>
            </a:r>
            <a:r>
              <a:rPr lang="en-GB" sz="2000" u="sng" smtClean="0">
                <a:latin typeface="Calibri" pitchFamily="34" charset="0"/>
                <a:ea typeface="ＭＳ Ｐゴシック" pitchFamily="34" charset="-128"/>
              </a:rPr>
              <a:t>skip logic </a:t>
            </a: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>depending on the choice that you make. 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>i.e. some questions are </a:t>
            </a:r>
            <a:r>
              <a:rPr lang="en-GB" altLang="en-US" sz="2000" b="0" smtClean="0">
                <a:latin typeface="Calibri" pitchFamily="34" charset="0"/>
                <a:ea typeface="ＭＳ Ｐゴシック" pitchFamily="34" charset="-128"/>
              </a:rPr>
              <a:t>‘</a:t>
            </a: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>skipped</a:t>
            </a:r>
            <a:r>
              <a:rPr lang="en-GB" altLang="en-US" sz="2000" b="0" smtClean="0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> or omitted. After having made a choice, you will only receive specific information regarding that choice.</a:t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2000" b="0" smtClean="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GB" sz="2000" b="0" smtClean="0">
                <a:latin typeface="Calibri" pitchFamily="34" charset="0"/>
                <a:ea typeface="ＭＳ Ｐゴシック" pitchFamily="34" charset="-128"/>
              </a:rPr>
            </a:br>
            <a:endParaRPr lang="en-GB" sz="2000" b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468313" y="115888"/>
            <a:ext cx="82184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 b="1">
                <a:solidFill>
                  <a:srgbClr val="459FD5"/>
                </a:solidFill>
                <a:latin typeface="Verdana" pitchFamily="34" charset="0"/>
              </a:rPr>
              <a:t>6. Review of Questionnaire</a:t>
            </a:r>
            <a:endParaRPr lang="en-GB" sz="3200" b="1">
              <a:solidFill>
                <a:srgbClr val="04314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994525" cy="850900"/>
          </a:xfrm>
        </p:spPr>
        <p:txBody>
          <a:bodyPr anchor="t"/>
          <a:lstStyle/>
          <a:p>
            <a:pPr algn="l" eaLnBrk="1" hangingPunct="1"/>
            <a:r>
              <a:rPr lang="en-US" sz="3200" smtClean="0">
                <a:solidFill>
                  <a:srgbClr val="459FD5"/>
                </a:solidFill>
                <a:ea typeface="ＭＳ Ｐゴシック" pitchFamily="34" charset="-128"/>
              </a:rPr>
              <a:t>Skip logic illustrated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C923CC-296B-4CE3-AFC0-D3761DD26F1D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18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0" y="765175"/>
          <a:ext cx="8208963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/>
                <a:gridCol w="656717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Project details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Size of project (number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of Households)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project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Location &amp; GPS</a:t>
                      </a: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Reason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 intervention</a:t>
                      </a: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Photographs</a:t>
                      </a: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Donor</a:t>
                      </a: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Who implemented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9750" y="2955925"/>
          <a:ext cx="8208963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93"/>
                <a:gridCol w="1641793"/>
                <a:gridCol w="1641793"/>
                <a:gridCol w="1641793"/>
                <a:gridCol w="1641793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Assistance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NFI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Emergency Shelter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Transitional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Shelter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Permanent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Shelter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(depending on the status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the project)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Kit / package contents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Technical solution (construction)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Procurement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Procurement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&amp; Materials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Cost of kit &amp; contents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Cost of materials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&amp; labour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Disaster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Risk reduction. i.e. build safer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Settlement planning &amp;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services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Housing, land &amp;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property. i.e. tenure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shelter &amp; plot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Lifespan</a:t>
                      </a: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Labour method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Security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77838" y="188913"/>
            <a:ext cx="4475162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0063" y="1308100"/>
            <a:ext cx="8496300" cy="118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000" smtClean="0">
                <a:ea typeface="ＭＳ Ｐゴシック" pitchFamily="34" charset="-128"/>
              </a:rPr>
              <a:t>			Everything in the 4W is linked to a Geographical location.</a:t>
            </a:r>
          </a:p>
          <a:p>
            <a:pPr>
              <a:buFont typeface="Wingdings" pitchFamily="2" charset="2"/>
              <a:buNone/>
            </a:pPr>
            <a:r>
              <a:rPr lang="en-GB" sz="2000" smtClean="0">
                <a:ea typeface="ＭＳ Ｐゴシック" pitchFamily="34" charset="-128"/>
              </a:rPr>
              <a:t>			There should be a record for each project per agency, even if 			in the same settlement.</a:t>
            </a:r>
          </a:p>
          <a:p>
            <a:pPr>
              <a:buFont typeface="Wingdings" pitchFamily="2" charset="2"/>
              <a:buNone/>
            </a:pPr>
            <a:endParaRPr lang="en-GB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GB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GB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GB" sz="200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A357416-EA4C-4289-9DBE-8AF7F679A11E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19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6624637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0063" y="1125538"/>
            <a:ext cx="1768475" cy="47942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GPS</a:t>
            </a:r>
            <a:endParaRPr lang="en-US" sz="24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390CBD0-A6A9-42F2-99A5-0E203AB3EA98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2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4099" name="TextBox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sz="3200" smtClean="0">
                <a:solidFill>
                  <a:srgbClr val="459FD5"/>
                </a:solidFill>
                <a:ea typeface="ＭＳ Ｐゴシック" pitchFamily="34" charset="-128"/>
              </a:rPr>
              <a:t>Agenda</a:t>
            </a:r>
            <a:endParaRPr lang="en-US" sz="320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68313" y="995363"/>
            <a:ext cx="835183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Introduction</a:t>
            </a:r>
          </a:p>
          <a:p>
            <a:pPr eaLnBrk="1" hangingPunct="1">
              <a:buFontTx/>
              <a:buAutoNum type="arabicPeriod"/>
            </a:pPr>
            <a:endParaRPr lang="en-US" sz="22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The technology</a:t>
            </a:r>
          </a:p>
          <a:p>
            <a:pPr eaLnBrk="1" hangingPunct="1">
              <a:buFontTx/>
              <a:buAutoNum type="arabicPeriod"/>
            </a:pPr>
            <a:endParaRPr lang="en-US" sz="22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The Mobile Application for the 4 W Questionnaire</a:t>
            </a:r>
          </a:p>
          <a:p>
            <a:pPr eaLnBrk="1" hangingPunct="1">
              <a:buFontTx/>
              <a:buAutoNum type="arabicPeriod"/>
            </a:pPr>
            <a:endParaRPr lang="en-US" sz="22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Reporting frequency</a:t>
            </a:r>
          </a:p>
          <a:p>
            <a:pPr eaLnBrk="1" hangingPunct="1">
              <a:buFontTx/>
              <a:buAutoNum type="arabicPeriod"/>
            </a:pPr>
            <a:endParaRPr lang="en-US" sz="22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How many uploads per project</a:t>
            </a:r>
          </a:p>
          <a:p>
            <a:pPr eaLnBrk="1" hangingPunct="1">
              <a:buFontTx/>
              <a:buAutoNum type="arabicPeriod"/>
            </a:pPr>
            <a:endParaRPr lang="en-US" sz="22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Review of questions &gt; Step by Step</a:t>
            </a:r>
          </a:p>
          <a:p>
            <a:pPr eaLnBrk="1" hangingPunct="1">
              <a:buFontTx/>
              <a:buAutoNum type="arabicPeriod"/>
            </a:pPr>
            <a:endParaRPr lang="en-US" sz="22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Good and bad pictures</a:t>
            </a:r>
          </a:p>
          <a:p>
            <a:pPr eaLnBrk="1" hangingPunct="1">
              <a:buFontTx/>
              <a:buAutoNum type="arabicPeriod"/>
            </a:pPr>
            <a:endParaRPr lang="en-US" sz="22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sz="2200">
                <a:latin typeface="Calibri" pitchFamily="34" charset="0"/>
              </a:rPr>
              <a:t>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Basic project information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949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Type of activity? (select one)</a:t>
            </a: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827088" y="2873375"/>
            <a:ext cx="7920037" cy="484188"/>
            <a:chOff x="468313" y="2349500"/>
            <a:chExt cx="7920037" cy="484188"/>
          </a:xfrm>
        </p:grpSpPr>
        <p:sp>
          <p:nvSpPr>
            <p:cNvPr id="16" name="Rounded Rectangle 15"/>
            <p:cNvSpPr/>
            <p:nvPr/>
          </p:nvSpPr>
          <p:spPr>
            <a:xfrm>
              <a:off x="468313" y="2349500"/>
              <a:ext cx="614362" cy="4794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NFI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31913" y="2354263"/>
              <a:ext cx="2160587" cy="4794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Emergency Shelter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779838" y="2349500"/>
              <a:ext cx="2160587" cy="4794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Transitional  Shelter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27763" y="2354263"/>
              <a:ext cx="2160587" cy="4794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Permanent  Shelter</a:t>
              </a:r>
            </a:p>
          </p:txBody>
        </p:sp>
      </p:grpSp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682625" y="4932363"/>
            <a:ext cx="7993063" cy="944562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This is the main category question for the 4W and will define WHAT information you will be asked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Basic project information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348038" y="2924175"/>
            <a:ext cx="1781175" cy="43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348038" y="3525838"/>
            <a:ext cx="1787525" cy="766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Basic project information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194300" cy="5762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Reason for intervention (select one)</a:t>
            </a:r>
          </a:p>
          <a:p>
            <a:pPr marL="0" indent="0">
              <a:buFont typeface="Wingdings" pitchFamily="2" charset="2"/>
              <a:buNone/>
            </a:pPr>
            <a:endParaRPr lang="en-US" sz="2400" b="1" smtClean="0">
              <a:ea typeface="ＭＳ Ｐゴシック" pitchFamily="34" charset="-128"/>
            </a:endParaRP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4140200" y="2924175"/>
            <a:ext cx="3006725" cy="1117600"/>
            <a:chOff x="5220072" y="1195419"/>
            <a:chExt cx="3006061" cy="1117535"/>
          </a:xfrm>
        </p:grpSpPr>
        <p:sp>
          <p:nvSpPr>
            <p:cNvPr id="4" name="Rounded Rectangle 3"/>
            <p:cNvSpPr/>
            <p:nvPr/>
          </p:nvSpPr>
          <p:spPr>
            <a:xfrm>
              <a:off x="5220072" y="1195419"/>
              <a:ext cx="1152000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FIRE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69958" y="1195955"/>
              <a:ext cx="1151999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DROUGHT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20072" y="1844824"/>
              <a:ext cx="935997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FLOOD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17019" y="1844288"/>
              <a:ext cx="1909114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NATURAL DISASTER OTHER</a:t>
              </a:r>
            </a:p>
          </p:txBody>
        </p:sp>
      </p:grpSp>
      <p:grpSp>
        <p:nvGrpSpPr>
          <p:cNvPr id="24581" name="Group 13"/>
          <p:cNvGrpSpPr>
            <a:grpSpLocks/>
          </p:cNvGrpSpPr>
          <p:nvPr/>
        </p:nvGrpSpPr>
        <p:grpSpPr bwMode="auto">
          <a:xfrm>
            <a:off x="971550" y="2924175"/>
            <a:ext cx="7104063" cy="1117600"/>
            <a:chOff x="899592" y="4293096"/>
            <a:chExt cx="7103727" cy="1117535"/>
          </a:xfrm>
        </p:grpSpPr>
        <p:sp>
          <p:nvSpPr>
            <p:cNvPr id="8" name="Rounded Rectangle 7"/>
            <p:cNvSpPr/>
            <p:nvPr/>
          </p:nvSpPr>
          <p:spPr>
            <a:xfrm>
              <a:off x="899592" y="4293096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PROTRACTED NEEDS	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67087" y="4293096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OFFENSIVE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4942501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CLAN CONFLICT	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67087" y="4942501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EVICTIONS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88224" y="4293096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OTHER</a:t>
              </a: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875463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875463" y="1581150"/>
            <a:ext cx="1789112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778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Status of activity: </a:t>
            </a:r>
          </a:p>
          <a:p>
            <a:pPr marL="0" indent="0">
              <a:buFont typeface="Wingdings" pitchFamily="2" charset="2"/>
              <a:buNone/>
            </a:pPr>
            <a:endParaRPr lang="en-US" sz="2400" b="1" smtClean="0">
              <a:ea typeface="ＭＳ Ｐゴシック" pitchFamily="34" charset="-128"/>
            </a:endParaRPr>
          </a:p>
        </p:txBody>
      </p:sp>
      <p:grpSp>
        <p:nvGrpSpPr>
          <p:cNvPr id="25603" name="Group 11"/>
          <p:cNvGrpSpPr>
            <a:grpSpLocks/>
          </p:cNvGrpSpPr>
          <p:nvPr/>
        </p:nvGrpSpPr>
        <p:grpSpPr bwMode="auto">
          <a:xfrm>
            <a:off x="296863" y="2997200"/>
            <a:ext cx="8612187" cy="1047750"/>
            <a:chOff x="296802" y="3962328"/>
            <a:chExt cx="8612120" cy="1048601"/>
          </a:xfrm>
        </p:grpSpPr>
        <p:sp>
          <p:nvSpPr>
            <p:cNvPr id="4" name="Rounded Rectangle 3"/>
            <p:cNvSpPr/>
            <p:nvPr/>
          </p:nvSpPr>
          <p:spPr>
            <a:xfrm>
              <a:off x="296802" y="3962328"/>
              <a:ext cx="1152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Proposal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6688" y="3962864"/>
              <a:ext cx="1044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Funding secured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71780" y="3962864"/>
              <a:ext cx="1646052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Procurement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59382" y="3962328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In warehouse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26332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distributed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493827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stopped</a:t>
              </a:r>
            </a:p>
          </p:txBody>
        </p: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4590956" y="4462797"/>
              <a:ext cx="0" cy="548132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04" name="Content Placeholder 2"/>
          <p:cNvSpPr txBox="1">
            <a:spLocks/>
          </p:cNvSpPr>
          <p:nvPr/>
        </p:nvSpPr>
        <p:spPr bwMode="auto">
          <a:xfrm>
            <a:off x="3024188" y="4065588"/>
            <a:ext cx="3595687" cy="555625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to determine cluster stocks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25605" name="Title 1"/>
          <p:cNvSpPr txBox="1">
            <a:spLocks/>
          </p:cNvSpPr>
          <p:nvPr/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Basic project information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875463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875463" y="1581150"/>
            <a:ext cx="1789112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778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Status of activity: </a:t>
            </a:r>
          </a:p>
          <a:p>
            <a:pPr marL="0" indent="0">
              <a:buFont typeface="Wingdings" pitchFamily="2" charset="2"/>
              <a:buNone/>
            </a:pPr>
            <a:endParaRPr lang="en-US" sz="2400" b="1" smtClean="0">
              <a:ea typeface="ＭＳ Ｐゴシック" pitchFamily="34" charset="-128"/>
            </a:endParaRPr>
          </a:p>
        </p:txBody>
      </p: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296863" y="2997200"/>
            <a:ext cx="8612187" cy="928688"/>
            <a:chOff x="296802" y="3962328"/>
            <a:chExt cx="8612120" cy="928599"/>
          </a:xfrm>
        </p:grpSpPr>
        <p:sp>
          <p:nvSpPr>
            <p:cNvPr id="4" name="Rounded Rectangle 3"/>
            <p:cNvSpPr/>
            <p:nvPr/>
          </p:nvSpPr>
          <p:spPr>
            <a:xfrm>
              <a:off x="296802" y="3962328"/>
              <a:ext cx="1152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Proposal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46688" y="3962864"/>
              <a:ext cx="1044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Funding secured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71780" y="3962864"/>
              <a:ext cx="1646052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Procurement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59382" y="3962328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In warehouse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26332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distributed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493827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stopped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>
              <a:off x="6370530" y="4433771"/>
              <a:ext cx="0" cy="457156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28" name="Title 1"/>
          <p:cNvSpPr txBox="1">
            <a:spLocks/>
          </p:cNvSpPr>
          <p:nvPr/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Basic project information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875463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875463" y="1581150"/>
            <a:ext cx="1789112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  <p:grpSp>
        <p:nvGrpSpPr>
          <p:cNvPr id="26631" name="Group 25"/>
          <p:cNvGrpSpPr>
            <a:grpSpLocks/>
          </p:cNvGrpSpPr>
          <p:nvPr/>
        </p:nvGrpSpPr>
        <p:grpSpPr bwMode="auto">
          <a:xfrm>
            <a:off x="1943100" y="3897313"/>
            <a:ext cx="5549900" cy="2195512"/>
            <a:chOff x="-1686460" y="2393757"/>
            <a:chExt cx="5550872" cy="2196367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827584" y="2429884"/>
              <a:ext cx="3036828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LOCATION INFORMATION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-1684977" y="2393757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Region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-1686460" y="2969821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district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-1684977" y="3545885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city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-1684977" y="4121949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settlement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flipH="1">
            <a:off x="3694113" y="4149725"/>
            <a:ext cx="731837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FD671A3-D417-468A-BF51-B9156E701CA5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25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457200" y="1268413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 b="1">
                <a:latin typeface="Calibri" pitchFamily="34" charset="0"/>
              </a:rPr>
              <a:t>Reporting location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sz="240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sz="240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sz="240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sz="2400">
              <a:latin typeface="Calibri" pitchFamily="34" charset="0"/>
            </a:endParaRPr>
          </a:p>
        </p:txBody>
      </p: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250825" y="2708275"/>
            <a:ext cx="8353425" cy="471488"/>
            <a:chOff x="296802" y="3520536"/>
            <a:chExt cx="8352864" cy="470811"/>
          </a:xfrm>
        </p:grpSpPr>
        <p:sp>
          <p:nvSpPr>
            <p:cNvPr id="9" name="Rounded Rectangle 8"/>
            <p:cNvSpPr/>
            <p:nvPr/>
          </p:nvSpPr>
          <p:spPr>
            <a:xfrm>
              <a:off x="296802" y="3520536"/>
              <a:ext cx="1704904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Project location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16216" y="3521072"/>
              <a:ext cx="1547999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 err="1">
                  <a:ln w="0"/>
                  <a:solidFill>
                    <a:schemeClr val="tx1"/>
                  </a:solidFill>
                </a:rPr>
                <a:t>implementerofficer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69182" y="3520536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Own office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25353" y="3523217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Warehouse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234571" y="3523217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other</a:t>
              </a:r>
            </a:p>
          </p:txBody>
        </p:sp>
      </p:grpSp>
      <p:sp>
        <p:nvSpPr>
          <p:cNvPr id="27654" name="Content Placeholder 2"/>
          <p:cNvSpPr>
            <a:spLocks noGrp="1"/>
          </p:cNvSpPr>
          <p:nvPr>
            <p:ph idx="1"/>
          </p:nvPr>
        </p:nvSpPr>
        <p:spPr>
          <a:xfrm>
            <a:off x="395288" y="3933825"/>
            <a:ext cx="8064500" cy="2087563"/>
          </a:xfrm>
          <a:solidFill>
            <a:srgbClr val="EDD7D7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Ideally you will capture the project </a:t>
            </a:r>
            <a:r>
              <a:rPr lang="en-GB" sz="2400" b="1" smtClean="0">
                <a:ea typeface="ＭＳ Ｐゴシック" pitchFamily="34" charset="-128"/>
              </a:rPr>
              <a:t>in the field to verify on site</a:t>
            </a:r>
            <a:r>
              <a:rPr lang="en-GB" sz="2400" smtClean="0">
                <a:ea typeface="ＭＳ Ｐゴシック" pitchFamily="34" charset="-128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However, if you don</a:t>
            </a:r>
            <a:r>
              <a:rPr lang="en-GB" altLang="en-US" sz="2400" smtClean="0">
                <a:ea typeface="ＭＳ Ｐゴシック" pitchFamily="34" charset="-128"/>
              </a:rPr>
              <a:t>’</a:t>
            </a:r>
            <a:r>
              <a:rPr lang="en-GB" sz="2400" smtClean="0">
                <a:ea typeface="ＭＳ Ｐゴシック" pitchFamily="34" charset="-128"/>
              </a:rPr>
              <a:t>t have access, you can do it </a:t>
            </a:r>
            <a:r>
              <a:rPr lang="en-GB" sz="2400" b="1" smtClean="0">
                <a:ea typeface="ＭＳ Ｐゴシック" pitchFamily="34" charset="-128"/>
              </a:rPr>
              <a:t>remotely</a:t>
            </a:r>
            <a:r>
              <a:rPr lang="en-GB" sz="2400" smtClean="0">
                <a:ea typeface="ＭＳ Ｐゴシック" pitchFamily="34" charset="-128"/>
              </a:rPr>
              <a:t> by calling partners and going through the questionnaire with them while you use the mobile application.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875463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75463" y="1581150"/>
            <a:ext cx="1789112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351837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Date of report: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6D8A8C-5184-4B38-B5E1-3BC94011C673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26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2850" y="1731963"/>
            <a:ext cx="1008063" cy="544512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chemeClr val="tx1"/>
                </a:solidFill>
              </a:rPr>
              <a:t>Year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81425" y="1731963"/>
            <a:ext cx="1295400" cy="544512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chemeClr val="tx1"/>
                </a:solidFill>
              </a:rPr>
              <a:t>Month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8679" name="Content Placeholder 2"/>
          <p:cNvSpPr txBox="1">
            <a:spLocks/>
          </p:cNvSpPr>
          <p:nvPr/>
        </p:nvSpPr>
        <p:spPr bwMode="auto">
          <a:xfrm>
            <a:off x="468313" y="2708275"/>
            <a:ext cx="8351837" cy="3313113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 b="1">
                <a:latin typeface="Calibri" pitchFamily="34" charset="0"/>
              </a:rPr>
              <a:t>Monthly reporting: 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Date of report must be on the first day of each month reporting on the activities of the preceding month. 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i.e. report date 1</a:t>
            </a:r>
            <a:r>
              <a:rPr lang="en-GB" sz="2400" baseline="30000">
                <a:latin typeface="Calibri" pitchFamily="34" charset="0"/>
              </a:rPr>
              <a:t>st</a:t>
            </a:r>
            <a:r>
              <a:rPr lang="en-GB" sz="2400">
                <a:latin typeface="Calibri" pitchFamily="34" charset="0"/>
              </a:rPr>
              <a:t> February will report on activities during January , and capture status of activity and warehouse / stock on the last day of January.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OR 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 b="1">
                <a:latin typeface="Calibri" pitchFamily="34" charset="0"/>
              </a:rPr>
              <a:t>AD-HOC: </a:t>
            </a:r>
            <a:r>
              <a:rPr lang="en-GB" sz="2400">
                <a:latin typeface="Calibri" pitchFamily="34" charset="0"/>
              </a:rPr>
              <a:t>reporting for an NFI / ESK distribution.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GB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GB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75463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75463" y="1581150"/>
            <a:ext cx="1789112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8196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Donor and agencies involved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Who is the direct donor? 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Is UN involved?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Who is the agency reporting this activity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Do they have an implementing partner? </a:t>
            </a:r>
          </a:p>
        </p:txBody>
      </p:sp>
      <p:grpSp>
        <p:nvGrpSpPr>
          <p:cNvPr id="29699" name="Group 1"/>
          <p:cNvGrpSpPr>
            <a:grpSpLocks/>
          </p:cNvGrpSpPr>
          <p:nvPr/>
        </p:nvGrpSpPr>
        <p:grpSpPr bwMode="auto">
          <a:xfrm>
            <a:off x="595313" y="2060575"/>
            <a:ext cx="5537200" cy="4213225"/>
            <a:chOff x="571377" y="2098518"/>
            <a:chExt cx="5537901" cy="4212546"/>
          </a:xfrm>
        </p:grpSpPr>
        <p:sp>
          <p:nvSpPr>
            <p:cNvPr id="4" name="Rounded Rectangle 3"/>
            <p:cNvSpPr/>
            <p:nvPr/>
          </p:nvSpPr>
          <p:spPr>
            <a:xfrm>
              <a:off x="571377" y="2098518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4620014" y="5339671"/>
              <a:ext cx="0" cy="492046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ounded Rectangle 22"/>
            <p:cNvSpPr/>
            <p:nvPr/>
          </p:nvSpPr>
          <p:spPr>
            <a:xfrm>
              <a:off x="3779751" y="4834822"/>
              <a:ext cx="1704904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yes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223640" y="4868128"/>
              <a:ext cx="1547999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no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83957" y="2998540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1377" y="3898718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08391" y="5842934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</p:grpSp>
      <p:sp>
        <p:nvSpPr>
          <p:cNvPr id="29700" name="Title 1"/>
          <p:cNvSpPr txBox="1">
            <a:spLocks/>
          </p:cNvSpPr>
          <p:nvPr/>
        </p:nvSpPr>
        <p:spPr bwMode="auto">
          <a:xfrm>
            <a:off x="457200" y="188913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Step by Step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51275" y="2565400"/>
            <a:ext cx="4824413" cy="67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GB" sz="1800" i="1" dirty="0" smtClean="0"/>
              <a:t>Usually you can find this in contracts, however if it is difficult to find you can skip this question</a:t>
            </a:r>
            <a:endParaRPr lang="en-GB" sz="1800" i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875463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75463" y="1581150"/>
            <a:ext cx="1789112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331311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How many households are you targetting?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For </a:t>
            </a:r>
            <a:r>
              <a:rPr lang="en-GB" sz="2400" b="1" smtClean="0">
                <a:ea typeface="ＭＳ Ｐゴシック" pitchFamily="34" charset="-128"/>
              </a:rPr>
              <a:t>monthly </a:t>
            </a:r>
            <a:r>
              <a:rPr lang="en-GB" sz="2400" smtClean="0">
                <a:ea typeface="ＭＳ Ｐゴシック" pitchFamily="34" charset="-128"/>
              </a:rPr>
              <a:t>NFI and Emergency Shelter Kit report: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Provide the number of kits in the project.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For </a:t>
            </a:r>
            <a:r>
              <a:rPr lang="en-GB" sz="2400" b="1" smtClean="0">
                <a:ea typeface="ＭＳ Ｐゴシック" pitchFamily="34" charset="-128"/>
              </a:rPr>
              <a:t>ad-hoc reporting </a:t>
            </a:r>
            <a:r>
              <a:rPr lang="en-GB" sz="2400" smtClean="0">
                <a:ea typeface="ＭＳ Ｐゴシック" pitchFamily="34" charset="-128"/>
              </a:rPr>
              <a:t>on NFI and Emergency Shelter distributed: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Provide the number of kits that have been distributed.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4AA3ABC-9FE2-4FFB-AD32-90A172C1B822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28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32625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32625" y="1581150"/>
            <a:ext cx="1787525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8313" y="1270000"/>
            <a:ext cx="82296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What is the type of the NFI kit?</a:t>
            </a:r>
            <a:endParaRPr lang="en-US" sz="2400" b="1" u="sng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0241A5D-2FED-42A3-A511-488BACAEA70C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29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95863" y="3429000"/>
            <a:ext cx="3981450" cy="2663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For EAP and separate items, you will be asked more questions from a dropdown menu, please check each item you see in the kit.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You can check this information in proposals.</a:t>
            </a:r>
            <a:endParaRPr lang="en-US" sz="2400" i="1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US" sz="2400" i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539552" y="1700237"/>
            <a:ext cx="8321040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grpSp>
        <p:nvGrpSpPr>
          <p:cNvPr id="31751" name="Group 3"/>
          <p:cNvGrpSpPr>
            <a:grpSpLocks/>
          </p:cNvGrpSpPr>
          <p:nvPr/>
        </p:nvGrpSpPr>
        <p:grpSpPr bwMode="auto">
          <a:xfrm>
            <a:off x="512763" y="2276475"/>
            <a:ext cx="8380412" cy="1296988"/>
            <a:chOff x="296863" y="2564903"/>
            <a:chExt cx="8379593" cy="1296145"/>
          </a:xfrm>
        </p:grpSpPr>
        <p:grpSp>
          <p:nvGrpSpPr>
            <p:cNvPr id="31754" name="Group 1"/>
            <p:cNvGrpSpPr>
              <a:grpSpLocks/>
            </p:cNvGrpSpPr>
            <p:nvPr/>
          </p:nvGrpSpPr>
          <p:grpSpPr bwMode="auto">
            <a:xfrm>
              <a:off x="296863" y="2564903"/>
              <a:ext cx="8379593" cy="1296145"/>
              <a:chOff x="296863" y="2564903"/>
              <a:chExt cx="8379593" cy="1296145"/>
            </a:xfrm>
          </p:grpSpPr>
          <p:grpSp>
            <p:nvGrpSpPr>
              <p:cNvPr id="31756" name="Group 7"/>
              <p:cNvGrpSpPr>
                <a:grpSpLocks/>
              </p:cNvGrpSpPr>
              <p:nvPr/>
            </p:nvGrpSpPr>
            <p:grpSpPr bwMode="auto">
              <a:xfrm>
                <a:off x="296863" y="2565398"/>
                <a:ext cx="6261567" cy="1295650"/>
                <a:chOff x="296802" y="3520535"/>
                <a:chExt cx="6261524" cy="1295918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296802" y="3520535"/>
                  <a:ext cx="1188712" cy="731671"/>
                </a:xfrm>
                <a:prstGeom prst="round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en-US" sz="1600" b="1" cap="all" dirty="0">
                      <a:ln w="0"/>
                      <a:solidFill>
                        <a:schemeClr val="tx1"/>
                      </a:solidFill>
                    </a:rPr>
                    <a:t>Standard kit</a:t>
                  </a: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1547593" y="3521071"/>
                  <a:ext cx="1371591" cy="731671"/>
                </a:xfrm>
                <a:prstGeom prst="round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en-US" sz="1600" b="1" cap="all" dirty="0">
                      <a:ln w="0"/>
                      <a:solidFill>
                        <a:schemeClr val="tx1"/>
                      </a:solidFill>
                    </a:rPr>
                    <a:t>EAP (more than 5 items)</a:t>
                  </a: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2987744" y="3520535"/>
                  <a:ext cx="1097272" cy="731671"/>
                </a:xfrm>
                <a:prstGeom prst="round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en-US" sz="1600" b="1" cap="all" dirty="0">
                      <a:ln w="0"/>
                      <a:solidFill>
                        <a:schemeClr val="tx1"/>
                      </a:solidFill>
                    </a:rPr>
                    <a:t>Separate items</a:t>
                  </a: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4139864" y="3523216"/>
                  <a:ext cx="1280151" cy="731671"/>
                </a:xfrm>
                <a:prstGeom prst="round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en-US" sz="1600" b="1" cap="all" dirty="0">
                      <a:ln w="0"/>
                      <a:solidFill>
                        <a:schemeClr val="tx1"/>
                      </a:solidFill>
                    </a:rPr>
                    <a:t>Standard dignity kit</a:t>
                  </a: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5461054" y="3523216"/>
                  <a:ext cx="1097272" cy="731671"/>
                </a:xfrm>
                <a:prstGeom prst="round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en-US" sz="1600" b="1" cap="all" dirty="0">
                      <a:ln w="0"/>
                      <a:solidFill>
                        <a:schemeClr val="tx1"/>
                      </a:solidFill>
                    </a:rPr>
                    <a:t>Return package</a:t>
                  </a:r>
                </a:p>
              </p:txBody>
            </p:sp>
            <p:cxnSp>
              <p:nvCxnSpPr>
                <p:cNvPr id="19" name="Straight Arrow Connector 18"/>
                <p:cNvCxnSpPr>
                  <a:cxnSpLocks noChangeShapeType="1"/>
                </p:cNvCxnSpPr>
                <p:nvPr/>
              </p:nvCxnSpPr>
              <p:spPr bwMode="auto">
                <a:xfrm>
                  <a:off x="2195253" y="4308678"/>
                  <a:ext cx="0" cy="507775"/>
                </a:xfrm>
                <a:prstGeom prst="straightConnector1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" name="Rounded Rectangle 20"/>
              <p:cNvSpPr/>
              <p:nvPr/>
            </p:nvSpPr>
            <p:spPr bwMode="auto">
              <a:xfrm>
                <a:off x="6613279" y="2564903"/>
                <a:ext cx="1005840" cy="731520"/>
              </a:xfrm>
              <a:prstGeom prst="roundRect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1600" b="1" cap="all" dirty="0">
                    <a:ln w="0"/>
                    <a:solidFill>
                      <a:schemeClr val="tx1"/>
                    </a:solidFill>
                  </a:rPr>
                  <a:t>Solar torch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7670616" y="2564903"/>
                <a:ext cx="1005840" cy="731520"/>
              </a:xfrm>
              <a:prstGeom prst="roundRect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1600" b="1" cap="all" dirty="0">
                    <a:ln w="0"/>
                    <a:solidFill>
                      <a:schemeClr val="tx1"/>
                    </a:solidFill>
                  </a:rPr>
                  <a:t>Other kit</a:t>
                </a:r>
              </a:p>
            </p:txBody>
          </p:sp>
        </p:grp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>
              <a:off x="3536633" y="3353378"/>
              <a:ext cx="0" cy="50767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Rounded Rectangle 23"/>
          <p:cNvSpPr/>
          <p:nvPr/>
        </p:nvSpPr>
        <p:spPr>
          <a:xfrm>
            <a:off x="1529908" y="3573016"/>
            <a:ext cx="3210758" cy="2482908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Plastic sheet (how many?)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Sanitary items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Soap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Wash basin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Jerry can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Kitchen set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Blanket (how many?)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Mat (how many?)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7032625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CC346A2-E724-4DB6-81FC-8C0B7F91334B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3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663" y="1003300"/>
            <a:ext cx="821848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2400" dirty="0" smtClean="0">
                <a:latin typeface="+mn-lt"/>
              </a:rPr>
              <a:t>Objective of the training: </a:t>
            </a:r>
            <a:r>
              <a:rPr lang="en-GB" sz="2400" b="0" dirty="0" smtClean="0">
                <a:latin typeface="+mn-lt"/>
              </a:rPr>
              <a:t>You will learn</a:t>
            </a:r>
          </a:p>
          <a:p>
            <a:pPr algn="l" eaLnBrk="1" hangingPunct="1">
              <a:defRPr/>
            </a:pPr>
            <a:endParaRPr lang="en-GB" sz="2400" b="0" dirty="0">
              <a:latin typeface="+mn-lt"/>
            </a:endParaRP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GB" sz="2400" b="0" dirty="0" smtClean="0">
                <a:latin typeface="+mn-lt"/>
              </a:rPr>
              <a:t>What is the 4W questionnaire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endParaRPr lang="en-GB" sz="2400" b="0" dirty="0" smtClean="0">
              <a:latin typeface="+mn-lt"/>
            </a:endParaRP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GB" sz="2400" b="0" dirty="0" smtClean="0">
                <a:latin typeface="+mn-lt"/>
              </a:rPr>
              <a:t>How to use the phone for data collection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endParaRPr lang="en-GB" sz="2400" b="0" dirty="0" smtClean="0">
              <a:latin typeface="+mn-lt"/>
            </a:endParaRP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GB" sz="2400" b="0" dirty="0">
                <a:latin typeface="+mn-lt"/>
              </a:rPr>
              <a:t>What information is needed for </a:t>
            </a:r>
            <a:r>
              <a:rPr lang="en-GB" sz="2400" b="0" dirty="0" smtClean="0">
                <a:latin typeface="+mn-lt"/>
              </a:rPr>
              <a:t>reporting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endParaRPr lang="en-GB" sz="2400" b="0" dirty="0">
              <a:latin typeface="+mn-lt"/>
            </a:endParaRP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GB" sz="2400" b="0" dirty="0">
                <a:latin typeface="+mn-lt"/>
              </a:rPr>
              <a:t>The questions and how to answer </a:t>
            </a:r>
            <a:r>
              <a:rPr lang="en-GB" sz="2400" b="0" dirty="0" smtClean="0">
                <a:latin typeface="+mn-lt"/>
              </a:rPr>
              <a:t>effectively 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endParaRPr lang="en-GB" sz="2400" b="0" dirty="0" smtClean="0">
              <a:latin typeface="+mn-lt"/>
            </a:endParaRP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GB" sz="2400" b="0" dirty="0" smtClean="0">
                <a:latin typeface="+mn-lt"/>
              </a:rPr>
              <a:t>How to connect to WIFI and access the application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endParaRPr lang="en-GB" sz="2400" b="0" dirty="0" smtClean="0">
              <a:latin typeface="+mn-lt"/>
            </a:endParaRP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GB" sz="2400" b="0" dirty="0" smtClean="0">
                <a:latin typeface="+mn-lt"/>
              </a:rPr>
              <a:t>How this information is to be used </a:t>
            </a:r>
            <a:endParaRPr lang="en-GB" sz="2400" b="0" dirty="0">
              <a:latin typeface="+mn-lt"/>
            </a:endParaRPr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473075" y="188913"/>
            <a:ext cx="82184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 b="1">
                <a:solidFill>
                  <a:srgbClr val="459FD5"/>
                </a:solidFill>
                <a:latin typeface="Verdana" pitchFamily="34" charset="0"/>
              </a:rPr>
              <a:t>1. Introduction</a:t>
            </a:r>
            <a:endParaRPr lang="en-GB" sz="3200" b="1">
              <a:solidFill>
                <a:srgbClr val="04314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032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What is the kit content of the Emergency Shelter?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B16EDE3-3D57-42EA-8516-2399208CEBB3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30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750" y="4940300"/>
            <a:ext cx="8424863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There is a list in a dropdown menu, please check each item you see in the kit.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/>
              <a:t>Y</a:t>
            </a:r>
            <a:r>
              <a:rPr lang="en-GB" sz="2400" i="1" dirty="0" smtClean="0"/>
              <a:t>ou can check this information in proposals.</a:t>
            </a:r>
            <a:endParaRPr lang="en-US" sz="2400" i="1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US" sz="2400" i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539750" y="2339901"/>
            <a:ext cx="5112568" cy="2312888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TENT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Plastic sheet only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Plastic sheet and sticks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plastic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sheet, sticks and rope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plastic sheet,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sticks, rope and door 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2" y="1772469"/>
            <a:ext cx="511276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961188" y="981075"/>
            <a:ext cx="1787525" cy="766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0475"/>
            <a:ext cx="8229600" cy="52641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Procurement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How were the kits items / materials procured?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b="1" u="sng" dirty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92CF34C-298B-4CA1-97CC-B9F11A117D2C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31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560" y="3356992"/>
            <a:ext cx="3960440" cy="2448272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Local purchase and procurement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Local purchase of imported items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International procurement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32363" y="3141663"/>
            <a:ext cx="3887787" cy="1439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There is a list in a dropdown menu, please select  procurement details that most suits the project</a:t>
            </a:r>
            <a:endParaRPr lang="en-US" sz="2400" i="1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33950" y="4797425"/>
            <a:ext cx="3878263" cy="1008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The same options are provided for NFI and ESK kits, and shelters</a:t>
            </a:r>
            <a:endParaRPr lang="en-US" sz="24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611560" y="2708920"/>
            <a:ext cx="3960440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32625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32625" y="1581150"/>
            <a:ext cx="1787525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36842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Cost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b="1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What was the value of the kit?</a:t>
            </a:r>
            <a:endParaRPr lang="en-GB" sz="2400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b="1" u="sng" dirty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11C0B1A-8C5C-44D0-A632-64C05E5FF070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32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1760" y="2834548"/>
            <a:ext cx="1440160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Insert value 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032625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032625" y="1581150"/>
            <a:ext cx="1787525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0475"/>
            <a:ext cx="8229600" cy="52641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Distribution method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How were the NFI / Emergency Shelter kits distributed?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b="1" u="sng" dirty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C515154-6677-4593-BC3E-C6A424315B32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33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560" y="3501008"/>
            <a:ext cx="3960440" cy="1656184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Direct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by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ngo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Contracted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supplier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Voucher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Conditional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cash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30838" y="3860800"/>
            <a:ext cx="3382962" cy="1187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/>
              <a:t>P</a:t>
            </a:r>
            <a:r>
              <a:rPr lang="en-GB" sz="2400" i="1" dirty="0" smtClean="0"/>
              <a:t>lease select distribution method that most suits the project</a:t>
            </a:r>
            <a:endParaRPr lang="en-US" sz="2400" i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11560" y="2852936"/>
            <a:ext cx="3960440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032625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32625" y="1581150"/>
            <a:ext cx="1787525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2641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Distribution speed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b="1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What was the time delay between the emergency,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and the distribution of kits?</a:t>
            </a:r>
            <a:endParaRPr lang="en-GB" sz="2400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GB" sz="2400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b="1" u="sng" dirty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338227D-1693-4371-9590-E3014A4B71E3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34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188" y="4005263"/>
            <a:ext cx="8202612" cy="792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This information is required to track the timeliness of the cluster response within the challenging context.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i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11560" y="3068613"/>
            <a:ext cx="3960440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(in months)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032625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032625" y="1581150"/>
            <a:ext cx="1787525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36842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Take a photo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(maximum 3)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It is ideal if the RSCC can be present on distribution day.  Then you can monitor the activity, do the 4W on that day, take a picture of the NFI kit and of how people are lining up.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400" b="1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2698347-60DF-4E4A-94E9-C02EBE19836E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35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032625" y="981075"/>
            <a:ext cx="17811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NFI Kit</a:t>
            </a:r>
            <a:endParaRPr lang="en-US" sz="2400" b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032625" y="1581150"/>
            <a:ext cx="1787525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Emergency Shelter</a:t>
            </a:r>
            <a:endParaRPr lang="en-US" sz="2400" b="1" dirty="0" smtClean="0"/>
          </a:p>
        </p:txBody>
      </p:sp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539750" y="3948113"/>
            <a:ext cx="7777163" cy="1568450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/>
              <a:t>Tip: Photos of Distribution for NFI / ESK</a:t>
            </a:r>
            <a:endParaRPr lang="en-US" sz="2400"/>
          </a:p>
          <a:p>
            <a:pPr lvl="3" eaLnBrk="1" hangingPunct="1"/>
            <a:r>
              <a:rPr lang="en-US" sz="2400"/>
              <a:t>Waiting area and queue</a:t>
            </a:r>
          </a:p>
          <a:p>
            <a:pPr lvl="3" eaLnBrk="1" hangingPunct="1"/>
            <a:r>
              <a:rPr lang="en-US" sz="2400"/>
              <a:t>Distribution area</a:t>
            </a:r>
          </a:p>
          <a:p>
            <a:pPr lvl="3" eaLnBrk="1" hangingPunct="1"/>
            <a:r>
              <a:rPr lang="en-US" sz="2400"/>
              <a:t>Beneficiaries receiving items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/>
          </p:cNvSpPr>
          <p:nvPr/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Basic project information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60725" y="2828925"/>
            <a:ext cx="2647950" cy="366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57550" y="3284538"/>
            <a:ext cx="2651125" cy="366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Basic project information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194300" cy="5762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Reason for intervention (select one)</a:t>
            </a:r>
          </a:p>
          <a:p>
            <a:pPr marL="0" indent="0">
              <a:buFont typeface="Wingdings" pitchFamily="2" charset="2"/>
              <a:buNone/>
            </a:pPr>
            <a:endParaRPr lang="en-US" sz="2400" b="1" smtClean="0">
              <a:ea typeface="ＭＳ Ｐゴシック" pitchFamily="34" charset="-128"/>
            </a:endParaRPr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4140200" y="2924175"/>
            <a:ext cx="3006725" cy="1117600"/>
            <a:chOff x="5220072" y="1195419"/>
            <a:chExt cx="3006061" cy="1117535"/>
          </a:xfrm>
        </p:grpSpPr>
        <p:sp>
          <p:nvSpPr>
            <p:cNvPr id="4" name="Rounded Rectangle 3"/>
            <p:cNvSpPr/>
            <p:nvPr/>
          </p:nvSpPr>
          <p:spPr>
            <a:xfrm>
              <a:off x="5220072" y="1195419"/>
              <a:ext cx="1152000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FIRE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69958" y="1195955"/>
              <a:ext cx="1151999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DROUGHT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220072" y="1844824"/>
              <a:ext cx="935997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FLOOD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17019" y="1844288"/>
              <a:ext cx="1909114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NATURAL DISASTER OTHER</a:t>
              </a:r>
            </a:p>
          </p:txBody>
        </p:sp>
      </p:grpSp>
      <p:grpSp>
        <p:nvGrpSpPr>
          <p:cNvPr id="39941" name="Group 13"/>
          <p:cNvGrpSpPr>
            <a:grpSpLocks/>
          </p:cNvGrpSpPr>
          <p:nvPr/>
        </p:nvGrpSpPr>
        <p:grpSpPr bwMode="auto">
          <a:xfrm>
            <a:off x="971550" y="2924175"/>
            <a:ext cx="7104063" cy="1117600"/>
            <a:chOff x="899592" y="4293096"/>
            <a:chExt cx="7103727" cy="1117535"/>
          </a:xfrm>
        </p:grpSpPr>
        <p:sp>
          <p:nvSpPr>
            <p:cNvPr id="8" name="Rounded Rectangle 7"/>
            <p:cNvSpPr/>
            <p:nvPr/>
          </p:nvSpPr>
          <p:spPr>
            <a:xfrm>
              <a:off x="899592" y="4293096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PROTRACTED NEEDS	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67087" y="4293096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OFFENSIVE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4942501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CLAN CONFLICT	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67087" y="4942501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EVICTIONS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88224" y="4293096"/>
              <a:ext cx="1415095" cy="468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OTHER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3637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Status of activity:</a:t>
            </a:r>
            <a:endParaRPr lang="en-US" sz="2400" smtClean="0">
              <a:ea typeface="ＭＳ Ｐゴシック" pitchFamily="34" charset="-128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5053013" y="3213100"/>
            <a:ext cx="0" cy="85407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4" name="Content Placeholder 2"/>
          <p:cNvSpPr txBox="1">
            <a:spLocks/>
          </p:cNvSpPr>
          <p:nvPr/>
        </p:nvSpPr>
        <p:spPr bwMode="auto">
          <a:xfrm>
            <a:off x="468313" y="4149725"/>
            <a:ext cx="8440737" cy="860425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If on-going: You will be prompted to answer project details related to materials, procurement, site planning and site services</a:t>
            </a:r>
          </a:p>
        </p:txBody>
      </p:sp>
      <p:sp>
        <p:nvSpPr>
          <p:cNvPr id="40965" name="Title 1"/>
          <p:cNvSpPr txBox="1">
            <a:spLocks/>
          </p:cNvSpPr>
          <p:nvPr/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Basic project information</a:t>
            </a:r>
          </a:p>
        </p:txBody>
      </p:sp>
      <p:grpSp>
        <p:nvGrpSpPr>
          <p:cNvPr id="40966" name="Group 1"/>
          <p:cNvGrpSpPr>
            <a:grpSpLocks/>
          </p:cNvGrpSpPr>
          <p:nvPr/>
        </p:nvGrpSpPr>
        <p:grpSpPr bwMode="auto">
          <a:xfrm>
            <a:off x="296863" y="2708275"/>
            <a:ext cx="8612187" cy="471488"/>
            <a:chOff x="296802" y="3962328"/>
            <a:chExt cx="8612120" cy="470811"/>
          </a:xfrm>
        </p:grpSpPr>
        <p:sp>
          <p:nvSpPr>
            <p:cNvPr id="14" name="Rounded Rectangle 13"/>
            <p:cNvSpPr/>
            <p:nvPr/>
          </p:nvSpPr>
          <p:spPr>
            <a:xfrm>
              <a:off x="296802" y="3962328"/>
              <a:ext cx="1152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Proposal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46688" y="3962864"/>
              <a:ext cx="1044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Funding secured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71780" y="3962864"/>
              <a:ext cx="164590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Procurement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359382" y="3962328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On-going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926332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completed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493827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stopped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6659563" y="3213100"/>
            <a:ext cx="0" cy="85407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7" name="Content Placeholder 2"/>
          <p:cNvSpPr txBox="1">
            <a:spLocks/>
          </p:cNvSpPr>
          <p:nvPr/>
        </p:nvSpPr>
        <p:spPr bwMode="auto">
          <a:xfrm>
            <a:off x="468313" y="4149725"/>
            <a:ext cx="8147050" cy="1295400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>
                <a:latin typeface="Calibri" pitchFamily="34" charset="0"/>
              </a:rPr>
              <a:t>If planned target has been achieved answer </a:t>
            </a:r>
            <a:r>
              <a:rPr lang="en-GB" altLang="en-US" sz="2400">
                <a:latin typeface="Calibri" pitchFamily="34" charset="0"/>
              </a:rPr>
              <a:t>“</a:t>
            </a:r>
            <a:r>
              <a:rPr lang="en-GB" altLang="ja-JP" sz="2400" b="1">
                <a:solidFill>
                  <a:srgbClr val="7F1416"/>
                </a:solidFill>
                <a:latin typeface="Calibri" pitchFamily="34" charset="0"/>
              </a:rPr>
              <a:t>Project Completed</a:t>
            </a:r>
            <a:r>
              <a:rPr lang="en-GB" altLang="en-US" sz="2400">
                <a:latin typeface="Calibri" pitchFamily="34" charset="0"/>
              </a:rPr>
              <a:t>”</a:t>
            </a:r>
            <a:r>
              <a:rPr lang="en-GB" altLang="ja-JP" sz="240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>
                <a:latin typeface="Calibri" pitchFamily="34" charset="0"/>
              </a:rPr>
              <a:t>eg. Planned target was 1000 HH and distribution has taken place to 1000 HH</a:t>
            </a:r>
          </a:p>
        </p:txBody>
      </p:sp>
      <p:sp>
        <p:nvSpPr>
          <p:cNvPr id="41988" name="Title 1"/>
          <p:cNvSpPr txBox="1">
            <a:spLocks/>
          </p:cNvSpPr>
          <p:nvPr/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Basic project information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sp>
        <p:nvSpPr>
          <p:cNvPr id="41991" name="Content Placeholder 2"/>
          <p:cNvSpPr txBox="1">
            <a:spLocks/>
          </p:cNvSpPr>
          <p:nvPr/>
        </p:nvSpPr>
        <p:spPr bwMode="auto">
          <a:xfrm>
            <a:off x="457200" y="1268413"/>
            <a:ext cx="82296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 b="1">
                <a:latin typeface="Calibri" pitchFamily="34" charset="0"/>
              </a:rPr>
              <a:t>Status of activity: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41992" name="Group 1"/>
          <p:cNvGrpSpPr>
            <a:grpSpLocks/>
          </p:cNvGrpSpPr>
          <p:nvPr/>
        </p:nvGrpSpPr>
        <p:grpSpPr bwMode="auto">
          <a:xfrm>
            <a:off x="296863" y="2708275"/>
            <a:ext cx="8612187" cy="471488"/>
            <a:chOff x="296802" y="3962328"/>
            <a:chExt cx="8612120" cy="470811"/>
          </a:xfrm>
        </p:grpSpPr>
        <p:sp>
          <p:nvSpPr>
            <p:cNvPr id="32" name="Rounded Rectangle 31"/>
            <p:cNvSpPr/>
            <p:nvPr/>
          </p:nvSpPr>
          <p:spPr>
            <a:xfrm>
              <a:off x="296802" y="3962328"/>
              <a:ext cx="1152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Proposal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546688" y="3962864"/>
              <a:ext cx="1044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Funding secured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671780" y="3962864"/>
              <a:ext cx="164590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Procurement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359382" y="3962328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On-going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926332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completed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493827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stopped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7C4432-C167-4F37-BCA6-602BE579D9B6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4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92162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1. Introduction</a:t>
            </a:r>
            <a:endParaRPr lang="en-GB" sz="3200" smtClean="0"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663" y="1484313"/>
            <a:ext cx="82184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2400" b="0" dirty="0" smtClean="0">
                <a:latin typeface="+mn-lt"/>
              </a:rPr>
              <a:t>	</a:t>
            </a:r>
            <a:r>
              <a:rPr lang="en-GB" sz="3200" b="0" dirty="0" smtClean="0">
                <a:latin typeface="+mn-lt"/>
              </a:rPr>
              <a:t>What is the </a:t>
            </a:r>
            <a:r>
              <a:rPr lang="en-GB" sz="3200" dirty="0" smtClean="0">
                <a:latin typeface="+mn-lt"/>
              </a:rPr>
              <a:t>4W</a:t>
            </a:r>
            <a:r>
              <a:rPr lang="en-GB" sz="3200" b="0" dirty="0" smtClean="0">
                <a:latin typeface="+mn-lt"/>
              </a:rPr>
              <a:t> Questionnaire?</a:t>
            </a:r>
          </a:p>
          <a:p>
            <a:pPr algn="l" eaLnBrk="1" hangingPunct="1">
              <a:defRPr/>
            </a:pPr>
            <a:endParaRPr lang="en-GB" sz="2400" b="0" dirty="0" smtClean="0">
              <a:latin typeface="+mn-lt"/>
            </a:endParaRPr>
          </a:p>
          <a:p>
            <a:pPr algn="l" eaLnBrk="1" hangingPunct="1">
              <a:defRPr/>
            </a:pPr>
            <a:r>
              <a:rPr lang="en-GB" sz="2400" b="0" dirty="0" smtClean="0">
                <a:latin typeface="+mn-lt"/>
              </a:rPr>
              <a:t>	</a:t>
            </a:r>
            <a:endParaRPr lang="en-GB" sz="2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8243888" y="3213100"/>
            <a:ext cx="0" cy="85407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Content Placeholder 2"/>
          <p:cNvSpPr txBox="1">
            <a:spLocks/>
          </p:cNvSpPr>
          <p:nvPr/>
        </p:nvSpPr>
        <p:spPr bwMode="auto">
          <a:xfrm>
            <a:off x="468313" y="4149725"/>
            <a:ext cx="8147050" cy="1008063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>
                <a:latin typeface="Calibri" pitchFamily="34" charset="0"/>
              </a:rPr>
              <a:t>If a project for some reason will not happen again, thus the agency will relocate funds elsewhere, change location, change content etc.. Answer </a:t>
            </a:r>
            <a:r>
              <a:rPr lang="en-GB" altLang="en-US" sz="2400">
                <a:latin typeface="Calibri" pitchFamily="34" charset="0"/>
              </a:rPr>
              <a:t>“</a:t>
            </a:r>
            <a:r>
              <a:rPr lang="en-GB" sz="2400">
                <a:latin typeface="Calibri" pitchFamily="34" charset="0"/>
              </a:rPr>
              <a:t>Stop</a:t>
            </a:r>
            <a:r>
              <a:rPr lang="en-GB" altLang="en-US" sz="2400">
                <a:latin typeface="Calibri" pitchFamily="34" charset="0"/>
              </a:rPr>
              <a:t>”</a:t>
            </a:r>
            <a:r>
              <a:rPr lang="en-GB" sz="2400">
                <a:latin typeface="Calibri" pitchFamily="34" charset="0"/>
              </a:rPr>
              <a:t>. </a:t>
            </a:r>
          </a:p>
        </p:txBody>
      </p:sp>
      <p:sp>
        <p:nvSpPr>
          <p:cNvPr id="43012" name="Title 1"/>
          <p:cNvSpPr txBox="1">
            <a:spLocks/>
          </p:cNvSpPr>
          <p:nvPr/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Basic project information</a:t>
            </a:r>
          </a:p>
        </p:txBody>
      </p:sp>
      <p:sp>
        <p:nvSpPr>
          <p:cNvPr id="43013" name="Content Placeholder 2"/>
          <p:cNvSpPr txBox="1">
            <a:spLocks/>
          </p:cNvSpPr>
          <p:nvPr/>
        </p:nvSpPr>
        <p:spPr bwMode="auto">
          <a:xfrm>
            <a:off x="457200" y="1268413"/>
            <a:ext cx="82296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 b="1">
                <a:latin typeface="Calibri" pitchFamily="34" charset="0"/>
              </a:rPr>
              <a:t>Status of activity: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43014" name="Group 1"/>
          <p:cNvGrpSpPr>
            <a:grpSpLocks/>
          </p:cNvGrpSpPr>
          <p:nvPr/>
        </p:nvGrpSpPr>
        <p:grpSpPr bwMode="auto">
          <a:xfrm>
            <a:off x="296863" y="2708275"/>
            <a:ext cx="8612187" cy="471488"/>
            <a:chOff x="296802" y="3962328"/>
            <a:chExt cx="8612120" cy="470811"/>
          </a:xfrm>
        </p:grpSpPr>
        <p:sp>
          <p:nvSpPr>
            <p:cNvPr id="17" name="Rounded Rectangle 16"/>
            <p:cNvSpPr/>
            <p:nvPr/>
          </p:nvSpPr>
          <p:spPr>
            <a:xfrm>
              <a:off x="296802" y="3962328"/>
              <a:ext cx="1152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Proposal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46688" y="3962864"/>
              <a:ext cx="1044000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Funding secured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71780" y="3962864"/>
              <a:ext cx="164590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Procurement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59382" y="3962328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On-going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926332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completed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93827" y="3965009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stopped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7F9FA72-D85A-48EB-BB71-9FED50270B24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41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44036" name="Content Placeholder 2"/>
          <p:cNvSpPr txBox="1">
            <a:spLocks/>
          </p:cNvSpPr>
          <p:nvPr/>
        </p:nvSpPr>
        <p:spPr bwMode="auto">
          <a:xfrm>
            <a:off x="457200" y="1268413"/>
            <a:ext cx="8229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 b="1">
                <a:latin typeface="Calibri" pitchFamily="34" charset="0"/>
              </a:rPr>
              <a:t>Reporting location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1042988" y="2708275"/>
            <a:ext cx="6672262" cy="471488"/>
            <a:chOff x="296802" y="3520536"/>
            <a:chExt cx="6671642" cy="470811"/>
          </a:xfrm>
        </p:grpSpPr>
        <p:sp>
          <p:nvSpPr>
            <p:cNvPr id="20" name="Rounded Rectangle 19"/>
            <p:cNvSpPr/>
            <p:nvPr/>
          </p:nvSpPr>
          <p:spPr>
            <a:xfrm>
              <a:off x="296802" y="3520536"/>
              <a:ext cx="1704904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Project location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16216" y="3521072"/>
              <a:ext cx="1547999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 err="1">
                  <a:ln w="0"/>
                  <a:solidFill>
                    <a:schemeClr val="tx1"/>
                  </a:solidFill>
                </a:rPr>
                <a:t>implementerofficer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969182" y="3520536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Own office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53349" y="3523217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other</a:t>
              </a:r>
            </a:p>
          </p:txBody>
        </p:sp>
      </p:grpSp>
      <p:sp>
        <p:nvSpPr>
          <p:cNvPr id="44040" name="Content Placeholder 2"/>
          <p:cNvSpPr txBox="1">
            <a:spLocks/>
          </p:cNvSpPr>
          <p:nvPr/>
        </p:nvSpPr>
        <p:spPr bwMode="auto">
          <a:xfrm>
            <a:off x="395288" y="3933825"/>
            <a:ext cx="8291512" cy="574675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Ideally you will capture the project </a:t>
            </a:r>
            <a:r>
              <a:rPr lang="en-GB" sz="2400" b="1">
                <a:latin typeface="Calibri" pitchFamily="34" charset="0"/>
              </a:rPr>
              <a:t>in the field to verify on site</a:t>
            </a:r>
            <a:r>
              <a:rPr lang="en-GB" sz="2400">
                <a:latin typeface="Calibri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 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1895475" y="3184525"/>
            <a:ext cx="0" cy="7493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38D898-2A04-487D-82D9-9885CDF3B1DB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42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45060" name="Content Placeholder 2"/>
          <p:cNvSpPr txBox="1">
            <a:spLocks/>
          </p:cNvSpPr>
          <p:nvPr/>
        </p:nvSpPr>
        <p:spPr bwMode="auto">
          <a:xfrm>
            <a:off x="457200" y="1268413"/>
            <a:ext cx="8229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 b="1">
                <a:latin typeface="Calibri" pitchFamily="34" charset="0"/>
              </a:rPr>
              <a:t>Reporting location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1042988" y="2708275"/>
            <a:ext cx="6672262" cy="471488"/>
            <a:chOff x="296802" y="3520536"/>
            <a:chExt cx="6671642" cy="470811"/>
          </a:xfrm>
        </p:grpSpPr>
        <p:sp>
          <p:nvSpPr>
            <p:cNvPr id="20" name="Rounded Rectangle 19"/>
            <p:cNvSpPr/>
            <p:nvPr/>
          </p:nvSpPr>
          <p:spPr>
            <a:xfrm>
              <a:off x="296802" y="3520536"/>
              <a:ext cx="1704904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Project location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16216" y="3521072"/>
              <a:ext cx="1547999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 err="1">
                  <a:ln w="0"/>
                  <a:solidFill>
                    <a:schemeClr val="tx1"/>
                  </a:solidFill>
                </a:rPr>
                <a:t>implementerofficer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969182" y="3520536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Own office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53349" y="3523217"/>
              <a:ext cx="1415095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other</a:t>
              </a:r>
            </a:p>
          </p:txBody>
        </p:sp>
      </p:grp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3733800" y="3184525"/>
            <a:ext cx="0" cy="7493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5" name="Content Placeholder 2"/>
          <p:cNvSpPr txBox="1">
            <a:spLocks/>
          </p:cNvSpPr>
          <p:nvPr/>
        </p:nvSpPr>
        <p:spPr bwMode="auto">
          <a:xfrm>
            <a:off x="684213" y="3933825"/>
            <a:ext cx="7686675" cy="1241425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However, if you don</a:t>
            </a:r>
            <a:r>
              <a:rPr lang="en-GB" altLang="en-US" sz="2400">
                <a:latin typeface="Calibri" pitchFamily="34" charset="0"/>
              </a:rPr>
              <a:t>’</a:t>
            </a:r>
            <a:r>
              <a:rPr lang="en-GB" sz="2400">
                <a:latin typeface="Calibri" pitchFamily="34" charset="0"/>
              </a:rPr>
              <a:t>t have access, you can do it </a:t>
            </a:r>
            <a:r>
              <a:rPr lang="en-GB" sz="2400" b="1">
                <a:latin typeface="Calibri" pitchFamily="34" charset="0"/>
              </a:rPr>
              <a:t>remotely</a:t>
            </a:r>
            <a:r>
              <a:rPr lang="en-GB" sz="2400">
                <a:latin typeface="Calibri" pitchFamily="34" charset="0"/>
              </a:rPr>
              <a:t> by calling partners and going through the questionnaire with them while you use the mobile application.</a:t>
            </a:r>
            <a:endParaRPr lang="en-US" sz="240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5391150" y="3184525"/>
            <a:ext cx="0" cy="7493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351837" cy="792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Date of report: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6533F40-B9BC-4EDB-99D5-4ED7A6015EE8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43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2850" y="1731963"/>
            <a:ext cx="1008063" cy="544512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chemeClr val="tx1"/>
                </a:solidFill>
              </a:rPr>
              <a:t>Year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81425" y="1731963"/>
            <a:ext cx="1295400" cy="544512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chemeClr val="tx1"/>
                </a:solidFill>
              </a:rPr>
              <a:t>Month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6087" name="Content Placeholder 2"/>
          <p:cNvSpPr txBox="1">
            <a:spLocks/>
          </p:cNvSpPr>
          <p:nvPr/>
        </p:nvSpPr>
        <p:spPr bwMode="auto">
          <a:xfrm>
            <a:off x="468313" y="2708275"/>
            <a:ext cx="8351837" cy="2160588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 b="1">
                <a:latin typeface="Calibri" pitchFamily="34" charset="0"/>
              </a:rPr>
              <a:t>Monthly reporting: 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Date of report must be on the first day of each month reporting on the activities of the preceding month. 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i.e. report date 1</a:t>
            </a:r>
            <a:r>
              <a:rPr lang="en-GB" sz="2400" baseline="30000">
                <a:latin typeface="Calibri" pitchFamily="34" charset="0"/>
              </a:rPr>
              <a:t>st</a:t>
            </a:r>
            <a:r>
              <a:rPr lang="en-GB" sz="2400">
                <a:latin typeface="Calibri" pitchFamily="34" charset="0"/>
              </a:rPr>
              <a:t> February will report on activities during January , and capture status of activity the last day of January.</a:t>
            </a: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GB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GB" b="1" u="sng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778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Location of activity: </a:t>
            </a:r>
          </a:p>
          <a:p>
            <a:pPr marL="0" indent="0">
              <a:buFont typeface="Wingdings" pitchFamily="2" charset="2"/>
              <a:buNone/>
            </a:pPr>
            <a:endParaRPr lang="en-US" sz="2400" b="1" smtClean="0">
              <a:ea typeface="ＭＳ Ｐゴシック" pitchFamily="34" charset="-128"/>
            </a:endParaRPr>
          </a:p>
        </p:txBody>
      </p:sp>
      <p:sp>
        <p:nvSpPr>
          <p:cNvPr id="47107" name="Title 1"/>
          <p:cNvSpPr txBox="1">
            <a:spLocks/>
          </p:cNvSpPr>
          <p:nvPr/>
        </p:nvSpPr>
        <p:spPr bwMode="auto">
          <a:xfrm>
            <a:off x="468313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Basic project information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grpSp>
        <p:nvGrpSpPr>
          <p:cNvPr id="47110" name="Group 11"/>
          <p:cNvGrpSpPr>
            <a:grpSpLocks/>
          </p:cNvGrpSpPr>
          <p:nvPr/>
        </p:nvGrpSpPr>
        <p:grpSpPr bwMode="auto">
          <a:xfrm>
            <a:off x="827088" y="2492375"/>
            <a:ext cx="5264150" cy="2752725"/>
            <a:chOff x="827584" y="2492895"/>
            <a:chExt cx="5263593" cy="275298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827584" y="2492896"/>
              <a:ext cx="3036828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LOCATION INFORMATION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353817" y="2492895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Region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>
              <a:off x="3870499" y="2686589"/>
              <a:ext cx="482549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ounded Rectangle 20"/>
            <p:cNvSpPr/>
            <p:nvPr/>
          </p:nvSpPr>
          <p:spPr bwMode="auto">
            <a:xfrm>
              <a:off x="4353817" y="3235390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district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4353817" y="3986646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city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353817" y="4777708"/>
              <a:ext cx="1737360" cy="468175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settlement</a:t>
              </a:r>
              <a:endParaRPr lang="en-US" sz="1600" b="1" cap="all" dirty="0">
                <a:ln w="0"/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8196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b="1" smtClean="0">
                <a:ea typeface="ＭＳ Ｐゴシック" pitchFamily="34" charset="-128"/>
              </a:rPr>
              <a:t>Donor and agencies involved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Who is the direct donor? 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Is UN involved?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Who is the agency reporting this activity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Do they have an implementing partner? </a:t>
            </a:r>
          </a:p>
        </p:txBody>
      </p:sp>
      <p:grpSp>
        <p:nvGrpSpPr>
          <p:cNvPr id="48131" name="Group 1"/>
          <p:cNvGrpSpPr>
            <a:grpSpLocks/>
          </p:cNvGrpSpPr>
          <p:nvPr/>
        </p:nvGrpSpPr>
        <p:grpSpPr bwMode="auto">
          <a:xfrm>
            <a:off x="595313" y="2060575"/>
            <a:ext cx="5537200" cy="4213225"/>
            <a:chOff x="571377" y="2098518"/>
            <a:chExt cx="5537901" cy="4212546"/>
          </a:xfrm>
        </p:grpSpPr>
        <p:sp>
          <p:nvSpPr>
            <p:cNvPr id="4" name="Rounded Rectangle 3"/>
            <p:cNvSpPr/>
            <p:nvPr/>
          </p:nvSpPr>
          <p:spPr>
            <a:xfrm>
              <a:off x="571377" y="2098518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4620014" y="5339671"/>
              <a:ext cx="0" cy="492046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ounded Rectangle 22"/>
            <p:cNvSpPr/>
            <p:nvPr/>
          </p:nvSpPr>
          <p:spPr>
            <a:xfrm>
              <a:off x="3779751" y="4834822"/>
              <a:ext cx="1704904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yes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223640" y="4868128"/>
              <a:ext cx="1547999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no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83957" y="2998540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1377" y="3898718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08391" y="5842934"/>
              <a:ext cx="3000887" cy="46813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600" b="1" cap="all" dirty="0">
                  <a:ln w="0"/>
                  <a:solidFill>
                    <a:schemeClr val="tx1"/>
                  </a:solidFill>
                </a:rPr>
                <a:t>Select from list</a:t>
              </a:r>
            </a:p>
          </p:txBody>
        </p:sp>
      </p:grpSp>
      <p:sp>
        <p:nvSpPr>
          <p:cNvPr id="48132" name="Title 1"/>
          <p:cNvSpPr txBox="1">
            <a:spLocks/>
          </p:cNvSpPr>
          <p:nvPr/>
        </p:nvSpPr>
        <p:spPr bwMode="auto">
          <a:xfrm>
            <a:off x="457200" y="188913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rgbClr val="459FD5"/>
                </a:solidFill>
                <a:latin typeface="Verdana" pitchFamily="34" charset="0"/>
              </a:rPr>
              <a:t>Step by Step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51275" y="2565400"/>
            <a:ext cx="4824413" cy="67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GB" sz="1800" i="1" dirty="0" smtClean="0"/>
              <a:t>Usually you can find this in contracts, however if it is difficult to find you can skip this question</a:t>
            </a:r>
            <a:endParaRPr lang="en-GB" sz="1800" i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9688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How many households are you </a:t>
            </a:r>
            <a:r>
              <a:rPr lang="en-GB" sz="2400" b="1" dirty="0" err="1" smtClean="0"/>
              <a:t>targetting</a:t>
            </a:r>
            <a:r>
              <a:rPr lang="en-GB" sz="2400" b="1" dirty="0" smtClean="0"/>
              <a:t>?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Provide the households</a:t>
            </a:r>
            <a:r>
              <a:rPr lang="en-GB" sz="2400" b="1" dirty="0" smtClean="0"/>
              <a:t> targeted </a:t>
            </a:r>
            <a:r>
              <a:rPr lang="en-GB" sz="2400" dirty="0" smtClean="0"/>
              <a:t>with this project (overall project)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/>
          </a:p>
          <a:p>
            <a:pPr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 b="1" u="sng" dirty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FC8CF0B-216F-4396-954F-1A989A9D76D0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46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4213" y="3933825"/>
            <a:ext cx="7704137" cy="86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/>
              <a:t>you will be asked later: </a:t>
            </a:r>
            <a:endParaRPr lang="en-GB" sz="2400" i="1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How </a:t>
            </a:r>
            <a:r>
              <a:rPr lang="en-GB" sz="2400" i="1" dirty="0"/>
              <a:t>many households have received shelter to date.</a:t>
            </a:r>
            <a:endParaRPr lang="en-US" sz="2400" b="1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34975" y="1268413"/>
            <a:ext cx="8229600" cy="50482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What is the shelter construction typology?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E16A587-42E3-462C-8670-EB32C78B358D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47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2132856"/>
            <a:ext cx="3456384" cy="288032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list: transitional 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Improvement to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buul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Hybrid shelter</a:t>
            </a:r>
          </a:p>
          <a:p>
            <a:pPr>
              <a:defRPr/>
            </a:pPr>
            <a:r>
              <a:rPr lang="en-US" sz="1600" b="1" cap="all" dirty="0" err="1">
                <a:ln w="0"/>
                <a:solidFill>
                  <a:schemeClr val="tx1"/>
                </a:solidFill>
              </a:rPr>
              <a:t>Cgi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shelter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Wood / bamboo &amp; grass roof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Wood / bamboo &amp;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cgi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roof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Adobe block</a:t>
            </a:r>
          </a:p>
          <a:p>
            <a:pPr>
              <a:defRPr/>
            </a:pPr>
            <a:r>
              <a:rPr lang="en-US" sz="1600" b="1" cap="all" dirty="0" err="1">
                <a:ln w="0"/>
                <a:solidFill>
                  <a:schemeClr val="tx1"/>
                </a:solidFill>
              </a:rPr>
              <a:t>Stabilised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soil block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313" y="5300663"/>
            <a:ext cx="8424862" cy="792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There is a list in a dropdown menu, please select the type of construction that most suits the shelter</a:t>
            </a:r>
            <a:endParaRPr lang="en-US" sz="2400" i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34975" y="1268413"/>
            <a:ext cx="8229600" cy="50482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What is the shelter construction typology?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C61768-A99D-4928-ACE5-A3B52FA4213B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48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544" y="2132856"/>
            <a:ext cx="4896544" cy="3096344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list: permanent shelter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Cement block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Adobe block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Stone house, mud mortar, traditional roof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Stone house, mud mortar,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cgi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roof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Stone house, cement mortar,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cgi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roof</a:t>
            </a:r>
          </a:p>
          <a:p>
            <a:pPr>
              <a:defRPr/>
            </a:pPr>
            <a:r>
              <a:rPr lang="en-US" sz="1600" b="1" cap="all" dirty="0" err="1">
                <a:ln w="0"/>
                <a:solidFill>
                  <a:schemeClr val="tx1"/>
                </a:solidFill>
              </a:rPr>
              <a:t>Stabilised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soil block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Interlocking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stabilised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soil block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Reinforced concrete frame, stone walls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313" y="5300663"/>
            <a:ext cx="8424862" cy="792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There is a list in a dropdown menu, please select the type of construction that most suits the shelter</a:t>
            </a:r>
            <a:endParaRPr lang="en-US" sz="2400" i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46788" y="1119188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68313" y="1277938"/>
            <a:ext cx="4751387" cy="78263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Technical Improvements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For Disaster Risk Reduction (DRR)</a:t>
            </a:r>
            <a:endParaRPr lang="en-GB" sz="2400" smtClean="0">
              <a:ea typeface="ＭＳ Ｐゴシック" pitchFamily="3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313" y="1989138"/>
            <a:ext cx="8229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Have any structural improvements been integrated into the shelter to reduce the risk during natural disaster or to improve durability?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 smtClean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 smtClean="0"/>
          </a:p>
          <a:p>
            <a:pPr>
              <a:lnSpc>
                <a:spcPct val="90000"/>
              </a:lnSpc>
              <a:defRPr/>
            </a:pPr>
            <a:endParaRPr lang="en-US" sz="2400" b="1" u="sng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11560" y="4005064"/>
            <a:ext cx="3960440" cy="2232322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Foundation included / improved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Hurricane fixing / bracing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Earthquake resistance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Flood mitigation</a:t>
            </a:r>
          </a:p>
          <a:p>
            <a:pPr>
              <a:defRPr/>
            </a:pPr>
            <a:r>
              <a:rPr lang="en-US" sz="1600" b="1" cap="all" dirty="0" err="1">
                <a:ln w="0"/>
                <a:solidFill>
                  <a:schemeClr val="tx1"/>
                </a:solidFill>
              </a:rPr>
              <a:t>Stabilising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agent in the block mix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Training of beneficiary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Drainage around shelter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14938" y="3789363"/>
            <a:ext cx="3384550" cy="2447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/>
              <a:t>s</a:t>
            </a:r>
            <a:r>
              <a:rPr lang="en-GB" sz="2400" i="1" dirty="0" smtClean="0"/>
              <a:t>elect from the list any that most suits the project.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11560" y="3464926"/>
            <a:ext cx="3960440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8ACE5EF-2EFE-41F5-8ABF-0623183131CF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5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663" y="1484313"/>
            <a:ext cx="82184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2400" b="0" dirty="0" smtClean="0">
                <a:latin typeface="+mn-lt"/>
              </a:rPr>
              <a:t>	</a:t>
            </a:r>
            <a:r>
              <a:rPr lang="en-GB" sz="3200" b="0" dirty="0" smtClean="0">
                <a:latin typeface="+mn-lt"/>
              </a:rPr>
              <a:t>What is the </a:t>
            </a:r>
            <a:r>
              <a:rPr lang="en-GB" sz="3200" dirty="0" smtClean="0">
                <a:latin typeface="+mn-lt"/>
              </a:rPr>
              <a:t>4W</a:t>
            </a:r>
            <a:r>
              <a:rPr lang="en-GB" sz="3200" b="0" dirty="0" smtClean="0">
                <a:latin typeface="+mn-lt"/>
              </a:rPr>
              <a:t> Questionnaire?</a:t>
            </a:r>
          </a:p>
          <a:p>
            <a:pPr algn="l" eaLnBrk="1" hangingPunct="1">
              <a:defRPr/>
            </a:pPr>
            <a:endParaRPr lang="en-GB" sz="2400" b="0" dirty="0" smtClean="0">
              <a:latin typeface="+mn-lt"/>
            </a:endParaRPr>
          </a:p>
          <a:p>
            <a:pPr algn="l" eaLnBrk="1" hangingPunct="1">
              <a:defRPr/>
            </a:pPr>
            <a:r>
              <a:rPr lang="en-GB" sz="2400" b="0" dirty="0" smtClean="0">
                <a:latin typeface="+mn-lt"/>
              </a:rPr>
              <a:t>	</a:t>
            </a:r>
            <a:r>
              <a:rPr lang="en-GB" sz="3200" dirty="0" smtClean="0">
                <a:latin typeface="+mn-lt"/>
              </a:rPr>
              <a:t>4W</a:t>
            </a:r>
            <a:r>
              <a:rPr lang="en-GB" sz="3200" b="0" dirty="0" smtClean="0">
                <a:latin typeface="+mn-lt"/>
              </a:rPr>
              <a:t> </a:t>
            </a:r>
          </a:p>
          <a:p>
            <a:pPr algn="l" eaLnBrk="1" hangingPunct="1">
              <a:defRPr/>
            </a:pPr>
            <a:r>
              <a:rPr lang="en-GB" sz="2400" dirty="0" smtClean="0">
                <a:latin typeface="+mn-lt"/>
              </a:rPr>
              <a:t>WHO is doing</a:t>
            </a:r>
          </a:p>
          <a:p>
            <a:pPr algn="l" eaLnBrk="1" hangingPunct="1">
              <a:defRPr/>
            </a:pPr>
            <a:r>
              <a:rPr lang="en-GB" sz="2400" dirty="0" smtClean="0">
                <a:latin typeface="+mn-lt"/>
              </a:rPr>
              <a:t>WHAT activity</a:t>
            </a:r>
          </a:p>
          <a:p>
            <a:pPr algn="l" eaLnBrk="1" hangingPunct="1">
              <a:defRPr/>
            </a:pPr>
            <a:r>
              <a:rPr lang="en-GB" sz="2400" dirty="0" smtClean="0">
                <a:latin typeface="+mn-lt"/>
              </a:rPr>
              <a:t>WHEN and </a:t>
            </a:r>
          </a:p>
          <a:p>
            <a:pPr algn="l" eaLnBrk="1" hangingPunct="1">
              <a:defRPr/>
            </a:pPr>
            <a:r>
              <a:rPr lang="en-GB" sz="2400" dirty="0" smtClean="0">
                <a:latin typeface="+mn-lt"/>
              </a:rPr>
              <a:t>WHERE</a:t>
            </a:r>
            <a:endParaRPr lang="en-GB" sz="2400" b="0" dirty="0">
              <a:latin typeface="+mn-lt"/>
            </a:endParaRPr>
          </a:p>
          <a:p>
            <a:pPr algn="l" eaLnBrk="1" hangingPunct="1">
              <a:defRPr/>
            </a:pPr>
            <a:r>
              <a:rPr lang="en-GB" sz="2400" b="0" dirty="0" smtClean="0">
                <a:latin typeface="+mn-lt"/>
              </a:rPr>
              <a:t>				The questionnaire is a simple 				</a:t>
            </a:r>
            <a:r>
              <a:rPr lang="en-GB" sz="2400" dirty="0" smtClean="0">
                <a:latin typeface="+mn-lt"/>
              </a:rPr>
              <a:t>project reporting tool </a:t>
            </a:r>
            <a:r>
              <a:rPr lang="en-GB" sz="2400" b="0" dirty="0" smtClean="0">
                <a:latin typeface="+mn-lt"/>
              </a:rPr>
              <a:t>that helps to 				identify and compare gaps. </a:t>
            </a:r>
          </a:p>
          <a:p>
            <a:pPr algn="l" eaLnBrk="1" hangingPunct="1">
              <a:defRPr/>
            </a:pPr>
            <a:endParaRPr lang="en-GB" sz="2400" b="0" dirty="0">
              <a:latin typeface="+mn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11413" y="2301875"/>
            <a:ext cx="1444625" cy="5508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56250" y="2349500"/>
            <a:ext cx="384175" cy="20875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itle 1"/>
          <p:cNvSpPr txBox="1">
            <a:spLocks/>
          </p:cNvSpPr>
          <p:nvPr/>
        </p:nvSpPr>
        <p:spPr bwMode="auto">
          <a:xfrm>
            <a:off x="473075" y="188913"/>
            <a:ext cx="82184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 b="1">
                <a:solidFill>
                  <a:srgbClr val="459FD5"/>
                </a:solidFill>
                <a:latin typeface="Verdana" pitchFamily="34" charset="0"/>
              </a:rPr>
              <a:t>1. Introduction</a:t>
            </a:r>
            <a:endParaRPr lang="en-GB" sz="3200" b="1">
              <a:solidFill>
                <a:srgbClr val="04314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3815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400" b="1" dirty="0" smtClean="0"/>
              <a:t>Number of Households received Shelter 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400" dirty="0" smtClean="0"/>
              <a:t>How </a:t>
            </a:r>
            <a:r>
              <a:rPr lang="en-GB" sz="2400" dirty="0"/>
              <a:t>many units were completed by the time of your </a:t>
            </a:r>
            <a:r>
              <a:rPr lang="en-GB" sz="2400" dirty="0" smtClean="0"/>
              <a:t>report. 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400" dirty="0" smtClean="0"/>
              <a:t>This is provided as a cumulative amount</a:t>
            </a:r>
            <a:endParaRPr lang="en-GB" sz="2400" dirty="0"/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6250" y="3198813"/>
            <a:ext cx="8137525" cy="369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+mn-ea"/>
              </a:rPr>
              <a:t>Example:</a:t>
            </a:r>
            <a:r>
              <a:rPr lang="en-GB" dirty="0">
                <a:ea typeface="+mn-ea"/>
              </a:rPr>
              <a:t> 4 month project targeting 300 HH for Transitional Shelter.</a:t>
            </a:r>
            <a:endParaRPr lang="en-US" dirty="0">
              <a:ea typeface="+mn-e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6778" y="3919448"/>
          <a:ext cx="810326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66"/>
                <a:gridCol w="1800200"/>
                <a:gridCol w="1800200"/>
                <a:gridCol w="27119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January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February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none" dirty="0" smtClean="0">
                          <a:solidFill>
                            <a:schemeClr val="tx1"/>
                          </a:solidFill>
                        </a:rPr>
                        <a:t>50 completed</a:t>
                      </a:r>
                      <a:endParaRPr lang="en-US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completed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completed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300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completed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Project ‘ongoing’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Project ‘ongoing’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Project ‘ongoing’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n>
                            <a:solidFill>
                              <a:schemeClr val="accent5"/>
                            </a:solidFill>
                          </a:ln>
                          <a:solidFill>
                            <a:schemeClr val="tx1"/>
                          </a:solidFill>
                        </a:rPr>
                        <a:t>Completed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937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Settlement Services</a:t>
            </a:r>
          </a:p>
        </p:txBody>
      </p:sp>
      <p:sp>
        <p:nvSpPr>
          <p:cNvPr id="54276" name="Content Placeholder 2"/>
          <p:cNvSpPr txBox="1">
            <a:spLocks/>
          </p:cNvSpPr>
          <p:nvPr/>
        </p:nvSpPr>
        <p:spPr bwMode="auto">
          <a:xfrm>
            <a:off x="468313" y="2062163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Have any services been planned in the settlement?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1560" y="3573016"/>
            <a:ext cx="2664296" cy="216024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Latrines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Water points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Community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centre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Health facilities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Education facilities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Nutrition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Solar street light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Police unit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54413" y="3735388"/>
            <a:ext cx="5329237" cy="1997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There is a list in a dropdown menu, please select  any that apply that most suits the project. 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11560" y="2538336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99792" y="2538336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403350" y="2997200"/>
            <a:ext cx="0" cy="57626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468313" y="1350963"/>
            <a:ext cx="8229600" cy="4937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Site Planning</a:t>
            </a:r>
          </a:p>
        </p:txBody>
      </p:sp>
      <p:sp>
        <p:nvSpPr>
          <p:cNvPr id="55300" name="Content Placeholder 2"/>
          <p:cNvSpPr txBox="1">
            <a:spLocks/>
          </p:cNvSpPr>
          <p:nvPr/>
        </p:nvSpPr>
        <p:spPr bwMode="auto">
          <a:xfrm>
            <a:off x="468313" y="20605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Has the settlement been planned by site planner to include spacing considerations for fire, etc.?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1461" y="2923133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55776" y="2923133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sp>
        <p:nvSpPr>
          <p:cNvPr id="55305" name="Content Placeholder 2"/>
          <p:cNvSpPr txBox="1">
            <a:spLocks/>
          </p:cNvSpPr>
          <p:nvPr/>
        </p:nvSpPr>
        <p:spPr bwMode="auto">
          <a:xfrm>
            <a:off x="620713" y="3573463"/>
            <a:ext cx="62547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Are there any fire-breaks in the settlement?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5306" name="Content Placeholder 2"/>
          <p:cNvSpPr txBox="1">
            <a:spLocks/>
          </p:cNvSpPr>
          <p:nvPr/>
        </p:nvSpPr>
        <p:spPr bwMode="auto">
          <a:xfrm>
            <a:off x="606425" y="4903788"/>
            <a:ext cx="812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Has the community been trained in fire prevention and DRR?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461" y="3969288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55776" y="3969288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461" y="5300117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55776" y="5300117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68313" y="1279525"/>
            <a:ext cx="8229600" cy="4937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Housing Land and Property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313" y="2133600"/>
            <a:ext cx="822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dirty="0" smtClean="0"/>
              <a:t>Has tenure and security of land agreement been included? </a:t>
            </a:r>
          </a:p>
          <a:p>
            <a:pPr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 smtClean="0"/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b="1" u="sng" dirty="0" smtClean="0"/>
          </a:p>
          <a:p>
            <a:pPr>
              <a:lnSpc>
                <a:spcPct val="90000"/>
              </a:lnSpc>
              <a:defRPr/>
            </a:pPr>
            <a:endParaRPr lang="en-US" sz="2400" b="1" u="sng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987824" y="3717032"/>
            <a:ext cx="4320480" cy="1584176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Settling of land tenure disputes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Access to communal services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Advocacy for land agreements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Provision of land tenure agreements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8313" y="5373688"/>
            <a:ext cx="8424862" cy="86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11560" y="2744846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560" y="3536934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979613" y="2924175"/>
            <a:ext cx="1008062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0" name="Content Placeholder 2"/>
          <p:cNvSpPr txBox="1">
            <a:spLocks/>
          </p:cNvSpPr>
          <p:nvPr/>
        </p:nvSpPr>
        <p:spPr bwMode="auto">
          <a:xfrm>
            <a:off x="2987675" y="2708275"/>
            <a:ext cx="47529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What was the HLP activity?</a:t>
            </a:r>
            <a:endParaRPr lang="en-US" sz="2400" b="1" u="sng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87824" y="3212976"/>
            <a:ext cx="424847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468313" y="1279525"/>
            <a:ext cx="8229600" cy="4937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Housing Land and Property</a:t>
            </a:r>
          </a:p>
        </p:txBody>
      </p:sp>
      <p:sp>
        <p:nvSpPr>
          <p:cNvPr id="57348" name="Content Placeholder 2"/>
          <p:cNvSpPr txBox="1">
            <a:spLocks/>
          </p:cNvSpPr>
          <p:nvPr/>
        </p:nvSpPr>
        <p:spPr bwMode="auto">
          <a:xfrm>
            <a:off x="468313" y="1989138"/>
            <a:ext cx="8229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Assess improvement of the tenure security before and after the project.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4077072"/>
            <a:ext cx="4608512" cy="2232248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 land tenure 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INFORMAL CLAN CONSENT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LESS THAN 5 YEAR LAND TENURE AGREEMENT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5 – 10 LAND TENURE AGREEMENT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MORE THAN 10 YEAR LAND TENURE AGREEMENT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COMMUNAL TITLE DEED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INDIVIDUAL TITLE DEED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92725" y="4652963"/>
            <a:ext cx="3671888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539552" y="2780928"/>
            <a:ext cx="230425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Land tenure before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547813" y="3290888"/>
            <a:ext cx="0" cy="7572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ounded Rectangle 15"/>
          <p:cNvSpPr/>
          <p:nvPr/>
        </p:nvSpPr>
        <p:spPr>
          <a:xfrm>
            <a:off x="1835696" y="3429000"/>
            <a:ext cx="2232248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59832" y="2780928"/>
            <a:ext cx="2232248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Land tenure after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4427538" y="3284538"/>
            <a:ext cx="0" cy="7572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68313" y="1279525"/>
            <a:ext cx="8229600" cy="4937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Housing Land and Property</a:t>
            </a:r>
          </a:p>
        </p:txBody>
      </p:sp>
      <p:sp>
        <p:nvSpPr>
          <p:cNvPr id="58372" name="Content Placeholder 2"/>
          <p:cNvSpPr txBox="1">
            <a:spLocks/>
          </p:cNvSpPr>
          <p:nvPr/>
        </p:nvSpPr>
        <p:spPr bwMode="auto">
          <a:xfrm>
            <a:off x="468313" y="2060575"/>
            <a:ext cx="8229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Has the land tenure situation changed during the project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3933056"/>
            <a:ext cx="2232248" cy="180020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Improved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Decreased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same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92725" y="4076700"/>
            <a:ext cx="3671888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539552" y="2926011"/>
            <a:ext cx="2232248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1116013" y="3429000"/>
            <a:ext cx="0" cy="50482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468313" y="1279525"/>
            <a:ext cx="8229600" cy="4937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Shelter  Lifespan</a:t>
            </a:r>
          </a:p>
        </p:txBody>
      </p:sp>
      <p:sp>
        <p:nvSpPr>
          <p:cNvPr id="59396" name="Content Placeholder 2"/>
          <p:cNvSpPr txBox="1">
            <a:spLocks/>
          </p:cNvSpPr>
          <p:nvPr/>
        </p:nvSpPr>
        <p:spPr bwMode="auto">
          <a:xfrm>
            <a:off x="468313" y="2278063"/>
            <a:ext cx="8229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What is the anticipated lifespan of the shelter in years?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3861048"/>
            <a:ext cx="3888432" cy="1512168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1 year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1-2 years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2-5 years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5-10 years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More than 10 years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92725" y="4076700"/>
            <a:ext cx="3671888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539552" y="2780927"/>
            <a:ext cx="3816424" cy="576065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2411413" y="3357563"/>
            <a:ext cx="0" cy="50482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937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Shelter  Construction Labour Details</a:t>
            </a:r>
          </a:p>
        </p:txBody>
      </p:sp>
      <p:sp>
        <p:nvSpPr>
          <p:cNvPr id="60420" name="Content Placeholder 2"/>
          <p:cNvSpPr txBox="1">
            <a:spLocks/>
          </p:cNvSpPr>
          <p:nvPr/>
        </p:nvSpPr>
        <p:spPr bwMode="auto">
          <a:xfrm>
            <a:off x="468313" y="1916113"/>
            <a:ext cx="8229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What was the labour method used?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3861048"/>
            <a:ext cx="3888432" cy="2232248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 paid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labour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Cash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for work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Food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for work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Voucher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for work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Community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contract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Direct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NGO implementation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Contractor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driven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292725" y="4076700"/>
            <a:ext cx="3671888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539552" y="2780927"/>
            <a:ext cx="3816424" cy="576065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2411413" y="3357563"/>
            <a:ext cx="0" cy="50482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eaLnBrk="1" hangingPunct="1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3763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Procurement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GB" sz="2400" b="1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a typeface="ＭＳ Ｐゴシック" pitchFamily="34" charset="-128"/>
              </a:rPr>
              <a:t>How were the materials purchased?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4F22B9-B113-4CB3-BA30-CB316D9AD042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58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560" y="3429000"/>
            <a:ext cx="3960440" cy="2448272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Local purchase and procurement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Local purchase of imported items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International procurement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  <a:p>
            <a:pPr>
              <a:defRPr/>
            </a:pP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1560" y="2780928"/>
            <a:ext cx="3960440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68313" y="1279525"/>
            <a:ext cx="8229600" cy="4937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Shelter Materials</a:t>
            </a:r>
          </a:p>
        </p:txBody>
      </p:sp>
      <p:sp>
        <p:nvSpPr>
          <p:cNvPr id="62468" name="Content Placeholder 2"/>
          <p:cNvSpPr txBox="1">
            <a:spLocks/>
          </p:cNvSpPr>
          <p:nvPr/>
        </p:nvSpPr>
        <p:spPr bwMode="auto">
          <a:xfrm>
            <a:off x="468313" y="2062163"/>
            <a:ext cx="81359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How were materials provided to beneficiary?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6016" y="2636912"/>
            <a:ext cx="3888432" cy="144016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Direct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ngo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distribution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Supplier distribution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Voucher system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Conditional cash</a:t>
            </a:r>
          </a:p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32363" y="4797425"/>
            <a:ext cx="3671887" cy="115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539552" y="2636912"/>
            <a:ext cx="3672408" cy="576065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list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9552" y="5445223"/>
            <a:ext cx="3672408" cy="576065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Select from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list PROVIDED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547813" y="4868863"/>
            <a:ext cx="0" cy="55562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4" name="Content Placeholder 2"/>
          <p:cNvSpPr txBox="1">
            <a:spLocks/>
          </p:cNvSpPr>
          <p:nvPr/>
        </p:nvSpPr>
        <p:spPr bwMode="auto">
          <a:xfrm>
            <a:off x="579438" y="4365625"/>
            <a:ext cx="52879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What materials were used? (maximum 3)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51517BA-5279-40FC-B2EE-1894A0BCEA0B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6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92162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1. General background: 4W</a:t>
            </a:r>
            <a:endParaRPr lang="en-GB" sz="3200" smtClean="0"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84188" y="1484313"/>
            <a:ext cx="82184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314C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2800" b="0" dirty="0" smtClean="0">
                <a:latin typeface="+mn-lt"/>
              </a:rPr>
              <a:t>Information is gathered </a:t>
            </a:r>
            <a:r>
              <a:rPr lang="en-GB" sz="2800" b="0" dirty="0">
                <a:latin typeface="+mn-lt"/>
              </a:rPr>
              <a:t>u</a:t>
            </a:r>
            <a:r>
              <a:rPr lang="en-GB" sz="2800" b="0" dirty="0" smtClean="0">
                <a:latin typeface="+mn-lt"/>
              </a:rPr>
              <a:t>sing </a:t>
            </a:r>
            <a:r>
              <a:rPr lang="en-GB" sz="2800" dirty="0" smtClean="0">
                <a:latin typeface="+mn-lt"/>
              </a:rPr>
              <a:t>mobile phones </a:t>
            </a:r>
            <a:r>
              <a:rPr lang="en-GB" sz="2800" b="0" dirty="0" smtClean="0">
                <a:latin typeface="+mn-lt"/>
              </a:rPr>
              <a:t>programmed with the questions.</a:t>
            </a:r>
          </a:p>
          <a:p>
            <a:pPr algn="l" eaLnBrk="1" hangingPunct="1">
              <a:defRPr/>
            </a:pPr>
            <a:endParaRPr lang="en-GB" sz="2800" b="0" dirty="0">
              <a:latin typeface="+mn-lt"/>
            </a:endParaRPr>
          </a:p>
          <a:p>
            <a:pPr algn="l" eaLnBrk="1" hangingPunct="1">
              <a:defRPr/>
            </a:pPr>
            <a:r>
              <a:rPr lang="en-GB" sz="2800" b="0" dirty="0" smtClean="0">
                <a:latin typeface="+mn-lt"/>
              </a:rPr>
              <a:t>The </a:t>
            </a:r>
            <a:r>
              <a:rPr lang="en-GB" sz="2800" dirty="0" smtClean="0">
                <a:latin typeface="+mn-lt"/>
              </a:rPr>
              <a:t>questionnaire</a:t>
            </a:r>
            <a:r>
              <a:rPr lang="en-GB" sz="2800" b="0" dirty="0" smtClean="0">
                <a:latin typeface="+mn-lt"/>
              </a:rPr>
              <a:t> has been developed by the Shelter Cluster, it is the IMPROVED version, based on existing reporting format </a:t>
            </a:r>
          </a:p>
          <a:p>
            <a:pPr algn="l" eaLnBrk="1" hangingPunct="1">
              <a:defRPr/>
            </a:pPr>
            <a:endParaRPr lang="en-GB" sz="2800" b="0" dirty="0">
              <a:latin typeface="+mn-lt"/>
            </a:endParaRPr>
          </a:p>
          <a:p>
            <a:pPr algn="l" eaLnBrk="1" hangingPunct="1">
              <a:defRPr/>
            </a:pPr>
            <a:r>
              <a:rPr lang="en-GB" sz="2800" b="0" dirty="0" smtClean="0">
                <a:latin typeface="+mn-lt"/>
              </a:rPr>
              <a:t>Mobile </a:t>
            </a:r>
            <a:r>
              <a:rPr lang="en-GB" sz="2800" b="0" dirty="0">
                <a:latin typeface="+mn-lt"/>
              </a:rPr>
              <a:t>data collection adds credibility by linking the information with a location (pictures, GPS and visual findings). </a:t>
            </a:r>
          </a:p>
          <a:p>
            <a:pPr algn="l" eaLnBrk="1" hangingPunct="1">
              <a:defRPr/>
            </a:pPr>
            <a:r>
              <a:rPr lang="en-GB" sz="2800" b="0" dirty="0" smtClean="0">
                <a:latin typeface="+mn-lt"/>
              </a:rPr>
              <a:t>	</a:t>
            </a:r>
            <a:endParaRPr lang="en-GB" sz="28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68313" y="1279525"/>
            <a:ext cx="2808287" cy="4937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Shelter  details</a:t>
            </a:r>
          </a:p>
        </p:txBody>
      </p:sp>
      <p:sp>
        <p:nvSpPr>
          <p:cNvPr id="63492" name="Content Placeholder 2"/>
          <p:cNvSpPr txBox="1">
            <a:spLocks/>
          </p:cNvSpPr>
          <p:nvPr/>
        </p:nvSpPr>
        <p:spPr bwMode="auto">
          <a:xfrm>
            <a:off x="468313" y="20621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Size of shelter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95736" y="3789040"/>
            <a:ext cx="230425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Shelter size new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203575" y="4300538"/>
            <a:ext cx="0" cy="468312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ounded Rectangle 16"/>
          <p:cNvSpPr/>
          <p:nvPr/>
        </p:nvSpPr>
        <p:spPr>
          <a:xfrm>
            <a:off x="2195736" y="4797152"/>
            <a:ext cx="4752528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Insert value in meters squared (m2)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16016" y="3789040"/>
            <a:ext cx="2232248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Shelter size before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6083300" y="4294188"/>
            <a:ext cx="0" cy="468312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9750" y="2565400"/>
            <a:ext cx="8280400" cy="719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  <a:defRPr/>
            </a:pPr>
            <a:r>
              <a:rPr lang="en-GB" altLang="en-US" i="1" dirty="0" smtClean="0">
                <a:latin typeface="Calibri" pitchFamily="34" charset="0"/>
              </a:rPr>
              <a:t>‘</a:t>
            </a:r>
            <a:r>
              <a:rPr lang="en-GB" i="1" dirty="0" smtClean="0">
                <a:latin typeface="Calibri" pitchFamily="34" charset="0"/>
              </a:rPr>
              <a:t>before</a:t>
            </a:r>
            <a:r>
              <a:rPr lang="en-GB" altLang="en-US" i="1" dirty="0" smtClean="0">
                <a:latin typeface="Calibri" pitchFamily="34" charset="0"/>
              </a:rPr>
              <a:t>’</a:t>
            </a:r>
            <a:r>
              <a:rPr lang="en-GB" i="1" dirty="0" smtClean="0">
                <a:latin typeface="Calibri" pitchFamily="34" charset="0"/>
              </a:rPr>
              <a:t> applies to improved shelters, or the type of shelter beneficiaries were living in prior to the project, if known.</a:t>
            </a:r>
            <a:endParaRPr lang="en-US" i="1" dirty="0" smtClean="0">
              <a:latin typeface="Calibri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468313" y="1279525"/>
            <a:ext cx="2808287" cy="4937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Shelter  details</a:t>
            </a:r>
          </a:p>
        </p:txBody>
      </p:sp>
      <p:sp>
        <p:nvSpPr>
          <p:cNvPr id="64516" name="Content Placeholder 2"/>
          <p:cNvSpPr txBox="1">
            <a:spLocks/>
          </p:cNvSpPr>
          <p:nvPr/>
        </p:nvSpPr>
        <p:spPr bwMode="auto">
          <a:xfrm>
            <a:off x="468313" y="20621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Size of plot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02899" y="2996952"/>
            <a:ext cx="230425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Average plot size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311400" y="3508375"/>
            <a:ext cx="0" cy="46831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ounded Rectangle 16"/>
          <p:cNvSpPr/>
          <p:nvPr/>
        </p:nvSpPr>
        <p:spPr>
          <a:xfrm>
            <a:off x="1302899" y="4005064"/>
            <a:ext cx="4752528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Insert value in meters squared (m2)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68313" y="1239838"/>
            <a:ext cx="8229600" cy="4937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Shelter costs</a:t>
            </a:r>
          </a:p>
        </p:txBody>
      </p:sp>
      <p:sp>
        <p:nvSpPr>
          <p:cNvPr id="65540" name="Content Placeholder 2"/>
          <p:cNvSpPr txBox="1">
            <a:spLocks/>
          </p:cNvSpPr>
          <p:nvPr/>
        </p:nvSpPr>
        <p:spPr bwMode="auto">
          <a:xfrm>
            <a:off x="468313" y="2093913"/>
            <a:ext cx="82296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Provide details if known of the costs, split for labour, materials, and total costs. (in USD)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1274" y="2993107"/>
            <a:ext cx="320436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Cost of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labour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and materials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53641" y="2993107"/>
            <a:ext cx="223225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Cost of </a:t>
            </a:r>
            <a:r>
              <a:rPr lang="en-US" sz="1600" b="1" cap="all" dirty="0" err="1">
                <a:ln w="0"/>
                <a:solidFill>
                  <a:schemeClr val="tx1"/>
                </a:solidFill>
              </a:rPr>
              <a:t>labour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 only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29905" y="2993107"/>
            <a:ext cx="248425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Cost of materials only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31800" y="5373688"/>
            <a:ext cx="8266113" cy="719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1908175" y="3460750"/>
            <a:ext cx="0" cy="46831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ounded Rectangle 25"/>
          <p:cNvSpPr/>
          <p:nvPr/>
        </p:nvSpPr>
        <p:spPr>
          <a:xfrm>
            <a:off x="431562" y="3968982"/>
            <a:ext cx="8172886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Insert value in </a:t>
            </a:r>
            <a:r>
              <a:rPr lang="en-US" sz="1600" b="1" cap="all" dirty="0">
                <a:ln w="0"/>
                <a:solidFill>
                  <a:schemeClr val="tx1"/>
                </a:solidFill>
              </a:rPr>
              <a:t>USD</a:t>
            </a:r>
            <a:endParaRPr lang="en-US" sz="1600" b="1" cap="all" dirty="0">
              <a:ln w="0"/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4862513" y="3460750"/>
            <a:ext cx="0" cy="46831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7451725" y="3460750"/>
            <a:ext cx="0" cy="46831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68313" y="1239838"/>
            <a:ext cx="8229600" cy="4937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smtClean="0">
                <a:ea typeface="ＭＳ Ｐゴシック" pitchFamily="34" charset="-128"/>
              </a:rPr>
              <a:t>Shelter details</a:t>
            </a:r>
          </a:p>
        </p:txBody>
      </p:sp>
      <p:sp>
        <p:nvSpPr>
          <p:cNvPr id="66564" name="Content Placeholder 2"/>
          <p:cNvSpPr txBox="1">
            <a:spLocks/>
          </p:cNvSpPr>
          <p:nvPr/>
        </p:nvSpPr>
        <p:spPr bwMode="auto">
          <a:xfrm>
            <a:off x="468313" y="2133600"/>
            <a:ext cx="8229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Security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Is the shelter lockable (provided with a latch, padlock fitting?)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560" y="3132351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74066" y="3135400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042988" y="3603625"/>
            <a:ext cx="0" cy="54292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8" name="Content Placeholder 2"/>
          <p:cNvSpPr txBox="1">
            <a:spLocks/>
          </p:cNvSpPr>
          <p:nvPr/>
        </p:nvSpPr>
        <p:spPr bwMode="auto">
          <a:xfrm>
            <a:off x="611188" y="4179888"/>
            <a:ext cx="2520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GB" sz="2400">
                <a:latin typeface="Calibri" pitchFamily="34" charset="0"/>
              </a:rPr>
              <a:t>Is a lock provided?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1560" y="4686013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74066" y="4689062"/>
            <a:ext cx="1368152" cy="468130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cap="all" dirty="0">
                <a:ln w="0"/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31800" y="5373688"/>
            <a:ext cx="8266113" cy="719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i="1" dirty="0" smtClean="0"/>
              <a:t>Check with the program officer or project manager to confirm these details.</a:t>
            </a:r>
            <a:endParaRPr lang="en-US" sz="2400" i="1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678769D-DAFE-401F-8D08-974413512EBA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64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67587" name="TextBox 8"/>
          <p:cNvSpPr txBox="1">
            <a:spLocks noChangeArrowheads="1"/>
          </p:cNvSpPr>
          <p:nvPr/>
        </p:nvSpPr>
        <p:spPr bwMode="auto">
          <a:xfrm>
            <a:off x="574675" y="3198813"/>
            <a:ext cx="8123238" cy="1570037"/>
          </a:xfrm>
          <a:prstGeom prst="rect">
            <a:avLst/>
          </a:prstGeom>
          <a:solidFill>
            <a:srgbClr val="ED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/>
              <a:t>Tip: Photos of Transitional Shelter / Permanent Shelter </a:t>
            </a:r>
            <a:endParaRPr lang="en-US" sz="2400"/>
          </a:p>
          <a:p>
            <a:pPr lvl="3" eaLnBrk="1" hangingPunct="1"/>
            <a:r>
              <a:rPr lang="en-US" sz="2400"/>
              <a:t>Whole shelter (outside)</a:t>
            </a:r>
          </a:p>
          <a:p>
            <a:pPr lvl="3" eaLnBrk="1" hangingPunct="1"/>
            <a:r>
              <a:rPr lang="en-US" sz="2400"/>
              <a:t>Area or plot around</a:t>
            </a:r>
          </a:p>
          <a:p>
            <a:pPr lvl="3" eaLnBrk="1" hangingPunct="1"/>
            <a:r>
              <a:rPr lang="en-US" sz="2400"/>
              <a:t>Inside shelter or a detail (e.g. Lock, door)</a:t>
            </a:r>
          </a:p>
        </p:txBody>
      </p:sp>
      <p:sp>
        <p:nvSpPr>
          <p:cNvPr id="6758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rgbClr val="459FD5"/>
                </a:solidFill>
                <a:ea typeface="ＭＳ Ｐゴシック" pitchFamily="34" charset="-128"/>
              </a:rPr>
              <a:t>Step by Step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49963" y="1109663"/>
            <a:ext cx="2647950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Transitional Shelter</a:t>
            </a:r>
            <a:endParaRPr lang="en-US" sz="24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46788" y="1565275"/>
            <a:ext cx="2651125" cy="365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2400" b="1" dirty="0" smtClean="0"/>
              <a:t>Permanent shelter</a:t>
            </a:r>
            <a:endParaRPr lang="en-US" sz="2400" b="1" dirty="0" smtClean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574675" y="5084763"/>
            <a:ext cx="8123238" cy="719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charset="0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400" b="1" dirty="0" smtClean="0"/>
              <a:t>Tip:  </a:t>
            </a:r>
            <a:r>
              <a:rPr lang="en-GB" sz="2400" dirty="0" smtClean="0"/>
              <a:t>Hold your mobile phone upright, make sure the whole structure is captured in the photo.</a:t>
            </a:r>
            <a:endParaRPr lang="en-US" sz="2400" dirty="0" smtClean="0"/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68313" y="1341438"/>
            <a:ext cx="8229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400" b="1" dirty="0" smtClean="0"/>
              <a:t>Take a photo 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400" dirty="0" smtClean="0"/>
              <a:t>(maximum 3)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endParaRPr lang="en-GB" sz="2400" dirty="0" smtClean="0"/>
          </a:p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2400" dirty="0" smtClean="0"/>
              <a:t>If there was a fire outbreak just before your visit you can even take this picture. 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CCFA0E4-5559-4C5C-AFBA-616F0677810D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65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pic>
        <p:nvPicPr>
          <p:cNvPr id="68611" name="Picture 2" descr="C:\Documents and Settings\UNHCRUser\Desktop\everything-you-wanted-to-know-about-pit-latrin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98538"/>
            <a:ext cx="33305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C:\Documents and Settings\UNHCRUser\Desktop\Tapion-lat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197643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itle 1"/>
          <p:cNvSpPr txBox="1">
            <a:spLocks/>
          </p:cNvSpPr>
          <p:nvPr/>
        </p:nvSpPr>
        <p:spPr bwMode="auto">
          <a:xfrm>
            <a:off x="487363" y="260350"/>
            <a:ext cx="8229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>
                <a:solidFill>
                  <a:srgbClr val="459FD5"/>
                </a:solidFill>
                <a:latin typeface="Verdana" pitchFamily="34" charset="0"/>
              </a:rPr>
              <a:t>7. Good and bad pictures</a:t>
            </a:r>
          </a:p>
        </p:txBody>
      </p:sp>
      <p:pic>
        <p:nvPicPr>
          <p:cNvPr id="68614" name="Picture 9" descr="C:\Users\UNHCRuser\Desktop\big_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908050"/>
            <a:ext cx="14112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Box 1"/>
          <p:cNvSpPr txBox="1">
            <a:spLocks noChangeArrowheads="1"/>
          </p:cNvSpPr>
          <p:nvPr/>
        </p:nvSpPr>
        <p:spPr bwMode="auto">
          <a:xfrm>
            <a:off x="4067175" y="2420938"/>
            <a:ext cx="3865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Shows the structure and the context</a:t>
            </a:r>
          </a:p>
        </p:txBody>
      </p:sp>
      <p:pic>
        <p:nvPicPr>
          <p:cNvPr id="68616" name="Picture 10" descr="C:\Users\UNHCRuser\Desktop\cross-156772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4076700"/>
            <a:ext cx="7858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Box 10"/>
          <p:cNvSpPr txBox="1">
            <a:spLocks noChangeArrowheads="1"/>
          </p:cNvSpPr>
          <p:nvPr/>
        </p:nvSpPr>
        <p:spPr bwMode="auto">
          <a:xfrm>
            <a:off x="2800350" y="5300663"/>
            <a:ext cx="507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Shows only part of the structure and no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C439AAE-FA51-4483-BC3F-F6300CFEE461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66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pic>
        <p:nvPicPr>
          <p:cNvPr id="69635" name="Picture 3" descr="C:\Documents and Settings\UNHCRUser\Desktop\groundwater-resources-africa-mapped_21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93788"/>
            <a:ext cx="3711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C:\Documents and Settings\UNHCRUser\Desktop\pumpingresidentialbore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43325"/>
            <a:ext cx="35020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itle 1"/>
          <p:cNvSpPr txBox="1">
            <a:spLocks/>
          </p:cNvSpPr>
          <p:nvPr/>
        </p:nvSpPr>
        <p:spPr bwMode="auto">
          <a:xfrm>
            <a:off x="458788" y="260350"/>
            <a:ext cx="8229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>
                <a:solidFill>
                  <a:srgbClr val="459FD5"/>
                </a:solidFill>
                <a:latin typeface="Verdana" pitchFamily="34" charset="0"/>
              </a:rPr>
              <a:t>7. Good and bad pictures</a:t>
            </a:r>
          </a:p>
        </p:txBody>
      </p:sp>
      <p:pic>
        <p:nvPicPr>
          <p:cNvPr id="69638" name="Picture 9" descr="C:\Users\UNHCRuser\Desktop\big_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90805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C:\Users\UNHCRuser\Desktop\cross-156772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860800"/>
            <a:ext cx="787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10"/>
          <p:cNvSpPr txBox="1">
            <a:spLocks noChangeArrowheads="1"/>
          </p:cNvSpPr>
          <p:nvPr/>
        </p:nvSpPr>
        <p:spPr bwMode="auto">
          <a:xfrm>
            <a:off x="4335463" y="2136775"/>
            <a:ext cx="422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Shows the full structure and the context</a:t>
            </a:r>
          </a:p>
        </p:txBody>
      </p:sp>
      <p:sp>
        <p:nvSpPr>
          <p:cNvPr id="69641" name="TextBox 11"/>
          <p:cNvSpPr txBox="1">
            <a:spLocks noChangeArrowheads="1"/>
          </p:cNvSpPr>
          <p:nvPr/>
        </p:nvSpPr>
        <p:spPr bwMode="auto">
          <a:xfrm>
            <a:off x="4073525" y="5013325"/>
            <a:ext cx="507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Shows only part of the structure and no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F22BC7-0234-43C3-8F0D-736D789BA302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67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18488" cy="1296988"/>
          </a:xfrm>
        </p:spPr>
        <p:txBody>
          <a:bodyPr anchor="t"/>
          <a:lstStyle/>
          <a:p>
            <a:pPr algn="l"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459FD5"/>
                </a:solidFill>
                <a:ea typeface="ＭＳ Ｐゴシック" pitchFamily="34" charset="-128"/>
              </a:rPr>
              <a:t>8. Tips before going to the field</a:t>
            </a:r>
            <a:r>
              <a:rPr lang="en-GB" smtClean="0">
                <a:ea typeface="ＭＳ Ｐゴシック" pitchFamily="34" charset="-128"/>
              </a:rPr>
              <a:t/>
            </a:r>
            <a:br>
              <a:rPr lang="en-GB" smtClean="0">
                <a:ea typeface="ＭＳ Ｐゴシック" pitchFamily="34" charset="-128"/>
              </a:rPr>
            </a:br>
            <a:endParaRPr lang="en-GB" sz="1800" smtClean="0">
              <a:ea typeface="ＭＳ Ｐゴシック" pitchFamily="34" charset="-128"/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468313" y="1484313"/>
            <a:ext cx="82184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>
                <a:solidFill>
                  <a:srgbClr val="04314C"/>
                </a:solidFill>
                <a:latin typeface="Verdana" pitchFamily="34" charset="0"/>
              </a:rPr>
              <a:t>Make sure you have a </a:t>
            </a:r>
            <a:r>
              <a:rPr lang="en-GB" b="1">
                <a:solidFill>
                  <a:srgbClr val="04314C"/>
                </a:solidFill>
                <a:latin typeface="Verdana" pitchFamily="34" charset="0"/>
              </a:rPr>
              <a:t>log in code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>
                <a:solidFill>
                  <a:srgbClr val="04314C"/>
                </a:solidFill>
                <a:latin typeface="Verdana" pitchFamily="34" charset="0"/>
              </a:rPr>
              <a:t>Make sure you are </a:t>
            </a:r>
            <a:r>
              <a:rPr lang="en-GB" b="1">
                <a:solidFill>
                  <a:srgbClr val="04314C"/>
                </a:solidFill>
                <a:latin typeface="Verdana" pitchFamily="34" charset="0"/>
              </a:rPr>
              <a:t>logged in </a:t>
            </a:r>
            <a:r>
              <a:rPr lang="en-GB">
                <a:solidFill>
                  <a:srgbClr val="04314C"/>
                </a:solidFill>
                <a:latin typeface="Verdana" pitchFamily="34" charset="0"/>
              </a:rPr>
              <a:t>with this phone on the MFIELDWORK application </a:t>
            </a:r>
            <a:r>
              <a:rPr lang="en-GB" b="1">
                <a:solidFill>
                  <a:srgbClr val="04314C"/>
                </a:solidFill>
                <a:latin typeface="Verdana" pitchFamily="34" charset="0"/>
              </a:rPr>
              <a:t>before leaving </a:t>
            </a:r>
            <a:r>
              <a:rPr lang="en-GB">
                <a:solidFill>
                  <a:srgbClr val="04314C"/>
                </a:solidFill>
                <a:latin typeface="Verdana" pitchFamily="34" charset="0"/>
              </a:rPr>
              <a:t>the WIFI area. It is necessary to be logged in when in the field.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>
                <a:solidFill>
                  <a:srgbClr val="04314C"/>
                </a:solidFill>
                <a:latin typeface="Verdana" pitchFamily="34" charset="0"/>
              </a:rPr>
              <a:t>Make sure the </a:t>
            </a:r>
            <a:r>
              <a:rPr lang="en-GB" b="1">
                <a:solidFill>
                  <a:srgbClr val="04314C"/>
                </a:solidFill>
                <a:latin typeface="Verdana" pitchFamily="34" charset="0"/>
              </a:rPr>
              <a:t>latest versions</a:t>
            </a:r>
            <a:r>
              <a:rPr lang="en-GB">
                <a:solidFill>
                  <a:srgbClr val="04314C"/>
                </a:solidFill>
                <a:latin typeface="Verdana" pitchFamily="34" charset="0"/>
              </a:rPr>
              <a:t> of all the questionnaires have been downloaded.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>
                <a:solidFill>
                  <a:srgbClr val="04314C"/>
                </a:solidFill>
                <a:latin typeface="Verdana" pitchFamily="34" charset="0"/>
              </a:rPr>
              <a:t>Make sure that the </a:t>
            </a:r>
            <a:r>
              <a:rPr lang="en-GB" b="1">
                <a:solidFill>
                  <a:srgbClr val="04314C"/>
                </a:solidFill>
                <a:latin typeface="Verdana" pitchFamily="34" charset="0"/>
              </a:rPr>
              <a:t>GPS is functional </a:t>
            </a:r>
            <a:r>
              <a:rPr lang="en-GB">
                <a:solidFill>
                  <a:srgbClr val="04314C"/>
                </a:solidFill>
                <a:latin typeface="Verdana" pitchFamily="34" charset="0"/>
              </a:rPr>
              <a:t>on all the phones. Try this out at the office.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>
                <a:solidFill>
                  <a:srgbClr val="04314C"/>
                </a:solidFill>
                <a:latin typeface="Verdana" pitchFamily="34" charset="0"/>
              </a:rPr>
              <a:t>Make sure all the phones are </a:t>
            </a:r>
            <a:r>
              <a:rPr lang="en-GB" b="1">
                <a:solidFill>
                  <a:srgbClr val="04314C"/>
                </a:solidFill>
                <a:latin typeface="Verdana" pitchFamily="34" charset="0"/>
              </a:rPr>
              <a:t>properly charged</a:t>
            </a:r>
            <a:r>
              <a:rPr lang="en-GB">
                <a:solidFill>
                  <a:srgbClr val="04314C"/>
                </a:solidFill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GB">
                <a:solidFill>
                  <a:srgbClr val="04314C"/>
                </a:solidFill>
                <a:latin typeface="Verdana" pitchFamily="34" charset="0"/>
              </a:rPr>
              <a:t>Make sure that </a:t>
            </a:r>
            <a:r>
              <a:rPr lang="en-GB" b="1">
                <a:solidFill>
                  <a:srgbClr val="04314C"/>
                </a:solidFill>
                <a:latin typeface="Verdana" pitchFamily="34" charset="0"/>
              </a:rPr>
              <a:t>wifi is turned OFF </a:t>
            </a:r>
            <a:r>
              <a:rPr lang="en-GB">
                <a:solidFill>
                  <a:srgbClr val="04314C"/>
                </a:solidFill>
                <a:latin typeface="Verdana" pitchFamily="34" charset="0"/>
              </a:rPr>
              <a:t>while in the field to save the phone</a:t>
            </a:r>
            <a:r>
              <a:rPr lang="en-GB" altLang="en-US">
                <a:solidFill>
                  <a:srgbClr val="04314C"/>
                </a:solidFill>
                <a:latin typeface="Verdana" pitchFamily="34" charset="0"/>
              </a:rPr>
              <a:t>’</a:t>
            </a:r>
            <a:r>
              <a:rPr lang="en-GB">
                <a:solidFill>
                  <a:srgbClr val="04314C"/>
                </a:solidFill>
                <a:latin typeface="Verdana" pitchFamily="34" charset="0"/>
              </a:rPr>
              <a:t>s battery.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B638517-8BBE-4BE2-867D-2EE2D1CC5EAA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7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865187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2. The Technology</a:t>
            </a:r>
          </a:p>
        </p:txBody>
      </p:sp>
      <p:sp>
        <p:nvSpPr>
          <p:cNvPr id="9220" name="Text Placeholder 2"/>
          <p:cNvSpPr txBox="1">
            <a:spLocks/>
          </p:cNvSpPr>
          <p:nvPr/>
        </p:nvSpPr>
        <p:spPr bwMode="auto">
          <a:xfrm>
            <a:off x="468313" y="1598613"/>
            <a:ext cx="25193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>
                <a:solidFill>
                  <a:srgbClr val="113856"/>
                </a:solidFill>
                <a:latin typeface="Calibri" pitchFamily="34" charset="0"/>
              </a:rPr>
              <a:t>1. The questionnaire</a:t>
            </a:r>
          </a:p>
        </p:txBody>
      </p:sp>
      <p:pic>
        <p:nvPicPr>
          <p:cNvPr id="9221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997200"/>
            <a:ext cx="1409700" cy="2487613"/>
          </a:xfrm>
        </p:spPr>
      </p:pic>
      <p:pic>
        <p:nvPicPr>
          <p:cNvPr id="9222" name="Picture 8" descr="C:\Users\Leith\AppData\Local\Temp\Rar$DR05.555\mFieldwork_branding\PNGs\official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26431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3068638"/>
            <a:ext cx="2611438" cy="2560637"/>
          </a:xfrm>
        </p:spPr>
      </p:pic>
      <p:pic>
        <p:nvPicPr>
          <p:cNvPr id="922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997200"/>
            <a:ext cx="2879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Placeholder 4"/>
          <p:cNvSpPr txBox="1">
            <a:spLocks/>
          </p:cNvSpPr>
          <p:nvPr/>
        </p:nvSpPr>
        <p:spPr bwMode="auto">
          <a:xfrm>
            <a:off x="6081713" y="1598613"/>
            <a:ext cx="280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rgbClr val="113856"/>
                </a:solidFill>
                <a:latin typeface="Calibri" pitchFamily="34" charset="0"/>
              </a:rPr>
              <a:t>3. Practical data collection</a:t>
            </a:r>
          </a:p>
        </p:txBody>
      </p:sp>
      <p:sp>
        <p:nvSpPr>
          <p:cNvPr id="9226" name="Text Placeholder 2"/>
          <p:cNvSpPr txBox="1">
            <a:spLocks/>
          </p:cNvSpPr>
          <p:nvPr/>
        </p:nvSpPr>
        <p:spPr bwMode="auto">
          <a:xfrm>
            <a:off x="468313" y="1041400"/>
            <a:ext cx="81359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113856"/>
                </a:solidFill>
                <a:latin typeface="Calibri" pitchFamily="34" charset="0"/>
              </a:rPr>
              <a:t>Components of the 4W include: 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132138" y="1604963"/>
            <a:ext cx="2519362" cy="14954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113856"/>
                </a:solidFill>
              </a:rPr>
              <a:t>2. The mobile phone programmed with the questionnaire</a:t>
            </a:r>
            <a:endParaRPr lang="en-US" sz="2400" dirty="0">
              <a:solidFill>
                <a:srgbClr val="113856"/>
              </a:solidFill>
            </a:endParaRPr>
          </a:p>
        </p:txBody>
      </p:sp>
      <p:sp>
        <p:nvSpPr>
          <p:cNvPr id="9228" name="Text Placeholder 2"/>
          <p:cNvSpPr txBox="1">
            <a:spLocks/>
          </p:cNvSpPr>
          <p:nvPr/>
        </p:nvSpPr>
        <p:spPr bwMode="auto">
          <a:xfrm>
            <a:off x="476250" y="5697538"/>
            <a:ext cx="7840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>
                <a:solidFill>
                  <a:srgbClr val="113856"/>
                </a:solidFill>
                <a:latin typeface="Calibri" pitchFamily="34" charset="0"/>
              </a:rPr>
              <a:t>4. The digital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1814E40-7EAC-441D-92F1-AD17BD6C6AA6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8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865187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2. The Technology</a:t>
            </a:r>
          </a:p>
        </p:txBody>
      </p:sp>
      <p:pic>
        <p:nvPicPr>
          <p:cNvPr id="10244" name="Picture 8" descr="C:\Users\Leith\AppData\Local\Temp\Rar$DR05.555\mFieldwork_branding\PNGs\offici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26431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Placeholder 2"/>
          <p:cNvSpPr txBox="1">
            <a:spLocks/>
          </p:cNvSpPr>
          <p:nvPr/>
        </p:nvSpPr>
        <p:spPr bwMode="auto">
          <a:xfrm>
            <a:off x="476250" y="908050"/>
            <a:ext cx="7840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>
                <a:solidFill>
                  <a:srgbClr val="113856"/>
                </a:solidFill>
                <a:latin typeface="Calibri" pitchFamily="34" charset="0"/>
              </a:rPr>
              <a:t>The digital platform records project by location</a:t>
            </a:r>
          </a:p>
        </p:txBody>
      </p:sp>
      <p:pic>
        <p:nvPicPr>
          <p:cNvPr id="1024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484313"/>
            <a:ext cx="8421688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675F048-3940-4342-AF5E-B5ECD32BC3E6}" type="slidenum">
              <a:rPr lang="en-GB" smtClean="0">
                <a:solidFill>
                  <a:srgbClr val="7F1416"/>
                </a:solidFill>
                <a:latin typeface="Calibri" pitchFamily="34" charset="0"/>
              </a:rPr>
              <a:pPr eaLnBrk="1" hangingPunct="1"/>
              <a:t>9</a:t>
            </a:fld>
            <a:endParaRPr lang="en-GB" smtClean="0">
              <a:solidFill>
                <a:srgbClr val="7F1416"/>
              </a:solidFill>
              <a:latin typeface="Calibri" pitchFamily="34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865187"/>
          </a:xfrm>
        </p:spPr>
        <p:txBody>
          <a:bodyPr anchor="t"/>
          <a:lstStyle/>
          <a:p>
            <a:pPr algn="l" eaLnBrk="1" hangingPunct="1"/>
            <a:r>
              <a:rPr lang="en-GB" sz="3200" smtClean="0">
                <a:solidFill>
                  <a:srgbClr val="459FD5"/>
                </a:solidFill>
                <a:ea typeface="ＭＳ Ｐゴシック" pitchFamily="34" charset="-128"/>
              </a:rPr>
              <a:t>2. The Technology</a:t>
            </a:r>
          </a:p>
        </p:txBody>
      </p:sp>
      <p:pic>
        <p:nvPicPr>
          <p:cNvPr id="11268" name="Picture 8" descr="C:\Users\Leith\AppData\Local\Temp\Rar$DR05.555\mFieldwork_branding\PNGs\offici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26431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36688"/>
            <a:ext cx="74088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0" name="Text Placeholder 2"/>
          <p:cNvSpPr txBox="1">
            <a:spLocks/>
          </p:cNvSpPr>
          <p:nvPr/>
        </p:nvSpPr>
        <p:spPr bwMode="auto">
          <a:xfrm>
            <a:off x="476250" y="908050"/>
            <a:ext cx="78406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r>
              <a:rPr lang="en-US" sz="2400">
                <a:solidFill>
                  <a:srgbClr val="113856"/>
                </a:solidFill>
                <a:latin typeface="Calibri" pitchFamily="34" charset="0"/>
              </a:rPr>
              <a:t>The digital platform records implementing agency activity</a:t>
            </a:r>
          </a:p>
          <a:p>
            <a:pPr eaLnBrk="1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None/>
            </a:pPr>
            <a:endParaRPr lang="en-US" sz="2400">
              <a:solidFill>
                <a:srgbClr val="11385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Powerpoint Template V 1 0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Shelter Cluster Powerpoint Template V 1 0</Template>
  <TotalTime>7096</TotalTime>
  <Words>3202</Words>
  <Application>Microsoft Office PowerPoint</Application>
  <PresentationFormat>On-screen Show (4:3)</PresentationFormat>
  <Paragraphs>840</Paragraphs>
  <Slides>67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ＭＳ Ｐゴシック</vt:lpstr>
      <vt:lpstr>Verdana</vt:lpstr>
      <vt:lpstr>Calibri</vt:lpstr>
      <vt:lpstr>Wingdings</vt:lpstr>
      <vt:lpstr>Symbol</vt:lpstr>
      <vt:lpstr>Shelter Cluster Powerpoint Template V 1 0</vt:lpstr>
      <vt:lpstr>TRAINING: 4 W Questionnaire</vt:lpstr>
      <vt:lpstr>Agenda</vt:lpstr>
      <vt:lpstr>PowerPoint Presentation</vt:lpstr>
      <vt:lpstr>1. Introduction</vt:lpstr>
      <vt:lpstr>PowerPoint Presentation</vt:lpstr>
      <vt:lpstr>1. General background: 4W</vt:lpstr>
      <vt:lpstr>2. The Technology</vt:lpstr>
      <vt:lpstr>2. The Technology</vt:lpstr>
      <vt:lpstr>2. The Technology</vt:lpstr>
      <vt:lpstr>2. The Technology</vt:lpstr>
      <vt:lpstr>2. The Technology</vt:lpstr>
      <vt:lpstr>3. Mobile application for the 4W</vt:lpstr>
      <vt:lpstr>4. Reporting frequency</vt:lpstr>
      <vt:lpstr>5. How many uploads per project?</vt:lpstr>
      <vt:lpstr>5. How many uploads per project?</vt:lpstr>
      <vt:lpstr>5. How many uploads per project?</vt:lpstr>
      <vt:lpstr>The following topics have been made available:   Type of assistance:   NFI kit / Emergency- / Transitional- / Permanent –Shelter  Size of the project  Location  Reason for displacement (insecurity, natural disaster, etc.)  Who implemented project  Technical specifics of shelter type  The questions use skip logic depending on the choice that you make.   i.e. some questions are ‘skipped’ or omitted. After having made a choice, you will only receive specific information regarding that choice.       </vt:lpstr>
      <vt:lpstr>Skip logic illustrated</vt:lpstr>
      <vt:lpstr>Step by Step</vt:lpstr>
      <vt:lpstr>Basic project information</vt:lpstr>
      <vt:lpstr>Basic project information</vt:lpstr>
      <vt:lpstr>Basic project information</vt:lpstr>
      <vt:lpstr>PowerPoint Presentation</vt:lpstr>
      <vt:lpstr>PowerPoint Presentation</vt:lpstr>
      <vt:lpstr>Step by Step</vt:lpstr>
      <vt:lpstr>Step by Step</vt:lpstr>
      <vt:lpstr>PowerPoint Presentation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PowerPoint Presentation</vt:lpstr>
      <vt:lpstr>Basic project information</vt:lpstr>
      <vt:lpstr>PowerPoint Presentation</vt:lpstr>
      <vt:lpstr>PowerPoint Presentation</vt:lpstr>
      <vt:lpstr>PowerPoint Presentation</vt:lpstr>
      <vt:lpstr>Step by Step</vt:lpstr>
      <vt:lpstr>Step by Step</vt:lpstr>
      <vt:lpstr>Step by Step</vt:lpstr>
      <vt:lpstr>PowerPoint Presentation</vt:lpstr>
      <vt:lpstr>PowerPoint Presentation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Step by Step</vt:lpstr>
      <vt:lpstr>PowerPoint Presentation</vt:lpstr>
      <vt:lpstr>PowerPoint Presentation</vt:lpstr>
      <vt:lpstr>8. Tips before going to the field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Cluster Approach 1.5</dc:title>
  <dc:creator>Timo</dc:creator>
  <cp:lastModifiedBy>UNHCRuser</cp:lastModifiedBy>
  <cp:revision>280</cp:revision>
  <cp:lastPrinted>2014-12-16T08:00:31Z</cp:lastPrinted>
  <dcterms:created xsi:type="dcterms:W3CDTF">2013-10-20T17:55:41Z</dcterms:created>
  <dcterms:modified xsi:type="dcterms:W3CDTF">2014-12-31T10:50:08Z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0x010100EA1A5D493A4FFE498D319528BB467A34</vt:lpwstr>
  </property>
  <property fmtid="{D5CDD505-2E9C-101B-9397-08002B2CF9AE}" pid="3" name="RD NFIs">
    <vt:lpwstr/>
  </property>
  <property fmtid="{D5CDD505-2E9C-101B-9397-08002B2CF9AE}" pid="4" name="Miscellaneoud Terms">
    <vt:lpwstr/>
  </property>
  <property fmtid="{D5CDD505-2E9C-101B-9397-08002B2CF9AE}" pid="5" name="Shelter Programming1">
    <vt:lpwstr/>
  </property>
  <property fmtid="{D5CDD505-2E9C-101B-9397-08002B2CF9AE}" pid="6" name="Current Lead">
    <vt:lpwstr/>
  </property>
  <property fmtid="{D5CDD505-2E9C-101B-9397-08002B2CF9AE}" pid="7" name="Damage Location">
    <vt:lpwstr/>
  </property>
  <property fmtid="{D5CDD505-2E9C-101B-9397-08002B2CF9AE}" pid="8" name="InterCluster">
    <vt:lpwstr/>
  </property>
  <property fmtid="{D5CDD505-2E9C-101B-9397-08002B2CF9AE}" pid="9" name="Management/Coordination">
    <vt:lpwstr/>
  </property>
  <property fmtid="{D5CDD505-2E9C-101B-9397-08002B2CF9AE}" pid="10" name="Settlement Planning Category">
    <vt:lpwstr/>
  </property>
  <property fmtid="{D5CDD505-2E9C-101B-9397-08002B2CF9AE}" pid="11" name="Cross Cutting1">
    <vt:lpwstr/>
  </property>
  <property fmtid="{D5CDD505-2E9C-101B-9397-08002B2CF9AE}" pid="12" name="AM&amp;E">
    <vt:lpwstr/>
  </property>
  <property fmtid="{D5CDD505-2E9C-101B-9397-08002B2CF9AE}" pid="13" name="Shelter Technical1">
    <vt:lpwstr/>
  </property>
  <property fmtid="{D5CDD505-2E9C-101B-9397-08002B2CF9AE}" pid="14" name="Event Type">
    <vt:lpwstr/>
  </property>
  <property fmtid="{D5CDD505-2E9C-101B-9397-08002B2CF9AE}" pid="15" name="Shelter Planning1">
    <vt:lpwstr/>
  </property>
  <property fmtid="{D5CDD505-2E9C-101B-9397-08002B2CF9AE}" pid="16" name="Document Category">
    <vt:lpwstr/>
  </property>
  <property fmtid="{D5CDD505-2E9C-101B-9397-08002B2CF9AE}" pid="17" name="Document Language">
    <vt:lpwstr>115;#English|53eb1c9d-8416-419a-9260-1df8e70b86c2</vt:lpwstr>
  </property>
  <property fmtid="{D5CDD505-2E9C-101B-9397-08002B2CF9AE}" pid="18" name="Information Management">
    <vt:lpwstr>140;#Reporting Template|2486f666-ce3d-4297-98d2-b3afb3fbb250</vt:lpwstr>
  </property>
  <property fmtid="{D5CDD505-2E9C-101B-9397-08002B2CF9AE}" pid="19" name="NFI Guidance1">
    <vt:lpwstr/>
  </property>
  <property fmtid="{D5CDD505-2E9C-101B-9397-08002B2CF9AE}" pid="20" name="TaxKeyword">
    <vt:lpwstr/>
  </property>
  <property fmtid="{D5CDD505-2E9C-101B-9397-08002B2CF9AE}" pid="21" name="Communications">
    <vt:lpwstr>395;#Tools|a6deaed4-582b-422a-a5a1-ce295e770bd2</vt:lpwstr>
  </property>
  <property fmtid="{D5CDD505-2E9C-101B-9397-08002B2CF9AE}" pid="22" name="Websio Document Preview">
    <vt:lpwstr>/Global/_layouts/WebsioPreviewField/preview.aspx?ID=9419e676-1aa4-4a34-b048-02c3bbc30f66&amp;WebID=30d679d3-1a3d-45e2-8217-3a6e66821850&amp;SiteID=0e29c24b-3e6a-4c7c-8cc1-69b27805b55c</vt:lpwstr>
  </property>
  <property fmtid="{D5CDD505-2E9C-101B-9397-08002B2CF9AE}" pid="23" name="TaxKeywordTaxHTField">
    <vt:lpwstr/>
  </property>
  <property fmtid="{D5CDD505-2E9C-101B-9397-08002B2CF9AE}" pid="24" name="ff39aabcbcfa4b29888983c5e6d736f9">
    <vt:lpwstr>Toolsa6deaed4-582b-422a-a5a1-ce295e770bd2</vt:lpwstr>
  </property>
  <property fmtid="{D5CDD505-2E9C-101B-9397-08002B2CF9AE}" pid="25" name="TaxCatchAll">
    <vt:lpwstr>395;#</vt:lpwstr>
  </property>
</Properties>
</file>