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6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4" d="100"/>
          <a:sy n="54" d="100"/>
        </p:scale>
        <p:origin x="-212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99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09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89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40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5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32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47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1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55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5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6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098F4-CDBE-8540-8FDE-83DC4C5331E3}" type="datetimeFigureOut">
              <a:rPr lang="fr-FR" smtClean="0"/>
              <a:t>20/05/15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99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11560" y="3005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Vanuatu Shelter Cluster </a:t>
            </a:r>
            <a:b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meeting</a:t>
            </a:r>
            <a:b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3670176"/>
            <a:ext cx="6400800" cy="12709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endParaRPr kumimoji="0" lang="en-GB" sz="32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21</a:t>
            </a:r>
            <a:r>
              <a:rPr kumimoji="0" lang="en-GB" sz="3200" b="0" i="0" u="none" strike="noStrike" kern="1200" cap="none" spc="0" normalizeH="0" baseline="30000" noProof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</a:t>
            </a:r>
            <a:r>
              <a:rPr kumimoji="0" lang="en-GB" sz="32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May 2015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NDMO office – VGMD conference room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306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AU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</a:t>
            </a:r>
            <a:r>
              <a:rPr lang="en-AU" b="1" spc="-5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GoV</a:t>
            </a:r>
            <a:r>
              <a:rPr lang="en-AU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cyclone recovery management </a:t>
            </a:r>
            <a:r>
              <a:rPr lang="en-AU" b="1" spc="-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framework</a:t>
            </a:r>
            <a:r>
              <a:rPr lang="en-GB" dirty="0"/>
              <a:t> </a:t>
            </a:r>
            <a:r>
              <a:rPr lang="en-GB" dirty="0" smtClean="0"/>
              <a:t>was presented on Friday 15 to donors</a:t>
            </a:r>
          </a:p>
          <a:p>
            <a:pPr marL="0" indent="0">
              <a:lnSpc>
                <a:spcPct val="120000"/>
              </a:lnSpc>
              <a:buNone/>
            </a:pPr>
            <a:endParaRPr lang="en-GB" dirty="0"/>
          </a:p>
          <a:p>
            <a:pPr marL="0" indent="0">
              <a:lnSpc>
                <a:spcPct val="120000"/>
              </a:lnSpc>
              <a:buNone/>
            </a:pPr>
            <a:r>
              <a:rPr lang="en-GB" dirty="0" smtClean="0"/>
              <a:t>On meeting would be organised in coming days to engage all partners (to be confirmed)</a:t>
            </a:r>
          </a:p>
          <a:p>
            <a:pPr marL="0" indent="0">
              <a:lnSpc>
                <a:spcPct val="120000"/>
              </a:lnSpc>
              <a:buNone/>
            </a:pPr>
            <a:endParaRPr lang="en-GB" dirty="0"/>
          </a:p>
          <a:p>
            <a:pPr marL="0" indent="0">
              <a:lnSpc>
                <a:spcPct val="120000"/>
              </a:lnSpc>
              <a:buNone/>
            </a:pPr>
            <a:endParaRPr lang="en-GB" dirty="0" smtClean="0"/>
          </a:p>
          <a:p>
            <a:pPr marL="0" indent="0">
              <a:lnSpc>
                <a:spcPct val="120000"/>
              </a:lnSpc>
              <a:buNone/>
            </a:pPr>
            <a:endParaRPr lang="en-GB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.2 </a:t>
            </a:r>
            <a:r>
              <a:rPr lang="en-GB" sz="3200" dirty="0"/>
              <a:t>Recovery framework</a:t>
            </a:r>
          </a:p>
        </p:txBody>
      </p:sp>
    </p:spTree>
    <p:extLst>
      <p:ext uri="{BB962C8B-B14F-4D97-AF65-F5344CB8AC3E}">
        <p14:creationId xmlns:p14="http://schemas.microsoft.com/office/powerpoint/2010/main" val="3855107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Picture 2" descr="Macintosh HD:Users:derekbrien:Desktop:ProjectModel (1) copy.png"/>
          <p:cNvPicPr/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alphaModFix amt="8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255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043830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600" b="1" dirty="0" smtClean="0"/>
              <a:t>Around/more than 2500 Tarps request to fill remaining emergency shelter gaps: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GB" sz="2600" dirty="0" smtClean="0"/>
              <a:t>Care: 945 tarps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GB" sz="2600" dirty="0" smtClean="0"/>
              <a:t>Vanuatu Red Cross 1,100 tarps – in coordination with </a:t>
            </a:r>
            <a:r>
              <a:rPr lang="en-GB" sz="2600" dirty="0" err="1" smtClean="0"/>
              <a:t>Shefa</a:t>
            </a:r>
            <a:r>
              <a:rPr lang="en-GB" sz="2600" dirty="0" smtClean="0"/>
              <a:t> Gov.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GB" sz="2600" dirty="0" smtClean="0"/>
              <a:t>NDMO undefined, few hundreds to cover day to day requests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GB" sz="2600" dirty="0" smtClean="0"/>
              <a:t>VSDP: 50 tarps</a:t>
            </a:r>
            <a:endParaRPr lang="en-GB" sz="2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2600" b="1" dirty="0" smtClean="0"/>
              <a:t>2500 tarps stocks confirmed to arrive: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GB" sz="2600" dirty="0" smtClean="0"/>
              <a:t>2,000 from Australian Red Cross on request of Shelter Cluster (ETA 27 May)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GB" sz="2600" dirty="0" smtClean="0"/>
              <a:t>500 from IOM part of the CERF (ETA from 10 June)</a:t>
            </a:r>
            <a:endParaRPr lang="en-GB" sz="2600" dirty="0" smtClean="0"/>
          </a:p>
          <a:p>
            <a:pPr>
              <a:lnSpc>
                <a:spcPct val="120000"/>
              </a:lnSpc>
              <a:buFontTx/>
              <a:buChar char="-"/>
            </a:pPr>
            <a:endParaRPr lang="en-GB" sz="26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.3 </a:t>
            </a:r>
            <a:r>
              <a:rPr lang="en-GB" sz="2800" dirty="0"/>
              <a:t>Emergency shelter gaps response plans &amp; incoming shelter material capacity</a:t>
            </a:r>
          </a:p>
        </p:txBody>
      </p:sp>
    </p:spTree>
    <p:extLst>
      <p:ext uri="{BB962C8B-B14F-4D97-AF65-F5344CB8AC3E}">
        <p14:creationId xmlns:p14="http://schemas.microsoft.com/office/powerpoint/2010/main" val="1792265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800" b="1" dirty="0" smtClean="0"/>
              <a:t>Reported information (not confirmed) from Logistic cluster that VAT exemption for shelter material will end on June 12</a:t>
            </a:r>
            <a:r>
              <a:rPr lang="en-GB" sz="2800" b="1" baseline="30000" dirty="0" smtClean="0"/>
              <a:t>th</a:t>
            </a:r>
            <a:endParaRPr lang="en-GB" sz="2800" b="1" dirty="0" smtClean="0"/>
          </a:p>
          <a:p>
            <a:pPr marL="0" indent="0">
              <a:lnSpc>
                <a:spcPct val="120000"/>
              </a:lnSpc>
              <a:buNone/>
            </a:pPr>
            <a:endParaRPr lang="en-GB" sz="2800" dirty="0" smtClean="0"/>
          </a:p>
          <a:p>
            <a:pPr>
              <a:lnSpc>
                <a:spcPct val="120000"/>
              </a:lnSpc>
              <a:buFontTx/>
              <a:buChar char="-"/>
            </a:pPr>
            <a:endParaRPr lang="en-GB" sz="28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.4 </a:t>
            </a:r>
            <a:r>
              <a:rPr lang="en-GB" sz="2800" dirty="0"/>
              <a:t>VAT for shelter material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93266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800" dirty="0" smtClean="0"/>
              <a:t>Will help to feed on general Lessons Learned workshop to be held on June 24 &amp; 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800" u="sng" dirty="0" smtClean="0"/>
              <a:t>Shelter LL workshop will be chair by PWD in their office next Thursday 28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8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GB" sz="2800" b="1" dirty="0" smtClean="0"/>
              <a:t>3 key questions: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800" b="1" dirty="0" smtClean="0"/>
              <a:t>What we have done?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800" b="1" dirty="0" smtClean="0"/>
              <a:t>What worked well?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800" b="1" dirty="0" smtClean="0"/>
              <a:t>What we need to be improved?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800" dirty="0" smtClean="0"/>
          </a:p>
          <a:p>
            <a:pPr>
              <a:lnSpc>
                <a:spcPct val="120000"/>
              </a:lnSpc>
              <a:buFontTx/>
              <a:buChar char="-"/>
            </a:pPr>
            <a:endParaRPr lang="en-GB" sz="28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.5 </a:t>
            </a:r>
            <a:r>
              <a:rPr lang="en-GB" sz="2800" dirty="0"/>
              <a:t>Scoping for Shelter Lessons Learned workshop on Thursday 28/05</a:t>
            </a:r>
          </a:p>
        </p:txBody>
      </p:sp>
    </p:spTree>
    <p:extLst>
      <p:ext uri="{BB962C8B-B14F-4D97-AF65-F5344CB8AC3E}">
        <p14:creationId xmlns:p14="http://schemas.microsoft.com/office/powerpoint/2010/main" val="2306658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318311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.6 </a:t>
            </a:r>
            <a:r>
              <a:rPr lang="en-GB" sz="2800" dirty="0"/>
              <a:t>Vanuatu Shelter Cluster long term scenario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18004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318311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4.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</a:rPr>
              <a:t> </a:t>
            </a:r>
            <a:r>
              <a:rPr lang="en-GB" sz="3200" dirty="0"/>
              <a:t>Partners update and issues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31670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318311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/>
              <a:t>5</a:t>
            </a:r>
            <a:r>
              <a:rPr lang="en-GB" sz="3200" dirty="0" smtClean="0"/>
              <a:t>.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</a:rPr>
              <a:t> </a:t>
            </a:r>
            <a:r>
              <a:rPr lang="en-GB" sz="3200" dirty="0" smtClean="0"/>
              <a:t>AOB</a:t>
            </a:r>
            <a:endParaRPr lang="en-GB" sz="3200" dirty="0"/>
          </a:p>
          <a:p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3878" y="1255483"/>
            <a:ext cx="4746836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GB" sz="4000" dirty="0" smtClean="0"/>
          </a:p>
          <a:p>
            <a:pPr>
              <a:lnSpc>
                <a:spcPct val="120000"/>
              </a:lnSpc>
              <a:buFontTx/>
              <a:buChar char="-"/>
            </a:pPr>
            <a:endParaRPr lang="en-GB" sz="28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00" y="1066800"/>
            <a:ext cx="5336614" cy="298175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259375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err="1" smtClean="0"/>
              <a:t>Does</a:t>
            </a:r>
            <a:r>
              <a:rPr lang="fr-FR" sz="2400" dirty="0" smtClean="0"/>
              <a:t> </a:t>
            </a:r>
            <a:r>
              <a:rPr lang="fr-FR" sz="2400" dirty="0" err="1" smtClean="0"/>
              <a:t>anybody</a:t>
            </a:r>
            <a:r>
              <a:rPr lang="fr-FR" sz="2400" dirty="0" smtClean="0"/>
              <a:t> </a:t>
            </a:r>
            <a:r>
              <a:rPr lang="fr-FR" sz="2400" dirty="0" err="1" smtClean="0"/>
              <a:t>could</a:t>
            </a:r>
            <a:r>
              <a:rPr lang="fr-FR" sz="2400" dirty="0" smtClean="0"/>
              <a:t> help to </a:t>
            </a:r>
            <a:r>
              <a:rPr lang="fr-FR" sz="2400" dirty="0" err="1" smtClean="0"/>
              <a:t>identify</a:t>
            </a:r>
            <a:r>
              <a:rPr lang="fr-FR" sz="2400" dirty="0" smtClean="0"/>
              <a:t> </a:t>
            </a:r>
            <a:r>
              <a:rPr lang="fr-FR" sz="2400" dirty="0" err="1" smtClean="0"/>
              <a:t>where</a:t>
            </a:r>
            <a:r>
              <a:rPr lang="fr-FR" sz="2400" dirty="0" smtClean="0"/>
              <a:t> 700+ </a:t>
            </a:r>
            <a:r>
              <a:rPr lang="fr-FR" sz="2400" dirty="0" err="1" smtClean="0"/>
              <a:t>cotton</a:t>
            </a:r>
            <a:r>
              <a:rPr lang="fr-FR" sz="2400" dirty="0" smtClean="0"/>
              <a:t> </a:t>
            </a:r>
            <a:r>
              <a:rPr lang="fr-FR" sz="2400" dirty="0" err="1" smtClean="0"/>
              <a:t>tarps</a:t>
            </a:r>
            <a:r>
              <a:rPr lang="fr-FR" sz="2400" dirty="0" smtClean="0"/>
              <a:t> have been </a:t>
            </a:r>
            <a:r>
              <a:rPr lang="fr-FR" sz="2400" dirty="0" err="1" smtClean="0"/>
              <a:t>distributed</a:t>
            </a:r>
            <a:r>
              <a:rPr lang="fr-FR" sz="2400" dirty="0" smtClean="0"/>
              <a:t>? 20ft long, </a:t>
            </a:r>
            <a:r>
              <a:rPr lang="fr-FR" sz="2400" dirty="0" err="1" smtClean="0"/>
              <a:t>blue</a:t>
            </a:r>
            <a:r>
              <a:rPr lang="fr-FR" sz="2400" dirty="0" smtClean="0"/>
              <a:t>, </a:t>
            </a:r>
            <a:r>
              <a:rPr lang="fr-FR" sz="2400" dirty="0" err="1" smtClean="0"/>
              <a:t>grey</a:t>
            </a:r>
            <a:r>
              <a:rPr lang="fr-FR" sz="2400" dirty="0" smtClean="0"/>
              <a:t> or white </a:t>
            </a:r>
            <a:r>
              <a:rPr lang="fr-FR" sz="2400" dirty="0" err="1" smtClean="0"/>
              <a:t>predominantly</a:t>
            </a:r>
            <a:r>
              <a:rPr lang="fr-FR" sz="2400" dirty="0" smtClean="0"/>
              <a:t>, </a:t>
            </a:r>
            <a:r>
              <a:rPr lang="fr-FR" sz="2400" dirty="0" err="1" smtClean="0"/>
              <a:t>with</a:t>
            </a:r>
            <a:r>
              <a:rPr lang="fr-FR" sz="2400" dirty="0" smtClean="0"/>
              <a:t> a </a:t>
            </a:r>
            <a:r>
              <a:rPr lang="fr-FR" sz="2400" dirty="0" err="1" smtClean="0"/>
              <a:t>farm</a:t>
            </a:r>
            <a:r>
              <a:rPr lang="fr-FR" sz="2400" dirty="0" smtClean="0"/>
              <a:t> or </a:t>
            </a:r>
            <a:r>
              <a:rPr lang="fr-FR" sz="2400" dirty="0" err="1" smtClean="0"/>
              <a:t>family</a:t>
            </a:r>
            <a:r>
              <a:rPr lang="fr-FR" sz="2400" dirty="0" smtClean="0"/>
              <a:t> </a:t>
            </a:r>
            <a:r>
              <a:rPr lang="fr-FR" sz="2400" dirty="0" err="1" smtClean="0"/>
              <a:t>name</a:t>
            </a:r>
            <a:r>
              <a:rPr lang="fr-FR" sz="2400" dirty="0" smtClean="0"/>
              <a:t> </a:t>
            </a:r>
            <a:r>
              <a:rPr lang="fr-FR" sz="2400" dirty="0" err="1" smtClean="0"/>
              <a:t>stencilled</a:t>
            </a:r>
            <a:r>
              <a:rPr lang="fr-FR" sz="2400" dirty="0" smtClean="0"/>
              <a:t> in </a:t>
            </a:r>
            <a:r>
              <a:rPr lang="fr-FR" sz="2400" dirty="0" err="1" smtClean="0"/>
              <a:t>big</a:t>
            </a:r>
            <a:r>
              <a:rPr lang="fr-FR" sz="2400" dirty="0" smtClean="0"/>
              <a:t> black </a:t>
            </a:r>
            <a:r>
              <a:rPr lang="fr-FR" sz="2400" dirty="0" err="1" smtClean="0"/>
              <a:t>letters</a:t>
            </a:r>
            <a:r>
              <a:rPr lang="fr-FR" sz="2400" dirty="0" smtClean="0"/>
              <a:t> </a:t>
            </a:r>
            <a:r>
              <a:rPr lang="fr-FR" sz="2400" dirty="0" err="1" smtClean="0"/>
              <a:t>along</a:t>
            </a:r>
            <a:r>
              <a:rPr lang="fr-FR" sz="2400" dirty="0" smtClean="0"/>
              <a:t> the </a:t>
            </a:r>
            <a:r>
              <a:rPr lang="fr-FR" sz="2400" dirty="0" err="1" smtClean="0"/>
              <a:t>side</a:t>
            </a:r>
            <a:r>
              <a:rPr lang="fr-FR" sz="2400" dirty="0" smtClean="0"/>
              <a:t>.  </a:t>
            </a:r>
            <a:r>
              <a:rPr lang="fr-FR" sz="2400" dirty="0" err="1" smtClean="0"/>
              <a:t>They</a:t>
            </a:r>
            <a:r>
              <a:rPr lang="fr-FR" sz="2400" dirty="0" smtClean="0"/>
              <a:t> </a:t>
            </a:r>
            <a:r>
              <a:rPr lang="fr-FR" sz="2400" dirty="0" err="1" smtClean="0"/>
              <a:t>will</a:t>
            </a:r>
            <a:r>
              <a:rPr lang="fr-FR" sz="2400" dirty="0" smtClean="0"/>
              <a:t> </a:t>
            </a:r>
            <a:r>
              <a:rPr lang="fr-FR" sz="2400" dirty="0" err="1" smtClean="0"/>
              <a:t>probably</a:t>
            </a:r>
            <a:r>
              <a:rPr lang="fr-FR" sz="2400" dirty="0" smtClean="0"/>
              <a:t> have bits of </a:t>
            </a:r>
            <a:r>
              <a:rPr lang="fr-FR" sz="2400" dirty="0" err="1" smtClean="0"/>
              <a:t>old</a:t>
            </a:r>
            <a:r>
              <a:rPr lang="fr-FR" sz="2400" dirty="0" smtClean="0"/>
              <a:t> </a:t>
            </a:r>
            <a:r>
              <a:rPr lang="fr-FR" sz="2400" dirty="0" err="1" smtClean="0"/>
              <a:t>cotton</a:t>
            </a:r>
            <a:r>
              <a:rPr lang="fr-FR" sz="2400" dirty="0" smtClean="0"/>
              <a:t> </a:t>
            </a:r>
            <a:r>
              <a:rPr lang="fr-FR" sz="2400" dirty="0" err="1" smtClean="0"/>
              <a:t>rope</a:t>
            </a:r>
            <a:r>
              <a:rPr lang="fr-FR" sz="2400" dirty="0" smtClean="0"/>
              <a:t> </a:t>
            </a:r>
            <a:r>
              <a:rPr lang="fr-FR" sz="2400" dirty="0" err="1" smtClean="0"/>
              <a:t>attached</a:t>
            </a:r>
            <a:r>
              <a:rPr lang="fr-FR" sz="2400" dirty="0" smtClean="0"/>
              <a:t> to </a:t>
            </a:r>
            <a:r>
              <a:rPr lang="fr-FR" sz="2400" dirty="0" err="1" smtClean="0"/>
              <a:t>them</a:t>
            </a:r>
            <a:r>
              <a:rPr lang="fr-FR" sz="2400" dirty="0" smtClean="0"/>
              <a:t>.  A full container </a:t>
            </a:r>
            <a:r>
              <a:rPr lang="fr-FR" sz="2400" dirty="0" err="1" smtClean="0"/>
              <a:t>was</a:t>
            </a:r>
            <a:r>
              <a:rPr lang="fr-FR" sz="2400" dirty="0" smtClean="0"/>
              <a:t> </a:t>
            </a:r>
            <a:r>
              <a:rPr lang="fr-FR" sz="2400" dirty="0" err="1" smtClean="0"/>
              <a:t>donated</a:t>
            </a:r>
            <a:r>
              <a:rPr lang="fr-FR" sz="2400" dirty="0" smtClean="0"/>
              <a:t> by the </a:t>
            </a:r>
            <a:r>
              <a:rPr lang="fr-FR" sz="2400" dirty="0" err="1" smtClean="0"/>
              <a:t>Australian</a:t>
            </a:r>
            <a:r>
              <a:rPr lang="fr-FR" sz="2400" dirty="0" smtClean="0"/>
              <a:t> Cotton </a:t>
            </a:r>
            <a:r>
              <a:rPr lang="fr-FR" sz="2400" dirty="0" err="1" smtClean="0"/>
              <a:t>Industry</a:t>
            </a:r>
            <a:r>
              <a:rPr lang="fr-FR" sz="2400" dirty="0" smtClean="0"/>
              <a:t>.  The </a:t>
            </a:r>
            <a:r>
              <a:rPr lang="fr-FR" sz="2400" dirty="0" err="1" smtClean="0"/>
              <a:t>tarps</a:t>
            </a:r>
            <a:r>
              <a:rPr lang="fr-FR" sz="2400" dirty="0" smtClean="0"/>
              <a:t> </a:t>
            </a:r>
            <a:r>
              <a:rPr lang="fr-FR" sz="2400" dirty="0" err="1" smtClean="0"/>
              <a:t>were</a:t>
            </a:r>
            <a:r>
              <a:rPr lang="fr-FR" sz="2400" dirty="0" smtClean="0"/>
              <a:t> </a:t>
            </a:r>
            <a:r>
              <a:rPr lang="fr-FR" sz="2400" dirty="0" err="1" smtClean="0"/>
              <a:t>packed</a:t>
            </a:r>
            <a:r>
              <a:rPr lang="fr-FR" sz="2400" dirty="0" smtClean="0"/>
              <a:t> </a:t>
            </a:r>
            <a:r>
              <a:rPr lang="fr-FR" sz="2400" dirty="0" err="1" smtClean="0"/>
              <a:t>into</a:t>
            </a:r>
            <a:r>
              <a:rPr lang="fr-FR" sz="2400" dirty="0" smtClean="0"/>
              <a:t> </a:t>
            </a:r>
            <a:r>
              <a:rPr lang="fr-FR" sz="2400" dirty="0" err="1" smtClean="0"/>
              <a:t>metal</a:t>
            </a:r>
            <a:r>
              <a:rPr lang="fr-FR" sz="2400" dirty="0" smtClean="0"/>
              <a:t> </a:t>
            </a:r>
            <a:r>
              <a:rPr lang="fr-FR" sz="2400" dirty="0" err="1" smtClean="0"/>
              <a:t>crates</a:t>
            </a:r>
            <a:r>
              <a:rPr lang="fr-FR" sz="2400" dirty="0" smtClean="0"/>
              <a:t>.</a:t>
            </a:r>
          </a:p>
          <a:p>
            <a:r>
              <a:rPr lang="fr-FR" sz="2400" dirty="0" err="1" smtClean="0"/>
              <a:t>Please</a:t>
            </a:r>
            <a:r>
              <a:rPr lang="fr-FR" sz="2400" dirty="0" smtClean="0"/>
              <a:t> contact Michelle </a:t>
            </a:r>
            <a:r>
              <a:rPr lang="fr-FR" sz="2400" dirty="0" err="1" smtClean="0"/>
              <a:t>Prendergast</a:t>
            </a:r>
            <a:r>
              <a:rPr lang="fr-FR" sz="2400" dirty="0" smtClean="0"/>
              <a:t>, </a:t>
            </a:r>
            <a:r>
              <a:rPr lang="fr-FR" sz="2400" dirty="0" err="1" smtClean="0"/>
              <a:t>mm.prendergast@bigpond.com</a:t>
            </a:r>
            <a:endParaRPr lang="fr-FR" sz="2400" dirty="0" smtClean="0"/>
          </a:p>
          <a:p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77340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55483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1. Introduction</a:t>
            </a:r>
          </a:p>
          <a:p>
            <a:pPr marL="0" indent="0">
              <a:buNone/>
            </a:pPr>
            <a:r>
              <a:rPr lang="en-GB" sz="2400" dirty="0" smtClean="0"/>
              <a:t>2. IM update</a:t>
            </a:r>
          </a:p>
          <a:p>
            <a:pPr marL="0" indent="0">
              <a:buNone/>
            </a:pPr>
            <a:r>
              <a:rPr lang="en-GB" sz="2400" dirty="0" smtClean="0"/>
              <a:t>3. Updates and discussion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Shelter recovery programing and incoming Intervention survey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    2. Recovery framework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    - Emergency shelter gaps response plans &amp; incoming shelter material capacity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    - VAT for shelter material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    - Scoping for Shelter Lessons Learned workshop on Thursday 28/05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    - Vanuatu Shelter Cluster long term scenario</a:t>
            </a:r>
          </a:p>
          <a:p>
            <a:pPr marL="0" indent="0">
              <a:buNone/>
            </a:pPr>
            <a:r>
              <a:rPr lang="en-GB" sz="2400" dirty="0" smtClean="0"/>
              <a:t>4. Partners update and issues</a:t>
            </a:r>
          </a:p>
          <a:p>
            <a:pPr marL="0" indent="0">
              <a:buNone/>
            </a:pPr>
            <a:r>
              <a:rPr lang="en-GB" sz="2400" dirty="0" smtClean="0"/>
              <a:t>5. AOB</a:t>
            </a: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11560" y="130175"/>
            <a:ext cx="77724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Agenda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890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55483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1. Introduction</a:t>
            </a:r>
          </a:p>
          <a:p>
            <a:pPr marL="0" indent="0">
              <a:buNone/>
            </a:pPr>
            <a:r>
              <a:rPr lang="en-GB" sz="2400" dirty="0" smtClean="0"/>
              <a:t>2. IM update</a:t>
            </a:r>
          </a:p>
          <a:p>
            <a:pPr marL="0" indent="0">
              <a:buNone/>
            </a:pPr>
            <a:r>
              <a:rPr lang="en-GB" sz="2400" dirty="0" smtClean="0"/>
              <a:t>3. Updates and discussion </a:t>
            </a:r>
          </a:p>
          <a:p>
            <a:pPr marL="457200" indent="-104775">
              <a:buFont typeface="+mj-lt"/>
              <a:buAutoNum type="arabicParenR"/>
            </a:pPr>
            <a:r>
              <a:rPr lang="en-GB" sz="2000" dirty="0" smtClean="0"/>
              <a:t>    Shelter recovery programing and incoming Intervention survey</a:t>
            </a:r>
          </a:p>
          <a:p>
            <a:pPr marL="457200" indent="-104775">
              <a:buFont typeface="+mj-lt"/>
              <a:buAutoNum type="arabicParenR"/>
            </a:pPr>
            <a:r>
              <a:rPr lang="en-GB" sz="2000" dirty="0" smtClean="0"/>
              <a:t>    Recovery framework</a:t>
            </a:r>
          </a:p>
          <a:p>
            <a:pPr marL="457200" indent="-104775">
              <a:buFont typeface="+mj-lt"/>
              <a:buAutoNum type="arabicParenR"/>
            </a:pPr>
            <a:r>
              <a:rPr lang="en-GB" sz="2000" dirty="0" smtClean="0"/>
              <a:t>    Emergency shelter gaps response plans &amp; incoming shelter material capacity</a:t>
            </a:r>
          </a:p>
          <a:p>
            <a:pPr marL="457200" indent="-104775">
              <a:buFont typeface="+mj-lt"/>
              <a:buAutoNum type="arabicParenR"/>
            </a:pPr>
            <a:r>
              <a:rPr lang="en-GB" sz="2000" dirty="0" smtClean="0"/>
              <a:t>    VAT for shelter material</a:t>
            </a:r>
          </a:p>
          <a:p>
            <a:pPr marL="457200" indent="-104775">
              <a:buFont typeface="+mj-lt"/>
              <a:buAutoNum type="arabicParenR"/>
            </a:pPr>
            <a:r>
              <a:rPr lang="en-GB" sz="2000" dirty="0" smtClean="0"/>
              <a:t>    Scoping for Shelter Lessons Learned workshop on Thursday 28/05</a:t>
            </a:r>
          </a:p>
          <a:p>
            <a:pPr marL="457200" indent="-104775">
              <a:buFont typeface="+mj-lt"/>
              <a:buAutoNum type="arabicParenR"/>
            </a:pPr>
            <a:r>
              <a:rPr lang="en-GB" sz="2000" dirty="0" smtClean="0"/>
              <a:t>    Vanuatu Shelter Cluster long term scenario</a:t>
            </a:r>
          </a:p>
          <a:p>
            <a:pPr marL="0" indent="0">
              <a:buNone/>
            </a:pPr>
            <a:r>
              <a:rPr lang="en-GB" sz="2400" dirty="0" smtClean="0"/>
              <a:t>4. Partners update and issues</a:t>
            </a:r>
          </a:p>
          <a:p>
            <a:pPr marL="0" indent="0">
              <a:buNone/>
            </a:pPr>
            <a:r>
              <a:rPr lang="en-GB" sz="2400" dirty="0" smtClean="0"/>
              <a:t>5. AOB</a:t>
            </a: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11560" y="130175"/>
            <a:ext cx="77724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2. IM update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70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 smtClean="0"/>
              <a:t>2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.IM update – distribution as 20/05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235208"/>
              </p:ext>
            </p:extLst>
          </p:nvPr>
        </p:nvGraphicFramePr>
        <p:xfrm>
          <a:off x="287648" y="912205"/>
          <a:ext cx="8556451" cy="5872772"/>
        </p:xfrm>
        <a:graphic>
          <a:graphicData uri="http://schemas.openxmlformats.org/drawingml/2006/table">
            <a:tbl>
              <a:tblPr/>
              <a:tblGrid>
                <a:gridCol w="6298384"/>
                <a:gridCol w="2258067"/>
              </a:tblGrid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INITIAL TOTAL CASELOAD </a:t>
                      </a:r>
                      <a:endParaRPr lang="fr-FR" sz="2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ctr"/>
                      <a:r>
                        <a:rPr lang="fr-F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fr-FR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Damaged</a:t>
                      </a: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&amp; </a:t>
                      </a:r>
                      <a:r>
                        <a:rPr lang="fr-FR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Destroyed</a:t>
                      </a: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HH)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13 574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HAP target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1 800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Tarps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23 287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Shelter Awareness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1 711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Shelter Reconstruction Activities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1 101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Shelter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Repair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Materials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5 159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Shelter Tool Kits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14 709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Kitchen Sets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9 971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Blankets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17 228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Solar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Lamp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3 271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259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 smtClean="0"/>
              <a:t>2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.IM update - example Efate 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7600"/>
            <a:ext cx="9144000" cy="462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469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r>
              <a:rPr lang="en-GB" sz="2400" dirty="0"/>
              <a:t>The "PAM Shelter Intervention survey" will help </a:t>
            </a:r>
            <a:r>
              <a:rPr lang="en-GB" sz="2400" dirty="0" smtClean="0"/>
              <a:t>to </a:t>
            </a:r>
            <a:r>
              <a:rPr lang="en-GB" sz="2400" dirty="0"/>
              <a:t>get a better overview over plans for durable shelter </a:t>
            </a:r>
            <a:r>
              <a:rPr lang="en-GB" sz="2400" dirty="0" smtClean="0"/>
              <a:t>interventions. </a:t>
            </a:r>
          </a:p>
          <a:p>
            <a:endParaRPr lang="en-GB" sz="2400" dirty="0"/>
          </a:p>
          <a:p>
            <a:r>
              <a:rPr lang="en-GB" sz="2400" dirty="0" smtClean="0"/>
              <a:t>It </a:t>
            </a:r>
            <a:r>
              <a:rPr lang="en-GB" sz="2400" dirty="0"/>
              <a:t>will contribute to developing the Shelter Cluster strategy further </a:t>
            </a:r>
            <a:r>
              <a:rPr lang="en-GB" sz="2400" dirty="0" smtClean="0"/>
              <a:t>.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The cluster will hold a meeting with cluster partners to discuss the findings.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/>
              <a:t>This </a:t>
            </a:r>
            <a:r>
              <a:rPr lang="en-GB" sz="2400" dirty="0"/>
              <a:t>is an opportunity for self-reflection by the cluster, identifying areas that are working well and those that require attention.</a:t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Individual answers will remain confidential and will not be shared outside of the team without your consent. </a:t>
            </a: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Shelter Recovery programming and incoming intervention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survey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395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GB" sz="2400" dirty="0" smtClean="0"/>
              <a:t>Do </a:t>
            </a:r>
            <a:r>
              <a:rPr lang="en-GB" sz="2400" dirty="0"/>
              <a:t>you feel there are </a:t>
            </a:r>
            <a:r>
              <a:rPr lang="en-GB" sz="2400" b="1" dirty="0"/>
              <a:t>still emergency shelter gaps </a:t>
            </a:r>
            <a:r>
              <a:rPr lang="en-GB" sz="2400" dirty="0"/>
              <a:t>in your area(s) of intervention</a:t>
            </a:r>
            <a:r>
              <a:rPr lang="en-GB" sz="2400" dirty="0" smtClean="0"/>
              <a:t>?</a:t>
            </a:r>
            <a:endParaRPr lang="fr-FR" sz="2400" dirty="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GB" sz="2400" dirty="0"/>
              <a:t>In which </a:t>
            </a:r>
            <a:r>
              <a:rPr lang="en-GB" sz="2400" b="1" dirty="0"/>
              <a:t>islands/provinces </a:t>
            </a:r>
            <a:r>
              <a:rPr lang="en-GB" sz="2400" dirty="0"/>
              <a:t>are you working or planning to work? </a:t>
            </a:r>
            <a:endParaRPr lang="en-GB" sz="2400" dirty="0" smtClean="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GB" sz="2400" dirty="0"/>
              <a:t>Which type of </a:t>
            </a:r>
            <a:r>
              <a:rPr lang="en-GB" sz="2400" b="1" dirty="0"/>
              <a:t>shelter interventions </a:t>
            </a:r>
            <a:r>
              <a:rPr lang="en-GB" sz="2400" dirty="0"/>
              <a:t>are you planning or implementing at </a:t>
            </a:r>
            <a:r>
              <a:rPr lang="en-GB" sz="2400" b="1" dirty="0"/>
              <a:t>household level</a:t>
            </a:r>
            <a:r>
              <a:rPr lang="en-GB" sz="2400" dirty="0"/>
              <a:t>? </a:t>
            </a:r>
            <a:endParaRPr lang="en-GB" sz="2400" dirty="0" smtClean="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GB" sz="2400" dirty="0"/>
              <a:t>Which type of </a:t>
            </a:r>
            <a:r>
              <a:rPr lang="en-GB" sz="2400" b="1" dirty="0"/>
              <a:t>shelter interventions </a:t>
            </a:r>
            <a:r>
              <a:rPr lang="en-GB" sz="2400" dirty="0"/>
              <a:t>are you planning or implementing at </a:t>
            </a:r>
            <a:r>
              <a:rPr lang="en-GB" sz="2400" b="1" dirty="0"/>
              <a:t>community level</a:t>
            </a:r>
            <a:r>
              <a:rPr lang="en-GB" sz="2400" dirty="0"/>
              <a:t>? </a:t>
            </a:r>
            <a:endParaRPr lang="en-GB" sz="2400" dirty="0" smtClean="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GB" sz="2400" dirty="0"/>
              <a:t>Which “</a:t>
            </a:r>
            <a:r>
              <a:rPr lang="en-GB" sz="2400" b="1" dirty="0"/>
              <a:t>Building Back Better-Safer”- activities </a:t>
            </a:r>
            <a:r>
              <a:rPr lang="en-GB" sz="2400" dirty="0"/>
              <a:t>are you planning or implementing? </a:t>
            </a:r>
            <a:endParaRPr lang="en-GB" sz="2400" dirty="0" smtClean="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GB" sz="2400" dirty="0"/>
              <a:t>Which type of </a:t>
            </a:r>
            <a:r>
              <a:rPr lang="en-GB" sz="2400" b="1" dirty="0"/>
              <a:t>additional activities </a:t>
            </a:r>
            <a:r>
              <a:rPr lang="en-GB" sz="2400" dirty="0"/>
              <a:t>are you planning or implementing? </a:t>
            </a: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Shelter Recovery programming and incoming intervention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survey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001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7"/>
            </a:pPr>
            <a:r>
              <a:rPr lang="en-GB" sz="2400" b="1" dirty="0" smtClean="0"/>
              <a:t>How many households </a:t>
            </a:r>
            <a:r>
              <a:rPr lang="en-GB" sz="2400" dirty="0" smtClean="0"/>
              <a:t>are you targeting?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7"/>
            </a:pPr>
            <a:r>
              <a:rPr lang="en-GB" sz="2400" dirty="0" smtClean="0"/>
              <a:t>What is </a:t>
            </a:r>
            <a:r>
              <a:rPr lang="en-GB" sz="2400" b="1" dirty="0" smtClean="0"/>
              <a:t>the intended timeframe</a:t>
            </a:r>
            <a:r>
              <a:rPr lang="en-GB" sz="2400" dirty="0" smtClean="0"/>
              <a:t> of your interventions?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400" dirty="0" smtClean="0"/>
              <a:t>What is the </a:t>
            </a:r>
            <a:r>
              <a:rPr lang="en-GB" sz="2400" b="1" dirty="0" smtClean="0"/>
              <a:t>indicative budget for you programming </a:t>
            </a:r>
            <a:r>
              <a:rPr lang="en-GB" sz="2400" dirty="0" smtClean="0"/>
              <a:t>related to shelter programming and related activities?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400" dirty="0" smtClean="0"/>
              <a:t>Has the </a:t>
            </a:r>
            <a:r>
              <a:rPr lang="en-GB" sz="2400" b="1" dirty="0" smtClean="0"/>
              <a:t>funding been secured</a:t>
            </a:r>
            <a:r>
              <a:rPr lang="en-GB" sz="2400" dirty="0" smtClean="0"/>
              <a:t> to cover this target?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400" dirty="0" smtClean="0"/>
              <a:t>Have you already </a:t>
            </a:r>
            <a:r>
              <a:rPr lang="en-GB" sz="2400" b="1" dirty="0" smtClean="0"/>
              <a:t>finalized your shelter recovery plan of action </a:t>
            </a:r>
            <a:r>
              <a:rPr lang="en-GB" sz="2400" dirty="0" smtClean="0"/>
              <a:t>and budget, if not, when would it be available?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400" dirty="0" smtClean="0"/>
              <a:t>Are you collecting </a:t>
            </a:r>
            <a:r>
              <a:rPr lang="en-GB" sz="2400" b="1" dirty="0" smtClean="0"/>
              <a:t>disaggregated data </a:t>
            </a:r>
            <a:r>
              <a:rPr lang="en-GB" sz="2400" dirty="0" smtClean="0"/>
              <a:t>on beneficiaries?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400" dirty="0"/>
              <a:t>Are you targeting specifically </a:t>
            </a:r>
            <a:r>
              <a:rPr lang="en-GB" sz="2400" b="1" dirty="0"/>
              <a:t>vulnerable beneficiaries</a:t>
            </a:r>
            <a:r>
              <a:rPr lang="en-GB" sz="2400" dirty="0"/>
              <a:t>?</a:t>
            </a:r>
            <a:r>
              <a:rPr lang="fr-FR" sz="2400" dirty="0"/>
              <a:t>   </a:t>
            </a:r>
            <a:endParaRPr lang="fr-FR" sz="2400" dirty="0" smtClean="0"/>
          </a:p>
          <a:p>
            <a:pPr marL="457200" indent="-457200">
              <a:buFont typeface="+mj-lt"/>
              <a:buAutoNum type="arabicPeriod" startAt="7"/>
            </a:pPr>
            <a:r>
              <a:rPr lang="en-GB" sz="2400" dirty="0"/>
              <a:t>What </a:t>
            </a:r>
            <a:r>
              <a:rPr lang="en-GB" sz="2400" b="1" dirty="0"/>
              <a:t>human resource capacity </a:t>
            </a:r>
            <a:r>
              <a:rPr lang="en-GB" sz="2400" dirty="0"/>
              <a:t>do you have in-country?</a:t>
            </a:r>
            <a:r>
              <a:rPr lang="fr-FR" sz="2400" dirty="0" smtClean="0">
                <a:effectLst/>
              </a:rPr>
              <a:t>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400" dirty="0"/>
              <a:t>If you are an international organisation (UN, INGO), do you work </a:t>
            </a:r>
            <a:r>
              <a:rPr lang="en-GB" sz="2400" b="1" dirty="0"/>
              <a:t>in partnership with a local organisation</a:t>
            </a:r>
            <a:r>
              <a:rPr lang="fr-FR" sz="2400" dirty="0"/>
              <a:t> </a:t>
            </a:r>
            <a:r>
              <a:rPr lang="en-GB" sz="2400" dirty="0"/>
              <a:t>?</a:t>
            </a:r>
            <a:r>
              <a:rPr lang="fr-FR" sz="2400" dirty="0" smtClean="0">
                <a:effectLst/>
              </a:rPr>
              <a:t> </a:t>
            </a:r>
            <a:r>
              <a:rPr lang="fr-FR" sz="2400" dirty="0"/>
              <a:t> </a:t>
            </a: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Shelter Recovery programming and incoming intervention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survey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599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16"/>
            </a:pPr>
            <a:r>
              <a:rPr lang="en-GB" sz="2400" dirty="0"/>
              <a:t>Where are your main operational offices?</a:t>
            </a:r>
            <a:r>
              <a:rPr lang="fr-FR" sz="2400" dirty="0" smtClean="0">
                <a:effectLst/>
              </a:rPr>
              <a:t>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16"/>
            </a:pPr>
            <a:r>
              <a:rPr lang="en-GB" sz="2400" dirty="0"/>
              <a:t>Please select up to three critical technical issues you might face in your shelter recovery programming</a:t>
            </a:r>
            <a:r>
              <a:rPr lang="fr-FR" sz="2400" dirty="0" smtClean="0">
                <a:effectLst/>
              </a:rPr>
              <a:t>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16"/>
            </a:pPr>
            <a:r>
              <a:rPr lang="en-GB" sz="2400" dirty="0"/>
              <a:t>Does the cluster provide you with the technical guidance you need?</a:t>
            </a:r>
            <a:r>
              <a:rPr lang="fr-FR" sz="2400" dirty="0" smtClean="0">
                <a:effectLst/>
              </a:rPr>
              <a:t> 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GB" sz="2400" dirty="0"/>
              <a:t>Does the cluster provide you with the information management services that you need?</a:t>
            </a:r>
            <a:r>
              <a:rPr lang="fr-FR" sz="2400" dirty="0"/>
              <a:t> </a:t>
            </a:r>
            <a:r>
              <a:rPr lang="fr-FR" sz="2400" dirty="0" smtClean="0">
                <a:effectLst/>
              </a:rPr>
              <a:t> </a:t>
            </a:r>
            <a:r>
              <a:rPr lang="fr-FR" sz="2400" dirty="0"/>
              <a:t> </a:t>
            </a:r>
            <a:endParaRPr lang="fr-FR" sz="2400" dirty="0" smtClean="0"/>
          </a:p>
          <a:p>
            <a:pPr marL="457200" indent="-457200">
              <a:buFont typeface="+mj-lt"/>
              <a:buAutoNum type="arabicPeriod" startAt="16"/>
            </a:pPr>
            <a:r>
              <a:rPr lang="en-GB" sz="2400" dirty="0"/>
              <a:t>Is it easy to find the information you need on the Cluster website?</a:t>
            </a:r>
            <a:endParaRPr lang="fr-FR" sz="2400" dirty="0"/>
          </a:p>
          <a:p>
            <a:pPr marL="457200" indent="-457200">
              <a:buFont typeface="+mj-lt"/>
              <a:buAutoNum type="arabicPeriod" startAt="16"/>
            </a:pPr>
            <a:r>
              <a:rPr lang="en-GB" sz="2400" dirty="0"/>
              <a:t>Related to this survey objective, is there any other issue you would like us to know about?</a:t>
            </a:r>
            <a:r>
              <a:rPr lang="fr-FR" sz="2400" dirty="0" smtClean="0">
                <a:effectLst/>
              </a:rPr>
              <a:t> </a:t>
            </a: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Shelter Recovery programming and incoming intervention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survey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9118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821</Words>
  <Application>Microsoft Macintosh PowerPoint</Application>
  <PresentationFormat>Présentation à l'écran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Xavier Génot</dc:creator>
  <cp:lastModifiedBy>Xavier Génot</cp:lastModifiedBy>
  <cp:revision>9</cp:revision>
  <dcterms:created xsi:type="dcterms:W3CDTF">2015-05-20T08:02:25Z</dcterms:created>
  <dcterms:modified xsi:type="dcterms:W3CDTF">2015-05-21T02:27:38Z</dcterms:modified>
</cp:coreProperties>
</file>