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21"/>
  </p:handoutMasterIdLst>
  <p:sldIdLst>
    <p:sldId id="256" r:id="rId2"/>
    <p:sldId id="257" r:id="rId3"/>
    <p:sldId id="283" r:id="rId4"/>
    <p:sldId id="266" r:id="rId5"/>
    <p:sldId id="273" r:id="rId6"/>
    <p:sldId id="274" r:id="rId7"/>
    <p:sldId id="275" r:id="rId8"/>
    <p:sldId id="276" r:id="rId9"/>
    <p:sldId id="277" r:id="rId10"/>
    <p:sldId id="278" r:id="rId11"/>
    <p:sldId id="260" r:id="rId12"/>
    <p:sldId id="281" r:id="rId13"/>
    <p:sldId id="261" r:id="rId14"/>
    <p:sldId id="279" r:id="rId15"/>
    <p:sldId id="280" r:id="rId16"/>
    <p:sldId id="268" r:id="rId17"/>
    <p:sldId id="282" r:id="rId18"/>
    <p:sldId id="271" r:id="rId19"/>
    <p:sldId id="272" r:id="rId20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5" d="100"/>
          <a:sy n="35" d="100"/>
        </p:scale>
        <p:origin x="-14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FEB71C-8318-1B44-B95B-1E0530D459C0}" type="datetimeFigureOut">
              <a:rPr lang="fr-FR" smtClean="0"/>
              <a:t>04/06/15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0A0730-C1A5-6B49-8DEE-C782E04A8D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452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04/06/15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99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04/06/15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8094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04/06/15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9896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04/06/15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409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04/06/15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650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04/06/15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2321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04/06/15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1470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04/06/15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9615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04/06/15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7550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04/06/15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15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98F4-CDBE-8540-8FDE-83DC4C5331E3}" type="datetimeFigureOut">
              <a:rPr lang="fr-FR" smtClean="0"/>
              <a:t>04/06/15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867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098F4-CDBE-8540-8FDE-83DC4C5331E3}" type="datetimeFigureOut">
              <a:rPr lang="fr-FR" smtClean="0"/>
              <a:t>04/06/15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64F1A-31C1-3546-A235-A9219F7C268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2995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11560" y="300597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Vanuatu Shelter Cluster </a:t>
            </a:r>
            <a:b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meeting</a:t>
            </a:r>
            <a:b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04314C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71600" y="3670176"/>
            <a:ext cx="6400800" cy="127099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Wingdings" pitchFamily="2" charset="2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F1416"/>
              </a:buClr>
              <a:buSzTx/>
              <a:buFont typeface="Wingdings" pitchFamily="2" charset="2"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F1416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</a:t>
            </a:r>
            <a:r>
              <a:rPr lang="en-GB" baseline="30000" dirty="0" err="1" smtClean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th</a:t>
            </a: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June 2015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F1416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PWD main office –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</a:t>
            </a: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conference room</a:t>
            </a:r>
          </a:p>
        </p:txBody>
      </p:sp>
    </p:spTree>
    <p:extLst>
      <p:ext uri="{BB962C8B-B14F-4D97-AF65-F5344CB8AC3E}">
        <p14:creationId xmlns:p14="http://schemas.microsoft.com/office/powerpoint/2010/main" val="2994306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832177"/>
            <a:ext cx="8799284" cy="5602517"/>
          </a:xfrm>
        </p:spPr>
        <p:txBody>
          <a:bodyPr>
            <a:noAutofit/>
          </a:bodyPr>
          <a:lstStyle/>
          <a:p>
            <a:pPr lvl="0">
              <a:buFont typeface="Wingdings" charset="2"/>
              <a:buChar char="Ø"/>
            </a:pPr>
            <a:r>
              <a:rPr lang="en-AU" sz="2800" dirty="0">
                <a:latin typeface="Arial"/>
                <a:cs typeface="Arial"/>
              </a:rPr>
              <a:t>Increased </a:t>
            </a:r>
            <a:r>
              <a:rPr lang="en-AU" sz="2800" b="1" dirty="0">
                <a:latin typeface="Arial"/>
                <a:cs typeface="Arial"/>
              </a:rPr>
              <a:t>need for ongoing training and raising awareness</a:t>
            </a:r>
            <a:r>
              <a:rPr lang="en-AU" sz="2800" dirty="0">
                <a:latin typeface="Arial"/>
                <a:cs typeface="Arial"/>
              </a:rPr>
              <a:t> with respect to principles of building codes integrated with </a:t>
            </a:r>
            <a:r>
              <a:rPr lang="en-AU" sz="2800" u="sng" dirty="0">
                <a:latin typeface="Arial"/>
                <a:cs typeface="Arial"/>
              </a:rPr>
              <a:t>traditional construction methods</a:t>
            </a:r>
            <a:r>
              <a:rPr lang="en-AU" sz="2800" dirty="0">
                <a:latin typeface="Arial"/>
                <a:cs typeface="Arial"/>
              </a:rPr>
              <a:t>, and </a:t>
            </a:r>
            <a:r>
              <a:rPr lang="en-AU" sz="2800" u="sng" dirty="0">
                <a:latin typeface="Arial"/>
                <a:cs typeface="Arial"/>
              </a:rPr>
              <a:t>reinvigoration of local materials</a:t>
            </a:r>
            <a:r>
              <a:rPr lang="en-AU" sz="2800" dirty="0">
                <a:latin typeface="Arial"/>
                <a:cs typeface="Arial"/>
              </a:rPr>
              <a:t>.  </a:t>
            </a:r>
          </a:p>
          <a:p>
            <a:pPr marL="0" lvl="0" indent="0">
              <a:buNone/>
            </a:pPr>
            <a:endParaRPr lang="en-AU" sz="2800" dirty="0">
              <a:latin typeface="Arial"/>
              <a:cs typeface="Arial"/>
            </a:endParaRPr>
          </a:p>
          <a:p>
            <a:pPr marL="0" lvl="0" indent="0">
              <a:buNone/>
            </a:pPr>
            <a:r>
              <a:rPr lang="en-AU" sz="2800" dirty="0">
                <a:latin typeface="Arial"/>
                <a:cs typeface="Arial"/>
              </a:rPr>
              <a:t> </a:t>
            </a:r>
            <a:r>
              <a:rPr lang="en-AU" sz="2800" dirty="0" smtClean="0">
                <a:latin typeface="Arial"/>
                <a:cs typeface="Arial"/>
              </a:rPr>
              <a:t>  </a:t>
            </a:r>
            <a:r>
              <a:rPr lang="en-AU" sz="2800" dirty="0" smtClean="0">
                <a:latin typeface="Arial"/>
                <a:cs typeface="Arial"/>
              </a:rPr>
              <a:t>This </a:t>
            </a:r>
            <a:r>
              <a:rPr lang="en-AU" sz="2800" dirty="0">
                <a:latin typeface="Arial"/>
                <a:cs typeface="Arial"/>
              </a:rPr>
              <a:t>should be tied to Pacific partnerships to learn </a:t>
            </a:r>
            <a:r>
              <a:rPr lang="en-AU" sz="2800" dirty="0" smtClean="0">
                <a:latin typeface="Arial"/>
                <a:cs typeface="Arial"/>
              </a:rPr>
              <a:t>     	from </a:t>
            </a:r>
            <a:r>
              <a:rPr lang="en-AU" sz="2800" dirty="0">
                <a:latin typeface="Arial"/>
                <a:cs typeface="Arial"/>
              </a:rPr>
              <a:t>	</a:t>
            </a:r>
            <a:r>
              <a:rPr lang="en-AU" sz="2800" u="sng" dirty="0">
                <a:latin typeface="Arial"/>
                <a:cs typeface="Arial"/>
              </a:rPr>
              <a:t>what is / has happened in other countries</a:t>
            </a:r>
            <a:r>
              <a:rPr lang="en-AU" sz="2800" dirty="0">
                <a:latin typeface="Arial"/>
                <a:cs typeface="Arial"/>
              </a:rPr>
              <a:t>. </a:t>
            </a:r>
          </a:p>
          <a:p>
            <a:pPr lvl="0">
              <a:buFont typeface="Wingdings" charset="2"/>
              <a:buChar char="Ø"/>
            </a:pPr>
            <a:endParaRPr lang="en-AU" sz="2800" b="1" dirty="0" smtClean="0">
              <a:latin typeface="Arial"/>
              <a:cs typeface="Arial"/>
            </a:endParaRPr>
          </a:p>
          <a:p>
            <a:pPr lvl="0">
              <a:buFont typeface="Wingdings" charset="2"/>
              <a:buChar char="Ø"/>
            </a:pPr>
            <a:r>
              <a:rPr lang="en-AU" sz="2800" b="1" dirty="0" smtClean="0">
                <a:latin typeface="Arial"/>
                <a:cs typeface="Arial"/>
              </a:rPr>
              <a:t>Shelter </a:t>
            </a:r>
            <a:r>
              <a:rPr lang="en-AU" sz="2800" b="1" dirty="0">
                <a:latin typeface="Arial"/>
                <a:cs typeface="Arial"/>
              </a:rPr>
              <a:t>early recovery </a:t>
            </a:r>
            <a:r>
              <a:rPr lang="en-AU" sz="2800" dirty="0">
                <a:latin typeface="Arial"/>
                <a:cs typeface="Arial"/>
              </a:rPr>
              <a:t>needs to be included in the cluster discussions </a:t>
            </a:r>
            <a:r>
              <a:rPr lang="en-AU" sz="2800" u="sng" dirty="0">
                <a:latin typeface="Arial"/>
                <a:cs typeface="Arial"/>
              </a:rPr>
              <a:t>much sooner in the response</a:t>
            </a:r>
            <a:r>
              <a:rPr lang="en-AU" sz="2800" dirty="0" smtClean="0">
                <a:latin typeface="Arial"/>
                <a:cs typeface="Arial"/>
              </a:rPr>
              <a:t>.</a:t>
            </a:r>
          </a:p>
          <a:p>
            <a:pPr lvl="0">
              <a:buFont typeface="Wingdings" charset="2"/>
              <a:buChar char="Ø"/>
            </a:pPr>
            <a:endParaRPr lang="en-AU" sz="2800" dirty="0" smtClean="0">
              <a:latin typeface="Arial"/>
              <a:cs typeface="Arial"/>
            </a:endParaRPr>
          </a:p>
          <a:p>
            <a:pPr>
              <a:buFont typeface="Wingdings" charset="2"/>
              <a:buChar char="Ø"/>
            </a:pPr>
            <a:r>
              <a:rPr lang="en-AU" sz="2800" dirty="0">
                <a:latin typeface="Arial"/>
                <a:cs typeface="Arial"/>
              </a:rPr>
              <a:t>Gender sensitivity of the shelter cluster. </a:t>
            </a:r>
            <a:endParaRPr lang="fr-FR" sz="2800" dirty="0">
              <a:latin typeface="Arial"/>
              <a:cs typeface="Arial"/>
            </a:endParaRPr>
          </a:p>
          <a:p>
            <a:pPr lvl="0">
              <a:buFont typeface="Wingdings" charset="2"/>
              <a:buChar char="ü"/>
            </a:pPr>
            <a:endParaRPr lang="en-AU" sz="2800" dirty="0"/>
          </a:p>
          <a:p>
            <a:pPr lvl="0">
              <a:buFont typeface="Wingdings" charset="2"/>
              <a:buChar char="ü"/>
            </a:pPr>
            <a:endParaRPr lang="en-AU" sz="2800" dirty="0" smtClean="0"/>
          </a:p>
          <a:p>
            <a:pPr lvl="0">
              <a:buFont typeface="Wingdings" charset="2"/>
              <a:buChar char="ü"/>
            </a:pPr>
            <a:endParaRPr lang="en-AU" sz="28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>
              <a:defRPr/>
            </a:pPr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.1 </a:t>
            </a:r>
            <a:r>
              <a:rPr lang="en-GB" sz="3200" dirty="0"/>
              <a:t>Shelter Lessons Learned </a:t>
            </a:r>
            <a:r>
              <a:rPr lang="en-GB" sz="3200" dirty="0" smtClean="0"/>
              <a:t>workshop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839486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1255483"/>
            <a:ext cx="8962570" cy="560251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2700" dirty="0">
                <a:latin typeface="Arial"/>
                <a:cs typeface="Arial"/>
              </a:rPr>
              <a:t>AP1: Develop Common cluster baseline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2700" dirty="0">
                <a:latin typeface="Arial"/>
                <a:cs typeface="Arial"/>
              </a:rPr>
              <a:t>AP2: Explore on skilling up PWD trainers pool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2700" dirty="0">
                <a:latin typeface="Arial"/>
                <a:cs typeface="Arial"/>
              </a:rPr>
              <a:t>AP3: Explore funding scheme at RTC level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2700" dirty="0">
                <a:latin typeface="Arial"/>
                <a:cs typeface="Arial"/>
              </a:rPr>
              <a:t>AP4: Map and invite vocational training institution for Next </a:t>
            </a:r>
            <a:r>
              <a:rPr lang="en-GB" sz="2700" dirty="0" smtClean="0">
                <a:latin typeface="Arial"/>
                <a:cs typeface="Arial"/>
              </a:rPr>
              <a:t>		</a:t>
            </a:r>
            <a:r>
              <a:rPr lang="en-GB" sz="2700" dirty="0" err="1" smtClean="0">
                <a:latin typeface="Arial"/>
                <a:cs typeface="Arial"/>
              </a:rPr>
              <a:t>TWiG</a:t>
            </a:r>
            <a:endParaRPr lang="en-GB" sz="2700" dirty="0">
              <a:latin typeface="Arial"/>
              <a:cs typeface="Arial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sz="2700" dirty="0">
                <a:latin typeface="Arial"/>
                <a:cs typeface="Arial"/>
              </a:rPr>
              <a:t>AP6: Inputs on traditional construction technics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2700" dirty="0">
                <a:latin typeface="Arial"/>
                <a:cs typeface="Arial"/>
              </a:rPr>
              <a:t>AP7: </a:t>
            </a:r>
            <a:r>
              <a:rPr lang="en-GB" sz="2700" dirty="0" err="1">
                <a:latin typeface="Arial"/>
                <a:cs typeface="Arial"/>
              </a:rPr>
              <a:t>TWiG</a:t>
            </a:r>
            <a:r>
              <a:rPr lang="en-GB" sz="2700" dirty="0">
                <a:latin typeface="Arial"/>
                <a:cs typeface="Arial"/>
              </a:rPr>
              <a:t> to be convened on Tuesday 2PM, all 3 weeks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2700" dirty="0">
                <a:latin typeface="Arial"/>
                <a:cs typeface="Arial"/>
              </a:rPr>
              <a:t>AP8: Send pictures of partners of activities to document Shelter cluster PAM response</a:t>
            </a:r>
          </a:p>
          <a:p>
            <a:pPr marL="0" indent="0">
              <a:buNone/>
            </a:pPr>
            <a:endParaRPr lang="en-GB" sz="2700" dirty="0">
              <a:latin typeface="Arial"/>
              <a:cs typeface="Arial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>
              <a:defRPr/>
            </a:pPr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.2 </a:t>
            </a:r>
            <a:r>
              <a:rPr lang="en-GB" sz="3200" dirty="0"/>
              <a:t>Building Back Safer Technical Working Group (</a:t>
            </a:r>
            <a:r>
              <a:rPr lang="en-GB" sz="3200" dirty="0" err="1"/>
              <a:t>TWiG</a:t>
            </a:r>
            <a:r>
              <a:rPr lang="en-GB" sz="3200" dirty="0"/>
              <a:t>) key outputs</a:t>
            </a:r>
          </a:p>
        </p:txBody>
      </p:sp>
    </p:spTree>
    <p:extLst>
      <p:ext uri="{BB962C8B-B14F-4D97-AF65-F5344CB8AC3E}">
        <p14:creationId xmlns:p14="http://schemas.microsoft.com/office/powerpoint/2010/main" val="2039001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1255483"/>
            <a:ext cx="8799284" cy="560251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r-FR" sz="2400" b="1" dirty="0" smtClean="0"/>
              <a:t> 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 startAt="7"/>
            </a:pPr>
            <a:endParaRPr lang="en-GB" sz="24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>
              <a:defRPr/>
            </a:pPr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.3 </a:t>
            </a:r>
            <a:r>
              <a:rPr lang="en-GB" sz="3200" dirty="0"/>
              <a:t>Shelter cluster, preparedness and recovery timeframes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81430" y="949762"/>
            <a:ext cx="8962570" cy="56025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/>
              <a:buNone/>
            </a:pPr>
            <a:endParaRPr lang="en-GB" sz="2700" dirty="0" smtClean="0">
              <a:latin typeface="Arial"/>
              <a:cs typeface="Arial"/>
            </a:endParaRPr>
          </a:p>
          <a:p>
            <a:pPr marL="0" indent="0">
              <a:lnSpc>
                <a:spcPct val="120000"/>
              </a:lnSpc>
              <a:buFont typeface="Arial"/>
              <a:buNone/>
            </a:pPr>
            <a:endParaRPr lang="en-GB" sz="2700" dirty="0">
              <a:latin typeface="Arial"/>
              <a:cs typeface="Arial"/>
            </a:endParaRPr>
          </a:p>
          <a:p>
            <a:pPr>
              <a:lnSpc>
                <a:spcPct val="120000"/>
              </a:lnSpc>
              <a:buFont typeface="Wingdings" charset="2"/>
              <a:buChar char="ü"/>
            </a:pPr>
            <a:r>
              <a:rPr lang="en-GB" sz="2700" b="1" dirty="0" smtClean="0">
                <a:latin typeface="Arial"/>
                <a:cs typeface="Arial"/>
              </a:rPr>
              <a:t>HAP, till 31/07 </a:t>
            </a:r>
            <a:r>
              <a:rPr lang="en-GB" sz="2700" dirty="0" smtClean="0">
                <a:latin typeface="Arial"/>
                <a:cs typeface="Arial"/>
              </a:rPr>
              <a:t>– PWD Shelter Cluster Lead, IFRC co Lead</a:t>
            </a:r>
          </a:p>
          <a:p>
            <a:pPr>
              <a:lnSpc>
                <a:spcPct val="120000"/>
              </a:lnSpc>
            </a:pPr>
            <a:r>
              <a:rPr lang="en-GB" sz="2700" dirty="0" smtClean="0">
                <a:latin typeface="Arial"/>
                <a:cs typeface="Arial"/>
              </a:rPr>
              <a:t>Cyclone season start in November. El Nino might also impact Vanuatu.</a:t>
            </a:r>
          </a:p>
          <a:p>
            <a:pPr>
              <a:lnSpc>
                <a:spcPct val="120000"/>
              </a:lnSpc>
            </a:pPr>
            <a:r>
              <a:rPr lang="en-GB" sz="2700" dirty="0">
                <a:latin typeface="Arial"/>
                <a:cs typeface="Arial"/>
              </a:rPr>
              <a:t>Strategic Advisory Group to be convened in second half of </a:t>
            </a:r>
            <a:r>
              <a:rPr lang="en-GB" sz="2700" dirty="0" smtClean="0">
                <a:latin typeface="Arial"/>
                <a:cs typeface="Arial"/>
              </a:rPr>
              <a:t>June (TBC) to address governance of the Shelter Cluster, cluster strategy concerning recovery and preparedness frameworks</a:t>
            </a:r>
            <a:endParaRPr lang="en-GB" sz="2700" dirty="0">
              <a:latin typeface="Arial"/>
              <a:cs typeface="Arial"/>
            </a:endParaRPr>
          </a:p>
          <a:p>
            <a:pPr marL="0" indent="0">
              <a:lnSpc>
                <a:spcPct val="120000"/>
              </a:lnSpc>
              <a:buFont typeface="Arial"/>
              <a:buNone/>
            </a:pPr>
            <a:endParaRPr lang="en-GB" sz="2700" dirty="0" smtClean="0">
              <a:latin typeface="Arial"/>
              <a:cs typeface="Arial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30" y="1114381"/>
            <a:ext cx="9144000" cy="102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783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139283"/>
            <a:ext cx="8799284" cy="560251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r-FR" sz="2400" b="1" dirty="0" smtClean="0"/>
              <a:t> 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 startAt="7"/>
            </a:pPr>
            <a:endParaRPr lang="en-GB" sz="24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>
              <a:defRPr/>
            </a:pPr>
            <a:endParaRPr lang="en-GB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81430" y="150184"/>
            <a:ext cx="8962570" cy="56025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GB" sz="2400" b="1" dirty="0" smtClean="0">
                <a:latin typeface="Arial"/>
                <a:cs typeface="Arial"/>
              </a:rPr>
              <a:t>DRAFT Recovery framework</a:t>
            </a:r>
            <a:r>
              <a:rPr lang="en-GB" sz="2400" dirty="0" smtClean="0">
                <a:latin typeface="Arial"/>
                <a:cs typeface="Arial"/>
              </a:rPr>
              <a:t>:1 of priorities for reconstruction and reconstruction activity is: </a:t>
            </a:r>
            <a:r>
              <a:rPr lang="en-GB" sz="2400" b="1" dirty="0" smtClean="0"/>
              <a:t>Rebuild</a:t>
            </a:r>
            <a:r>
              <a:rPr lang="en-GB" sz="2400" b="1" dirty="0"/>
              <a:t>/repair/upgrade private housing and </a:t>
            </a:r>
            <a:r>
              <a:rPr lang="en-GB" sz="2400" b="1" dirty="0" smtClean="0"/>
              <a:t>infrastructure. </a:t>
            </a:r>
          </a:p>
          <a:p>
            <a:pPr>
              <a:buFont typeface="Wingdings" charset="2"/>
              <a:buChar char="ü"/>
            </a:pPr>
            <a:r>
              <a:rPr lang="en-GB" sz="2400" b="1" dirty="0" smtClean="0"/>
              <a:t>Who </a:t>
            </a:r>
            <a:r>
              <a:rPr lang="en-GB" sz="2400" b="1" dirty="0"/>
              <a:t>will take the lead?</a:t>
            </a:r>
            <a:r>
              <a:rPr lang="fr-FR" sz="2400" b="1" dirty="0"/>
              <a:t> </a:t>
            </a:r>
            <a:endParaRPr lang="fr-FR" sz="2400" b="1" dirty="0" smtClean="0"/>
          </a:p>
          <a:p>
            <a:r>
              <a:rPr lang="en-GB" sz="2400" dirty="0" smtClean="0"/>
              <a:t>Ministry </a:t>
            </a:r>
            <a:r>
              <a:rPr lang="en-GB" sz="2400" dirty="0"/>
              <a:t>of Internal </a:t>
            </a:r>
            <a:r>
              <a:rPr lang="en-GB" sz="2400" dirty="0" smtClean="0"/>
              <a:t>Affairs</a:t>
            </a:r>
            <a:endParaRPr lang="fr-FR" sz="2400" dirty="0"/>
          </a:p>
          <a:p>
            <a:r>
              <a:rPr lang="en-GB" sz="2400" dirty="0" smtClean="0"/>
              <a:t>Ministry </a:t>
            </a:r>
            <a:r>
              <a:rPr lang="en-GB" sz="2400" dirty="0"/>
              <a:t>of Lands and Natural </a:t>
            </a:r>
            <a:r>
              <a:rPr lang="en-GB" sz="2400" dirty="0" smtClean="0"/>
              <a:t>Resources</a:t>
            </a:r>
          </a:p>
          <a:p>
            <a:pPr>
              <a:buFont typeface="Wingdings" charset="2"/>
              <a:buChar char="ü"/>
            </a:pPr>
            <a:r>
              <a:rPr lang="en-GB" sz="2400" b="1" dirty="0"/>
              <a:t>Who will support?</a:t>
            </a:r>
            <a:r>
              <a:rPr lang="fr-FR" sz="2400" b="1" dirty="0"/>
              <a:t> </a:t>
            </a:r>
            <a:r>
              <a:rPr lang="fr-FR" sz="2400" b="1" dirty="0" smtClean="0"/>
              <a:t> </a:t>
            </a:r>
          </a:p>
          <a:p>
            <a:r>
              <a:rPr lang="en-GB" sz="2400" dirty="0"/>
              <a:t>Prime Minister’s Office </a:t>
            </a:r>
            <a:endParaRPr lang="fr-FR" sz="2400" dirty="0"/>
          </a:p>
          <a:p>
            <a:r>
              <a:rPr lang="en-GB" sz="2400" dirty="0" smtClean="0"/>
              <a:t>Ministry </a:t>
            </a:r>
            <a:r>
              <a:rPr lang="en-GB" sz="2400" dirty="0"/>
              <a:t>of Finance and Economic Management</a:t>
            </a:r>
            <a:endParaRPr lang="fr-FR" sz="2400" dirty="0"/>
          </a:p>
          <a:p>
            <a:r>
              <a:rPr lang="en-AU" sz="2400" dirty="0" smtClean="0"/>
              <a:t>Ministry </a:t>
            </a:r>
            <a:r>
              <a:rPr lang="en-AU" sz="2400" dirty="0"/>
              <a:t>of Infrastructure and Public Utilities</a:t>
            </a:r>
            <a:endParaRPr lang="fr-FR" sz="2400" dirty="0"/>
          </a:p>
          <a:p>
            <a:r>
              <a:rPr lang="en-GB" sz="2400" dirty="0" smtClean="0"/>
              <a:t>Provincial </a:t>
            </a:r>
            <a:r>
              <a:rPr lang="en-GB" sz="2400" dirty="0"/>
              <a:t>Government Councils</a:t>
            </a:r>
            <a:endParaRPr lang="fr-FR" sz="2400" dirty="0"/>
          </a:p>
          <a:p>
            <a:r>
              <a:rPr lang="en-GB" sz="2400" dirty="0" smtClean="0"/>
              <a:t>Municipal </a:t>
            </a:r>
            <a:r>
              <a:rPr lang="en-GB" sz="2400" dirty="0"/>
              <a:t>Government Councils</a:t>
            </a:r>
            <a:endParaRPr lang="fr-FR" sz="2400" dirty="0"/>
          </a:p>
          <a:p>
            <a:r>
              <a:rPr lang="en-GB" sz="2400" dirty="0" err="1"/>
              <a:t>Malvatumauri</a:t>
            </a:r>
            <a:endParaRPr lang="fr-FR" sz="2400" dirty="0"/>
          </a:p>
          <a:p>
            <a:r>
              <a:rPr lang="en-GB" sz="2400" dirty="0"/>
              <a:t>Island Council of Chiefs</a:t>
            </a:r>
            <a:endParaRPr lang="fr-FR" sz="2400" dirty="0"/>
          </a:p>
          <a:p>
            <a:pPr marL="0" indent="0">
              <a:lnSpc>
                <a:spcPct val="120000"/>
              </a:lnSpc>
              <a:buNone/>
            </a:pPr>
            <a:endParaRPr lang="en-GB" sz="2400" dirty="0" smtClean="0"/>
          </a:p>
          <a:p>
            <a:pPr marL="0" indent="0">
              <a:lnSpc>
                <a:spcPct val="120000"/>
              </a:lnSpc>
              <a:buNone/>
            </a:pPr>
            <a:endParaRPr lang="en-GB" sz="2400" dirty="0" smtClean="0"/>
          </a:p>
          <a:p>
            <a:pPr marL="0" indent="0">
              <a:lnSpc>
                <a:spcPct val="120000"/>
              </a:lnSpc>
              <a:buNone/>
            </a:pPr>
            <a:endParaRPr lang="en-GB" sz="2400" dirty="0" smtClean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endParaRPr lang="en-GB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08599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1255483"/>
            <a:ext cx="8799284" cy="560251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r-FR" sz="2400" b="1" dirty="0" smtClean="0"/>
              <a:t> 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 startAt="7"/>
            </a:pPr>
            <a:endParaRPr lang="en-GB" sz="24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>
              <a:defRPr/>
            </a:pPr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.4 </a:t>
            </a:r>
            <a:r>
              <a:rPr lang="en-GB" sz="3200" dirty="0"/>
              <a:t>Communication With Communities (CWC)</a:t>
            </a:r>
          </a:p>
        </p:txBody>
      </p:sp>
    </p:spTree>
    <p:extLst>
      <p:ext uri="{BB962C8B-B14F-4D97-AF65-F5344CB8AC3E}">
        <p14:creationId xmlns:p14="http://schemas.microsoft.com/office/powerpoint/2010/main" val="2365526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1255483"/>
            <a:ext cx="8799284" cy="560251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r-FR" sz="2400" b="1" dirty="0" smtClean="0"/>
              <a:t> 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 startAt="7"/>
            </a:pPr>
            <a:endParaRPr lang="en-GB" sz="24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>
              <a:defRPr/>
            </a:pPr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.5 </a:t>
            </a:r>
            <a:r>
              <a:rPr lang="en-GB" sz="3200" dirty="0"/>
              <a:t>Cash/vouchers programming?</a:t>
            </a:r>
          </a:p>
        </p:txBody>
      </p:sp>
    </p:spTree>
    <p:extLst>
      <p:ext uri="{BB962C8B-B14F-4D97-AF65-F5344CB8AC3E}">
        <p14:creationId xmlns:p14="http://schemas.microsoft.com/office/powerpoint/2010/main" val="261757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1255483"/>
            <a:ext cx="8799284" cy="560251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2800" dirty="0" smtClean="0"/>
              <a:t>Clarification on VAT </a:t>
            </a:r>
            <a:r>
              <a:rPr lang="en-GB" sz="2800" dirty="0" smtClean="0"/>
              <a:t>exemption for shelter material will end on June 12</a:t>
            </a:r>
            <a:r>
              <a:rPr lang="en-GB" sz="2800" baseline="30000" dirty="0" smtClean="0"/>
              <a:t>th</a:t>
            </a:r>
          </a:p>
          <a:p>
            <a:pPr marL="0" indent="0">
              <a:lnSpc>
                <a:spcPct val="120000"/>
              </a:lnSpc>
              <a:buNone/>
            </a:pPr>
            <a:endParaRPr lang="en-GB" sz="2800" baseline="30000" dirty="0"/>
          </a:p>
          <a:p>
            <a:pPr marL="0" indent="0">
              <a:lnSpc>
                <a:spcPct val="120000"/>
              </a:lnSpc>
              <a:buNone/>
            </a:pPr>
            <a:r>
              <a:rPr lang="en-GB" sz="2800" dirty="0" smtClean="0"/>
              <a:t>After discussion with NDMO director, it would not concern relief and donated goods.</a:t>
            </a:r>
            <a:endParaRPr lang="en-GB" sz="2800" dirty="0" smtClean="0"/>
          </a:p>
          <a:p>
            <a:pPr>
              <a:lnSpc>
                <a:spcPct val="120000"/>
              </a:lnSpc>
              <a:buFontTx/>
              <a:buChar char="-"/>
            </a:pPr>
            <a:endParaRPr lang="en-GB" sz="28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.6 </a:t>
            </a:r>
            <a:r>
              <a:rPr lang="en-GB" sz="2800" dirty="0"/>
              <a:t>VAT for shelter material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93266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0" y="318311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.7 </a:t>
            </a:r>
            <a:r>
              <a:rPr lang="en-GB" sz="2800" dirty="0" smtClean="0"/>
              <a:t>2,000 Tarps process</a:t>
            </a:r>
            <a:endParaRPr lang="en-GB" sz="2800" dirty="0"/>
          </a:p>
          <a:p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430" y="1255483"/>
            <a:ext cx="8799284" cy="560251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2800" dirty="0" smtClean="0">
                <a:latin typeface="Arial"/>
                <a:cs typeface="Arial"/>
              </a:rPr>
              <a:t>The 2,000 tarps provided by Australian Red Cross to respond to Shelter Cluster call are available from today.</a:t>
            </a:r>
          </a:p>
          <a:p>
            <a:pPr marL="0" indent="0">
              <a:lnSpc>
                <a:spcPct val="120000"/>
              </a:lnSpc>
              <a:buNone/>
            </a:pPr>
            <a:endParaRPr lang="en-GB" sz="2800" dirty="0" smtClean="0">
              <a:latin typeface="Arial"/>
              <a:cs typeface="Arial"/>
            </a:endParaRPr>
          </a:p>
          <a:p>
            <a:r>
              <a:rPr lang="fr-FR" sz="2800" b="1" dirty="0">
                <a:latin typeface="Arial"/>
                <a:cs typeface="Arial"/>
              </a:rPr>
              <a:t>NDMO </a:t>
            </a:r>
            <a:r>
              <a:rPr lang="fr-FR" sz="2800" dirty="0">
                <a:latin typeface="Arial"/>
                <a:cs typeface="Arial"/>
              </a:rPr>
              <a:t>- 470 </a:t>
            </a:r>
            <a:r>
              <a:rPr lang="fr-FR" sz="2800" dirty="0" err="1">
                <a:latin typeface="Arial"/>
                <a:cs typeface="Arial"/>
              </a:rPr>
              <a:t>tarps</a:t>
            </a:r>
            <a:endParaRPr lang="fr-FR" sz="2800" dirty="0">
              <a:latin typeface="Arial"/>
              <a:cs typeface="Arial"/>
            </a:endParaRPr>
          </a:p>
          <a:p>
            <a:r>
              <a:rPr lang="fr-FR" sz="2800" b="1" dirty="0">
                <a:latin typeface="Arial"/>
                <a:cs typeface="Arial"/>
              </a:rPr>
              <a:t>Vanuatu </a:t>
            </a:r>
            <a:r>
              <a:rPr lang="fr-FR" sz="2800" b="1" dirty="0" err="1">
                <a:latin typeface="Arial"/>
                <a:cs typeface="Arial"/>
              </a:rPr>
              <a:t>Red</a:t>
            </a:r>
            <a:r>
              <a:rPr lang="fr-FR" sz="2800" b="1" dirty="0">
                <a:latin typeface="Arial"/>
                <a:cs typeface="Arial"/>
              </a:rPr>
              <a:t> Cross </a:t>
            </a:r>
            <a:r>
              <a:rPr lang="fr-FR" sz="2800" dirty="0">
                <a:latin typeface="Arial"/>
                <a:cs typeface="Arial"/>
              </a:rPr>
              <a:t>- 600 </a:t>
            </a:r>
            <a:r>
              <a:rPr lang="fr-FR" sz="2800" dirty="0" err="1">
                <a:latin typeface="Arial"/>
                <a:cs typeface="Arial"/>
              </a:rPr>
              <a:t>tarps</a:t>
            </a:r>
            <a:endParaRPr lang="fr-FR" sz="2800" dirty="0">
              <a:latin typeface="Arial"/>
              <a:cs typeface="Arial"/>
            </a:endParaRPr>
          </a:p>
          <a:p>
            <a:r>
              <a:rPr lang="fr-FR" sz="2800" b="1" dirty="0">
                <a:latin typeface="Arial"/>
                <a:cs typeface="Arial"/>
              </a:rPr>
              <a:t>Care International </a:t>
            </a:r>
            <a:r>
              <a:rPr lang="fr-FR" sz="2800" dirty="0">
                <a:latin typeface="Arial"/>
                <a:cs typeface="Arial"/>
              </a:rPr>
              <a:t>- 860 </a:t>
            </a:r>
            <a:r>
              <a:rPr lang="fr-FR" sz="2800" dirty="0" err="1">
                <a:latin typeface="Arial"/>
                <a:cs typeface="Arial"/>
              </a:rPr>
              <a:t>tarps</a:t>
            </a:r>
            <a:endParaRPr lang="fr-FR" sz="2800" dirty="0">
              <a:latin typeface="Arial"/>
              <a:cs typeface="Arial"/>
            </a:endParaRPr>
          </a:p>
          <a:p>
            <a:r>
              <a:rPr lang="fr-FR" sz="2800" b="1" dirty="0" err="1">
                <a:latin typeface="Arial"/>
                <a:cs typeface="Arial"/>
              </a:rPr>
              <a:t>Butterfly</a:t>
            </a:r>
            <a:r>
              <a:rPr lang="fr-FR" sz="2800" b="1" dirty="0">
                <a:latin typeface="Arial"/>
                <a:cs typeface="Arial"/>
              </a:rPr>
              <a:t> Trust </a:t>
            </a:r>
            <a:r>
              <a:rPr lang="fr-FR" sz="2800" dirty="0">
                <a:latin typeface="Arial"/>
                <a:cs typeface="Arial"/>
              </a:rPr>
              <a:t>- 20 </a:t>
            </a:r>
            <a:r>
              <a:rPr lang="fr-FR" sz="2800" dirty="0" err="1">
                <a:latin typeface="Arial"/>
                <a:cs typeface="Arial"/>
              </a:rPr>
              <a:t>tarps</a:t>
            </a:r>
            <a:endParaRPr lang="fr-FR" sz="2800" dirty="0">
              <a:latin typeface="Arial"/>
              <a:cs typeface="Arial"/>
            </a:endParaRPr>
          </a:p>
          <a:p>
            <a:r>
              <a:rPr lang="fr-FR" sz="2800" b="1" dirty="0">
                <a:latin typeface="Arial"/>
                <a:cs typeface="Arial"/>
              </a:rPr>
              <a:t>VSDP </a:t>
            </a:r>
            <a:r>
              <a:rPr lang="fr-FR" sz="2800" dirty="0">
                <a:latin typeface="Arial"/>
                <a:cs typeface="Arial"/>
              </a:rPr>
              <a:t>- 50 </a:t>
            </a:r>
            <a:r>
              <a:rPr lang="fr-FR" sz="2800" dirty="0" err="1">
                <a:latin typeface="Arial"/>
                <a:cs typeface="Arial"/>
              </a:rPr>
              <a:t>tarps</a:t>
            </a:r>
            <a:endParaRPr lang="fr-FR" sz="2800" dirty="0">
              <a:latin typeface="Arial"/>
              <a:cs typeface="Arial"/>
            </a:endParaRPr>
          </a:p>
          <a:p>
            <a:pPr marL="0" indent="0">
              <a:lnSpc>
                <a:spcPct val="120000"/>
              </a:lnSpc>
              <a:buNone/>
            </a:pPr>
            <a:endParaRPr lang="en-GB" sz="2800" dirty="0" smtClean="0">
              <a:latin typeface="Arial"/>
              <a:cs typeface="Arial"/>
            </a:endParaRPr>
          </a:p>
          <a:p>
            <a:pPr>
              <a:lnSpc>
                <a:spcPct val="120000"/>
              </a:lnSpc>
              <a:buFontTx/>
              <a:buChar char="-"/>
            </a:pPr>
            <a:endParaRPr lang="en-GB"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67149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0" y="318311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GB" sz="3200" dirty="0" smtClean="0"/>
              <a:t>4.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</a:rPr>
              <a:t> </a:t>
            </a:r>
            <a:r>
              <a:rPr lang="en-GB" sz="3200" dirty="0"/>
              <a:t>Partners update and issues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31670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0" y="318311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GB" sz="3200" dirty="0"/>
              <a:t>5</a:t>
            </a:r>
            <a:r>
              <a:rPr lang="en-GB" sz="3200" dirty="0" smtClean="0"/>
              <a:t>.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</a:rPr>
              <a:t> </a:t>
            </a:r>
            <a:r>
              <a:rPr lang="en-GB" sz="3200" dirty="0" smtClean="0"/>
              <a:t>AOB</a:t>
            </a:r>
            <a:endParaRPr lang="en-GB" sz="3200" dirty="0"/>
          </a:p>
          <a:p>
            <a:endParaRPr lang="en-GB" sz="28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81430" y="1255483"/>
            <a:ext cx="8799284" cy="56025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fr-FR" sz="2800" dirty="0" smtClean="0">
                <a:latin typeface="Arial"/>
                <a:cs typeface="Arial"/>
              </a:rPr>
              <a:t> 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endParaRPr lang="en-GB" sz="2800" dirty="0" smtClean="0">
              <a:latin typeface="Arial"/>
              <a:cs typeface="Arial"/>
            </a:endParaRPr>
          </a:p>
          <a:p>
            <a:pPr>
              <a:lnSpc>
                <a:spcPct val="120000"/>
              </a:lnSpc>
              <a:buFontTx/>
              <a:buChar char="-"/>
            </a:pPr>
            <a:endParaRPr lang="en-GB" sz="2800" dirty="0">
              <a:latin typeface="Arial"/>
              <a:cs typeface="Arial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0" y="1200411"/>
            <a:ext cx="9144000" cy="4525963"/>
          </a:xfrm>
        </p:spPr>
        <p:txBody>
          <a:bodyPr>
            <a:normAutofit/>
          </a:bodyPr>
          <a:lstStyle/>
          <a:p>
            <a:r>
              <a:rPr lang="fr-FR" sz="2800" dirty="0" err="1">
                <a:latin typeface="Arial"/>
                <a:cs typeface="Arial"/>
              </a:rPr>
              <a:t>Lessons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Learned</a:t>
            </a:r>
            <a:r>
              <a:rPr lang="fr-FR" sz="2800" dirty="0">
                <a:latin typeface="Arial"/>
                <a:cs typeface="Arial"/>
              </a:rPr>
              <a:t> in Protection (WASH, </a:t>
            </a:r>
            <a:r>
              <a:rPr lang="fr-FR" sz="2800" dirty="0" err="1">
                <a:latin typeface="Arial"/>
                <a:cs typeface="Arial"/>
              </a:rPr>
              <a:t>Shelter</a:t>
            </a:r>
            <a:r>
              <a:rPr lang="fr-FR" sz="2800" dirty="0">
                <a:latin typeface="Arial"/>
                <a:cs typeface="Arial"/>
              </a:rPr>
              <a:t>, Food Security, Cash for </a:t>
            </a:r>
            <a:r>
              <a:rPr lang="fr-FR" sz="2800" dirty="0" err="1">
                <a:latin typeface="Arial"/>
                <a:cs typeface="Arial"/>
              </a:rPr>
              <a:t>Work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Activities</a:t>
            </a:r>
            <a:r>
              <a:rPr lang="fr-FR" sz="2800" dirty="0">
                <a:latin typeface="Arial"/>
                <a:cs typeface="Arial"/>
              </a:rPr>
              <a:t>) Session on </a:t>
            </a:r>
            <a:r>
              <a:rPr lang="fr-FR" sz="2800" dirty="0" err="1">
                <a:latin typeface="Arial"/>
                <a:cs typeface="Arial"/>
              </a:rPr>
              <a:t>Wednesday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June</a:t>
            </a:r>
            <a:r>
              <a:rPr lang="fr-FR" sz="2800" dirty="0">
                <a:latin typeface="Arial"/>
                <a:cs typeface="Arial"/>
              </a:rPr>
              <a:t> 10 </a:t>
            </a:r>
            <a:r>
              <a:rPr lang="fr-FR" sz="2800" dirty="0" err="1">
                <a:latin typeface="Arial"/>
                <a:cs typeface="Arial"/>
              </a:rPr>
              <a:t>from</a:t>
            </a:r>
            <a:r>
              <a:rPr lang="fr-FR" sz="2800" dirty="0">
                <a:latin typeface="Arial"/>
                <a:cs typeface="Arial"/>
              </a:rPr>
              <a:t> 9am to 10.30am </a:t>
            </a:r>
            <a:r>
              <a:rPr lang="fr-FR" sz="2800" dirty="0" err="1">
                <a:latin typeface="Arial"/>
                <a:cs typeface="Arial"/>
              </a:rPr>
              <a:t>at</a:t>
            </a:r>
            <a:r>
              <a:rPr lang="fr-FR" sz="2800" dirty="0">
                <a:latin typeface="Arial"/>
                <a:cs typeface="Arial"/>
              </a:rPr>
              <a:t> the Vanuatu Institute of </a:t>
            </a:r>
            <a:r>
              <a:rPr lang="fr-FR" sz="2800" dirty="0" err="1">
                <a:latin typeface="Arial"/>
                <a:cs typeface="Arial"/>
              </a:rPr>
              <a:t>Technology</a:t>
            </a:r>
            <a:r>
              <a:rPr lang="fr-FR" sz="2800" dirty="0">
                <a:latin typeface="Arial"/>
                <a:cs typeface="Arial"/>
              </a:rPr>
              <a:t>, Port </a:t>
            </a:r>
            <a:r>
              <a:rPr lang="fr-FR" sz="2800" dirty="0" smtClean="0">
                <a:latin typeface="Arial"/>
                <a:cs typeface="Arial"/>
              </a:rPr>
              <a:t>Vila</a:t>
            </a:r>
          </a:p>
          <a:p>
            <a:endParaRPr lang="fr-FR" sz="2800" dirty="0">
              <a:latin typeface="Arial"/>
              <a:cs typeface="Arial"/>
            </a:endParaRPr>
          </a:p>
          <a:p>
            <a:pPr marL="0" indent="0">
              <a:buNone/>
            </a:pPr>
            <a:endParaRPr lang="fr-FR" sz="2800" dirty="0">
              <a:latin typeface="Arial"/>
              <a:cs typeface="Arial"/>
            </a:endParaRPr>
          </a:p>
          <a:p>
            <a:endParaRPr lang="fr-FR"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3407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67347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1. Introduction</a:t>
            </a:r>
          </a:p>
          <a:p>
            <a:pPr marL="0" indent="0">
              <a:buNone/>
            </a:pPr>
            <a:r>
              <a:rPr lang="en-GB" sz="2400" dirty="0"/>
              <a:t>2. IM update</a:t>
            </a:r>
          </a:p>
          <a:p>
            <a:pPr marL="0" indent="0">
              <a:buNone/>
            </a:pPr>
            <a:r>
              <a:rPr lang="en-GB" sz="2400" dirty="0"/>
              <a:t>3. Updates and discussion</a:t>
            </a:r>
          </a:p>
          <a:p>
            <a:pPr marL="857250" lvl="1" indent="-457200">
              <a:buFont typeface="Wingdings" charset="2"/>
              <a:buAutoNum type="arabicPlain"/>
            </a:pPr>
            <a:r>
              <a:rPr lang="en-GB" sz="2400" dirty="0"/>
              <a:t>Shelter Lessons Learned workshop key outputs</a:t>
            </a:r>
          </a:p>
          <a:p>
            <a:pPr marL="857250" lvl="1" indent="-457200">
              <a:buFont typeface="Wingdings" charset="2"/>
              <a:buAutoNum type="arabicPlain"/>
            </a:pPr>
            <a:r>
              <a:rPr lang="en-GB" sz="2400" dirty="0"/>
              <a:t>Building Back Safer Technical Working Group (</a:t>
            </a:r>
            <a:r>
              <a:rPr lang="en-GB" sz="2400" dirty="0" err="1"/>
              <a:t>TWiG</a:t>
            </a:r>
            <a:r>
              <a:rPr lang="en-GB" sz="2400" dirty="0"/>
              <a:t>) key outputs</a:t>
            </a:r>
          </a:p>
          <a:p>
            <a:pPr marL="857250" lvl="1" indent="-457200">
              <a:buFont typeface="Wingdings" charset="2"/>
              <a:buAutoNum type="arabicPlain"/>
            </a:pPr>
            <a:r>
              <a:rPr lang="en-GB" sz="2400" dirty="0"/>
              <a:t>Shelter cluster, preparedness and recovery timeframes</a:t>
            </a:r>
          </a:p>
          <a:p>
            <a:pPr marL="857250" lvl="1" indent="-457200">
              <a:buFont typeface="Wingdings" charset="2"/>
              <a:buAutoNum type="arabicPlain"/>
            </a:pPr>
            <a:r>
              <a:rPr lang="en-GB" sz="2400" dirty="0"/>
              <a:t>Communication With Communities (CWC)</a:t>
            </a:r>
          </a:p>
          <a:p>
            <a:pPr marL="857250" lvl="1" indent="-457200">
              <a:buFont typeface="Wingdings" charset="2"/>
              <a:buAutoNum type="arabicPlain"/>
            </a:pPr>
            <a:r>
              <a:rPr lang="en-GB" sz="2400" dirty="0"/>
              <a:t>Cash/vouchers programming?</a:t>
            </a:r>
          </a:p>
          <a:p>
            <a:pPr marL="857250" lvl="1" indent="-457200">
              <a:buFont typeface="Wingdings" charset="2"/>
              <a:buAutoNum type="arabicPlain"/>
            </a:pPr>
            <a:r>
              <a:rPr lang="en-GB" sz="2400" dirty="0"/>
              <a:t>VAT for shelter material </a:t>
            </a:r>
            <a:endParaRPr lang="en-GB" sz="2400" dirty="0" smtClean="0"/>
          </a:p>
          <a:p>
            <a:pPr marL="857250" lvl="1" indent="-457200">
              <a:buFont typeface="Wingdings" charset="2"/>
              <a:buAutoNum type="arabicPlain"/>
            </a:pPr>
            <a:r>
              <a:rPr lang="en-GB" sz="2400" dirty="0" smtClean="0"/>
              <a:t>2,000 tarps process</a:t>
            </a:r>
            <a:endParaRPr lang="en-GB" sz="2400" dirty="0"/>
          </a:p>
          <a:p>
            <a:pPr marL="0" indent="0">
              <a:buNone/>
            </a:pPr>
            <a:r>
              <a:rPr lang="en-GB" sz="2400" dirty="0"/>
              <a:t>4. Partners update and issues</a:t>
            </a:r>
          </a:p>
          <a:p>
            <a:pPr marL="0" indent="0">
              <a:buNone/>
            </a:pPr>
            <a:r>
              <a:rPr lang="en-GB" sz="2400" dirty="0"/>
              <a:t>5. AOB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11560" y="130175"/>
            <a:ext cx="77724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Agenda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4314C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890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noProof="0" dirty="0" smtClean="0"/>
              <a:t>2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.IM update – distribution as 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01/06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4314C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447962"/>
              </p:ext>
            </p:extLst>
          </p:nvPr>
        </p:nvGraphicFramePr>
        <p:xfrm>
          <a:off x="287648" y="912205"/>
          <a:ext cx="8556451" cy="5872772"/>
        </p:xfrm>
        <a:graphic>
          <a:graphicData uri="http://schemas.openxmlformats.org/drawingml/2006/table">
            <a:tbl>
              <a:tblPr/>
              <a:tblGrid>
                <a:gridCol w="6298384"/>
                <a:gridCol w="2258067"/>
              </a:tblGrid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INITIAL TOTAL CASELOAD </a:t>
                      </a:r>
                      <a:endParaRPr lang="fr-FR" sz="24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l" fontAlgn="ctr"/>
                      <a:r>
                        <a:rPr lang="fr-FR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fr-FR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Damaged</a:t>
                      </a:r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&amp; </a:t>
                      </a:r>
                      <a:r>
                        <a:rPr lang="fr-FR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Destroyed</a:t>
                      </a:r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HH)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13 574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HAP target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18 000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HH for Tarps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24 147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HH for Shelter Awareness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5 166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HH for Shelter Reconstruction Activities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1 101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HH for </a:t>
                      </a:r>
                      <a:r>
                        <a:rPr lang="fr-FR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Shelter</a:t>
                      </a:r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fr-FR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Repair</a:t>
                      </a:r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fr-FR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Materials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6 637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HH for Shelter Tool Kits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14 </a:t>
                      </a:r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707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HH for Kitchen Sets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9 971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83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HH for Blankets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17 228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488">
                <a:tc>
                  <a:txBody>
                    <a:bodyPr/>
                    <a:lstStyle/>
                    <a:p>
                      <a:pPr algn="l" fontAlgn="ctr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HH for </a:t>
                      </a:r>
                      <a:r>
                        <a:rPr lang="fr-FR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Solar</a:t>
                      </a:r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fr-FR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Lamp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3 271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6260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832177"/>
            <a:ext cx="8799284" cy="560251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AU" sz="2700" b="1" i="1" u="sng" dirty="0">
                <a:latin typeface="Arial"/>
                <a:cs typeface="Arial"/>
              </a:rPr>
              <a:t>What worked well</a:t>
            </a:r>
            <a:r>
              <a:rPr lang="en-AU" sz="2700" b="1" i="1" u="sng" dirty="0" smtClean="0">
                <a:latin typeface="Arial"/>
                <a:cs typeface="Arial"/>
              </a:rPr>
              <a:t>?</a:t>
            </a:r>
            <a:r>
              <a:rPr lang="en-AU" sz="2700" dirty="0">
                <a:latin typeface="Arial"/>
                <a:cs typeface="Arial"/>
              </a:rPr>
              <a:t> </a:t>
            </a:r>
            <a:endParaRPr lang="fr-FR" sz="2700" dirty="0">
              <a:latin typeface="Arial"/>
              <a:cs typeface="Arial"/>
            </a:endParaRPr>
          </a:p>
          <a:p>
            <a:pPr lvl="0">
              <a:buFont typeface="Wingdings" charset="2"/>
              <a:buChar char="ü"/>
            </a:pPr>
            <a:r>
              <a:rPr lang="en-AU" sz="2700" dirty="0">
                <a:latin typeface="Arial"/>
                <a:cs typeface="Arial"/>
              </a:rPr>
              <a:t>Relatively </a:t>
            </a:r>
            <a:r>
              <a:rPr lang="en-AU" sz="2700" b="1" dirty="0">
                <a:latin typeface="Arial"/>
                <a:cs typeface="Arial"/>
              </a:rPr>
              <a:t>quick establishment of the shelter cluster</a:t>
            </a:r>
            <a:r>
              <a:rPr lang="en-AU" sz="2700" dirty="0">
                <a:latin typeface="Arial"/>
                <a:cs typeface="Arial"/>
              </a:rPr>
              <a:t>, starting from scratch, and placing it clearly in the NDMO cluster system.  </a:t>
            </a:r>
            <a:endParaRPr lang="fr-FR" sz="2700" dirty="0">
              <a:latin typeface="Arial"/>
              <a:cs typeface="Arial"/>
            </a:endParaRPr>
          </a:p>
          <a:p>
            <a:pPr lvl="0">
              <a:buFont typeface="Wingdings" charset="2"/>
              <a:buChar char="ü"/>
            </a:pPr>
            <a:r>
              <a:rPr lang="en-AU" sz="2700" dirty="0">
                <a:latin typeface="Arial"/>
                <a:cs typeface="Arial"/>
              </a:rPr>
              <a:t>Whilst the establishment of an official shelter cluster was new to Vanuatu, its operation was assisted greatly (albeit indirectly) at Provincial and community level through </a:t>
            </a:r>
            <a:r>
              <a:rPr lang="en-AU" sz="2700" b="1" dirty="0">
                <a:latin typeface="Arial"/>
                <a:cs typeface="Arial"/>
              </a:rPr>
              <a:t>well organised and managed PDC’s and CDC’s</a:t>
            </a:r>
            <a:r>
              <a:rPr lang="en-AU" sz="2700" dirty="0">
                <a:latin typeface="Arial"/>
                <a:cs typeface="Arial"/>
              </a:rPr>
              <a:t>. </a:t>
            </a:r>
          </a:p>
          <a:p>
            <a:pPr lvl="0">
              <a:buFont typeface="Wingdings" charset="2"/>
              <a:buChar char="ü"/>
            </a:pPr>
            <a:r>
              <a:rPr lang="en-AU" sz="2700" dirty="0" smtClean="0">
                <a:latin typeface="Arial"/>
                <a:cs typeface="Arial"/>
              </a:rPr>
              <a:t>	In </a:t>
            </a:r>
            <a:r>
              <a:rPr lang="en-AU" sz="2700" dirty="0">
                <a:latin typeface="Arial"/>
                <a:cs typeface="Arial"/>
              </a:rPr>
              <a:t>addition, </a:t>
            </a:r>
            <a:r>
              <a:rPr lang="en-AU" sz="2700" b="1" dirty="0">
                <a:latin typeface="Arial"/>
                <a:cs typeface="Arial"/>
              </a:rPr>
              <a:t>communities themselves commenced </a:t>
            </a:r>
            <a:r>
              <a:rPr lang="en-AU" sz="2700" b="1" dirty="0" smtClean="0">
                <a:latin typeface="Arial"/>
                <a:cs typeface="Arial"/>
              </a:rPr>
              <a:t>	reconstruction </a:t>
            </a:r>
            <a:r>
              <a:rPr lang="en-AU" sz="2700" b="1" dirty="0">
                <a:latin typeface="Arial"/>
                <a:cs typeface="Arial"/>
              </a:rPr>
              <a:t>of emergency shelter / housing </a:t>
            </a:r>
            <a:r>
              <a:rPr lang="en-AU" sz="2700" b="1" dirty="0" smtClean="0">
                <a:latin typeface="Arial"/>
                <a:cs typeface="Arial"/>
              </a:rPr>
              <a:t>	immediately</a:t>
            </a:r>
            <a:r>
              <a:rPr lang="en-AU" sz="2700" dirty="0">
                <a:latin typeface="Arial"/>
                <a:cs typeface="Arial"/>
              </a:rPr>
              <a:t>. This is a key strength of the Vanuatu </a:t>
            </a:r>
            <a:r>
              <a:rPr lang="en-AU" sz="2700" dirty="0" smtClean="0">
                <a:latin typeface="Arial"/>
                <a:cs typeface="Arial"/>
              </a:rPr>
              <a:t>	humanitarian </a:t>
            </a:r>
            <a:r>
              <a:rPr lang="en-AU" sz="2700" dirty="0">
                <a:latin typeface="Arial"/>
                <a:cs typeface="Arial"/>
              </a:rPr>
              <a:t>response mechanism </a:t>
            </a:r>
            <a:endParaRPr lang="en-AU" sz="2700" dirty="0" smtClean="0">
              <a:latin typeface="Arial"/>
              <a:cs typeface="Arial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>
              <a:defRPr/>
            </a:pPr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.1 </a:t>
            </a:r>
            <a:r>
              <a:rPr lang="en-GB" sz="3200" dirty="0"/>
              <a:t>Shelter Lessons Learned </a:t>
            </a:r>
            <a:r>
              <a:rPr lang="en-GB" sz="3200" dirty="0" smtClean="0"/>
              <a:t>workshop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670395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832177"/>
            <a:ext cx="8799284" cy="5602517"/>
          </a:xfrm>
        </p:spPr>
        <p:txBody>
          <a:bodyPr>
            <a:noAutofit/>
          </a:bodyPr>
          <a:lstStyle/>
          <a:p>
            <a:pPr lvl="0">
              <a:buFont typeface="Wingdings" charset="2"/>
              <a:buChar char="ü"/>
            </a:pPr>
            <a:r>
              <a:rPr lang="en-AU" sz="2800" b="1" dirty="0" smtClean="0">
                <a:latin typeface="Arial"/>
                <a:cs typeface="Arial"/>
              </a:rPr>
              <a:t>Clear </a:t>
            </a:r>
            <a:r>
              <a:rPr lang="en-AU" sz="2800" b="1" dirty="0">
                <a:latin typeface="Arial"/>
                <a:cs typeface="Arial"/>
              </a:rPr>
              <a:t>and early division of geographical working areas to Agencies </a:t>
            </a:r>
            <a:r>
              <a:rPr lang="en-AU" sz="2800" dirty="0">
                <a:latin typeface="Arial"/>
                <a:cs typeface="Arial"/>
              </a:rPr>
              <a:t>(notwithstanding some gaps in PV) and also evacuation centres provided clarity and supported planning at Agency level. </a:t>
            </a:r>
            <a:endParaRPr lang="fr-FR" sz="2800" dirty="0">
              <a:latin typeface="Arial"/>
              <a:cs typeface="Arial"/>
            </a:endParaRPr>
          </a:p>
          <a:p>
            <a:pPr lvl="0">
              <a:buFont typeface="Wingdings" charset="2"/>
              <a:buChar char="ü"/>
            </a:pPr>
            <a:r>
              <a:rPr lang="en-AU" sz="2800" b="1" dirty="0">
                <a:latin typeface="Arial"/>
                <a:cs typeface="Arial"/>
              </a:rPr>
              <a:t>Good co-operation, openness, sharing of resources and flexibility </a:t>
            </a:r>
            <a:r>
              <a:rPr lang="en-AU" sz="2800" dirty="0">
                <a:latin typeface="Arial"/>
                <a:cs typeface="Arial"/>
              </a:rPr>
              <a:t>between different partners such as donors, govt., NGO’s amongst cluster partners who were </a:t>
            </a:r>
            <a:r>
              <a:rPr lang="en-AU" sz="2800" u="sng" dirty="0">
                <a:latin typeface="Arial"/>
                <a:cs typeface="Arial"/>
              </a:rPr>
              <a:t>“solution orientated”</a:t>
            </a:r>
            <a:r>
              <a:rPr lang="en-AU" sz="2800" dirty="0">
                <a:latin typeface="Arial"/>
                <a:cs typeface="Arial"/>
              </a:rPr>
              <a:t>. </a:t>
            </a:r>
            <a:endParaRPr lang="fr-FR" sz="2800" dirty="0">
              <a:latin typeface="Arial"/>
              <a:cs typeface="Arial"/>
            </a:endParaRPr>
          </a:p>
          <a:p>
            <a:pPr lvl="0">
              <a:buFont typeface="Wingdings" charset="2"/>
              <a:buChar char="ü"/>
            </a:pPr>
            <a:r>
              <a:rPr lang="en-AU" sz="2800" dirty="0">
                <a:latin typeface="Arial"/>
                <a:cs typeface="Arial"/>
              </a:rPr>
              <a:t>IM </a:t>
            </a:r>
            <a:r>
              <a:rPr lang="en-AU" sz="2800" b="1" dirty="0">
                <a:latin typeface="Arial"/>
                <a:cs typeface="Arial"/>
              </a:rPr>
              <a:t>– mapping and 3W’s enabled identification of duplications and gaps</a:t>
            </a:r>
            <a:r>
              <a:rPr lang="en-AU" sz="2800" dirty="0">
                <a:latin typeface="Arial"/>
                <a:cs typeface="Arial"/>
              </a:rPr>
              <a:t>, resulting in </a:t>
            </a:r>
            <a:r>
              <a:rPr lang="en-AU" sz="2800" u="sng" dirty="0">
                <a:latin typeface="Arial"/>
                <a:cs typeface="Arial"/>
              </a:rPr>
              <a:t>positive collective action taken by cluster partners to resolve issues</a:t>
            </a:r>
            <a:r>
              <a:rPr lang="en-AU" sz="2800" dirty="0">
                <a:latin typeface="Arial"/>
                <a:cs typeface="Arial"/>
              </a:rPr>
              <a:t>. Information is consistently updated and </a:t>
            </a:r>
            <a:r>
              <a:rPr lang="en-AU" sz="2800" dirty="0" smtClean="0">
                <a:latin typeface="Arial"/>
                <a:cs typeface="Arial"/>
              </a:rPr>
              <a:t>shared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>
              <a:defRPr/>
            </a:pPr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.1 </a:t>
            </a:r>
            <a:r>
              <a:rPr lang="en-GB" sz="3200" dirty="0"/>
              <a:t>Shelter Lessons Learned </a:t>
            </a:r>
            <a:r>
              <a:rPr lang="en-GB" sz="3200" dirty="0" smtClean="0"/>
              <a:t>workshop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666100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832177"/>
            <a:ext cx="8799284" cy="5602517"/>
          </a:xfrm>
        </p:spPr>
        <p:txBody>
          <a:bodyPr>
            <a:noAutofit/>
          </a:bodyPr>
          <a:lstStyle/>
          <a:p>
            <a:pPr lvl="0">
              <a:buFont typeface="Wingdings" charset="2"/>
              <a:buChar char="ü"/>
            </a:pPr>
            <a:r>
              <a:rPr lang="en-AU" sz="2800" b="1" dirty="0" smtClean="0">
                <a:latin typeface="Arial"/>
                <a:cs typeface="Arial"/>
              </a:rPr>
              <a:t>Consistency </a:t>
            </a:r>
            <a:r>
              <a:rPr lang="en-AU" sz="2800" b="1" dirty="0">
                <a:latin typeface="Arial"/>
                <a:cs typeface="Arial"/>
              </a:rPr>
              <a:t>of shelter cluster meetings </a:t>
            </a:r>
            <a:r>
              <a:rPr lang="en-AU" sz="2800" dirty="0">
                <a:latin typeface="Arial"/>
                <a:cs typeface="Arial"/>
              </a:rPr>
              <a:t>(time and location), </a:t>
            </a:r>
            <a:r>
              <a:rPr lang="en-AU" sz="2800" u="sng" dirty="0">
                <a:latin typeface="Arial"/>
                <a:cs typeface="Arial"/>
              </a:rPr>
              <a:t>and low “churn” of shelter cluster personnel</a:t>
            </a:r>
            <a:r>
              <a:rPr lang="en-AU" sz="2800" dirty="0">
                <a:latin typeface="Arial"/>
                <a:cs typeface="Arial"/>
              </a:rPr>
              <a:t>. (E.g. Tom and Ryan in place for a good length of time). </a:t>
            </a:r>
            <a:endParaRPr lang="fr-FR" sz="2800" dirty="0">
              <a:latin typeface="Arial"/>
              <a:cs typeface="Arial"/>
            </a:endParaRPr>
          </a:p>
          <a:p>
            <a:pPr lvl="0">
              <a:buFont typeface="Wingdings" charset="2"/>
              <a:buChar char="ü"/>
            </a:pPr>
            <a:r>
              <a:rPr lang="en-AU" sz="2800" b="1" dirty="0">
                <a:latin typeface="Arial"/>
                <a:cs typeface="Arial"/>
              </a:rPr>
              <a:t>Good link between shelter cluster and camp management working group </a:t>
            </a:r>
            <a:r>
              <a:rPr lang="en-AU" sz="2800" dirty="0">
                <a:latin typeface="Arial"/>
                <a:cs typeface="Arial"/>
              </a:rPr>
              <a:t>who worked together (and with other clusters) to facilitate </a:t>
            </a:r>
            <a:r>
              <a:rPr lang="en-AU" sz="2800" u="sng" dirty="0">
                <a:latin typeface="Arial"/>
                <a:cs typeface="Arial"/>
              </a:rPr>
              <a:t>the prompt, proper and orderly closure of evacuation centres</a:t>
            </a:r>
            <a:r>
              <a:rPr lang="en-AU" sz="2800" dirty="0">
                <a:latin typeface="Arial"/>
                <a:cs typeface="Arial"/>
              </a:rPr>
              <a:t>. </a:t>
            </a:r>
            <a:endParaRPr lang="fr-FR" sz="2800" dirty="0">
              <a:latin typeface="Arial"/>
              <a:cs typeface="Arial"/>
            </a:endParaRPr>
          </a:p>
          <a:p>
            <a:pPr lvl="0">
              <a:buFont typeface="Wingdings" charset="2"/>
              <a:buChar char="ü"/>
            </a:pPr>
            <a:r>
              <a:rPr lang="en-AU" sz="2800" b="1" dirty="0">
                <a:latin typeface="Arial"/>
                <a:cs typeface="Arial"/>
              </a:rPr>
              <a:t>Basic shelter trainings at community level </a:t>
            </a:r>
            <a:r>
              <a:rPr lang="en-AU" sz="2800" dirty="0">
                <a:latin typeface="Arial"/>
                <a:cs typeface="Arial"/>
              </a:rPr>
              <a:t>in safe shelter awareness (although </a:t>
            </a:r>
            <a:r>
              <a:rPr lang="en-AU" sz="2800" u="sng" dirty="0">
                <a:latin typeface="Arial"/>
                <a:cs typeface="Arial"/>
              </a:rPr>
              <a:t>this has not been implemented widely as yet</a:t>
            </a:r>
            <a:r>
              <a:rPr lang="en-AU" sz="2800" dirty="0">
                <a:latin typeface="Arial"/>
                <a:cs typeface="Arial"/>
              </a:rPr>
              <a:t>). </a:t>
            </a:r>
            <a:endParaRPr lang="fr-FR" sz="2800" dirty="0">
              <a:latin typeface="Arial"/>
              <a:cs typeface="Arial"/>
            </a:endParaRPr>
          </a:p>
          <a:p>
            <a:pPr lvl="0">
              <a:buFont typeface="Wingdings" charset="2"/>
              <a:buChar char="ü"/>
            </a:pPr>
            <a:r>
              <a:rPr lang="en-AU" sz="2800" dirty="0">
                <a:latin typeface="Arial"/>
                <a:cs typeface="Arial"/>
              </a:rPr>
              <a:t>Establishment of a regional </a:t>
            </a:r>
            <a:r>
              <a:rPr lang="en-AU" sz="2800" b="1" dirty="0">
                <a:latin typeface="Arial"/>
                <a:cs typeface="Arial"/>
              </a:rPr>
              <a:t>shelter cluster in </a:t>
            </a:r>
            <a:r>
              <a:rPr lang="en-AU" sz="2800" b="1" dirty="0" err="1">
                <a:latin typeface="Arial"/>
                <a:cs typeface="Arial"/>
              </a:rPr>
              <a:t>Tanna</a:t>
            </a:r>
            <a:r>
              <a:rPr lang="en-AU" sz="2800" dirty="0">
                <a:latin typeface="Arial"/>
                <a:cs typeface="Arial"/>
              </a:rPr>
              <a:t>. </a:t>
            </a:r>
            <a:endParaRPr lang="fr-FR" sz="2800" dirty="0">
              <a:latin typeface="Arial"/>
              <a:cs typeface="Arial"/>
            </a:endParaRPr>
          </a:p>
          <a:p>
            <a:pPr>
              <a:buFont typeface="Wingdings" charset="2"/>
              <a:buChar char="ü"/>
            </a:pPr>
            <a:endParaRPr lang="en-GB" sz="2800" dirty="0">
              <a:latin typeface="Arial"/>
              <a:cs typeface="Arial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>
              <a:defRPr/>
            </a:pPr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.1 </a:t>
            </a:r>
            <a:r>
              <a:rPr lang="en-GB" sz="3200" dirty="0"/>
              <a:t>Shelter Lessons Learned </a:t>
            </a:r>
            <a:r>
              <a:rPr lang="en-GB" sz="3200" dirty="0" smtClean="0"/>
              <a:t>workshop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006738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832177"/>
            <a:ext cx="8799284" cy="560251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AU" sz="2800" b="1" u="sng" dirty="0">
                <a:latin typeface="Arial"/>
                <a:cs typeface="Arial"/>
              </a:rPr>
              <a:t>What Could be Improved?</a:t>
            </a:r>
            <a:r>
              <a:rPr lang="fr-FR" sz="2800" u="sng" dirty="0">
                <a:latin typeface="Arial"/>
                <a:cs typeface="Arial"/>
              </a:rPr>
              <a:t> </a:t>
            </a:r>
            <a:endParaRPr lang="fr-FR" sz="2800" u="sng" dirty="0" smtClean="0">
              <a:latin typeface="Arial"/>
              <a:cs typeface="Arial"/>
            </a:endParaRPr>
          </a:p>
          <a:p>
            <a:pPr lvl="0">
              <a:buFont typeface="Wingdings" charset="2"/>
              <a:buChar char="Ø"/>
            </a:pPr>
            <a:r>
              <a:rPr lang="en-AU" sz="2800" b="1" dirty="0" smtClean="0">
                <a:latin typeface="Arial"/>
                <a:cs typeface="Arial"/>
              </a:rPr>
              <a:t>Data </a:t>
            </a:r>
            <a:r>
              <a:rPr lang="en-AU" sz="2800" b="1" dirty="0">
                <a:latin typeface="Arial"/>
                <a:cs typeface="Arial"/>
              </a:rPr>
              <a:t>management</a:t>
            </a:r>
            <a:r>
              <a:rPr lang="en-AU" sz="2800" dirty="0">
                <a:latin typeface="Arial"/>
                <a:cs typeface="Arial"/>
              </a:rPr>
              <a:t> both at cluster level and national level. This was exemplified by the </a:t>
            </a:r>
            <a:r>
              <a:rPr lang="en-AU" sz="2800" u="sng" dirty="0">
                <a:latin typeface="Arial"/>
                <a:cs typeface="Arial"/>
              </a:rPr>
              <a:t>out of date census information </a:t>
            </a:r>
            <a:r>
              <a:rPr lang="en-AU" sz="2800" dirty="0">
                <a:latin typeface="Arial"/>
                <a:cs typeface="Arial"/>
              </a:rPr>
              <a:t>that misinformed the initial assessments. </a:t>
            </a:r>
          </a:p>
          <a:p>
            <a:pPr lvl="0">
              <a:buFont typeface="Wingdings" charset="2"/>
              <a:buChar char="Ø"/>
            </a:pPr>
            <a:r>
              <a:rPr lang="en-AU" sz="2800" dirty="0">
                <a:latin typeface="Arial"/>
                <a:cs typeface="Arial"/>
              </a:rPr>
              <a:t>Moving forward, it was also felt that the cluster </a:t>
            </a:r>
            <a:r>
              <a:rPr lang="en-AU" sz="2800" b="1" dirty="0">
                <a:latin typeface="Arial"/>
                <a:cs typeface="Arial"/>
              </a:rPr>
              <a:t>demand for Agency information</a:t>
            </a:r>
            <a:r>
              <a:rPr lang="en-AU" sz="2800" dirty="0">
                <a:latin typeface="Arial"/>
                <a:cs typeface="Arial"/>
              </a:rPr>
              <a:t> (3W’s) was </a:t>
            </a:r>
            <a:r>
              <a:rPr lang="en-AU" sz="2800" u="sng" dirty="0">
                <a:latin typeface="Arial"/>
                <a:cs typeface="Arial"/>
              </a:rPr>
              <a:t>onerous, particularly early in the response. </a:t>
            </a:r>
          </a:p>
          <a:p>
            <a:pPr lvl="0">
              <a:buFont typeface="Wingdings" charset="2"/>
              <a:buChar char="Ø"/>
            </a:pPr>
            <a:r>
              <a:rPr lang="en-AU" sz="2800" dirty="0" smtClean="0">
                <a:latin typeface="Arial"/>
                <a:cs typeface="Arial"/>
              </a:rPr>
              <a:t>Allied </a:t>
            </a:r>
            <a:r>
              <a:rPr lang="en-AU" sz="2800" dirty="0">
                <a:latin typeface="Arial"/>
                <a:cs typeface="Arial"/>
              </a:rPr>
              <a:t>to this, there were too many expensive and </a:t>
            </a:r>
            <a:r>
              <a:rPr lang="en-AU" sz="2800" b="1" dirty="0">
                <a:latin typeface="Arial"/>
                <a:cs typeface="Arial"/>
              </a:rPr>
              <a:t>unnecessary assessments</a:t>
            </a:r>
            <a:r>
              <a:rPr lang="en-AU" sz="2800" dirty="0">
                <a:latin typeface="Arial"/>
                <a:cs typeface="Arial"/>
              </a:rPr>
              <a:t>, when the </a:t>
            </a:r>
            <a:r>
              <a:rPr lang="en-AU" sz="2800" u="sng" dirty="0">
                <a:latin typeface="Arial"/>
                <a:cs typeface="Arial"/>
              </a:rPr>
              <a:t>data was largely available from PDC / CDC</a:t>
            </a:r>
            <a:r>
              <a:rPr lang="en-AU" sz="2800" dirty="0">
                <a:latin typeface="Arial"/>
                <a:cs typeface="Arial"/>
              </a:rPr>
              <a:t>. </a:t>
            </a:r>
            <a:endParaRPr lang="en-AU" sz="2800" dirty="0" smtClean="0">
              <a:latin typeface="Arial"/>
              <a:cs typeface="Arial"/>
            </a:endParaRPr>
          </a:p>
          <a:p>
            <a:pPr>
              <a:buFont typeface="Wingdings" charset="2"/>
              <a:buChar char="Ø"/>
            </a:pPr>
            <a:r>
              <a:rPr lang="fr-FR" sz="2800" b="1" dirty="0" err="1">
                <a:latin typeface="Arial"/>
                <a:cs typeface="Arial"/>
              </a:rPr>
              <a:t>Too</a:t>
            </a:r>
            <a:r>
              <a:rPr lang="fr-FR" sz="2800" b="1" dirty="0">
                <a:latin typeface="Arial"/>
                <a:cs typeface="Arial"/>
              </a:rPr>
              <a:t> </a:t>
            </a:r>
            <a:r>
              <a:rPr lang="fr-FR" sz="2800" b="1" dirty="0" err="1">
                <a:latin typeface="Arial"/>
                <a:cs typeface="Arial"/>
              </a:rPr>
              <a:t>many</a:t>
            </a:r>
            <a:r>
              <a:rPr lang="fr-FR" sz="2800" b="1" dirty="0">
                <a:latin typeface="Arial"/>
                <a:cs typeface="Arial"/>
              </a:rPr>
              <a:t> coordination meetings </a:t>
            </a:r>
            <a:r>
              <a:rPr lang="fr-FR" sz="2800" b="1" dirty="0" err="1">
                <a:latin typeface="Arial"/>
                <a:cs typeface="Arial"/>
              </a:rPr>
              <a:t>held</a:t>
            </a:r>
            <a:r>
              <a:rPr lang="fr-FR" sz="2800" b="1" dirty="0">
                <a:latin typeface="Arial"/>
                <a:cs typeface="Arial"/>
              </a:rPr>
              <a:t> </a:t>
            </a:r>
            <a:r>
              <a:rPr lang="fr-FR" sz="2800" b="1" dirty="0" err="1">
                <a:latin typeface="Arial"/>
                <a:cs typeface="Arial"/>
              </a:rPr>
              <a:t>early</a:t>
            </a:r>
            <a:r>
              <a:rPr lang="fr-FR" sz="2800" b="1" dirty="0">
                <a:latin typeface="Arial"/>
                <a:cs typeface="Arial"/>
              </a:rPr>
              <a:t> on </a:t>
            </a:r>
            <a:r>
              <a:rPr lang="fr-FR" sz="2800" dirty="0">
                <a:latin typeface="Arial"/>
                <a:cs typeface="Arial"/>
              </a:rPr>
              <a:t>(3 per </a:t>
            </a:r>
            <a:r>
              <a:rPr lang="fr-FR" sz="2800" dirty="0" err="1">
                <a:latin typeface="Arial"/>
                <a:cs typeface="Arial"/>
              </a:rPr>
              <a:t>week</a:t>
            </a:r>
            <a:r>
              <a:rPr lang="fr-FR" sz="2800" dirty="0">
                <a:latin typeface="Arial"/>
                <a:cs typeface="Arial"/>
              </a:rPr>
              <a:t>) </a:t>
            </a:r>
            <a:r>
              <a:rPr lang="fr-FR" sz="2800" dirty="0" err="1">
                <a:latin typeface="Arial"/>
                <a:cs typeface="Arial"/>
              </a:rPr>
              <a:t>with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unclear</a:t>
            </a:r>
            <a:r>
              <a:rPr lang="fr-FR" sz="2800" dirty="0">
                <a:latin typeface="Arial"/>
                <a:cs typeface="Arial"/>
              </a:rPr>
              <a:t> objectives. </a:t>
            </a:r>
          </a:p>
          <a:p>
            <a:pPr lvl="0">
              <a:buFont typeface="Wingdings" charset="2"/>
              <a:buChar char="ü"/>
            </a:pPr>
            <a:endParaRPr lang="en-AU" sz="2800" dirty="0">
              <a:latin typeface="Arial"/>
              <a:cs typeface="Arial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>
              <a:defRPr/>
            </a:pPr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.1 </a:t>
            </a:r>
            <a:r>
              <a:rPr lang="en-GB" sz="3200" dirty="0"/>
              <a:t>Shelter Lessons Learned </a:t>
            </a:r>
            <a:r>
              <a:rPr lang="en-GB" sz="3200" dirty="0" smtClean="0"/>
              <a:t>workshop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7491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832177"/>
            <a:ext cx="8799284" cy="560251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AU" sz="2800" b="1" u="sng" dirty="0">
                <a:latin typeface="Arial"/>
                <a:cs typeface="Arial"/>
              </a:rPr>
              <a:t>What Could be Improved?</a:t>
            </a:r>
            <a:r>
              <a:rPr lang="fr-FR" sz="2800" u="sng" dirty="0">
                <a:latin typeface="Arial"/>
                <a:cs typeface="Arial"/>
              </a:rPr>
              <a:t> </a:t>
            </a:r>
            <a:endParaRPr lang="fr-FR" sz="2800" u="sng" dirty="0" smtClean="0">
              <a:latin typeface="Arial"/>
              <a:cs typeface="Arial"/>
            </a:endParaRPr>
          </a:p>
          <a:p>
            <a:pPr lvl="0">
              <a:buFont typeface="Wingdings" charset="2"/>
              <a:buChar char="Ø"/>
            </a:pPr>
            <a:r>
              <a:rPr lang="en-AU" sz="2800" b="1" dirty="0" smtClean="0">
                <a:latin typeface="Arial"/>
                <a:cs typeface="Arial"/>
              </a:rPr>
              <a:t>Delays </a:t>
            </a:r>
            <a:r>
              <a:rPr lang="en-AU" sz="2800" b="1" dirty="0">
                <a:latin typeface="Arial"/>
                <a:cs typeface="Arial"/>
              </a:rPr>
              <a:t>and expense</a:t>
            </a:r>
            <a:r>
              <a:rPr lang="en-AU" sz="2800" dirty="0">
                <a:latin typeface="Arial"/>
                <a:cs typeface="Arial"/>
              </a:rPr>
              <a:t> of </a:t>
            </a:r>
            <a:r>
              <a:rPr lang="en-AU" sz="2800" u="sng" dirty="0">
                <a:latin typeface="Arial"/>
                <a:cs typeface="Arial"/>
              </a:rPr>
              <a:t>importing and distributing materials</a:t>
            </a:r>
            <a:r>
              <a:rPr lang="en-AU" sz="2800" dirty="0">
                <a:latin typeface="Arial"/>
                <a:cs typeface="Arial"/>
              </a:rPr>
              <a:t>. </a:t>
            </a:r>
            <a:endParaRPr lang="en-AU" sz="2800" dirty="0" smtClean="0">
              <a:latin typeface="Arial"/>
              <a:cs typeface="Arial"/>
            </a:endParaRPr>
          </a:p>
          <a:p>
            <a:pPr lvl="0">
              <a:buFont typeface="Wingdings" charset="2"/>
              <a:buChar char="Ø"/>
            </a:pPr>
            <a:r>
              <a:rPr lang="en-AU" sz="2800" dirty="0">
                <a:latin typeface="Arial"/>
                <a:cs typeface="Arial"/>
              </a:rPr>
              <a:t>Two – way Knowledge capture and transfer to reduce </a:t>
            </a:r>
            <a:r>
              <a:rPr lang="en-AU" sz="2800" b="1" dirty="0">
                <a:latin typeface="Arial"/>
                <a:cs typeface="Arial"/>
              </a:rPr>
              <a:t>risk of knowledge loss</a:t>
            </a:r>
            <a:r>
              <a:rPr lang="en-AU" sz="2800" dirty="0">
                <a:latin typeface="Arial"/>
                <a:cs typeface="Arial"/>
              </a:rPr>
              <a:t> through </a:t>
            </a:r>
            <a:r>
              <a:rPr lang="en-AU" sz="2800" u="sng" dirty="0">
                <a:latin typeface="Arial"/>
                <a:cs typeface="Arial"/>
              </a:rPr>
              <a:t>international personnel</a:t>
            </a:r>
            <a:r>
              <a:rPr lang="en-AU" sz="2800" dirty="0">
                <a:latin typeface="Arial"/>
                <a:cs typeface="Arial"/>
              </a:rPr>
              <a:t> “churn”. </a:t>
            </a:r>
            <a:endParaRPr lang="en-AU" sz="2800" dirty="0" smtClean="0">
              <a:latin typeface="Arial"/>
              <a:cs typeface="Arial"/>
            </a:endParaRPr>
          </a:p>
          <a:p>
            <a:pPr lvl="0">
              <a:buFont typeface="Wingdings" charset="2"/>
              <a:buChar char="Ø"/>
            </a:pPr>
            <a:r>
              <a:rPr lang="en-AU" sz="2800" u="sng" dirty="0">
                <a:latin typeface="Arial"/>
                <a:cs typeface="Arial"/>
              </a:rPr>
              <a:t>Stronger connection </a:t>
            </a:r>
            <a:r>
              <a:rPr lang="en-AU" sz="2800" dirty="0">
                <a:latin typeface="Arial"/>
                <a:cs typeface="Arial"/>
              </a:rPr>
              <a:t>between </a:t>
            </a:r>
            <a:r>
              <a:rPr lang="en-AU" sz="2800" b="1" dirty="0">
                <a:latin typeface="Arial"/>
                <a:cs typeface="Arial"/>
              </a:rPr>
              <a:t>shelter activities and existing projects</a:t>
            </a:r>
            <a:r>
              <a:rPr lang="en-AU" sz="2800" dirty="0">
                <a:latin typeface="Arial"/>
                <a:cs typeface="Arial"/>
              </a:rPr>
              <a:t> – e.g. </a:t>
            </a:r>
            <a:r>
              <a:rPr lang="en-AU" sz="2800" dirty="0" err="1">
                <a:latin typeface="Arial"/>
                <a:cs typeface="Arial"/>
              </a:rPr>
              <a:t>GoV</a:t>
            </a:r>
            <a:r>
              <a:rPr lang="en-AU" sz="2800" dirty="0">
                <a:latin typeface="Arial"/>
                <a:cs typeface="Arial"/>
              </a:rPr>
              <a:t> infrastructure business plan. </a:t>
            </a:r>
            <a:endParaRPr lang="en-AU" sz="2800" dirty="0" smtClean="0">
              <a:latin typeface="Arial"/>
              <a:cs typeface="Arial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>
              <a:defRPr/>
            </a:pPr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.1 </a:t>
            </a:r>
            <a:r>
              <a:rPr lang="en-GB" sz="3200" dirty="0"/>
              <a:t>Shelter Lessons Learned </a:t>
            </a:r>
            <a:r>
              <a:rPr lang="en-GB" sz="3200" dirty="0" smtClean="0"/>
              <a:t>workshop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756643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81430" y="832177"/>
            <a:ext cx="8799284" cy="5602517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Ø"/>
            </a:pPr>
            <a:r>
              <a:rPr lang="en-AU" sz="2800" b="1" dirty="0">
                <a:latin typeface="Arial"/>
                <a:cs typeface="Arial"/>
              </a:rPr>
              <a:t>Governance structure of the Shelter cluster </a:t>
            </a:r>
            <a:r>
              <a:rPr lang="en-AU" sz="2800" dirty="0">
                <a:latin typeface="Arial"/>
                <a:cs typeface="Arial"/>
              </a:rPr>
              <a:t>needs to be clarified / rationalised </a:t>
            </a:r>
            <a:r>
              <a:rPr lang="en-AU" sz="2800" u="sng" dirty="0">
                <a:latin typeface="Arial"/>
                <a:cs typeface="Arial"/>
              </a:rPr>
              <a:t>when moving into recovery phase</a:t>
            </a:r>
            <a:r>
              <a:rPr lang="en-AU" sz="2800" dirty="0">
                <a:latin typeface="Arial"/>
                <a:cs typeface="Arial"/>
              </a:rPr>
              <a:t>. There are a number of </a:t>
            </a:r>
            <a:r>
              <a:rPr lang="en-AU" sz="2800" dirty="0" err="1">
                <a:latin typeface="Arial"/>
                <a:cs typeface="Arial"/>
              </a:rPr>
              <a:t>GoV</a:t>
            </a:r>
            <a:r>
              <a:rPr lang="en-AU" sz="2800" dirty="0">
                <a:latin typeface="Arial"/>
                <a:cs typeface="Arial"/>
              </a:rPr>
              <a:t> Ministries / Departments involved in housing beyond emergency response, but not clear how they come together. </a:t>
            </a:r>
          </a:p>
          <a:p>
            <a:pPr lvl="0">
              <a:buFont typeface="Wingdings" charset="2"/>
              <a:buChar char="Ø"/>
            </a:pPr>
            <a:r>
              <a:rPr lang="en-AU" sz="2800" b="1" dirty="0" smtClean="0">
                <a:latin typeface="Arial"/>
                <a:cs typeface="Arial"/>
              </a:rPr>
              <a:t>Evacuation </a:t>
            </a:r>
            <a:r>
              <a:rPr lang="en-AU" sz="2800" b="1" dirty="0">
                <a:latin typeface="Arial"/>
                <a:cs typeface="Arial"/>
              </a:rPr>
              <a:t>centre preparedness </a:t>
            </a:r>
            <a:r>
              <a:rPr lang="en-AU" sz="2800" dirty="0">
                <a:latin typeface="Arial"/>
                <a:cs typeface="Arial"/>
              </a:rPr>
              <a:t>in terms of identification of centres, physical standards, EC management training. Overall, </a:t>
            </a:r>
            <a:r>
              <a:rPr lang="en-AU" sz="2800" u="sng" dirty="0">
                <a:latin typeface="Arial"/>
                <a:cs typeface="Arial"/>
              </a:rPr>
              <a:t>there is a need for a functioning CCCM cluster</a:t>
            </a:r>
            <a:r>
              <a:rPr lang="en-AU" sz="2800" dirty="0">
                <a:latin typeface="Arial"/>
                <a:cs typeface="Arial"/>
              </a:rPr>
              <a:t>. </a:t>
            </a:r>
            <a:endParaRPr lang="en-AU" sz="2800" dirty="0" smtClean="0">
              <a:latin typeface="Arial"/>
              <a:cs typeface="Arial"/>
            </a:endParaRPr>
          </a:p>
          <a:p>
            <a:pPr lvl="0">
              <a:buFont typeface="Wingdings" charset="2"/>
              <a:buChar char="ü"/>
            </a:pPr>
            <a:endParaRPr lang="en-AU" sz="2800" dirty="0">
              <a:latin typeface="Arial"/>
              <a:cs typeface="Arial"/>
            </a:endParaRPr>
          </a:p>
          <a:p>
            <a:pPr lvl="0">
              <a:buFont typeface="Wingdings" charset="2"/>
              <a:buChar char="ü"/>
            </a:pPr>
            <a:endParaRPr lang="en-AU" sz="2800" dirty="0" smtClean="0">
              <a:latin typeface="Arial"/>
              <a:cs typeface="Arial"/>
            </a:endParaRPr>
          </a:p>
          <a:p>
            <a:pPr lvl="0">
              <a:buFont typeface="Wingdings" charset="2"/>
              <a:buChar char="ü"/>
            </a:pPr>
            <a:endParaRPr lang="en-AU" sz="2800" dirty="0">
              <a:latin typeface="Arial"/>
              <a:cs typeface="Arial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130175"/>
            <a:ext cx="91440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>
              <a:defRPr/>
            </a:pPr>
            <a:r>
              <a:rPr lang="en-GB" sz="3200" dirty="0" smtClean="0"/>
              <a:t>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.1 </a:t>
            </a:r>
            <a:r>
              <a:rPr lang="en-GB" sz="3200" dirty="0"/>
              <a:t>Shelter Lessons Learned </a:t>
            </a:r>
            <a:r>
              <a:rPr lang="en-GB" sz="3200" dirty="0" smtClean="0"/>
              <a:t>workshop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217226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2088</TotalTime>
  <Words>907</Words>
  <Application>Microsoft Macintosh PowerPoint</Application>
  <PresentationFormat>Présentation à l'écran (4:3)</PresentationFormat>
  <Paragraphs>128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Xavier Génot</dc:creator>
  <cp:lastModifiedBy>Xavier Génot</cp:lastModifiedBy>
  <cp:revision>22</cp:revision>
  <cp:lastPrinted>2015-06-04T03:15:50Z</cp:lastPrinted>
  <dcterms:created xsi:type="dcterms:W3CDTF">2015-05-20T08:02:25Z</dcterms:created>
  <dcterms:modified xsi:type="dcterms:W3CDTF">2015-06-04T11:10:30Z</dcterms:modified>
</cp:coreProperties>
</file>