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02" r:id="rId4"/>
    <p:sldId id="303" r:id="rId5"/>
    <p:sldId id="304" r:id="rId6"/>
    <p:sldId id="305" r:id="rId7"/>
    <p:sldId id="266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81" r:id="rId25"/>
    <p:sldId id="300" r:id="rId26"/>
    <p:sldId id="261" r:id="rId27"/>
    <p:sldId id="271" r:id="rId28"/>
    <p:sldId id="272" r:id="rId29"/>
    <p:sldId id="306" r:id="rId30"/>
    <p:sldId id="307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41" autoAdjust="0"/>
  </p:normalViewPr>
  <p:slideViewPr>
    <p:cSldViewPr snapToGrid="0" snapToObjects="1">
      <p:cViewPr>
        <p:scale>
          <a:sx n="90" d="100"/>
          <a:sy n="90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mars5air:Dropbox:2015%20Vanuatu%20Cyclone%20Pam:Shelter%20intervention%20Survey:Responses:SurveySummary_06102015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9'!$B$4:$B$13</c:f>
              <c:strCache>
                <c:ptCount val="10"/>
                <c:pt idx="0">
                  <c:v>Distribution of fixings kits</c:v>
                </c:pt>
                <c:pt idx="1">
                  <c:v>Distribution of building material,</c:v>
                </c:pt>
                <c:pt idx="2">
                  <c:v>Distribution of shelter  toolkits</c:v>
                </c:pt>
                <c:pt idx="3">
                  <c:v>Cash Grants / vouchers</c:v>
                </c:pt>
                <c:pt idx="4">
                  <c:v>Host family support</c:v>
                </c:pt>
                <c:pt idx="5">
                  <c:v>Transitional or progressive core shelter (construction)</c:v>
                </c:pt>
                <c:pt idx="6">
                  <c:v>Permanent House (construction)</c:v>
                </c:pt>
                <c:pt idx="7">
                  <c:v>Land tenure legal assistance</c:v>
                </c:pt>
                <c:pt idx="8">
                  <c:v>None</c:v>
                </c:pt>
                <c:pt idx="9">
                  <c:v>Housing repair</c:v>
                </c:pt>
              </c:strCache>
            </c:strRef>
          </c:cat>
          <c:val>
            <c:numRef>
              <c:f>'Question 9'!$C$4:$C$13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8EB4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8EB4E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'Question 9'!$B$4:$B$13</c:f>
              <c:strCache>
                <c:ptCount val="10"/>
                <c:pt idx="0">
                  <c:v>Distribution of fixings kits</c:v>
                </c:pt>
                <c:pt idx="1">
                  <c:v>Distribution of building material,</c:v>
                </c:pt>
                <c:pt idx="2">
                  <c:v>Distribution of shelter  toolkits</c:v>
                </c:pt>
                <c:pt idx="3">
                  <c:v>Cash Grants / vouchers</c:v>
                </c:pt>
                <c:pt idx="4">
                  <c:v>Host family support</c:v>
                </c:pt>
                <c:pt idx="5">
                  <c:v>Transitional or progressive core shelter (construction)</c:v>
                </c:pt>
                <c:pt idx="6">
                  <c:v>Permanent House (construction)</c:v>
                </c:pt>
                <c:pt idx="7">
                  <c:v>Land tenure legal assistance</c:v>
                </c:pt>
                <c:pt idx="8">
                  <c:v>None</c:v>
                </c:pt>
                <c:pt idx="9">
                  <c:v>Housing repair</c:v>
                </c:pt>
              </c:strCache>
            </c:strRef>
          </c:cat>
          <c:val>
            <c:numRef>
              <c:f>'Question 9'!$D$4:$D$13</c:f>
              <c:numCache>
                <c:formatCode>0</c:formatCode>
                <c:ptCount val="10"/>
                <c:pt idx="0">
                  <c:v>4.0</c:v>
                </c:pt>
                <c:pt idx="1">
                  <c:v>4.0</c:v>
                </c:pt>
                <c:pt idx="2">
                  <c:v>3.0</c:v>
                </c:pt>
                <c:pt idx="3">
                  <c:v>1.0</c:v>
                </c:pt>
                <c:pt idx="4">
                  <c:v>0.0</c:v>
                </c:pt>
                <c:pt idx="5">
                  <c:v>3.0</c:v>
                </c:pt>
                <c:pt idx="6">
                  <c:v>4.0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949672"/>
        <c:axId val="-2146198088"/>
      </c:barChart>
      <c:catAx>
        <c:axId val="2132949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-2146198088"/>
        <c:crosses val="autoZero"/>
        <c:auto val="1"/>
        <c:lblAlgn val="ctr"/>
        <c:lblOffset val="100"/>
        <c:noMultiLvlLbl val="0"/>
      </c:catAx>
      <c:valAx>
        <c:axId val="-214619808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2132949672"/>
        <c:crosses val="autoZero"/>
        <c:crossBetween val="between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24'!$B$4:$B$16</c:f>
              <c:strCache>
                <c:ptCount val="13"/>
                <c:pt idx="0">
                  <c:v>Housing, land and property rights framework</c:v>
                </c:pt>
                <c:pt idx="1">
                  <c:v>WASH for shelter</c:v>
                </c:pt>
                <c:pt idx="2">
                  <c:v>Debris recycling and timber milling</c:v>
                </c:pt>
                <c:pt idx="3">
                  <c:v>Environmental impact</c:v>
                </c:pt>
                <c:pt idx="4">
                  <c:v>Accessibility</c:v>
                </c:pt>
                <c:pt idx="5">
                  <c:v>Techn. Guid. / standards on engineered solutions</c:v>
                </c:pt>
                <c:pt idx="6">
                  <c:v>Techn. and com. guidance for BBB&amp;S shelter awareness</c:v>
                </c:pt>
                <c:pt idx="7">
                  <c:v>Site access</c:v>
                </c:pt>
                <c:pt idx="8">
                  <c:v>Logistic and material delivery</c:v>
                </c:pt>
                <c:pt idx="9">
                  <c:v>Beneficiary communication and community engagement</c:v>
                </c:pt>
                <c:pt idx="10">
                  <c:v>Trainings</c:v>
                </c:pt>
                <c:pt idx="11">
                  <c:v>Availability of contractors to carry out construction of community centers</c:v>
                </c:pt>
                <c:pt idx="12">
                  <c:v>None</c:v>
                </c:pt>
              </c:strCache>
            </c:strRef>
          </c:cat>
          <c:val>
            <c:numRef>
              <c:f>'Question 24'!$C$4:$C$15</c:f>
            </c:numRef>
          </c:val>
        </c:ser>
        <c:ser>
          <c:idx val="1"/>
          <c:order val="1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6B9B8"/>
              </a:solidFill>
            </c:spPr>
          </c:dPt>
          <c:dPt>
            <c:idx val="1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2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3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4"/>
            <c:invertIfNegative val="0"/>
            <c:bubble3D val="0"/>
            <c:spPr>
              <a:solidFill>
                <a:srgbClr val="E6B9B8"/>
              </a:solidFill>
            </c:spPr>
          </c:dPt>
          <c:dPt>
            <c:idx val="5"/>
            <c:invertIfNegative val="0"/>
            <c:bubble3D val="0"/>
            <c:spPr>
              <a:solidFill>
                <a:srgbClr val="D99694"/>
              </a:solidFill>
            </c:spPr>
          </c:dPt>
          <c:dPt>
            <c:idx val="6"/>
            <c:invertIfNegative val="0"/>
            <c:bubble3D val="0"/>
            <c:spPr>
              <a:solidFill>
                <a:srgbClr val="F2DCDB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2DCDB"/>
              </a:solidFill>
            </c:spPr>
          </c:dPt>
          <c:cat>
            <c:strRef>
              <c:f>'Question 24'!$B$4:$B$16</c:f>
              <c:strCache>
                <c:ptCount val="13"/>
                <c:pt idx="0">
                  <c:v>Housing, land and property rights framework</c:v>
                </c:pt>
                <c:pt idx="1">
                  <c:v>WASH for shelter</c:v>
                </c:pt>
                <c:pt idx="2">
                  <c:v>Debris recycling and timber milling</c:v>
                </c:pt>
                <c:pt idx="3">
                  <c:v>Environmental impact</c:v>
                </c:pt>
                <c:pt idx="4">
                  <c:v>Accessibility</c:v>
                </c:pt>
                <c:pt idx="5">
                  <c:v>Techn. Guid. / standards on engineered solutions</c:v>
                </c:pt>
                <c:pt idx="6">
                  <c:v>Techn. and com. guidance for BBB&amp;S shelter awareness</c:v>
                </c:pt>
                <c:pt idx="7">
                  <c:v>Site access</c:v>
                </c:pt>
                <c:pt idx="8">
                  <c:v>Logistic and material delivery</c:v>
                </c:pt>
                <c:pt idx="9">
                  <c:v>Beneficiary communication and community engagement</c:v>
                </c:pt>
                <c:pt idx="10">
                  <c:v>Trainings</c:v>
                </c:pt>
                <c:pt idx="11">
                  <c:v>Availability of contractors to carry out construction of community centers</c:v>
                </c:pt>
                <c:pt idx="12">
                  <c:v>None</c:v>
                </c:pt>
              </c:strCache>
            </c:strRef>
          </c:cat>
          <c:val>
            <c:numRef>
              <c:f>'Question 24'!$D$4:$D$16</c:f>
              <c:numCache>
                <c:formatCode>0</c:formatCode>
                <c:ptCount val="13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1.0</c:v>
                </c:pt>
                <c:pt idx="7">
                  <c:v>2.0</c:v>
                </c:pt>
                <c:pt idx="8">
                  <c:v>6.0</c:v>
                </c:pt>
                <c:pt idx="9">
                  <c:v>3.0</c:v>
                </c:pt>
                <c:pt idx="10">
                  <c:v>4.0</c:v>
                </c:pt>
                <c:pt idx="11">
                  <c:v>1.0</c:v>
                </c:pt>
                <c:pt idx="1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225576"/>
        <c:axId val="2130856104"/>
      </c:barChart>
      <c:catAx>
        <c:axId val="2137225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2130856104"/>
        <c:crosses val="autoZero"/>
        <c:auto val="1"/>
        <c:lblAlgn val="ctr"/>
        <c:lblOffset val="100"/>
        <c:noMultiLvlLbl val="0"/>
      </c:catAx>
      <c:valAx>
        <c:axId val="213085610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137225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25'!$B$4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'Question 25'!$C$4:$D$4</c:f>
              <c:numCache>
                <c:formatCode>0</c:formatCode>
                <c:ptCount val="1"/>
                <c:pt idx="0">
                  <c:v>9.0</c:v>
                </c:pt>
              </c:numCache>
            </c:numRef>
          </c:val>
        </c:ser>
        <c:ser>
          <c:idx val="1"/>
          <c:order val="1"/>
          <c:tx>
            <c:strRef>
              <c:f>'Question 25'!$B$5</c:f>
              <c:strCache>
                <c:ptCount val="1"/>
                <c:pt idx="0">
                  <c:v>Not really</c:v>
                </c:pt>
              </c:strCache>
            </c:strRef>
          </c:tx>
          <c:invertIfNegative val="0"/>
          <c:val>
            <c:numRef>
              <c:f>'Question 25'!$C$5:$D$5</c:f>
              <c:numCache>
                <c:formatCode>0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676248"/>
        <c:axId val="2132072280"/>
      </c:barChart>
      <c:catAx>
        <c:axId val="2132676248"/>
        <c:scaling>
          <c:orientation val="minMax"/>
        </c:scaling>
        <c:delete val="0"/>
        <c:axPos val="l"/>
        <c:majorTickMark val="out"/>
        <c:minorTickMark val="none"/>
        <c:tickLblPos val="nextTo"/>
        <c:crossAx val="2132072280"/>
        <c:crosses val="autoZero"/>
        <c:auto val="1"/>
        <c:lblAlgn val="ctr"/>
        <c:lblOffset val="100"/>
        <c:noMultiLvlLbl val="0"/>
      </c:catAx>
      <c:valAx>
        <c:axId val="2132072280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132676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26'!$B$4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'Question 26'!$C$4:$D$4</c:f>
              <c:numCache>
                <c:formatCode>0</c:formatCode>
                <c:ptCount val="1"/>
                <c:pt idx="0">
                  <c:v>8.0</c:v>
                </c:pt>
              </c:numCache>
            </c:numRef>
          </c:val>
        </c:ser>
        <c:ser>
          <c:idx val="1"/>
          <c:order val="1"/>
          <c:tx>
            <c:strRef>
              <c:f>'Question 26'!$B$5</c:f>
              <c:strCache>
                <c:ptCount val="1"/>
                <c:pt idx="0">
                  <c:v>Not really. </c:v>
                </c:pt>
              </c:strCache>
            </c:strRef>
          </c:tx>
          <c:invertIfNegative val="0"/>
          <c:val>
            <c:numRef>
              <c:f>'Question 26'!$C$5:$D$5</c:f>
              <c:numCache>
                <c:formatCode>0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388520"/>
        <c:axId val="2130988232"/>
      </c:barChart>
      <c:catAx>
        <c:axId val="2045388520"/>
        <c:scaling>
          <c:orientation val="minMax"/>
        </c:scaling>
        <c:delete val="0"/>
        <c:axPos val="l"/>
        <c:majorTickMark val="out"/>
        <c:minorTickMark val="none"/>
        <c:tickLblPos val="nextTo"/>
        <c:crossAx val="2130988232"/>
        <c:crosses val="autoZero"/>
        <c:auto val="1"/>
        <c:lblAlgn val="ctr"/>
        <c:lblOffset val="100"/>
        <c:noMultiLvlLbl val="0"/>
      </c:catAx>
      <c:valAx>
        <c:axId val="213098823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045388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27'!$B$4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'Question 27'!$C$4:$D$4</c:f>
              <c:numCache>
                <c:formatCode>0</c:formatCode>
                <c:ptCount val="1"/>
                <c:pt idx="0">
                  <c:v>8.0</c:v>
                </c:pt>
              </c:numCache>
            </c:numRef>
          </c:val>
        </c:ser>
        <c:ser>
          <c:idx val="1"/>
          <c:order val="1"/>
          <c:tx>
            <c:strRef>
              <c:f>'Question 27'!$B$5</c:f>
              <c:strCache>
                <c:ptCount val="1"/>
                <c:pt idx="0">
                  <c:v>Not really.</c:v>
                </c:pt>
              </c:strCache>
            </c:strRef>
          </c:tx>
          <c:invertIfNegative val="0"/>
          <c:val>
            <c:numRef>
              <c:f>'Question 27'!$C$5:$D$5</c:f>
              <c:numCache>
                <c:formatCode>0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779432"/>
        <c:axId val="-2119008744"/>
      </c:barChart>
      <c:catAx>
        <c:axId val="213577943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19008744"/>
        <c:crosses val="autoZero"/>
        <c:auto val="1"/>
        <c:lblAlgn val="ctr"/>
        <c:lblOffset val="100"/>
        <c:noMultiLvlLbl val="0"/>
      </c:catAx>
      <c:valAx>
        <c:axId val="-211900874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135779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28'!$B$4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'Question 28'!$C$4:$D$4</c:f>
              <c:numCache>
                <c:formatCode>0</c:formatCode>
                <c:ptCount val="1"/>
                <c:pt idx="0">
                  <c:v>8.0</c:v>
                </c:pt>
              </c:numCache>
            </c:numRef>
          </c:val>
        </c:ser>
        <c:ser>
          <c:idx val="1"/>
          <c:order val="1"/>
          <c:tx>
            <c:strRef>
              <c:f>'Question 28'!$B$5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'Question 28'!$C$5:$D$5</c:f>
              <c:numCache>
                <c:formatCode>0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713704"/>
        <c:axId val="-2140183688"/>
      </c:barChart>
      <c:catAx>
        <c:axId val="-2140713704"/>
        <c:scaling>
          <c:orientation val="minMax"/>
        </c:scaling>
        <c:delete val="0"/>
        <c:axPos val="l"/>
        <c:majorTickMark val="out"/>
        <c:minorTickMark val="none"/>
        <c:tickLblPos val="nextTo"/>
        <c:crossAx val="-2140183688"/>
        <c:crosses val="autoZero"/>
        <c:auto val="1"/>
        <c:lblAlgn val="ctr"/>
        <c:lblOffset val="100"/>
        <c:noMultiLvlLbl val="0"/>
      </c:catAx>
      <c:valAx>
        <c:axId val="-214018368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-2140713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10'!$B$4:$B$8</c:f>
              <c:strCache>
                <c:ptCount val="5"/>
                <c:pt idx="0">
                  <c:v>Community building repairing,</c:v>
                </c:pt>
                <c:pt idx="1">
                  <c:v>Community building retrofitting,</c:v>
                </c:pt>
                <c:pt idx="2">
                  <c:v>Community building (re)construction,</c:v>
                </c:pt>
                <c:pt idx="3">
                  <c:v>Model house</c:v>
                </c:pt>
                <c:pt idx="4">
                  <c:v>None</c:v>
                </c:pt>
              </c:strCache>
            </c:strRef>
          </c:cat>
          <c:val>
            <c:numRef>
              <c:f>'Question 10'!$C$4:$C$8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604A7B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cat>
            <c:strRef>
              <c:f>'Question 10'!$B$4:$B$8</c:f>
              <c:strCache>
                <c:ptCount val="5"/>
                <c:pt idx="0">
                  <c:v>Community building repairing,</c:v>
                </c:pt>
                <c:pt idx="1">
                  <c:v>Community building retrofitting,</c:v>
                </c:pt>
                <c:pt idx="2">
                  <c:v>Community building (re)construction,</c:v>
                </c:pt>
                <c:pt idx="3">
                  <c:v>Model house</c:v>
                </c:pt>
                <c:pt idx="4">
                  <c:v>None</c:v>
                </c:pt>
              </c:strCache>
            </c:strRef>
          </c:cat>
          <c:val>
            <c:numRef>
              <c:f>'Question 10'!$D$4:$D$8</c:f>
              <c:numCache>
                <c:formatCode>0</c:formatCode>
                <c:ptCount val="5"/>
                <c:pt idx="0">
                  <c:v>4.0</c:v>
                </c:pt>
                <c:pt idx="1">
                  <c:v>3.0</c:v>
                </c:pt>
                <c:pt idx="2">
                  <c:v>6.0</c:v>
                </c:pt>
                <c:pt idx="3">
                  <c:v>5.0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524424"/>
        <c:axId val="-2146322152"/>
      </c:barChart>
      <c:catAx>
        <c:axId val="2091524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-2146322152"/>
        <c:crosses val="autoZero"/>
        <c:auto val="1"/>
        <c:lblAlgn val="ctr"/>
        <c:lblOffset val="100"/>
        <c:noMultiLvlLbl val="0"/>
      </c:catAx>
      <c:valAx>
        <c:axId val="-214632215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  <a:cs typeface="Arial"/>
              </a:defRPr>
            </a:pPr>
            <a:endParaRPr lang="fr-FR"/>
          </a:p>
        </c:txPr>
        <c:crossAx val="2091524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11'!$B$4:$B$11</c:f>
              <c:strCache>
                <c:ptCount val="8"/>
                <c:pt idx="0">
                  <c:v>Kindy</c:v>
                </c:pt>
                <c:pt idx="1">
                  <c:v>Community hall</c:v>
                </c:pt>
                <c:pt idx="2">
                  <c:v>Chief hall</c:v>
                </c:pt>
                <c:pt idx="3">
                  <c:v>Nakamal</c:v>
                </c:pt>
                <c:pt idx="4">
                  <c:v>Church</c:v>
                </c:pt>
                <c:pt idx="5">
                  <c:v>Comunity building as evacuation center</c:v>
                </c:pt>
                <c:pt idx="6">
                  <c:v>Comunal toilets</c:v>
                </c:pt>
                <c:pt idx="7">
                  <c:v>None</c:v>
                </c:pt>
              </c:strCache>
            </c:strRef>
          </c:cat>
          <c:val>
            <c:numRef>
              <c:f>'Question 11'!$C$4:$C$11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2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3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4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AC09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strRef>
              <c:f>'Question 11'!$B$4:$B$11</c:f>
              <c:strCache>
                <c:ptCount val="8"/>
                <c:pt idx="0">
                  <c:v>Kindy</c:v>
                </c:pt>
                <c:pt idx="1">
                  <c:v>Community hall</c:v>
                </c:pt>
                <c:pt idx="2">
                  <c:v>Chief hall</c:v>
                </c:pt>
                <c:pt idx="3">
                  <c:v>Nakamal</c:v>
                </c:pt>
                <c:pt idx="4">
                  <c:v>Church</c:v>
                </c:pt>
                <c:pt idx="5">
                  <c:v>Comunity building as evacuation center</c:v>
                </c:pt>
                <c:pt idx="6">
                  <c:v>Comunal toilets</c:v>
                </c:pt>
                <c:pt idx="7">
                  <c:v>None</c:v>
                </c:pt>
              </c:strCache>
            </c:strRef>
          </c:cat>
          <c:val>
            <c:numRef>
              <c:f>'Question 11'!$D$4:$D$11</c:f>
              <c:numCache>
                <c:formatCode>0</c:formatCode>
                <c:ptCount val="8"/>
                <c:pt idx="0">
                  <c:v>2.0</c:v>
                </c:pt>
                <c:pt idx="1">
                  <c:v>2.0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1.0</c:v>
                </c:pt>
                <c:pt idx="7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389912"/>
        <c:axId val="-2146430632"/>
      </c:barChart>
      <c:catAx>
        <c:axId val="2145389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/>
                <a:cs typeface="Arial"/>
              </a:defRPr>
            </a:pPr>
            <a:endParaRPr lang="fr-FR"/>
          </a:p>
        </c:txPr>
        <c:crossAx val="-2146430632"/>
        <c:crosses val="autoZero"/>
        <c:auto val="1"/>
        <c:lblAlgn val="ctr"/>
        <c:lblOffset val="100"/>
        <c:noMultiLvlLbl val="0"/>
      </c:catAx>
      <c:valAx>
        <c:axId val="-214643063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2145389912"/>
        <c:crosses val="autoZero"/>
        <c:crossBetween val="between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12'!$B$4:$B$13</c:f>
              <c:strCache>
                <c:ptCount val="10"/>
                <c:pt idx="0">
                  <c:v>Resource centres at community or municipal level</c:v>
                </c:pt>
                <c:pt idx="1">
                  <c:v>Safe Shelter Awareness – orientation to beneficiaries</c:v>
                </c:pt>
                <c:pt idx="2">
                  <c:v>Training for self builders</c:v>
                </c:pt>
                <c:pt idx="3">
                  <c:v>Training for carpenters and other skilled workers</c:v>
                </c:pt>
                <c:pt idx="4">
                  <c:v>Community awareness &amp; mobilization campaigns (Vulnerability and Capacity Assessments, Participatory methodologies on Safe Shelter)</c:v>
                </c:pt>
                <c:pt idx="5">
                  <c:v>Distribution of posters, flyers and other printed materials</c:v>
                </c:pt>
                <c:pt idx="6">
                  <c:v>Messaging through other media such as radio or SMS</c:v>
                </c:pt>
                <c:pt idx="7">
                  <c:v>Support to Urban Planning and Management through institutional capacity building activities</c:v>
                </c:pt>
                <c:pt idx="8">
                  <c:v>Model house</c:v>
                </c:pt>
                <c:pt idx="9">
                  <c:v>None</c:v>
                </c:pt>
              </c:strCache>
            </c:strRef>
          </c:cat>
          <c:val>
            <c:numRef>
              <c:f>'Question 12'!$C$4:$C$13</c:f>
            </c:numRef>
          </c:val>
        </c:ser>
        <c:ser>
          <c:idx val="1"/>
          <c:order val="1"/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C3D69B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D7E4BD"/>
              </a:solidFill>
            </c:spPr>
          </c:dPt>
          <c:dPt>
            <c:idx val="8"/>
            <c:invertIfNegative val="0"/>
            <c:bubble3D val="0"/>
            <c:spPr>
              <a:solidFill>
                <a:srgbClr val="D7E4BD"/>
              </a:solidFill>
            </c:spPr>
          </c:dPt>
          <c:cat>
            <c:strRef>
              <c:f>'Question 12'!$B$4:$B$13</c:f>
              <c:strCache>
                <c:ptCount val="10"/>
                <c:pt idx="0">
                  <c:v>Resource centres at community or municipal level</c:v>
                </c:pt>
                <c:pt idx="1">
                  <c:v>Safe Shelter Awareness – orientation to beneficiaries</c:v>
                </c:pt>
                <c:pt idx="2">
                  <c:v>Training for self builders</c:v>
                </c:pt>
                <c:pt idx="3">
                  <c:v>Training for carpenters and other skilled workers</c:v>
                </c:pt>
                <c:pt idx="4">
                  <c:v>Community awareness &amp; mobilization campaigns (Vulnerability and Capacity Assessments, Participatory methodologies on Safe Shelter)</c:v>
                </c:pt>
                <c:pt idx="5">
                  <c:v>Distribution of posters, flyers and other printed materials</c:v>
                </c:pt>
                <c:pt idx="6">
                  <c:v>Messaging through other media such as radio or SMS</c:v>
                </c:pt>
                <c:pt idx="7">
                  <c:v>Support to Urban Planning and Management through institutional capacity building activities</c:v>
                </c:pt>
                <c:pt idx="8">
                  <c:v>Model house</c:v>
                </c:pt>
                <c:pt idx="9">
                  <c:v>None</c:v>
                </c:pt>
              </c:strCache>
            </c:strRef>
          </c:cat>
          <c:val>
            <c:numRef>
              <c:f>'Question 12'!$D$4:$D$13</c:f>
              <c:numCache>
                <c:formatCode>0</c:formatCode>
                <c:ptCount val="10"/>
                <c:pt idx="0">
                  <c:v>0.0</c:v>
                </c:pt>
                <c:pt idx="1">
                  <c:v>7.0</c:v>
                </c:pt>
                <c:pt idx="2">
                  <c:v>7.0</c:v>
                </c:pt>
                <c:pt idx="3">
                  <c:v>6.0</c:v>
                </c:pt>
                <c:pt idx="4">
                  <c:v>4.0</c:v>
                </c:pt>
                <c:pt idx="5">
                  <c:v>4.0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388744"/>
        <c:axId val="-2146258872"/>
      </c:barChart>
      <c:catAx>
        <c:axId val="2091388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Arial"/>
                <a:cs typeface="Arial"/>
              </a:defRPr>
            </a:pPr>
            <a:endParaRPr lang="fr-FR"/>
          </a:p>
        </c:txPr>
        <c:crossAx val="-2146258872"/>
        <c:crosses val="autoZero"/>
        <c:auto val="1"/>
        <c:lblAlgn val="ctr"/>
        <c:lblOffset val="100"/>
        <c:noMultiLvlLbl val="0"/>
      </c:catAx>
      <c:valAx>
        <c:axId val="-214625887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091388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13'!$B$4:$B$12</c:f>
              <c:strCache>
                <c:ptCount val="9"/>
                <c:pt idx="0">
                  <c:v>Rain harvesting systems and other water facilities (reparation or new)</c:v>
                </c:pt>
                <c:pt idx="1">
                  <c:v>Other Water Sanitation &amp; Hygiene promotion (WASH)</c:v>
                </c:pt>
                <c:pt idx="2">
                  <c:v>Salvaging/recycling debris and shelter material</c:v>
                </c:pt>
                <c:pt idx="3">
                  <c:v>Disaster Risk Reduction</c:v>
                </c:pt>
                <c:pt idx="4">
                  <c:v>Settlement mitigation</c:v>
                </c:pt>
                <c:pt idx="5">
                  <c:v>Land preparation</c:v>
                </c:pt>
                <c:pt idx="6">
                  <c:v>Livelihoods</c:v>
                </c:pt>
                <c:pt idx="7">
                  <c:v>Rehabilitation programs for persons living with disabilities</c:v>
                </c:pt>
                <c:pt idx="8">
                  <c:v>Health</c:v>
                </c:pt>
              </c:strCache>
            </c:strRef>
          </c:cat>
          <c:val>
            <c:numRef>
              <c:f>'Question 13'!$C$4:$C$12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37609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B9CDE5"/>
              </a:solidFill>
            </c:spPr>
          </c:dPt>
          <c:dPt>
            <c:idx val="6"/>
            <c:invertIfNegative val="0"/>
            <c:bubble3D val="0"/>
            <c:spPr>
              <a:solidFill>
                <a:srgbClr val="376092"/>
              </a:solidFill>
            </c:spPr>
          </c:dPt>
          <c:dPt>
            <c:idx val="7"/>
            <c:invertIfNegative val="0"/>
            <c:bubble3D val="0"/>
            <c:spPr>
              <a:solidFill>
                <a:srgbClr val="B9CDE5"/>
              </a:solidFill>
            </c:spPr>
          </c:dPt>
          <c:dPt>
            <c:idx val="8"/>
            <c:invertIfNegative val="0"/>
            <c:bubble3D val="0"/>
            <c:spPr>
              <a:solidFill>
                <a:srgbClr val="B9CDE5"/>
              </a:solidFill>
            </c:spPr>
          </c:dPt>
          <c:cat>
            <c:strRef>
              <c:f>'Question 13'!$B$4:$B$12</c:f>
              <c:strCache>
                <c:ptCount val="9"/>
                <c:pt idx="0">
                  <c:v>Rain harvesting systems and other water facilities (reparation or new)</c:v>
                </c:pt>
                <c:pt idx="1">
                  <c:v>Other Water Sanitation &amp; Hygiene promotion (WASH)</c:v>
                </c:pt>
                <c:pt idx="2">
                  <c:v>Salvaging/recycling debris and shelter material</c:v>
                </c:pt>
                <c:pt idx="3">
                  <c:v>Disaster Risk Reduction</c:v>
                </c:pt>
                <c:pt idx="4">
                  <c:v>Settlement mitigation</c:v>
                </c:pt>
                <c:pt idx="5">
                  <c:v>Land preparation</c:v>
                </c:pt>
                <c:pt idx="6">
                  <c:v>Livelihoods</c:v>
                </c:pt>
                <c:pt idx="7">
                  <c:v>Rehabilitation programs for persons living with disabilities</c:v>
                </c:pt>
                <c:pt idx="8">
                  <c:v>Health</c:v>
                </c:pt>
              </c:strCache>
            </c:strRef>
          </c:cat>
          <c:val>
            <c:numRef>
              <c:f>'Question 13'!$D$4:$D$12</c:f>
              <c:numCache>
                <c:formatCode>0</c:formatCode>
                <c:ptCount val="9"/>
                <c:pt idx="0">
                  <c:v>6.0</c:v>
                </c:pt>
                <c:pt idx="1">
                  <c:v>7.0</c:v>
                </c:pt>
                <c:pt idx="2">
                  <c:v>1.0</c:v>
                </c:pt>
                <c:pt idx="3">
                  <c:v>7.0</c:v>
                </c:pt>
                <c:pt idx="4">
                  <c:v>0.0</c:v>
                </c:pt>
                <c:pt idx="5">
                  <c:v>1.0</c:v>
                </c:pt>
                <c:pt idx="6">
                  <c:v>7.0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728568"/>
        <c:axId val="2140335848"/>
      </c:barChart>
      <c:catAx>
        <c:axId val="2131728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2000">
                <a:latin typeface="Arial"/>
                <a:cs typeface="Arial"/>
              </a:defRPr>
            </a:pPr>
            <a:endParaRPr lang="fr-FR"/>
          </a:p>
        </c:txPr>
        <c:crossAx val="2140335848"/>
        <c:crosses val="autoZero"/>
        <c:auto val="1"/>
        <c:lblAlgn val="ctr"/>
        <c:lblOffset val="100"/>
        <c:noMultiLvlLbl val="0"/>
      </c:catAx>
      <c:valAx>
        <c:axId val="2140335848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131728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'Question 15'!$B$4:$B$7</c:f>
              <c:strCache>
                <c:ptCount val="4"/>
                <c:pt idx="0">
                  <c:v>May to July 2015</c:v>
                </c:pt>
                <c:pt idx="1">
                  <c:v>August to October 2015</c:v>
                </c:pt>
                <c:pt idx="2">
                  <c:v>November 2015 to January 2016</c:v>
                </c:pt>
                <c:pt idx="3">
                  <c:v>February to April 2016</c:v>
                </c:pt>
              </c:strCache>
            </c:strRef>
          </c:cat>
          <c:val>
            <c:numRef>
              <c:f>'Question 15'!$C$4:$C$7</c:f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cat>
            <c:strRef>
              <c:f>'Question 15'!$B$4:$B$7</c:f>
              <c:strCache>
                <c:ptCount val="4"/>
                <c:pt idx="0">
                  <c:v>May to July 2015</c:v>
                </c:pt>
                <c:pt idx="1">
                  <c:v>August to October 2015</c:v>
                </c:pt>
                <c:pt idx="2">
                  <c:v>November 2015 to January 2016</c:v>
                </c:pt>
                <c:pt idx="3">
                  <c:v>February to April 2016</c:v>
                </c:pt>
              </c:strCache>
            </c:strRef>
          </c:cat>
          <c:val>
            <c:numRef>
              <c:f>'Question 15'!$D$4:$D$7</c:f>
              <c:numCache>
                <c:formatCode>0</c:formatCode>
                <c:ptCount val="4"/>
                <c:pt idx="0">
                  <c:v>8.0</c:v>
                </c:pt>
                <c:pt idx="1">
                  <c:v>7.0</c:v>
                </c:pt>
                <c:pt idx="2">
                  <c:v>3.0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545288"/>
        <c:axId val="2143726472"/>
      </c:barChart>
      <c:catAx>
        <c:axId val="-2140545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2143726472"/>
        <c:crosses val="autoZero"/>
        <c:auto val="1"/>
        <c:lblAlgn val="ctr"/>
        <c:lblOffset val="100"/>
        <c:noMultiLvlLbl val="0"/>
      </c:catAx>
      <c:valAx>
        <c:axId val="214372647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2140545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'Question 17'!$B$4:$B$6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Partially </c:v>
                </c:pt>
              </c:strCache>
            </c:strRef>
          </c:cat>
          <c:val>
            <c:numRef>
              <c:f>'Question 17'!$C$4:$C$6</c:f>
              <c:numCache>
                <c:formatCode>0%</c:formatCode>
                <c:ptCount val="3"/>
                <c:pt idx="0">
                  <c:v>0.6</c:v>
                </c:pt>
                <c:pt idx="1">
                  <c:v>0.1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343080"/>
        <c:axId val="-2119714616"/>
      </c:barChart>
      <c:catAx>
        <c:axId val="20913430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2119714616"/>
        <c:crosses val="autoZero"/>
        <c:auto val="1"/>
        <c:lblAlgn val="ctr"/>
        <c:lblOffset val="100"/>
        <c:noMultiLvlLbl val="0"/>
      </c:catAx>
      <c:valAx>
        <c:axId val="-21197146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91343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BBB59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'Question 18'!$B$4:$B$5</c:f>
              <c:strCache>
                <c:ptCount val="2"/>
                <c:pt idx="0">
                  <c:v>Finalized</c:v>
                </c:pt>
                <c:pt idx="1">
                  <c:v>Not finalized</c:v>
                </c:pt>
              </c:strCache>
            </c:strRef>
          </c:cat>
          <c:val>
            <c:numRef>
              <c:f>'Question 18'!$C$4:$C$5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283896"/>
        <c:axId val="-2146286328"/>
      </c:barChart>
      <c:valAx>
        <c:axId val="-21462863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91283896"/>
        <c:crosses val="autoZero"/>
        <c:crossBetween val="between"/>
      </c:valAx>
      <c:catAx>
        <c:axId val="2091283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-2146286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84807"/>
              </a:solidFill>
            </c:spPr>
          </c:dPt>
          <c:dPt>
            <c:idx val="1"/>
            <c:invertIfNegative val="0"/>
            <c:bubble3D val="0"/>
            <c:spPr>
              <a:solidFill>
                <a:srgbClr val="984807"/>
              </a:solidFill>
            </c:spPr>
          </c:dPt>
          <c:dPt>
            <c:idx val="2"/>
            <c:invertIfNegative val="0"/>
            <c:bubble3D val="0"/>
            <c:spPr>
              <a:solidFill>
                <a:srgbClr val="E46C0A"/>
              </a:solidFill>
            </c:spPr>
          </c:dPt>
          <c:dPt>
            <c:idx val="3"/>
            <c:invertIfNegative val="0"/>
            <c:bubble3D val="0"/>
            <c:spPr>
              <a:solidFill>
                <a:srgbClr val="FAC09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cat>
            <c:strRef>
              <c:f>'Question 20'!$B$4:$B$12</c:f>
              <c:strCache>
                <c:ptCount val="9"/>
                <c:pt idx="0">
                  <c:v>Elderly</c:v>
                </c:pt>
                <c:pt idx="1">
                  <c:v>Female Headed HH</c:v>
                </c:pt>
                <c:pt idx="2">
                  <c:v>IDP</c:v>
                </c:pt>
                <c:pt idx="3">
                  <c:v>Landless</c:v>
                </c:pt>
                <c:pt idx="4">
                  <c:v>Minority/Marginalized Group</c:v>
                </c:pt>
                <c:pt idx="5">
                  <c:v>Other Vulnerable</c:v>
                </c:pt>
                <c:pt idx="6">
                  <c:v>Disabled</c:v>
                </c:pt>
                <c:pt idx="7">
                  <c:v>Pregnant/Lactating</c:v>
                </c:pt>
                <c:pt idx="8">
                  <c:v>None</c:v>
                </c:pt>
              </c:strCache>
            </c:strRef>
          </c:cat>
          <c:val>
            <c:numRef>
              <c:f>'Question 20'!$D$4:$D$12</c:f>
              <c:numCache>
                <c:formatCode>0</c:formatCode>
                <c:ptCount val="9"/>
                <c:pt idx="0">
                  <c:v>3.0</c:v>
                </c:pt>
                <c:pt idx="1">
                  <c:v>3.0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3.0</c:v>
                </c:pt>
                <c:pt idx="7">
                  <c:v>1.0</c:v>
                </c:pt>
                <c:pt idx="8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446472"/>
        <c:axId val="-2119948664"/>
      </c:barChart>
      <c:catAx>
        <c:axId val="2145446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/>
                <a:cs typeface="Arial"/>
              </a:defRPr>
            </a:pPr>
            <a:endParaRPr lang="fr-FR"/>
          </a:p>
        </c:txPr>
        <c:crossAx val="-2119948664"/>
        <c:crosses val="autoZero"/>
        <c:auto val="1"/>
        <c:lblAlgn val="ctr"/>
        <c:lblOffset val="100"/>
        <c:noMultiLvlLbl val="0"/>
      </c:catAx>
      <c:valAx>
        <c:axId val="-211994866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145446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B71C-8318-1B44-B95B-1E0530D459C0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0730-C1A5-6B49-8DEE-C782E04A8D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45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D4B5-F7B5-40AA-B0DF-A47FD1559879}" type="datetimeFigureOut">
              <a:rPr lang="en-US" smtClean="0"/>
              <a:t>11/06/15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2351-9468-4BDF-AAE7-6DCF509F8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5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 </a:t>
            </a:r>
            <a:r>
              <a:rPr lang="en-US" dirty="0" err="1" smtClean="0"/>
              <a:t>Erro</a:t>
            </a:r>
            <a:r>
              <a:rPr lang="en-US" dirty="0" smtClean="0"/>
              <a:t> North &amp; South whole island, unknown number of HH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** Unspecified </a:t>
            </a:r>
            <a:r>
              <a:rPr lang="en-US" dirty="0" err="1" smtClean="0"/>
              <a:t>HfH</a:t>
            </a:r>
            <a:r>
              <a:rPr lang="en-US" dirty="0" smtClean="0"/>
              <a:t>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With IOM planned distributions not yet updated in 3W, locations 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5C50-4AA4-407D-ABCC-7F739071BB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 </a:t>
            </a:r>
            <a:r>
              <a:rPr lang="en-US" dirty="0" err="1" smtClean="0"/>
              <a:t>Erro</a:t>
            </a:r>
            <a:r>
              <a:rPr lang="en-US" dirty="0" smtClean="0"/>
              <a:t> North &amp; South whole island, unknown number of HH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** Unspecified </a:t>
            </a:r>
            <a:r>
              <a:rPr lang="en-US" dirty="0" err="1" smtClean="0"/>
              <a:t>HfH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5C50-4AA4-407D-ABCC-7F739071BB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5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 </a:t>
            </a:r>
            <a:r>
              <a:rPr lang="en-US" dirty="0" err="1" smtClean="0"/>
              <a:t>Erro</a:t>
            </a:r>
            <a:r>
              <a:rPr lang="en-US" dirty="0" smtClean="0"/>
              <a:t> North &amp; South whole island, unknown number of HH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** Unspecified </a:t>
            </a:r>
            <a:r>
              <a:rPr lang="en-US" dirty="0" err="1" smtClean="0"/>
              <a:t>HfH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5C50-4AA4-407D-ABCC-7F739071BB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 </a:t>
            </a:r>
            <a:r>
              <a:rPr lang="en-US" dirty="0" err="1" smtClean="0"/>
              <a:t>Erro</a:t>
            </a:r>
            <a:r>
              <a:rPr lang="en-US" dirty="0" smtClean="0"/>
              <a:t> North &amp; South whole island, unknown number of HH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** Unspecified </a:t>
            </a:r>
            <a:r>
              <a:rPr lang="en-US" dirty="0" err="1" smtClean="0"/>
              <a:t>HfH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5C50-4AA4-407D-ABCC-7F739071BB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2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9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09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8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0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5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2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47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5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5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98F4-CDBE-8540-8FDE-83DC4C5331E3}" type="datetimeFigureOut">
              <a:rPr lang="fr-FR" smtClean="0"/>
              <a:t>11/06/15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4F1A-31C1-3546-A235-A9219F7C26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9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30059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Vanuatu Shelter Cluster </a:t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meeting</a:t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670176"/>
            <a:ext cx="6400800" cy="127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1416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1416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11</a:t>
            </a:r>
            <a:r>
              <a:rPr lang="en-GB" baseline="300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June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141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PWD main office –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conference room</a:t>
            </a:r>
          </a:p>
        </p:txBody>
      </p:sp>
    </p:spTree>
    <p:extLst>
      <p:ext uri="{BB962C8B-B14F-4D97-AF65-F5344CB8AC3E}">
        <p14:creationId xmlns:p14="http://schemas.microsoft.com/office/powerpoint/2010/main" val="299430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r>
              <a:rPr lang="fr-FR" sz="2800" dirty="0"/>
              <a:t>There are </a:t>
            </a:r>
            <a:r>
              <a:rPr lang="fr-FR" sz="2800" dirty="0" err="1"/>
              <a:t>precise</a:t>
            </a:r>
            <a:r>
              <a:rPr lang="fr-FR" sz="2800" dirty="0"/>
              <a:t> </a:t>
            </a:r>
            <a:r>
              <a:rPr lang="fr-FR" sz="2800" dirty="0" err="1"/>
              <a:t>quality</a:t>
            </a:r>
            <a:r>
              <a:rPr lang="fr-FR" sz="2800" dirty="0"/>
              <a:t> guidelines, </a:t>
            </a:r>
            <a:r>
              <a:rPr lang="fr-FR" sz="2800" dirty="0" err="1"/>
              <a:t>especially</a:t>
            </a:r>
            <a:r>
              <a:rPr lang="fr-FR" sz="2800" dirty="0"/>
              <a:t> for </a:t>
            </a:r>
            <a:r>
              <a:rPr lang="fr-FR" sz="2800" dirty="0" err="1"/>
              <a:t>tarpaulins</a:t>
            </a:r>
            <a:r>
              <a:rPr lang="fr-FR" sz="2800" dirty="0"/>
              <a:t>, to </a:t>
            </a:r>
            <a:r>
              <a:rPr lang="fr-FR" sz="2800" dirty="0" err="1"/>
              <a:t>ensure</a:t>
            </a:r>
            <a:r>
              <a:rPr lang="fr-FR" sz="2800" dirty="0"/>
              <a:t> the items </a:t>
            </a:r>
            <a:r>
              <a:rPr lang="fr-FR" sz="2800" dirty="0" err="1"/>
              <a:t>distributed</a:t>
            </a:r>
            <a:r>
              <a:rPr lang="fr-FR" sz="2800" dirty="0"/>
              <a:t> </a:t>
            </a:r>
            <a:r>
              <a:rPr lang="fr-FR" sz="2800" dirty="0" err="1"/>
              <a:t>meet</a:t>
            </a:r>
            <a:r>
              <a:rPr lang="fr-FR" sz="2800" dirty="0"/>
              <a:t> international standards. </a:t>
            </a:r>
          </a:p>
          <a:p>
            <a:r>
              <a:rPr lang="fr-FR" sz="2800" dirty="0"/>
              <a:t>Relief items are </a:t>
            </a:r>
            <a:r>
              <a:rPr lang="fr-FR" sz="2800" dirty="0" err="1"/>
              <a:t>only</a:t>
            </a:r>
            <a:r>
              <a:rPr lang="fr-FR" sz="2800" dirty="0"/>
              <a:t> </a:t>
            </a:r>
            <a:r>
              <a:rPr lang="fr-FR" sz="2800" dirty="0" err="1"/>
              <a:t>provided</a:t>
            </a:r>
            <a:r>
              <a:rPr lang="fr-FR" sz="2800" dirty="0"/>
              <a:t> to people </a:t>
            </a:r>
            <a:r>
              <a:rPr lang="fr-FR" sz="2800" dirty="0" err="1"/>
              <a:t>whose</a:t>
            </a:r>
            <a:r>
              <a:rPr lang="fr-FR" sz="2800" dirty="0"/>
              <a:t> </a:t>
            </a:r>
            <a:r>
              <a:rPr lang="fr-FR" sz="2800" dirty="0" err="1"/>
              <a:t>houses</a:t>
            </a:r>
            <a:r>
              <a:rPr lang="fr-FR" sz="2800" dirty="0"/>
              <a:t> have been </a:t>
            </a:r>
            <a:r>
              <a:rPr lang="fr-FR" sz="2800" dirty="0" err="1"/>
              <a:t>damaged</a:t>
            </a:r>
            <a:r>
              <a:rPr lang="fr-FR" sz="2800" dirty="0"/>
              <a:t> by Cyclone Pam. If </a:t>
            </a:r>
            <a:r>
              <a:rPr lang="fr-FR" sz="2800" dirty="0" err="1"/>
              <a:t>you</a:t>
            </a:r>
            <a:r>
              <a:rPr lang="fr-FR" sz="2800" dirty="0"/>
              <a:t> have questions or </a:t>
            </a:r>
            <a:r>
              <a:rPr lang="fr-FR" sz="2800" dirty="0" err="1"/>
              <a:t>concerns</a:t>
            </a:r>
            <a:r>
              <a:rPr lang="fr-FR" sz="2800" dirty="0"/>
              <a:t>, </a:t>
            </a:r>
            <a:r>
              <a:rPr lang="fr-FR" sz="2800" dirty="0" err="1"/>
              <a:t>please</a:t>
            </a:r>
            <a:r>
              <a:rPr lang="fr-FR" sz="2800" dirty="0"/>
              <a:t> contact </a:t>
            </a:r>
            <a:r>
              <a:rPr lang="fr-FR" sz="2800" dirty="0" err="1"/>
              <a:t>your</a:t>
            </a:r>
            <a:r>
              <a:rPr lang="fr-FR" sz="2800" dirty="0"/>
              <a:t> local or Provincial </a:t>
            </a:r>
            <a:r>
              <a:rPr lang="fr-FR" sz="2800" dirty="0" err="1"/>
              <a:t>Government</a:t>
            </a:r>
            <a:r>
              <a:rPr lang="fr-FR" sz="2800" dirty="0"/>
              <a:t> – </a:t>
            </a:r>
            <a:r>
              <a:rPr lang="fr-FR" sz="2800" dirty="0" err="1"/>
              <a:t>these</a:t>
            </a:r>
            <a:r>
              <a:rPr lang="fr-FR" sz="2800" dirty="0"/>
              <a:t> messages </a:t>
            </a:r>
            <a:r>
              <a:rPr lang="fr-FR" sz="2800" dirty="0" err="1"/>
              <a:t>will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/>
              <a:t>passed</a:t>
            </a:r>
            <a:r>
              <a:rPr lang="fr-FR" sz="2800" dirty="0"/>
              <a:t> back to relief </a:t>
            </a:r>
            <a:r>
              <a:rPr lang="fr-FR" sz="2800" dirty="0" err="1"/>
              <a:t>agencies</a:t>
            </a:r>
            <a:r>
              <a:rPr lang="fr-FR" sz="2800" dirty="0"/>
              <a:t> to </a:t>
            </a:r>
            <a:r>
              <a:rPr lang="fr-FR" sz="2800" dirty="0" err="1"/>
              <a:t>follow</a:t>
            </a:r>
            <a:r>
              <a:rPr lang="fr-FR" sz="2800" dirty="0"/>
              <a:t> up. </a:t>
            </a:r>
            <a:endParaRPr lang="fr-FR" sz="2800" dirty="0" smtClean="0"/>
          </a:p>
          <a:p>
            <a:endParaRPr lang="fr-FR" sz="2800" dirty="0"/>
          </a:p>
          <a:p>
            <a:pPr marL="0" indent="0">
              <a:buNone/>
            </a:pPr>
            <a:r>
              <a:rPr lang="fr-FR" sz="2800" b="1" dirty="0" smtClean="0">
                <a:solidFill>
                  <a:srgbClr val="800000"/>
                </a:solidFill>
              </a:rPr>
              <a:t>Do </a:t>
            </a:r>
            <a:r>
              <a:rPr lang="fr-FR" sz="2800" b="1" dirty="0" err="1" smtClean="0">
                <a:solidFill>
                  <a:srgbClr val="800000"/>
                </a:solidFill>
              </a:rPr>
              <a:t>we</a:t>
            </a:r>
            <a:r>
              <a:rPr lang="fr-FR" sz="2800" b="1" dirty="0" smtClean="0">
                <a:solidFill>
                  <a:srgbClr val="800000"/>
                </a:solidFill>
              </a:rPr>
              <a:t> </a:t>
            </a:r>
            <a:r>
              <a:rPr lang="fr-FR" sz="2800" b="1" dirty="0" err="1" smtClean="0">
                <a:solidFill>
                  <a:srgbClr val="800000"/>
                </a:solidFill>
              </a:rPr>
              <a:t>want</a:t>
            </a:r>
            <a:r>
              <a:rPr lang="fr-FR" sz="2800" b="1" dirty="0" smtClean="0">
                <a:solidFill>
                  <a:srgbClr val="800000"/>
                </a:solidFill>
              </a:rPr>
              <a:t> update </a:t>
            </a:r>
            <a:r>
              <a:rPr lang="fr-FR" sz="2800" b="1" dirty="0" err="1" smtClean="0">
                <a:solidFill>
                  <a:srgbClr val="800000"/>
                </a:solidFill>
              </a:rPr>
              <a:t>existing</a:t>
            </a:r>
            <a:r>
              <a:rPr lang="fr-FR" sz="2800" b="1" dirty="0" smtClean="0">
                <a:solidFill>
                  <a:srgbClr val="800000"/>
                </a:solidFill>
              </a:rPr>
              <a:t>/new messages?</a:t>
            </a:r>
            <a:endParaRPr lang="fr-FR" sz="2800" b="1" dirty="0">
              <a:solidFill>
                <a:srgbClr val="800000"/>
              </a:solidFill>
            </a:endParaRPr>
          </a:p>
          <a:p>
            <a:endParaRPr lang="fr-FR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.3 </a:t>
            </a:r>
            <a:r>
              <a:rPr lang="en-GB" sz="3200" dirty="0"/>
              <a:t>Shelter key messages for communication with communities</a:t>
            </a:r>
          </a:p>
        </p:txBody>
      </p:sp>
    </p:spTree>
    <p:extLst>
      <p:ext uri="{BB962C8B-B14F-4D97-AF65-F5344CB8AC3E}">
        <p14:creationId xmlns:p14="http://schemas.microsoft.com/office/powerpoint/2010/main" val="62133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00000"/>
                </a:solidFill>
              </a:rPr>
              <a:t>9 </a:t>
            </a:r>
            <a:r>
              <a:rPr lang="fr-FR" sz="2800" b="1" dirty="0" err="1" smtClean="0">
                <a:solidFill>
                  <a:srgbClr val="800000"/>
                </a:solidFill>
              </a:rPr>
              <a:t>Shelter</a:t>
            </a:r>
            <a:r>
              <a:rPr lang="fr-FR" sz="2800" b="1" dirty="0" smtClean="0">
                <a:solidFill>
                  <a:srgbClr val="800000"/>
                </a:solidFill>
              </a:rPr>
              <a:t> Cluster </a:t>
            </a:r>
            <a:r>
              <a:rPr lang="fr-FR" sz="2800" b="1" dirty="0" err="1" smtClean="0">
                <a:solidFill>
                  <a:srgbClr val="800000"/>
                </a:solidFill>
              </a:rPr>
              <a:t>partners</a:t>
            </a:r>
            <a:r>
              <a:rPr lang="fr-FR" sz="2800" b="1" dirty="0" smtClean="0">
                <a:solidFill>
                  <a:srgbClr val="800000"/>
                </a:solidFill>
              </a:rPr>
              <a:t> inputs:</a:t>
            </a:r>
          </a:p>
          <a:p>
            <a:pPr>
              <a:buFont typeface="Wingdings" charset="2"/>
              <a:buChar char="ü"/>
            </a:pPr>
            <a:r>
              <a:rPr lang="fr-FR" sz="2600" dirty="0" smtClean="0"/>
              <a:t>UN Habitat</a:t>
            </a:r>
          </a:p>
          <a:p>
            <a:pPr>
              <a:buFont typeface="Wingdings" charset="2"/>
              <a:buChar char="ü"/>
            </a:pPr>
            <a:r>
              <a:rPr lang="fr-FR" sz="2600" dirty="0" smtClean="0"/>
              <a:t>World Vision</a:t>
            </a:r>
          </a:p>
          <a:p>
            <a:pPr>
              <a:buFont typeface="Wingdings" charset="2"/>
              <a:buChar char="ü"/>
            </a:pPr>
            <a:r>
              <a:rPr lang="fr-FR" sz="2600" dirty="0" smtClean="0"/>
              <a:t>ADRA</a:t>
            </a:r>
          </a:p>
          <a:p>
            <a:pPr>
              <a:buFont typeface="Wingdings" charset="2"/>
              <a:buChar char="ü"/>
            </a:pPr>
            <a:r>
              <a:rPr lang="fr-FR" sz="2600" dirty="0" smtClean="0"/>
              <a:t>Vanuatu Christian Council</a:t>
            </a:r>
          </a:p>
          <a:p>
            <a:pPr>
              <a:buFont typeface="Wingdings" charset="2"/>
              <a:buChar char="ü"/>
            </a:pPr>
            <a:r>
              <a:rPr lang="fr-FR" sz="2600" dirty="0" smtClean="0"/>
              <a:t>CARE international</a:t>
            </a:r>
          </a:p>
          <a:p>
            <a:pPr>
              <a:buFont typeface="Wingdings" charset="2"/>
              <a:buChar char="ü"/>
            </a:pPr>
            <a:r>
              <a:rPr lang="fr-FR" sz="2600" dirty="0" smtClean="0"/>
              <a:t>IOM</a:t>
            </a:r>
          </a:p>
          <a:p>
            <a:pPr>
              <a:buFont typeface="Wingdings" charset="2"/>
              <a:buChar char="ü"/>
            </a:pPr>
            <a:r>
              <a:rPr lang="fr-FR" sz="2600" dirty="0" smtClean="0"/>
              <a:t>CARITAS</a:t>
            </a:r>
          </a:p>
          <a:p>
            <a:pPr>
              <a:buFont typeface="Wingdings" charset="2"/>
              <a:buChar char="ü"/>
            </a:pPr>
            <a:r>
              <a:rPr lang="en-GB" sz="2600" dirty="0"/>
              <a:t>Disability Desk; Ministry of Justice and Community Services</a:t>
            </a:r>
            <a:endParaRPr lang="fr-FR" sz="2600" dirty="0"/>
          </a:p>
          <a:p>
            <a:pPr>
              <a:buFont typeface="Wingdings" charset="2"/>
              <a:buChar char="ü"/>
            </a:pPr>
            <a:r>
              <a:rPr lang="fr-FR" sz="2600" dirty="0" smtClean="0"/>
              <a:t>The Salvation </a:t>
            </a:r>
            <a:r>
              <a:rPr lang="fr-FR" sz="2600" dirty="0" err="1" smtClean="0"/>
              <a:t>Army</a:t>
            </a:r>
            <a:endParaRPr lang="fr-FR" sz="2600" dirty="0" smtClean="0"/>
          </a:p>
          <a:p>
            <a:pPr>
              <a:buFont typeface="Wingdings" charset="2"/>
              <a:buChar char="ü"/>
            </a:pPr>
            <a:r>
              <a:rPr lang="fr-FR" sz="2600" dirty="0" smtClean="0"/>
              <a:t>Save the </a:t>
            </a:r>
            <a:r>
              <a:rPr lang="fr-FR" sz="2600" dirty="0" err="1" smtClean="0"/>
              <a:t>Children</a:t>
            </a:r>
            <a:r>
              <a:rPr lang="fr-FR" sz="2600" dirty="0" smtClean="0"/>
              <a:t> </a:t>
            </a:r>
            <a:r>
              <a:rPr lang="fr-FR" sz="2600" dirty="0" err="1" smtClean="0"/>
              <a:t>Australia</a:t>
            </a:r>
            <a:endParaRPr lang="fr-FR" sz="2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.3 </a:t>
            </a:r>
            <a:r>
              <a:rPr lang="en-GB" sz="3200" dirty="0">
                <a:latin typeface="Arial"/>
                <a:cs typeface="Arial"/>
              </a:rPr>
              <a:t>Shelter Interventions survey key outputs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9276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2400" dirty="0" smtClean="0"/>
              <a:t>Q6.Do </a:t>
            </a:r>
            <a:r>
              <a:rPr lang="en-GB" sz="2400" dirty="0"/>
              <a:t>you feel there are still </a:t>
            </a:r>
            <a:r>
              <a:rPr lang="en-GB" sz="2400" dirty="0">
                <a:solidFill>
                  <a:srgbClr val="800000"/>
                </a:solidFill>
              </a:rPr>
              <a:t>emergency shelter gaps </a:t>
            </a:r>
            <a:r>
              <a:rPr lang="en-GB" sz="2400" dirty="0"/>
              <a:t>in your area(s) of intervention?</a:t>
            </a:r>
          </a:p>
        </p:txBody>
      </p:sp>
      <p:pic>
        <p:nvPicPr>
          <p:cNvPr id="4" name="Picture 3" descr="chart8072063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416"/>
            <a:ext cx="8681671" cy="42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Q8: In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800000"/>
                </a:solidFill>
              </a:rPr>
              <a:t>islands</a:t>
            </a:r>
            <a:r>
              <a:rPr lang="fr-FR" sz="2400" dirty="0">
                <a:solidFill>
                  <a:srgbClr val="800000"/>
                </a:solidFill>
              </a:rPr>
              <a:t>/provinces </a:t>
            </a:r>
            <a:r>
              <a:rPr lang="fr-FR" sz="2400" dirty="0"/>
              <a:t>are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working</a:t>
            </a:r>
            <a:r>
              <a:rPr lang="fr-FR" sz="2400" dirty="0"/>
              <a:t> or planning to </a:t>
            </a:r>
            <a:r>
              <a:rPr lang="fr-FR" sz="2400" dirty="0" err="1"/>
              <a:t>work</a:t>
            </a:r>
            <a:r>
              <a:rPr lang="fr-FR" sz="2400" dirty="0"/>
              <a:t>?</a:t>
            </a:r>
            <a:endParaRPr lang="en-GB" sz="2400" dirty="0"/>
          </a:p>
        </p:txBody>
      </p:sp>
      <p:pic>
        <p:nvPicPr>
          <p:cNvPr id="7" name="Picture 3" descr="chart8072066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32167" y="346165"/>
            <a:ext cx="3879668" cy="9144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 smtClean="0">
                <a:solidFill>
                  <a:srgbClr val="800000"/>
                </a:solidFill>
              </a:rPr>
              <a:t>At</a:t>
            </a:r>
            <a:r>
              <a:rPr lang="fr-FR" sz="2400" b="1" dirty="0" smtClean="0">
                <a:solidFill>
                  <a:srgbClr val="800000"/>
                </a:solidFill>
              </a:rPr>
              <a:t> least one </a:t>
            </a:r>
            <a:r>
              <a:rPr lang="fr-FR" sz="2400" b="1" dirty="0" err="1" smtClean="0">
                <a:solidFill>
                  <a:srgbClr val="800000"/>
                </a:solidFill>
              </a:rPr>
              <a:t>agency</a:t>
            </a:r>
            <a:r>
              <a:rPr lang="fr-FR" sz="2400" b="1" dirty="0" smtClean="0">
                <a:solidFill>
                  <a:srgbClr val="800000"/>
                </a:solidFill>
              </a:rPr>
              <a:t> in all </a:t>
            </a:r>
            <a:r>
              <a:rPr lang="fr-FR" sz="2400" b="1" dirty="0" err="1" smtClean="0">
                <a:solidFill>
                  <a:srgbClr val="800000"/>
                </a:solidFill>
              </a:rPr>
              <a:t>islands</a:t>
            </a:r>
            <a:endParaRPr lang="fr-FR" sz="24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7 </a:t>
            </a:r>
            <a:r>
              <a:rPr lang="fr-FR" sz="2400" dirty="0" err="1" smtClean="0"/>
              <a:t>agencies</a:t>
            </a:r>
            <a:r>
              <a:rPr lang="fr-FR" sz="2400" dirty="0" smtClean="0"/>
              <a:t> in Port Vila (</a:t>
            </a:r>
            <a:r>
              <a:rPr lang="fr-FR" sz="2400" dirty="0" err="1" smtClean="0"/>
              <a:t>urban</a:t>
            </a:r>
            <a:r>
              <a:rPr lang="fr-FR" sz="2400" dirty="0" smtClean="0"/>
              <a:t> and </a:t>
            </a:r>
            <a:r>
              <a:rPr lang="fr-FR" sz="2400" dirty="0" err="1" smtClean="0"/>
              <a:t>peri</a:t>
            </a:r>
            <a:r>
              <a:rPr lang="fr-FR" sz="2400" dirty="0" smtClean="0"/>
              <a:t> </a:t>
            </a:r>
            <a:r>
              <a:rPr lang="fr-FR" sz="2400" dirty="0" err="1" smtClean="0"/>
              <a:t>urban</a:t>
            </a:r>
            <a:r>
              <a:rPr lang="fr-FR" sz="2400" dirty="0" smtClean="0"/>
              <a:t>) - 5 in </a:t>
            </a:r>
            <a:r>
              <a:rPr lang="fr-FR" sz="2400" dirty="0" err="1" smtClean="0"/>
              <a:t>Efate</a:t>
            </a:r>
            <a:r>
              <a:rPr lang="fr-FR" sz="2400" dirty="0" smtClean="0"/>
              <a:t> (rural)</a:t>
            </a:r>
          </a:p>
          <a:p>
            <a:pPr marL="0" indent="0">
              <a:buNone/>
            </a:pPr>
            <a:r>
              <a:rPr lang="fr-FR" sz="2400" dirty="0" smtClean="0"/>
              <a:t>3 </a:t>
            </a:r>
            <a:r>
              <a:rPr lang="fr-FR" sz="2400" dirty="0" err="1" smtClean="0"/>
              <a:t>agencies</a:t>
            </a:r>
            <a:r>
              <a:rPr lang="fr-FR" sz="2400" dirty="0" smtClean="0"/>
              <a:t> in </a:t>
            </a:r>
            <a:r>
              <a:rPr lang="fr-FR" sz="2400" dirty="0" err="1" smtClean="0"/>
              <a:t>Lenekal</a:t>
            </a:r>
            <a:r>
              <a:rPr lang="fr-FR" sz="2400" dirty="0" smtClean="0"/>
              <a:t> - 4 </a:t>
            </a:r>
            <a:r>
              <a:rPr lang="fr-FR" sz="2400" dirty="0" err="1" smtClean="0"/>
              <a:t>agencies</a:t>
            </a:r>
            <a:r>
              <a:rPr lang="fr-FR" sz="2400" dirty="0" smtClean="0"/>
              <a:t> in Tanna (rural)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76930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Q9: </a:t>
            </a:r>
            <a:r>
              <a:rPr lang="fr-FR" sz="2400" dirty="0" err="1"/>
              <a:t>Which</a:t>
            </a:r>
            <a:r>
              <a:rPr lang="fr-FR" sz="2400" dirty="0"/>
              <a:t> type of </a:t>
            </a:r>
            <a:r>
              <a:rPr lang="fr-FR" sz="2400" dirty="0" err="1"/>
              <a:t>shelter</a:t>
            </a:r>
            <a:r>
              <a:rPr lang="fr-FR" sz="2400" dirty="0"/>
              <a:t> interventions are </a:t>
            </a:r>
            <a:r>
              <a:rPr lang="fr-FR" sz="2400" dirty="0" err="1"/>
              <a:t>you</a:t>
            </a:r>
            <a:r>
              <a:rPr lang="fr-FR" sz="2400" dirty="0"/>
              <a:t> planning or </a:t>
            </a:r>
            <a:r>
              <a:rPr lang="fr-FR" sz="2400" dirty="0" err="1"/>
              <a:t>implementing</a:t>
            </a:r>
            <a:r>
              <a:rPr lang="fr-FR" sz="2400" dirty="0"/>
              <a:t> </a:t>
            </a:r>
            <a:r>
              <a:rPr lang="fr-FR" sz="2400" dirty="0" err="1"/>
              <a:t>at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800000"/>
                </a:solidFill>
              </a:rPr>
              <a:t>household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level</a:t>
            </a:r>
            <a:r>
              <a:rPr lang="fr-FR" sz="2400" dirty="0"/>
              <a:t>? </a:t>
            </a:r>
            <a:endParaRPr lang="en-GB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343585"/>
              </p:ext>
            </p:extLst>
          </p:nvPr>
        </p:nvGraphicFramePr>
        <p:xfrm>
          <a:off x="0" y="1428750"/>
          <a:ext cx="91440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7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Q10: </a:t>
            </a:r>
            <a:r>
              <a:rPr lang="fr-FR" sz="2400" dirty="0" err="1"/>
              <a:t>Which</a:t>
            </a:r>
            <a:r>
              <a:rPr lang="fr-FR" sz="2400" dirty="0"/>
              <a:t> type of </a:t>
            </a:r>
            <a:r>
              <a:rPr lang="fr-FR" sz="2400" dirty="0" err="1"/>
              <a:t>shelter</a:t>
            </a:r>
            <a:r>
              <a:rPr lang="fr-FR" sz="2400" dirty="0"/>
              <a:t> interventions are </a:t>
            </a:r>
            <a:r>
              <a:rPr lang="fr-FR" sz="2400" dirty="0" err="1"/>
              <a:t>you</a:t>
            </a:r>
            <a:r>
              <a:rPr lang="fr-FR" sz="2400" dirty="0"/>
              <a:t> planning or </a:t>
            </a:r>
            <a:r>
              <a:rPr lang="fr-FR" sz="2400" dirty="0" err="1"/>
              <a:t>implementing</a:t>
            </a:r>
            <a:r>
              <a:rPr lang="fr-FR" sz="2400" dirty="0"/>
              <a:t> </a:t>
            </a:r>
            <a:r>
              <a:rPr lang="fr-FR" sz="2400" dirty="0" err="1"/>
              <a:t>at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800000"/>
                </a:solidFill>
              </a:rPr>
              <a:t>community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level</a:t>
            </a:r>
            <a:r>
              <a:rPr lang="fr-FR" sz="2400" dirty="0"/>
              <a:t>? </a:t>
            </a:r>
            <a:endParaRPr lang="en-GB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403588"/>
              </p:ext>
            </p:extLst>
          </p:nvPr>
        </p:nvGraphicFramePr>
        <p:xfrm>
          <a:off x="0" y="1409700"/>
          <a:ext cx="91440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41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Q11: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800000"/>
                </a:solidFill>
              </a:rPr>
              <a:t>type of </a:t>
            </a:r>
            <a:r>
              <a:rPr lang="fr-FR" sz="2400" dirty="0" err="1">
                <a:solidFill>
                  <a:srgbClr val="800000"/>
                </a:solidFill>
              </a:rPr>
              <a:t>community</a:t>
            </a:r>
            <a:r>
              <a:rPr lang="fr-FR" sz="2400" dirty="0">
                <a:solidFill>
                  <a:srgbClr val="800000"/>
                </a:solidFill>
              </a:rPr>
              <a:t> building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target</a:t>
            </a:r>
            <a:r>
              <a:rPr lang="fr-FR" sz="2400" dirty="0"/>
              <a:t>, if </a:t>
            </a:r>
            <a:r>
              <a:rPr lang="fr-FR" sz="2400" dirty="0" err="1"/>
              <a:t>any</a:t>
            </a:r>
            <a:r>
              <a:rPr lang="fr-FR" sz="2400" dirty="0"/>
              <a:t>? </a:t>
            </a:r>
            <a:endParaRPr lang="en-GB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982348"/>
              </p:ext>
            </p:extLst>
          </p:nvPr>
        </p:nvGraphicFramePr>
        <p:xfrm>
          <a:off x="0" y="1116545"/>
          <a:ext cx="9144000" cy="57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21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Q12: </a:t>
            </a:r>
            <a:r>
              <a:rPr lang="fr-FR" sz="2400" dirty="0" err="1"/>
              <a:t>Which</a:t>
            </a:r>
            <a:r>
              <a:rPr lang="fr-FR" sz="2400" dirty="0"/>
              <a:t> “</a:t>
            </a:r>
            <a:r>
              <a:rPr lang="fr-FR" sz="2400" dirty="0">
                <a:solidFill>
                  <a:srgbClr val="800000"/>
                </a:solidFill>
              </a:rPr>
              <a:t>Building Back </a:t>
            </a:r>
            <a:r>
              <a:rPr lang="fr-FR" sz="2400" dirty="0" err="1">
                <a:solidFill>
                  <a:srgbClr val="800000"/>
                </a:solidFill>
              </a:rPr>
              <a:t>Better-Safer</a:t>
            </a:r>
            <a:r>
              <a:rPr lang="fr-FR" sz="2400" dirty="0"/>
              <a:t>”- </a:t>
            </a:r>
            <a:r>
              <a:rPr lang="fr-FR" sz="2400" dirty="0" err="1"/>
              <a:t>activities</a:t>
            </a:r>
            <a:r>
              <a:rPr lang="fr-FR" sz="2400" dirty="0"/>
              <a:t> are </a:t>
            </a:r>
            <a:r>
              <a:rPr lang="fr-FR" sz="2400" dirty="0" err="1"/>
              <a:t>you</a:t>
            </a:r>
            <a:r>
              <a:rPr lang="fr-FR" sz="2400" dirty="0"/>
              <a:t> planning or </a:t>
            </a:r>
            <a:r>
              <a:rPr lang="fr-FR" sz="2400" dirty="0" err="1"/>
              <a:t>implementing</a:t>
            </a:r>
            <a:r>
              <a:rPr lang="fr-FR" sz="2400" dirty="0"/>
              <a:t>? </a:t>
            </a:r>
            <a:endParaRPr lang="en-GB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34706"/>
              </p:ext>
            </p:extLst>
          </p:nvPr>
        </p:nvGraphicFramePr>
        <p:xfrm>
          <a:off x="0" y="1116545"/>
          <a:ext cx="9064625" cy="57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66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 smtClean="0"/>
              <a:t>Q13: </a:t>
            </a:r>
            <a:r>
              <a:rPr lang="fr-FR" sz="2400" dirty="0" err="1"/>
              <a:t>Which</a:t>
            </a:r>
            <a:r>
              <a:rPr lang="fr-FR" sz="2400" dirty="0"/>
              <a:t> type of </a:t>
            </a:r>
            <a:r>
              <a:rPr lang="fr-FR" sz="2400" dirty="0" err="1">
                <a:solidFill>
                  <a:srgbClr val="800000"/>
                </a:solidFill>
              </a:rPr>
              <a:t>additional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activities</a:t>
            </a:r>
            <a:r>
              <a:rPr lang="fr-FR" sz="2400" dirty="0"/>
              <a:t> are </a:t>
            </a:r>
            <a:r>
              <a:rPr lang="fr-FR" sz="2400" dirty="0" err="1"/>
              <a:t>you</a:t>
            </a:r>
            <a:r>
              <a:rPr lang="fr-FR" sz="2400" dirty="0"/>
              <a:t> planning or </a:t>
            </a:r>
            <a:r>
              <a:rPr lang="fr-FR" sz="2400" dirty="0" err="1"/>
              <a:t>implementing</a:t>
            </a:r>
            <a:r>
              <a:rPr lang="fr-FR" sz="2400" dirty="0"/>
              <a:t>? </a:t>
            </a:r>
            <a:endParaRPr lang="en-GB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118190"/>
              </p:ext>
            </p:extLst>
          </p:nvPr>
        </p:nvGraphicFramePr>
        <p:xfrm>
          <a:off x="0" y="1309593"/>
          <a:ext cx="9144000" cy="554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18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Q15: </a:t>
            </a:r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>
                <a:solidFill>
                  <a:srgbClr val="800000"/>
                </a:solidFill>
              </a:rPr>
              <a:t>intended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timeframe</a:t>
            </a:r>
            <a:r>
              <a:rPr lang="fr-FR" sz="2400" dirty="0"/>
              <a:t> of </a:t>
            </a:r>
            <a:r>
              <a:rPr lang="fr-FR" sz="2400" dirty="0" err="1"/>
              <a:t>your</a:t>
            </a:r>
            <a:r>
              <a:rPr lang="fr-FR" sz="2400" dirty="0"/>
              <a:t> interventions? </a:t>
            </a:r>
            <a:endParaRPr lang="en-GB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326487"/>
              </p:ext>
            </p:extLst>
          </p:nvPr>
        </p:nvGraphicFramePr>
        <p:xfrm>
          <a:off x="0" y="1116545"/>
          <a:ext cx="9144000" cy="57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8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6734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>
                <a:latin typeface="Arial"/>
                <a:cs typeface="Arial"/>
              </a:rPr>
              <a:t>1. Introduction</a:t>
            </a:r>
            <a:endParaRPr lang="fr-FR" sz="25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500" dirty="0">
                <a:latin typeface="Arial"/>
                <a:cs typeface="Arial"/>
              </a:rPr>
              <a:t>2. IM update</a:t>
            </a:r>
            <a:endParaRPr lang="fr-FR" sz="25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500" dirty="0">
                <a:latin typeface="Arial"/>
                <a:cs typeface="Arial"/>
              </a:rPr>
              <a:t>3. Updates and discussion</a:t>
            </a:r>
            <a:endParaRPr lang="fr-FR" sz="25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en-GB" sz="2500" dirty="0">
                <a:latin typeface="Arial"/>
                <a:cs typeface="Arial"/>
              </a:rPr>
              <a:t>Shelter Lessons Learned report</a:t>
            </a:r>
            <a:endParaRPr lang="fr-FR" sz="25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en-GB" sz="2500" dirty="0">
                <a:latin typeface="Arial"/>
                <a:cs typeface="Arial"/>
              </a:rPr>
              <a:t>Feedback on shelter recovery in </a:t>
            </a:r>
            <a:r>
              <a:rPr lang="en-GB" sz="2500" dirty="0" err="1">
                <a:latin typeface="Arial"/>
                <a:cs typeface="Arial"/>
              </a:rPr>
              <a:t>Tongoa</a:t>
            </a:r>
            <a:r>
              <a:rPr lang="en-GB" sz="2500" dirty="0">
                <a:latin typeface="Arial"/>
                <a:cs typeface="Arial"/>
              </a:rPr>
              <a:t>, by Save the Children</a:t>
            </a:r>
            <a:endParaRPr lang="fr-FR" sz="25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en-GB" sz="2500" dirty="0">
                <a:latin typeface="Arial"/>
                <a:cs typeface="Arial"/>
              </a:rPr>
              <a:t>Shelter key messages for communication with communities</a:t>
            </a:r>
            <a:endParaRPr lang="fr-FR" sz="25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en-GB" sz="2500" dirty="0">
                <a:latin typeface="Arial"/>
                <a:cs typeface="Arial"/>
              </a:rPr>
              <a:t>Shelter Interventions survey key outputs, framing the shelter recovery strategy</a:t>
            </a:r>
            <a:endParaRPr lang="fr-FR" sz="2500" dirty="0">
              <a:latin typeface="Arial"/>
              <a:cs typeface="Arial"/>
            </a:endParaRPr>
          </a:p>
          <a:p>
            <a:pPr marL="914400" lvl="1" indent="-457200">
              <a:buFont typeface="Wingdings" charset="2"/>
              <a:buAutoNum type="arabicPlain"/>
            </a:pPr>
            <a:r>
              <a:rPr lang="en-GB" sz="2500" dirty="0">
                <a:latin typeface="Arial"/>
                <a:cs typeface="Arial"/>
              </a:rPr>
              <a:t>Recovery Framework, how it will work.</a:t>
            </a:r>
            <a:endParaRPr lang="fr-FR" sz="25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500" dirty="0">
                <a:latin typeface="Arial"/>
                <a:cs typeface="Arial"/>
              </a:rPr>
              <a:t>4. Partners update and issues</a:t>
            </a:r>
            <a:endParaRPr lang="fr-FR" sz="25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500" dirty="0">
                <a:latin typeface="Arial"/>
                <a:cs typeface="Arial"/>
              </a:rPr>
              <a:t>5. AOB</a:t>
            </a:r>
            <a:endParaRPr lang="fr-FR" sz="2500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1560" y="130175"/>
            <a:ext cx="77724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Agenda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9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Q17: Has the </a:t>
            </a:r>
            <a:r>
              <a:rPr lang="fr-FR" sz="2400" dirty="0" err="1">
                <a:solidFill>
                  <a:srgbClr val="800000"/>
                </a:solidFill>
              </a:rPr>
              <a:t>funding</a:t>
            </a:r>
            <a:r>
              <a:rPr lang="fr-FR" sz="2400" dirty="0">
                <a:solidFill>
                  <a:srgbClr val="800000"/>
                </a:solidFill>
              </a:rPr>
              <a:t> been </a:t>
            </a:r>
            <a:r>
              <a:rPr lang="fr-FR" sz="2400" dirty="0" err="1">
                <a:solidFill>
                  <a:srgbClr val="800000"/>
                </a:solidFill>
              </a:rPr>
              <a:t>secured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/>
              <a:t>to </a:t>
            </a:r>
            <a:r>
              <a:rPr lang="fr-FR" sz="2400" dirty="0" err="1"/>
              <a:t>cover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target</a:t>
            </a:r>
            <a:r>
              <a:rPr lang="fr-FR" sz="2400" dirty="0"/>
              <a:t>?</a:t>
            </a:r>
            <a:endParaRPr lang="en-GB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743410"/>
              </p:ext>
            </p:extLst>
          </p:nvPr>
        </p:nvGraphicFramePr>
        <p:xfrm>
          <a:off x="181430" y="852714"/>
          <a:ext cx="8799284" cy="269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6368" y="3715287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 smtClean="0"/>
              <a:t>Q18: </a:t>
            </a:r>
            <a:r>
              <a:rPr lang="fr-FR" sz="2400" dirty="0"/>
              <a:t>Have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already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800000"/>
                </a:solidFill>
              </a:rPr>
              <a:t>finalized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your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shelter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recovery</a:t>
            </a:r>
            <a:r>
              <a:rPr lang="fr-FR" sz="2400" dirty="0">
                <a:solidFill>
                  <a:srgbClr val="800000"/>
                </a:solidFill>
              </a:rPr>
              <a:t> plan of action and </a:t>
            </a:r>
            <a:r>
              <a:rPr lang="fr-FR" sz="2400" dirty="0" smtClean="0">
                <a:solidFill>
                  <a:srgbClr val="800000"/>
                </a:solidFill>
              </a:rPr>
              <a:t>budget?</a:t>
            </a:r>
            <a:endParaRPr lang="en-GB" sz="2400" dirty="0">
              <a:solidFill>
                <a:srgbClr val="80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67767"/>
              </p:ext>
            </p:extLst>
          </p:nvPr>
        </p:nvGraphicFramePr>
        <p:xfrm>
          <a:off x="0" y="4682786"/>
          <a:ext cx="9144000" cy="205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8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Q20: Are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800000"/>
                </a:solidFill>
              </a:rPr>
              <a:t>targeting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specifically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vulnerable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beneficiaries</a:t>
            </a:r>
            <a:r>
              <a:rPr lang="fr-FR" sz="2400" dirty="0">
                <a:solidFill>
                  <a:srgbClr val="800000"/>
                </a:solidFill>
              </a:rPr>
              <a:t>? </a:t>
            </a:r>
            <a:endParaRPr lang="en-GB" sz="2400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494190"/>
              </p:ext>
            </p:extLst>
          </p:nvPr>
        </p:nvGraphicFramePr>
        <p:xfrm>
          <a:off x="0" y="1189714"/>
          <a:ext cx="9144000" cy="566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92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8970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400" dirty="0"/>
              <a:t>Q24: </a:t>
            </a:r>
            <a:r>
              <a:rPr lang="fr-FR" sz="2400" dirty="0" err="1"/>
              <a:t>Please</a:t>
            </a:r>
            <a:r>
              <a:rPr lang="fr-FR" sz="2400" dirty="0"/>
              <a:t> select up to </a:t>
            </a:r>
            <a:r>
              <a:rPr lang="fr-FR" sz="2400" dirty="0" err="1">
                <a:solidFill>
                  <a:srgbClr val="800000"/>
                </a:solidFill>
              </a:rPr>
              <a:t>three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critical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dirty="0" err="1">
                <a:solidFill>
                  <a:srgbClr val="800000"/>
                </a:solidFill>
              </a:rPr>
              <a:t>technical</a:t>
            </a:r>
            <a:r>
              <a:rPr lang="fr-FR" sz="2400" dirty="0">
                <a:solidFill>
                  <a:srgbClr val="800000"/>
                </a:solidFill>
              </a:rPr>
              <a:t> issues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might</a:t>
            </a:r>
            <a:r>
              <a:rPr lang="fr-FR" sz="2400" dirty="0"/>
              <a:t> face in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shelter</a:t>
            </a:r>
            <a:r>
              <a:rPr lang="fr-FR" sz="2400" dirty="0"/>
              <a:t> </a:t>
            </a:r>
            <a:r>
              <a:rPr lang="fr-FR" sz="2400" dirty="0" err="1"/>
              <a:t>recovery</a:t>
            </a:r>
            <a:r>
              <a:rPr lang="fr-FR" sz="2400" dirty="0"/>
              <a:t> </a:t>
            </a:r>
            <a:r>
              <a:rPr lang="fr-FR" sz="2400" dirty="0" err="1" smtClean="0"/>
              <a:t>programming</a:t>
            </a:r>
            <a:endParaRPr lang="en-GB" sz="2400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642672"/>
              </p:ext>
            </p:extLst>
          </p:nvPr>
        </p:nvGraphicFramePr>
        <p:xfrm>
          <a:off x="0" y="1116545"/>
          <a:ext cx="9144000" cy="574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40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-8719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000" dirty="0"/>
              <a:t>Q25: </a:t>
            </a:r>
            <a:r>
              <a:rPr lang="fr-FR" sz="2000" dirty="0" err="1"/>
              <a:t>Does</a:t>
            </a:r>
            <a:r>
              <a:rPr lang="fr-FR" sz="2000" dirty="0"/>
              <a:t> the cluster </a:t>
            </a:r>
            <a:r>
              <a:rPr lang="fr-FR" sz="2000" dirty="0" err="1"/>
              <a:t>provide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smtClean="0">
                <a:solidFill>
                  <a:srgbClr val="800000"/>
                </a:solidFill>
              </a:rPr>
              <a:t>coordination services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6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846984"/>
              </p:ext>
            </p:extLst>
          </p:nvPr>
        </p:nvGraphicFramePr>
        <p:xfrm>
          <a:off x="0" y="566336"/>
          <a:ext cx="9144000" cy="97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173107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000" dirty="0"/>
              <a:t>Q26: </a:t>
            </a:r>
            <a:r>
              <a:rPr lang="fr-FR" sz="2000" dirty="0" err="1"/>
              <a:t>Does</a:t>
            </a:r>
            <a:r>
              <a:rPr lang="fr-FR" sz="2000" dirty="0"/>
              <a:t> the cluster </a:t>
            </a:r>
            <a:r>
              <a:rPr lang="fr-FR" sz="2000" dirty="0" err="1"/>
              <a:t>provide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>
                <a:solidFill>
                  <a:srgbClr val="800000"/>
                </a:solidFill>
              </a:rPr>
              <a:t>technical</a:t>
            </a:r>
            <a:r>
              <a:rPr lang="fr-FR" sz="2000" dirty="0">
                <a:solidFill>
                  <a:srgbClr val="800000"/>
                </a:solidFill>
              </a:rPr>
              <a:t> guidance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554250"/>
              </p:ext>
            </p:extLst>
          </p:nvPr>
        </p:nvGraphicFramePr>
        <p:xfrm>
          <a:off x="0" y="2275029"/>
          <a:ext cx="9144000" cy="101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0" y="3699188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000" dirty="0"/>
              <a:t>Q27: </a:t>
            </a:r>
            <a:r>
              <a:rPr lang="fr-FR" sz="2000" dirty="0" err="1"/>
              <a:t>Does</a:t>
            </a:r>
            <a:r>
              <a:rPr lang="fr-FR" sz="2000" dirty="0"/>
              <a:t> the cluster </a:t>
            </a:r>
            <a:r>
              <a:rPr lang="fr-FR" sz="2000" dirty="0" err="1"/>
              <a:t>provide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>
                <a:solidFill>
                  <a:srgbClr val="800000"/>
                </a:solidFill>
              </a:rPr>
              <a:t>information management services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42172"/>
              </p:ext>
            </p:extLst>
          </p:nvPr>
        </p:nvGraphicFramePr>
        <p:xfrm>
          <a:off x="0" y="4421727"/>
          <a:ext cx="9144000" cy="88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0" y="5394000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sz="2000" dirty="0"/>
              <a:t>Q28: Is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easy</a:t>
            </a:r>
            <a:r>
              <a:rPr lang="fr-FR" sz="2000" dirty="0"/>
              <a:t> to </a:t>
            </a:r>
            <a:r>
              <a:rPr lang="fr-FR" sz="2000" dirty="0" err="1"/>
              <a:t>find</a:t>
            </a:r>
            <a:r>
              <a:rPr lang="fr-FR" sz="2000" dirty="0"/>
              <a:t> the information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 on the </a:t>
            </a:r>
            <a:r>
              <a:rPr lang="fr-FR" sz="2000" dirty="0">
                <a:solidFill>
                  <a:srgbClr val="800000"/>
                </a:solidFill>
              </a:rPr>
              <a:t>Cluster </a:t>
            </a:r>
            <a:r>
              <a:rPr lang="fr-FR" sz="2000" dirty="0" err="1">
                <a:solidFill>
                  <a:srgbClr val="800000"/>
                </a:solidFill>
              </a:rPr>
              <a:t>website</a:t>
            </a:r>
            <a:r>
              <a:rPr lang="fr-FR" sz="2000" dirty="0"/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08356"/>
              </p:ext>
            </p:extLst>
          </p:nvPr>
        </p:nvGraphicFramePr>
        <p:xfrm>
          <a:off x="0" y="6116538"/>
          <a:ext cx="9144000" cy="74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350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255483"/>
            <a:ext cx="8799284" cy="56025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400" b="1" dirty="0" smtClean="0"/>
              <a:t>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endParaRPr lang="en-GB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.5 </a:t>
            </a:r>
            <a:r>
              <a:rPr lang="en-GB" sz="3200" dirty="0">
                <a:latin typeface="Arial"/>
                <a:cs typeface="Arial"/>
              </a:rPr>
              <a:t>Recovery Framework, how it will work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49762"/>
            <a:ext cx="9144000" cy="560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27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27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700" b="1" dirty="0" smtClean="0">
                <a:latin typeface="Arial"/>
                <a:cs typeface="Arial"/>
              </a:rPr>
              <a:t>Humanitarian assistance</a:t>
            </a:r>
            <a:r>
              <a:rPr lang="en-GB" sz="2700" dirty="0" smtClean="0">
                <a:latin typeface="Arial"/>
                <a:cs typeface="Arial"/>
              </a:rPr>
              <a:t>, HAP &amp; actual clusters coordination </a:t>
            </a:r>
            <a:r>
              <a:rPr lang="en-GB" sz="2700" b="1" dirty="0" smtClean="0">
                <a:latin typeface="Arial"/>
                <a:cs typeface="Arial"/>
              </a:rPr>
              <a:t>will end on 31 July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700" b="1" dirty="0" smtClean="0">
                <a:latin typeface="Arial"/>
                <a:cs typeface="Arial"/>
              </a:rPr>
              <a:t>Recovery framework </a:t>
            </a:r>
            <a:r>
              <a:rPr lang="en-GB" sz="2700" dirty="0" smtClean="0">
                <a:latin typeface="Arial"/>
                <a:cs typeface="Arial"/>
              </a:rPr>
              <a:t>&amp; </a:t>
            </a:r>
            <a:r>
              <a:rPr lang="en-GB" sz="2700" dirty="0" smtClean="0">
                <a:latin typeface="Arial"/>
                <a:cs typeface="Arial"/>
              </a:rPr>
              <a:t>Sector </a:t>
            </a:r>
            <a:r>
              <a:rPr lang="en-GB" sz="2700" dirty="0" smtClean="0">
                <a:latin typeface="Arial"/>
                <a:cs typeface="Arial"/>
              </a:rPr>
              <a:t>working </a:t>
            </a:r>
            <a:r>
              <a:rPr lang="en-GB" sz="2700" dirty="0" smtClean="0">
                <a:latin typeface="Arial"/>
                <a:cs typeface="Arial"/>
              </a:rPr>
              <a:t>groups </a:t>
            </a:r>
            <a:r>
              <a:rPr lang="en-GB" sz="2700" b="1" dirty="0" smtClean="0">
                <a:latin typeface="Arial"/>
                <a:cs typeface="Arial"/>
              </a:rPr>
              <a:t>after 31 July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700" dirty="0" smtClean="0">
                <a:latin typeface="Arial"/>
                <a:cs typeface="Arial"/>
              </a:rPr>
              <a:t> Need to go through line ministries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700" dirty="0" smtClean="0">
                <a:latin typeface="Arial"/>
                <a:cs typeface="Arial"/>
              </a:rPr>
              <a:t>There will be a monitoring and reporting framework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700" dirty="0" smtClean="0">
                <a:latin typeface="Arial"/>
                <a:cs typeface="Arial"/>
              </a:rPr>
              <a:t>Emphasis on </a:t>
            </a:r>
            <a:r>
              <a:rPr lang="en-GB" sz="2700" b="1" dirty="0" smtClean="0">
                <a:latin typeface="Arial"/>
                <a:cs typeface="Arial"/>
              </a:rPr>
              <a:t>resilience</a:t>
            </a:r>
            <a:r>
              <a:rPr lang="en-GB" sz="2700" dirty="0" smtClean="0">
                <a:latin typeface="Arial"/>
                <a:cs typeface="Arial"/>
              </a:rPr>
              <a:t>, </a:t>
            </a:r>
            <a:r>
              <a:rPr lang="en-GB" sz="2700" b="1" dirty="0" smtClean="0">
                <a:latin typeface="Arial"/>
                <a:cs typeface="Arial"/>
              </a:rPr>
              <a:t>cultural revival </a:t>
            </a:r>
            <a:r>
              <a:rPr lang="en-GB" sz="2700" dirty="0" smtClean="0">
                <a:latin typeface="Arial"/>
                <a:cs typeface="Arial"/>
              </a:rPr>
              <a:t>and </a:t>
            </a:r>
            <a:r>
              <a:rPr lang="en-GB" sz="2700" b="1" dirty="0" smtClean="0">
                <a:latin typeface="Arial"/>
                <a:cs typeface="Arial"/>
              </a:rPr>
              <a:t>preparedness</a:t>
            </a:r>
            <a:endParaRPr lang="en-GB" sz="2700" b="1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2700" dirty="0" smtClean="0"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" y="819833"/>
            <a:ext cx="9144000" cy="10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8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255483"/>
            <a:ext cx="8799284" cy="56025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400" b="1" dirty="0" smtClean="0"/>
              <a:t>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endParaRPr lang="en-GB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.5 </a:t>
            </a:r>
            <a:r>
              <a:rPr lang="en-GB" sz="3200" dirty="0">
                <a:latin typeface="Arial"/>
                <a:cs typeface="Arial"/>
              </a:rPr>
              <a:t>Recovery Framework, how it will work</a:t>
            </a: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49762"/>
            <a:ext cx="9144000" cy="560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400" dirty="0" smtClean="0">
                <a:latin typeface="Arial"/>
                <a:cs typeface="Arial"/>
              </a:rPr>
              <a:t>If assistance/implementation </a:t>
            </a:r>
            <a:r>
              <a:rPr lang="en-GB" sz="2400" b="1" dirty="0" smtClean="0">
                <a:latin typeface="Arial"/>
                <a:cs typeface="Arial"/>
              </a:rPr>
              <a:t>after 31 July, project/proposal must be submitted to the recovery framework.</a:t>
            </a:r>
            <a:r>
              <a:rPr lang="en-GB" sz="2400" dirty="0" smtClean="0">
                <a:latin typeface="Arial"/>
                <a:cs typeface="Arial"/>
              </a:rPr>
              <a:t> It apply to projects already started.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400" dirty="0" smtClean="0">
                <a:latin typeface="Arial"/>
                <a:cs typeface="Arial"/>
              </a:rPr>
              <a:t>Proposal will go through line ministries to a </a:t>
            </a:r>
            <a:r>
              <a:rPr lang="en-GB" sz="2400" b="1" dirty="0" smtClean="0">
                <a:latin typeface="Arial"/>
                <a:cs typeface="Arial"/>
              </a:rPr>
              <a:t>project committee</a:t>
            </a:r>
            <a:r>
              <a:rPr lang="en-GB" sz="2400" dirty="0" smtClean="0">
                <a:latin typeface="Arial"/>
                <a:cs typeface="Arial"/>
              </a:rPr>
              <a:t> (ministries DG and technical advisors) Need to be the most efficient to deliver the project.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400" dirty="0" smtClean="0">
                <a:latin typeface="Arial"/>
                <a:cs typeface="Arial"/>
              </a:rPr>
              <a:t>If project/proposal involved more than 1 sector, </a:t>
            </a:r>
            <a:r>
              <a:rPr lang="en-GB" sz="2400" b="1" dirty="0" smtClean="0">
                <a:latin typeface="Arial"/>
                <a:cs typeface="Arial"/>
              </a:rPr>
              <a:t>must go through relevant sector analysis.</a:t>
            </a:r>
            <a:endParaRPr lang="en-GB" sz="2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400" b="1" dirty="0" smtClean="0">
                <a:latin typeface="Arial"/>
                <a:cs typeface="Arial"/>
              </a:rPr>
              <a:t>Call for proposal with format and prioritisation document to be available soon, </a:t>
            </a:r>
            <a:r>
              <a:rPr lang="en-GB" sz="2400" dirty="0" smtClean="0">
                <a:latin typeface="Arial"/>
                <a:cs typeface="Arial"/>
              </a:rPr>
              <a:t>after endorsement by cabinet.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GB" sz="2400" dirty="0" smtClean="0">
                <a:latin typeface="Arial"/>
                <a:cs typeface="Arial"/>
              </a:rPr>
              <a:t>All projects/proposal </a:t>
            </a:r>
            <a:r>
              <a:rPr lang="en-GB" sz="2400" b="1" dirty="0" smtClean="0">
                <a:latin typeface="Arial"/>
                <a:cs typeface="Arial"/>
              </a:rPr>
              <a:t>must be submitted to recovery framework before 31 July</a:t>
            </a:r>
          </a:p>
        </p:txBody>
      </p:sp>
    </p:spTree>
    <p:extLst>
      <p:ext uri="{BB962C8B-B14F-4D97-AF65-F5344CB8AC3E}">
        <p14:creationId xmlns:p14="http://schemas.microsoft.com/office/powerpoint/2010/main" val="24892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39283"/>
            <a:ext cx="8799284" cy="56025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400" b="1" dirty="0" smtClean="0"/>
              <a:t>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7"/>
            </a:pPr>
            <a:endParaRPr lang="en-GB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1430" y="150184"/>
            <a:ext cx="8962570" cy="560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GB" sz="2400" b="1" dirty="0" smtClean="0">
                <a:latin typeface="Arial"/>
                <a:cs typeface="Arial"/>
              </a:rPr>
              <a:t>DRAFT Recovery framework</a:t>
            </a:r>
            <a:r>
              <a:rPr lang="en-GB" sz="2400" dirty="0" smtClean="0">
                <a:latin typeface="Arial"/>
                <a:cs typeface="Arial"/>
              </a:rPr>
              <a:t>:1 of priorities for reconstruction and reconstruction activity is: </a:t>
            </a:r>
            <a:r>
              <a:rPr lang="en-GB" sz="2400" b="1" dirty="0" smtClean="0"/>
              <a:t>Rebuild</a:t>
            </a:r>
            <a:r>
              <a:rPr lang="en-GB" sz="2400" b="1" dirty="0"/>
              <a:t>/repair/upgrade private housing and </a:t>
            </a:r>
            <a:r>
              <a:rPr lang="en-GB" sz="2400" b="1" dirty="0" smtClean="0"/>
              <a:t>infrastructure. </a:t>
            </a:r>
          </a:p>
          <a:p>
            <a:pPr>
              <a:buFont typeface="Wingdings" charset="2"/>
              <a:buChar char="ü"/>
            </a:pPr>
            <a:r>
              <a:rPr lang="en-GB" sz="2400" b="1" dirty="0" smtClean="0"/>
              <a:t>Who </a:t>
            </a:r>
            <a:r>
              <a:rPr lang="en-GB" sz="2400" b="1" dirty="0"/>
              <a:t>will take the lead?</a:t>
            </a:r>
            <a:r>
              <a:rPr lang="fr-FR" sz="2400" b="1" dirty="0"/>
              <a:t> </a:t>
            </a:r>
            <a:endParaRPr lang="fr-FR" sz="2400" b="1" dirty="0" smtClean="0"/>
          </a:p>
          <a:p>
            <a:r>
              <a:rPr lang="en-GB" sz="2400" dirty="0" smtClean="0"/>
              <a:t>Ministry </a:t>
            </a:r>
            <a:r>
              <a:rPr lang="en-GB" sz="2400" dirty="0"/>
              <a:t>of Internal </a:t>
            </a:r>
            <a:r>
              <a:rPr lang="en-GB" sz="2400" dirty="0" smtClean="0"/>
              <a:t>Affairs</a:t>
            </a:r>
            <a:endParaRPr lang="fr-FR" sz="2400" dirty="0"/>
          </a:p>
          <a:p>
            <a:r>
              <a:rPr lang="en-GB" sz="2400" dirty="0" smtClean="0"/>
              <a:t>Ministry </a:t>
            </a:r>
            <a:r>
              <a:rPr lang="en-GB" sz="2400" dirty="0"/>
              <a:t>of Lands and Natural </a:t>
            </a:r>
            <a:r>
              <a:rPr lang="en-GB" sz="2400" dirty="0" smtClean="0"/>
              <a:t>Resources</a:t>
            </a:r>
          </a:p>
          <a:p>
            <a:pPr>
              <a:buFont typeface="Wingdings" charset="2"/>
              <a:buChar char="ü"/>
            </a:pPr>
            <a:r>
              <a:rPr lang="en-GB" sz="2400" b="1" dirty="0"/>
              <a:t>Who will support?</a:t>
            </a:r>
            <a:r>
              <a:rPr lang="fr-FR" sz="2400" b="1" dirty="0"/>
              <a:t> </a:t>
            </a:r>
            <a:r>
              <a:rPr lang="fr-FR" sz="2400" b="1" dirty="0" smtClean="0"/>
              <a:t> </a:t>
            </a:r>
          </a:p>
          <a:p>
            <a:r>
              <a:rPr lang="en-GB" sz="2400" dirty="0"/>
              <a:t>Prime Minister’s Office </a:t>
            </a:r>
            <a:endParaRPr lang="fr-FR" sz="2400" dirty="0"/>
          </a:p>
          <a:p>
            <a:r>
              <a:rPr lang="en-GB" sz="2400" dirty="0" smtClean="0"/>
              <a:t>Ministry </a:t>
            </a:r>
            <a:r>
              <a:rPr lang="en-GB" sz="2400" dirty="0"/>
              <a:t>of Finance and Economic Management</a:t>
            </a:r>
            <a:endParaRPr lang="fr-FR" sz="2400" dirty="0"/>
          </a:p>
          <a:p>
            <a:r>
              <a:rPr lang="en-AU" sz="2400" dirty="0" smtClean="0"/>
              <a:t>Ministry </a:t>
            </a:r>
            <a:r>
              <a:rPr lang="en-AU" sz="2400" dirty="0"/>
              <a:t>of Infrastructure and Public Utilities</a:t>
            </a:r>
            <a:endParaRPr lang="fr-FR" sz="2400" dirty="0"/>
          </a:p>
          <a:p>
            <a:r>
              <a:rPr lang="en-GB" sz="2400" dirty="0" smtClean="0"/>
              <a:t>Provincial </a:t>
            </a:r>
            <a:r>
              <a:rPr lang="en-GB" sz="2400" dirty="0"/>
              <a:t>Government Councils</a:t>
            </a:r>
            <a:endParaRPr lang="fr-FR" sz="2400" dirty="0"/>
          </a:p>
          <a:p>
            <a:r>
              <a:rPr lang="en-GB" sz="2400" dirty="0" smtClean="0"/>
              <a:t>Municipal </a:t>
            </a:r>
            <a:r>
              <a:rPr lang="en-GB" sz="2400" dirty="0"/>
              <a:t>Government Councils</a:t>
            </a:r>
            <a:endParaRPr lang="fr-FR" sz="2400" dirty="0"/>
          </a:p>
          <a:p>
            <a:r>
              <a:rPr lang="en-GB" sz="2400" dirty="0" err="1"/>
              <a:t>Malvatumauri</a:t>
            </a:r>
            <a:endParaRPr lang="fr-FR" sz="2400" dirty="0"/>
          </a:p>
          <a:p>
            <a:r>
              <a:rPr lang="en-GB" sz="2400" dirty="0"/>
              <a:t>Island Council of Chiefs</a:t>
            </a:r>
            <a:endParaRPr lang="fr-FR" sz="2400" dirty="0"/>
          </a:p>
          <a:p>
            <a:pPr marL="0" indent="0">
              <a:lnSpc>
                <a:spcPct val="12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12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120000"/>
              </a:lnSpc>
              <a:buNone/>
            </a:pPr>
            <a:endParaRPr lang="en-GB" sz="2400" dirty="0" smtClean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59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1831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200" dirty="0" smtClean="0"/>
              <a:t>4.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 </a:t>
            </a:r>
            <a:r>
              <a:rPr lang="en-GB" sz="3200" dirty="0"/>
              <a:t>Partners update and issues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167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1831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200" dirty="0"/>
              <a:t>5</a:t>
            </a:r>
            <a:r>
              <a:rPr lang="en-GB" sz="3200" dirty="0" smtClean="0"/>
              <a:t>.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 </a:t>
            </a:r>
            <a:r>
              <a:rPr lang="en-GB" sz="3200" dirty="0" smtClean="0"/>
              <a:t>AOB</a:t>
            </a:r>
            <a:endParaRPr lang="en-GB" sz="3200" dirty="0"/>
          </a:p>
          <a:p>
            <a:endParaRPr lang="en-GB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430" y="1255483"/>
            <a:ext cx="8799284" cy="560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2800" dirty="0" smtClean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28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53957"/>
            <a:ext cx="9144000" cy="4525963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latin typeface="Arial"/>
                <a:cs typeface="Arial"/>
              </a:rPr>
              <a:t>Visit</a:t>
            </a:r>
            <a:r>
              <a:rPr lang="fr-FR" sz="2400" dirty="0" smtClean="0">
                <a:latin typeface="Arial"/>
                <a:cs typeface="Arial"/>
              </a:rPr>
              <a:t> of National </a:t>
            </a:r>
            <a:r>
              <a:rPr lang="fr-FR" sz="2400" dirty="0" err="1" smtClean="0">
                <a:latin typeface="Arial"/>
                <a:cs typeface="Arial"/>
              </a:rPr>
              <a:t>library</a:t>
            </a:r>
            <a:r>
              <a:rPr lang="fr-FR" sz="2400" dirty="0" smtClean="0">
                <a:latin typeface="Arial"/>
                <a:cs typeface="Arial"/>
              </a:rPr>
              <a:t> as action point </a:t>
            </a:r>
            <a:r>
              <a:rPr lang="fr-FR" sz="2400" dirty="0" err="1" smtClean="0">
                <a:latin typeface="Arial"/>
                <a:cs typeface="Arial"/>
              </a:rPr>
              <a:t>from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TWiG</a:t>
            </a:r>
            <a:endParaRPr lang="fr-FR" sz="2400" dirty="0"/>
          </a:p>
          <a:p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Potential</a:t>
            </a:r>
            <a:r>
              <a:rPr lang="fr-FR" sz="2400" dirty="0" smtClean="0">
                <a:latin typeface="Arial"/>
                <a:cs typeface="Arial"/>
              </a:rPr>
              <a:t> SC </a:t>
            </a:r>
            <a:r>
              <a:rPr lang="fr-FR" sz="2400" dirty="0" err="1" smtClean="0">
                <a:latin typeface="Arial"/>
                <a:cs typeface="Arial"/>
              </a:rPr>
              <a:t>visit</a:t>
            </a:r>
            <a:r>
              <a:rPr lang="fr-FR" sz="2400" dirty="0" smtClean="0">
                <a:latin typeface="Arial"/>
                <a:cs typeface="Arial"/>
              </a:rPr>
              <a:t> of </a:t>
            </a:r>
            <a:r>
              <a:rPr lang="fr-FR" sz="2400" dirty="0" err="1" smtClean="0">
                <a:latin typeface="Arial"/>
                <a:cs typeface="Arial"/>
              </a:rPr>
              <a:t>museum</a:t>
            </a:r>
            <a:r>
              <a:rPr lang="fr-FR" sz="2400" dirty="0" smtClean="0">
                <a:latin typeface="Arial"/>
                <a:cs typeface="Arial"/>
              </a:rPr>
              <a:t>, </a:t>
            </a:r>
            <a:r>
              <a:rPr lang="fr-FR" sz="2400" dirty="0" err="1" smtClean="0">
                <a:latin typeface="Arial"/>
                <a:cs typeface="Arial"/>
              </a:rPr>
              <a:t>when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curator</a:t>
            </a:r>
            <a:r>
              <a:rPr lang="fr-FR" sz="2400" dirty="0" smtClean="0">
                <a:latin typeface="Arial"/>
                <a:cs typeface="Arial"/>
              </a:rPr>
              <a:t> back in country</a:t>
            </a:r>
          </a:p>
          <a:p>
            <a:r>
              <a:rPr lang="fr-FR" sz="2400" dirty="0" err="1" smtClean="0">
                <a:latin typeface="Arial"/>
                <a:cs typeface="Arial"/>
              </a:rPr>
              <a:t>Recomendation</a:t>
            </a:r>
            <a:r>
              <a:rPr lang="fr-FR" sz="2400" dirty="0" smtClean="0">
                <a:latin typeface="Arial"/>
                <a:cs typeface="Arial"/>
              </a:rPr>
              <a:t> to go to </a:t>
            </a:r>
            <a:r>
              <a:rPr lang="fr-FR" sz="2400" dirty="0" err="1" smtClean="0">
                <a:latin typeface="Arial"/>
                <a:cs typeface="Arial"/>
              </a:rPr>
              <a:t>Cutural</a:t>
            </a:r>
            <a:r>
              <a:rPr lang="fr-FR" sz="2400" dirty="0" smtClean="0">
                <a:latin typeface="Arial"/>
                <a:cs typeface="Arial"/>
              </a:rPr>
              <a:t> Center </a:t>
            </a:r>
            <a:r>
              <a:rPr lang="fr-FR" sz="2400" dirty="0" err="1" smtClean="0">
                <a:latin typeface="Arial"/>
                <a:cs typeface="Arial"/>
              </a:rPr>
              <a:t>field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workers</a:t>
            </a:r>
            <a:endParaRPr lang="fr-FR" sz="2400" dirty="0" smtClean="0">
              <a:latin typeface="Arial"/>
              <a:cs typeface="Arial"/>
            </a:endParaRPr>
          </a:p>
          <a:p>
            <a:r>
              <a:rPr lang="fr-FR" sz="2400" dirty="0" smtClean="0">
                <a:latin typeface="Arial"/>
                <a:cs typeface="Arial"/>
              </a:rPr>
              <a:t>Workshop in </a:t>
            </a:r>
            <a:r>
              <a:rPr lang="fr-FR" sz="2400" dirty="0" err="1" smtClean="0">
                <a:latin typeface="Arial"/>
                <a:cs typeface="Arial"/>
              </a:rPr>
              <a:t>October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400" dirty="0">
              <a:latin typeface="Arial"/>
              <a:cs typeface="Arial"/>
            </a:endParaRPr>
          </a:p>
          <a:p>
            <a:endParaRPr lang="fr-FR" sz="2400" dirty="0"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778"/>
            <a:ext cx="2737556" cy="39652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557" y="2897480"/>
            <a:ext cx="2970389" cy="39605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444" y="2897480"/>
            <a:ext cx="3118556" cy="41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0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1831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200" dirty="0"/>
              <a:t>5</a:t>
            </a:r>
            <a:r>
              <a:rPr lang="en-GB" sz="3200" dirty="0" smtClean="0"/>
              <a:t>.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 </a:t>
            </a:r>
            <a:r>
              <a:rPr lang="en-GB" sz="3200" dirty="0" smtClean="0"/>
              <a:t>AOB</a:t>
            </a:r>
            <a:endParaRPr lang="en-GB" sz="3200" dirty="0"/>
          </a:p>
          <a:p>
            <a:endParaRPr lang="en-GB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430" y="1255483"/>
            <a:ext cx="8799284" cy="560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2800" dirty="0" smtClean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28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53957"/>
            <a:ext cx="9144000" cy="45259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El Nino, </a:t>
            </a:r>
            <a:r>
              <a:rPr lang="fr-FR" sz="2400" dirty="0"/>
              <a:t>The </a:t>
            </a:r>
            <a:r>
              <a:rPr lang="fr-FR" sz="2400" dirty="0" err="1"/>
              <a:t>unfolding</a:t>
            </a:r>
            <a:r>
              <a:rPr lang="fr-FR" sz="2400" dirty="0"/>
              <a:t> El Niño </a:t>
            </a:r>
            <a:r>
              <a:rPr lang="fr-FR" sz="2400" dirty="0" err="1"/>
              <a:t>event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predicted</a:t>
            </a:r>
            <a:r>
              <a:rPr lang="fr-FR" sz="2400" dirty="0"/>
              <a:t> by </a:t>
            </a:r>
            <a:r>
              <a:rPr lang="fr-FR" sz="2400" dirty="0" err="1"/>
              <a:t>climate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a major </a:t>
            </a:r>
            <a:r>
              <a:rPr lang="fr-FR" sz="2400" dirty="0" err="1"/>
              <a:t>event</a:t>
            </a:r>
            <a:r>
              <a:rPr lang="fr-FR" sz="2400" dirty="0"/>
              <a:t>, </a:t>
            </a:r>
            <a:r>
              <a:rPr lang="fr-FR" sz="2400" dirty="0" err="1"/>
              <a:t>possibly</a:t>
            </a:r>
            <a:r>
              <a:rPr lang="fr-FR" sz="2400" dirty="0"/>
              <a:t> one of the </a:t>
            </a:r>
            <a:r>
              <a:rPr lang="fr-FR" sz="2400" dirty="0" err="1"/>
              <a:t>strongest</a:t>
            </a:r>
            <a:r>
              <a:rPr lang="fr-FR" sz="2400" dirty="0"/>
              <a:t> </a:t>
            </a:r>
            <a:r>
              <a:rPr lang="fr-FR" sz="2400" dirty="0" err="1"/>
              <a:t>ever</a:t>
            </a:r>
            <a:r>
              <a:rPr lang="fr-FR" sz="2400" dirty="0"/>
              <a:t> </a:t>
            </a:r>
            <a:r>
              <a:rPr lang="fr-FR" sz="2400" dirty="0" err="1"/>
              <a:t>recorded</a:t>
            </a:r>
            <a:endParaRPr lang="fr-FR" sz="2400" dirty="0"/>
          </a:p>
          <a:p>
            <a:r>
              <a:rPr lang="fr-FR" sz="2400" dirty="0" smtClean="0">
                <a:latin typeface="Arial"/>
                <a:cs typeface="Arial"/>
              </a:rPr>
              <a:t> </a:t>
            </a:r>
          </a:p>
          <a:p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400" dirty="0">
              <a:latin typeface="Arial"/>
              <a:cs typeface="Arial"/>
            </a:endParaRPr>
          </a:p>
          <a:p>
            <a:endParaRPr lang="fr-FR" sz="2400" dirty="0"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380"/>
            <a:ext cx="9144000" cy="49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6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/>
              <a:t>2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IM update – Distribution as 10/06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71166"/>
              </p:ext>
            </p:extLst>
          </p:nvPr>
        </p:nvGraphicFramePr>
        <p:xfrm>
          <a:off x="0" y="912205"/>
          <a:ext cx="9144001" cy="5945793"/>
        </p:xfrm>
        <a:graphic>
          <a:graphicData uri="http://schemas.openxmlformats.org/drawingml/2006/table">
            <a:tbl>
              <a:tblPr/>
              <a:tblGrid>
                <a:gridCol w="3743325"/>
                <a:gridCol w="1557338"/>
                <a:gridCol w="1383888"/>
                <a:gridCol w="1229725"/>
                <a:gridCol w="1229725"/>
              </a:tblGrid>
              <a:tr h="7339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TOTAL CASELOAD </a:t>
                      </a:r>
                      <a:endParaRPr lang="fr-F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Damaged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Destroyed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HH)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13 574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 Target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18 000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HH for…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Tarps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21 963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24 679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Awareness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2 130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2*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5 165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Reconstruction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1 101**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1 183* **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8 779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5 637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15 739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Kitchen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8 987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10 491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Blankets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14 135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17 438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5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Lamp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3 276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6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18311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3200" dirty="0"/>
              <a:t>5</a:t>
            </a:r>
            <a:r>
              <a:rPr lang="en-GB" sz="3200" dirty="0" smtClean="0"/>
              <a:t>.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</a:rPr>
              <a:t> </a:t>
            </a:r>
            <a:r>
              <a:rPr lang="en-GB" sz="3200" dirty="0" smtClean="0"/>
              <a:t>AOB</a:t>
            </a:r>
            <a:endParaRPr lang="en-GB" sz="3200" dirty="0"/>
          </a:p>
          <a:p>
            <a:endParaRPr lang="en-GB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430" y="1255483"/>
            <a:ext cx="8799284" cy="560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2800" dirty="0" smtClean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28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953957"/>
            <a:ext cx="9144000" cy="4525963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latin typeface="Arial"/>
                <a:cs typeface="Arial"/>
              </a:rPr>
              <a:t>Some</a:t>
            </a:r>
            <a:r>
              <a:rPr lang="fr-FR" sz="2400" dirty="0" smtClean="0">
                <a:latin typeface="Arial"/>
                <a:cs typeface="Arial"/>
              </a:rPr>
              <a:t> people came to World vision to </a:t>
            </a:r>
            <a:r>
              <a:rPr lang="fr-FR" sz="2400" dirty="0" err="1" smtClean="0">
                <a:latin typeface="Arial"/>
                <a:cs typeface="Arial"/>
              </a:rPr>
              <a:t>get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tarps</a:t>
            </a:r>
            <a:r>
              <a:rPr lang="fr-FR" sz="2400" dirty="0" smtClean="0">
                <a:latin typeface="Arial"/>
                <a:cs typeface="Arial"/>
              </a:rPr>
              <a:t>, </a:t>
            </a:r>
            <a:r>
              <a:rPr lang="fr-FR" sz="2400" dirty="0" err="1" smtClean="0">
                <a:latin typeface="Arial"/>
                <a:cs typeface="Arial"/>
              </a:rPr>
              <a:t>claiming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that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it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was</a:t>
            </a:r>
            <a:r>
              <a:rPr lang="fr-FR" sz="2400" dirty="0" smtClean="0">
                <a:latin typeface="Arial"/>
                <a:cs typeface="Arial"/>
              </a:rPr>
              <a:t> NDMO </a:t>
            </a:r>
            <a:r>
              <a:rPr lang="fr-FR" sz="2400" dirty="0" err="1" smtClean="0">
                <a:latin typeface="Arial"/>
                <a:cs typeface="Arial"/>
              </a:rPr>
              <a:t>who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told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them</a:t>
            </a:r>
            <a:r>
              <a:rPr lang="fr-FR" sz="2400" dirty="0" smtClean="0">
                <a:latin typeface="Arial"/>
                <a:cs typeface="Arial"/>
              </a:rPr>
              <a:t> to do </a:t>
            </a:r>
            <a:r>
              <a:rPr lang="fr-FR" sz="2400" dirty="0" err="1" smtClean="0">
                <a:latin typeface="Arial"/>
                <a:cs typeface="Arial"/>
              </a:rPr>
              <a:t>so</a:t>
            </a:r>
            <a:r>
              <a:rPr lang="fr-FR" sz="2400" dirty="0" smtClean="0">
                <a:latin typeface="Arial"/>
                <a:cs typeface="Arial"/>
              </a:rPr>
              <a:t>. </a:t>
            </a:r>
            <a:r>
              <a:rPr lang="fr-FR" sz="2400" dirty="0" err="1" smtClean="0">
                <a:latin typeface="Arial"/>
                <a:cs typeface="Arial"/>
              </a:rPr>
              <a:t>Does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anybody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experience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this</a:t>
            </a:r>
            <a:r>
              <a:rPr lang="fr-FR" sz="2400" dirty="0" smtClean="0">
                <a:latin typeface="Arial"/>
                <a:cs typeface="Arial"/>
              </a:rPr>
              <a:t>?</a:t>
            </a:r>
            <a:endParaRPr lang="fr-FR" sz="2400" dirty="0"/>
          </a:p>
          <a:p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Key issues to </a:t>
            </a:r>
            <a:r>
              <a:rPr lang="fr-FR" sz="2400" dirty="0" err="1" smtClean="0">
                <a:latin typeface="Arial"/>
                <a:cs typeface="Arial"/>
              </a:rPr>
              <a:t>raise</a:t>
            </a:r>
            <a:r>
              <a:rPr lang="fr-FR" sz="2400" dirty="0" smtClean="0">
                <a:latin typeface="Arial"/>
                <a:cs typeface="Arial"/>
              </a:rPr>
              <a:t> </a:t>
            </a:r>
            <a:r>
              <a:rPr lang="fr-FR" sz="2400" dirty="0" err="1" smtClean="0">
                <a:latin typeface="Arial"/>
                <a:cs typeface="Arial"/>
              </a:rPr>
              <a:t>at</a:t>
            </a:r>
            <a:r>
              <a:rPr lang="fr-FR" sz="2400" dirty="0" smtClean="0">
                <a:latin typeface="Arial"/>
                <a:cs typeface="Arial"/>
              </a:rPr>
              <a:t> ECHO </a:t>
            </a:r>
            <a:r>
              <a:rPr lang="fr-FR" sz="2400" dirty="0" err="1" smtClean="0">
                <a:latin typeface="Arial"/>
                <a:cs typeface="Arial"/>
              </a:rPr>
              <a:t>level</a:t>
            </a:r>
            <a:r>
              <a:rPr lang="fr-FR" sz="2400" dirty="0">
                <a:latin typeface="Arial"/>
                <a:cs typeface="Arial"/>
              </a:rPr>
              <a:t>.</a:t>
            </a:r>
            <a:endParaRPr lang="fr-FR" sz="2400" dirty="0" smtClean="0">
              <a:latin typeface="Arial"/>
              <a:cs typeface="Arial"/>
            </a:endParaRPr>
          </a:p>
          <a:p>
            <a:endParaRPr lang="fr-FR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400" dirty="0">
              <a:latin typeface="Arial"/>
              <a:cs typeface="Arial"/>
            </a:endParaRPr>
          </a:p>
          <a:p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65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/>
              <a:t>2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IM update – Reporting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54161"/>
            <a:ext cx="82295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3W Reporting continues fortnightly – next 3W submission due date will be </a:t>
            </a:r>
            <a:r>
              <a:rPr lang="en-US" sz="2800" b="1" u="sng" dirty="0" smtClean="0">
                <a:solidFill>
                  <a:srgbClr val="FF0000"/>
                </a:solidFill>
              </a:rPr>
              <a:t>Monday, June 15</a:t>
            </a:r>
            <a:r>
              <a:rPr lang="en-US" sz="28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/>
              <a:t>. The following submission would then be Monday, June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your best estimation please included number of HH you’re targeting or reaching with your activities – this way we can evaluate the scope of early recovery activities like shelter awareness training, fixing kit distributions, reconstruction activities, etc.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Report on recovery and reconstruction activities as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754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/>
              <a:t>2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IM update – BBS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TWiG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Resources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5647"/>
            <a:ext cx="9144000" cy="47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 smtClean="0"/>
              <a:t>2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IM update – BBS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TWiG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Resources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4314C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7470"/>
            <a:ext cx="9144000" cy="49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832177"/>
            <a:ext cx="8799284" cy="5602517"/>
          </a:xfrm>
        </p:spPr>
        <p:txBody>
          <a:bodyPr>
            <a:noAutofit/>
          </a:bodyPr>
          <a:lstStyle/>
          <a:p>
            <a:r>
              <a:rPr lang="fr-FR" sz="2700" dirty="0" err="1" smtClean="0">
                <a:latin typeface="Arial"/>
                <a:cs typeface="Arial"/>
              </a:rPr>
              <a:t>Circulated</a:t>
            </a:r>
            <a:r>
              <a:rPr lang="fr-FR" sz="2700" dirty="0" smtClean="0">
                <a:latin typeface="Arial"/>
                <a:cs typeface="Arial"/>
              </a:rPr>
              <a:t> on 10/06. </a:t>
            </a:r>
          </a:p>
          <a:p>
            <a:r>
              <a:rPr lang="fr-FR" sz="2700" dirty="0" err="1" smtClean="0">
                <a:latin typeface="Arial"/>
                <a:cs typeface="Arial"/>
              </a:rPr>
              <a:t>Review</a:t>
            </a:r>
            <a:r>
              <a:rPr lang="fr-FR" sz="2700" dirty="0" smtClean="0">
                <a:latin typeface="Arial"/>
                <a:cs typeface="Arial"/>
              </a:rPr>
              <a:t> and </a:t>
            </a:r>
            <a:r>
              <a:rPr lang="fr-FR" sz="2700" dirty="0" err="1" smtClean="0">
                <a:latin typeface="Arial"/>
                <a:cs typeface="Arial"/>
              </a:rPr>
              <a:t>comments</a:t>
            </a:r>
            <a:r>
              <a:rPr lang="fr-FR" sz="2700" dirty="0" smtClean="0">
                <a:latin typeface="Arial"/>
                <a:cs typeface="Arial"/>
              </a:rPr>
              <a:t>, deadline on </a:t>
            </a:r>
            <a:r>
              <a:rPr lang="fr-FR" sz="2700" dirty="0" err="1" smtClean="0">
                <a:latin typeface="Arial"/>
                <a:cs typeface="Arial"/>
              </a:rPr>
              <a:t>Monday</a:t>
            </a:r>
            <a:r>
              <a:rPr lang="fr-FR" sz="2700" dirty="0" smtClean="0">
                <a:latin typeface="Arial"/>
                <a:cs typeface="Arial"/>
              </a:rPr>
              <a:t> 15/06</a:t>
            </a:r>
          </a:p>
          <a:p>
            <a:r>
              <a:rPr lang="fr-FR" sz="2700" dirty="0" smtClean="0">
                <a:latin typeface="Arial"/>
                <a:cs typeface="Arial"/>
              </a:rPr>
              <a:t>To </a:t>
            </a:r>
            <a:r>
              <a:rPr lang="fr-FR" sz="2700" dirty="0" err="1" smtClean="0">
                <a:latin typeface="Arial"/>
                <a:cs typeface="Arial"/>
              </a:rPr>
              <a:t>feed</a:t>
            </a:r>
            <a:r>
              <a:rPr lang="fr-FR" sz="2700" dirty="0" smtClean="0">
                <a:latin typeface="Arial"/>
                <a:cs typeface="Arial"/>
              </a:rPr>
              <a:t> NDMO workshop on 24 &amp; 25/06</a:t>
            </a:r>
            <a:endParaRPr lang="en-AU" sz="2700" dirty="0" smtClean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.1 </a:t>
            </a:r>
            <a:r>
              <a:rPr lang="en-GB" sz="3200" dirty="0"/>
              <a:t>Shelter Lessons Learned </a:t>
            </a:r>
            <a:r>
              <a:rPr lang="en-GB" sz="3200" dirty="0" smtClean="0"/>
              <a:t>Report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03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.2 </a:t>
            </a:r>
            <a:r>
              <a:rPr lang="en-GB" sz="3200" dirty="0"/>
              <a:t>Feedback on shelter recovery in </a:t>
            </a:r>
            <a:r>
              <a:rPr lang="en-GB" sz="3200" dirty="0" err="1"/>
              <a:t>Tongoa</a:t>
            </a:r>
            <a:r>
              <a:rPr lang="en-GB" sz="3200" dirty="0"/>
              <a:t>, by Save the Children</a:t>
            </a:r>
          </a:p>
        </p:txBody>
      </p:sp>
    </p:spTree>
    <p:extLst>
      <p:ext uri="{BB962C8B-B14F-4D97-AF65-F5344CB8AC3E}">
        <p14:creationId xmlns:p14="http://schemas.microsoft.com/office/powerpoint/2010/main" val="18158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1430" y="1116545"/>
            <a:ext cx="8799284" cy="5602517"/>
          </a:xfrm>
        </p:spPr>
        <p:txBody>
          <a:bodyPr>
            <a:noAutofit/>
          </a:bodyPr>
          <a:lstStyle/>
          <a:p>
            <a:r>
              <a:rPr lang="fr-FR" sz="2800" dirty="0"/>
              <a:t>18,000 of the </a:t>
            </a:r>
            <a:r>
              <a:rPr lang="fr-FR" sz="2800" dirty="0" err="1"/>
              <a:t>most</a:t>
            </a:r>
            <a:r>
              <a:rPr lang="fr-FR" sz="2800" dirty="0"/>
              <a:t> </a:t>
            </a:r>
            <a:r>
              <a:rPr lang="fr-FR" sz="2800" dirty="0" err="1"/>
              <a:t>vulnerable</a:t>
            </a:r>
            <a:r>
              <a:rPr lang="fr-FR" sz="2800" dirty="0"/>
              <a:t> </a:t>
            </a:r>
            <a:r>
              <a:rPr lang="fr-FR" sz="2800" dirty="0" err="1"/>
              <a:t>households</a:t>
            </a:r>
            <a:r>
              <a:rPr lang="fr-FR" sz="2800" dirty="0"/>
              <a:t> are </a:t>
            </a:r>
            <a:r>
              <a:rPr lang="fr-FR" sz="2800" dirty="0" err="1"/>
              <a:t>being</a:t>
            </a:r>
            <a:r>
              <a:rPr lang="fr-FR" sz="2800" dirty="0"/>
              <a:t> </a:t>
            </a:r>
            <a:r>
              <a:rPr lang="fr-FR" sz="2800" dirty="0" err="1"/>
              <a:t>targeted</a:t>
            </a:r>
            <a:r>
              <a:rPr lang="fr-FR" sz="2800" dirty="0"/>
              <a:t> by relief </a:t>
            </a:r>
            <a:r>
              <a:rPr lang="fr-FR" sz="2800" dirty="0" err="1"/>
              <a:t>agencies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emergency </a:t>
            </a:r>
            <a:r>
              <a:rPr lang="fr-FR" sz="2800" dirty="0" err="1"/>
              <a:t>shelter</a:t>
            </a:r>
            <a:r>
              <a:rPr lang="fr-FR" sz="2800" dirty="0"/>
              <a:t> items. </a:t>
            </a:r>
            <a:endParaRPr lang="fr-FR" sz="2800" dirty="0" smtClean="0"/>
          </a:p>
          <a:p>
            <a:r>
              <a:rPr lang="fr-FR" sz="2800" dirty="0"/>
              <a:t>Relief </a:t>
            </a:r>
            <a:r>
              <a:rPr lang="fr-FR" sz="2800" dirty="0" err="1"/>
              <a:t>agencies</a:t>
            </a:r>
            <a:r>
              <a:rPr lang="fr-FR" sz="2800" dirty="0"/>
              <a:t> are </a:t>
            </a:r>
            <a:r>
              <a:rPr lang="fr-FR" sz="2800" dirty="0" err="1"/>
              <a:t>working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communities</a:t>
            </a:r>
            <a:r>
              <a:rPr lang="fr-FR" sz="2800" dirty="0"/>
              <a:t> to </a:t>
            </a:r>
            <a:r>
              <a:rPr lang="fr-FR" sz="2800" dirty="0" err="1"/>
              <a:t>provide</a:t>
            </a:r>
            <a:r>
              <a:rPr lang="fr-FR" sz="2800" dirty="0"/>
              <a:t> </a:t>
            </a:r>
            <a:r>
              <a:rPr lang="fr-FR" sz="2800" dirty="0" err="1"/>
              <a:t>tools</a:t>
            </a:r>
            <a:r>
              <a:rPr lang="fr-FR" sz="2800" dirty="0"/>
              <a:t> and </a:t>
            </a:r>
            <a:r>
              <a:rPr lang="fr-FR" sz="2800" dirty="0" err="1"/>
              <a:t>materials</a:t>
            </a:r>
            <a:r>
              <a:rPr lang="fr-FR" sz="2800" dirty="0"/>
              <a:t> to support longer-</a:t>
            </a:r>
            <a:r>
              <a:rPr lang="fr-FR" sz="2800" dirty="0" err="1"/>
              <a:t>term</a:t>
            </a:r>
            <a:r>
              <a:rPr lang="fr-FR" sz="2800" dirty="0"/>
              <a:t> </a:t>
            </a:r>
            <a:r>
              <a:rPr lang="fr-FR" sz="2800" dirty="0" err="1"/>
              <a:t>recovery</a:t>
            </a:r>
            <a:r>
              <a:rPr lang="fr-FR" sz="2800" dirty="0"/>
              <a:t>. </a:t>
            </a:r>
          </a:p>
          <a:p>
            <a:r>
              <a:rPr lang="fr-FR" sz="2800" dirty="0" smtClean="0"/>
              <a:t>Relief </a:t>
            </a:r>
            <a:r>
              <a:rPr lang="fr-FR" sz="2800" dirty="0" err="1"/>
              <a:t>agencies</a:t>
            </a:r>
            <a:r>
              <a:rPr lang="fr-FR" sz="2800" dirty="0"/>
              <a:t> </a:t>
            </a:r>
            <a:r>
              <a:rPr lang="fr-FR" sz="2800" dirty="0" err="1"/>
              <a:t>work</a:t>
            </a:r>
            <a:r>
              <a:rPr lang="fr-FR" sz="2800" dirty="0"/>
              <a:t> </a:t>
            </a:r>
            <a:r>
              <a:rPr lang="fr-FR" sz="2800" dirty="0" err="1"/>
              <a:t>closely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National, Provincial, Municipal </a:t>
            </a:r>
            <a:r>
              <a:rPr lang="fr-FR" sz="2800" dirty="0" err="1"/>
              <a:t>Governments</a:t>
            </a:r>
            <a:r>
              <a:rPr lang="fr-FR" sz="2800" dirty="0"/>
              <a:t>, and </a:t>
            </a:r>
            <a:r>
              <a:rPr lang="fr-FR" sz="2800" dirty="0" err="1"/>
              <a:t>traditional</a:t>
            </a:r>
            <a:r>
              <a:rPr lang="fr-FR" sz="2800" dirty="0"/>
              <a:t> leaders to </a:t>
            </a:r>
            <a:r>
              <a:rPr lang="fr-FR" sz="2800" dirty="0" err="1"/>
              <a:t>assess</a:t>
            </a:r>
            <a:r>
              <a:rPr lang="fr-FR" sz="2800" dirty="0"/>
              <a:t> and </a:t>
            </a:r>
            <a:r>
              <a:rPr lang="fr-FR" sz="2800" dirty="0" err="1"/>
              <a:t>distribute</a:t>
            </a:r>
            <a:r>
              <a:rPr lang="fr-FR" sz="2800" dirty="0"/>
              <a:t> </a:t>
            </a:r>
            <a:r>
              <a:rPr lang="fr-FR" sz="2800" dirty="0" err="1"/>
              <a:t>shelter</a:t>
            </a:r>
            <a:r>
              <a:rPr lang="fr-FR" sz="2800" dirty="0"/>
              <a:t> items to the </a:t>
            </a:r>
            <a:r>
              <a:rPr lang="fr-FR" sz="2800" dirty="0" err="1"/>
              <a:t>most</a:t>
            </a:r>
            <a:r>
              <a:rPr lang="fr-FR" sz="2800" dirty="0"/>
              <a:t> </a:t>
            </a:r>
            <a:r>
              <a:rPr lang="fr-FR" sz="2800" dirty="0" err="1"/>
              <a:t>vulnerable</a:t>
            </a:r>
            <a:r>
              <a:rPr lang="fr-FR" sz="2800" dirty="0"/>
              <a:t> people </a:t>
            </a:r>
            <a:r>
              <a:rPr lang="fr-FR" sz="2800" dirty="0" err="1"/>
              <a:t>affected</a:t>
            </a:r>
            <a:r>
              <a:rPr lang="fr-FR" sz="2800" dirty="0"/>
              <a:t> by Cyclone Pam. All parties </a:t>
            </a:r>
            <a:r>
              <a:rPr lang="fr-FR" sz="2800" dirty="0" err="1"/>
              <a:t>coordinate</a:t>
            </a:r>
            <a:r>
              <a:rPr lang="fr-FR" sz="2800" dirty="0"/>
              <a:t> </a:t>
            </a:r>
            <a:r>
              <a:rPr lang="fr-FR" sz="2800" dirty="0" err="1"/>
              <a:t>closely</a:t>
            </a:r>
            <a:r>
              <a:rPr lang="fr-FR" sz="2800" dirty="0"/>
              <a:t> to </a:t>
            </a:r>
            <a:r>
              <a:rPr lang="fr-FR" sz="2800" dirty="0" err="1"/>
              <a:t>identify</a:t>
            </a:r>
            <a:r>
              <a:rPr lang="fr-FR" sz="2800" dirty="0"/>
              <a:t> gaps and </a:t>
            </a:r>
            <a:r>
              <a:rPr lang="fr-FR" sz="2800" dirty="0" err="1"/>
              <a:t>meet</a:t>
            </a:r>
            <a:r>
              <a:rPr lang="fr-FR" sz="2800" dirty="0"/>
              <a:t> emergency </a:t>
            </a:r>
            <a:r>
              <a:rPr lang="fr-FR" sz="2800" dirty="0" err="1"/>
              <a:t>needs</a:t>
            </a:r>
            <a:r>
              <a:rPr lang="fr-FR" sz="2800" dirty="0"/>
              <a:t>. </a:t>
            </a:r>
          </a:p>
          <a:p>
            <a:endParaRPr lang="fr-FR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0175"/>
            <a:ext cx="9144000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/>
              <a:t>3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14C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.3 </a:t>
            </a:r>
            <a:r>
              <a:rPr lang="en-GB" sz="3200" dirty="0"/>
              <a:t>Shelter key messages for communication with communities</a:t>
            </a:r>
          </a:p>
        </p:txBody>
      </p:sp>
    </p:spTree>
    <p:extLst>
      <p:ext uri="{BB962C8B-B14F-4D97-AF65-F5344CB8AC3E}">
        <p14:creationId xmlns:p14="http://schemas.microsoft.com/office/powerpoint/2010/main" val="20372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1243</Words>
  <Application>Microsoft Macintosh PowerPoint</Application>
  <PresentationFormat>Présentation à l'écran (4:3)</PresentationFormat>
  <Paragraphs>182</Paragraphs>
  <Slides>30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Génot</dc:creator>
  <cp:lastModifiedBy>Xavier Génot</cp:lastModifiedBy>
  <cp:revision>43</cp:revision>
  <cp:lastPrinted>2015-06-04T03:15:50Z</cp:lastPrinted>
  <dcterms:created xsi:type="dcterms:W3CDTF">2015-05-20T08:02:25Z</dcterms:created>
  <dcterms:modified xsi:type="dcterms:W3CDTF">2015-06-11T09:16:35Z</dcterms:modified>
</cp:coreProperties>
</file>