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266" r:id="rId11"/>
    <p:sldId id="338" r:id="rId12"/>
    <p:sldId id="308" r:id="rId13"/>
    <p:sldId id="339" r:id="rId14"/>
    <p:sldId id="342" r:id="rId15"/>
    <p:sldId id="343" r:id="rId16"/>
    <p:sldId id="344" r:id="rId17"/>
    <p:sldId id="345" r:id="rId18"/>
    <p:sldId id="285" r:id="rId19"/>
    <p:sldId id="323" r:id="rId20"/>
    <p:sldId id="340" r:id="rId21"/>
    <p:sldId id="341" r:id="rId22"/>
    <p:sldId id="325" r:id="rId23"/>
    <p:sldId id="328" r:id="rId24"/>
    <p:sldId id="329" r:id="rId25"/>
    <p:sldId id="330" r:id="rId26"/>
    <p:sldId id="331" r:id="rId27"/>
    <p:sldId id="333" r:id="rId28"/>
    <p:sldId id="334" r:id="rId29"/>
    <p:sldId id="335" r:id="rId30"/>
    <p:sldId id="271" r:id="rId31"/>
    <p:sldId id="306" r:id="rId32"/>
    <p:sldId id="337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1" autoAdjust="0"/>
  </p:normalViewPr>
  <p:slideViewPr>
    <p:cSldViewPr snapToGrid="0" snapToObjects="1">
      <p:cViewPr>
        <p:scale>
          <a:sx n="68" d="100"/>
          <a:sy n="68" d="100"/>
        </p:scale>
        <p:origin x="-68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UPDATED%20SurveySummary_061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9'!$B$4:$B$13</c:f>
              <c:strCache>
                <c:ptCount val="10"/>
                <c:pt idx="0">
                  <c:v>Distribution of fixings kits</c:v>
                </c:pt>
                <c:pt idx="1">
                  <c:v>Distribution of building material,</c:v>
                </c:pt>
                <c:pt idx="2">
                  <c:v>Distribution of shelter  toolkits</c:v>
                </c:pt>
                <c:pt idx="3">
                  <c:v>Cash Grants / vouchers</c:v>
                </c:pt>
                <c:pt idx="4">
                  <c:v>Host family support</c:v>
                </c:pt>
                <c:pt idx="5">
                  <c:v>Transitional or progressive core shelter (construction)</c:v>
                </c:pt>
                <c:pt idx="6">
                  <c:v>Permanent House (construction)</c:v>
                </c:pt>
                <c:pt idx="7">
                  <c:v>Land tenure legal assistance</c:v>
                </c:pt>
                <c:pt idx="8">
                  <c:v>Housing repair</c:v>
                </c:pt>
                <c:pt idx="9">
                  <c:v>None</c:v>
                </c:pt>
              </c:strCache>
            </c:strRef>
          </c:cat>
          <c:val>
            <c:numRef>
              <c:f>'Question 9'!$C$4:$C$13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6228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DEADA"/>
              </a:solidFill>
            </c:spPr>
          </c:dPt>
          <c:cat>
            <c:strRef>
              <c:f>'Question 9'!$B$4:$B$13</c:f>
              <c:strCache>
                <c:ptCount val="10"/>
                <c:pt idx="0">
                  <c:v>Distribution of fixings kits</c:v>
                </c:pt>
                <c:pt idx="1">
                  <c:v>Distribution of building material,</c:v>
                </c:pt>
                <c:pt idx="2">
                  <c:v>Distribution of shelter  toolkits</c:v>
                </c:pt>
                <c:pt idx="3">
                  <c:v>Cash Grants / vouchers</c:v>
                </c:pt>
                <c:pt idx="4">
                  <c:v>Host family support</c:v>
                </c:pt>
                <c:pt idx="5">
                  <c:v>Transitional or progressive core shelter (construction)</c:v>
                </c:pt>
                <c:pt idx="6">
                  <c:v>Permanent House (construction)</c:v>
                </c:pt>
                <c:pt idx="7">
                  <c:v>Land tenure legal assistance</c:v>
                </c:pt>
                <c:pt idx="8">
                  <c:v>Housing repair</c:v>
                </c:pt>
                <c:pt idx="9">
                  <c:v>None</c:v>
                </c:pt>
              </c:strCache>
            </c:strRef>
          </c:cat>
          <c:val>
            <c:numRef>
              <c:f>'Question 9'!$D$4:$D$13</c:f>
              <c:numCache>
                <c:formatCode>0</c:formatCode>
                <c:ptCount val="10"/>
                <c:pt idx="0">
                  <c:v>4.0</c:v>
                </c:pt>
                <c:pt idx="1">
                  <c:v>4.0</c:v>
                </c:pt>
                <c:pt idx="2">
                  <c:v>3.0</c:v>
                </c:pt>
                <c:pt idx="3">
                  <c:v>1.0</c:v>
                </c:pt>
                <c:pt idx="4">
                  <c:v>0.0</c:v>
                </c:pt>
                <c:pt idx="5">
                  <c:v>3.0</c:v>
                </c:pt>
                <c:pt idx="6">
                  <c:v>4.0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766216"/>
        <c:axId val="2125766568"/>
      </c:barChart>
      <c:catAx>
        <c:axId val="2125766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2125766568"/>
        <c:crosses val="autoZero"/>
        <c:auto val="1"/>
        <c:lblAlgn val="ctr"/>
        <c:lblOffset val="100"/>
        <c:noMultiLvlLbl val="0"/>
      </c:catAx>
      <c:valAx>
        <c:axId val="212576656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5766216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10'!$B$4:$B$8</c:f>
              <c:strCache>
                <c:ptCount val="5"/>
                <c:pt idx="0">
                  <c:v>Community building repairing,</c:v>
                </c:pt>
                <c:pt idx="1">
                  <c:v>Community building retrofitting,</c:v>
                </c:pt>
                <c:pt idx="2">
                  <c:v>Community building (re)construction,</c:v>
                </c:pt>
                <c:pt idx="3">
                  <c:v>Model house</c:v>
                </c:pt>
                <c:pt idx="4">
                  <c:v>None</c:v>
                </c:pt>
              </c:strCache>
            </c:strRef>
          </c:cat>
          <c:val>
            <c:numRef>
              <c:f>'Question 10'!$C$4:$C$8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'Question 10'!$B$4:$B$8</c:f>
              <c:strCache>
                <c:ptCount val="5"/>
                <c:pt idx="0">
                  <c:v>Community building repairing,</c:v>
                </c:pt>
                <c:pt idx="1">
                  <c:v>Community building retrofitting,</c:v>
                </c:pt>
                <c:pt idx="2">
                  <c:v>Community building (re)construction,</c:v>
                </c:pt>
                <c:pt idx="3">
                  <c:v>Model house</c:v>
                </c:pt>
                <c:pt idx="4">
                  <c:v>None</c:v>
                </c:pt>
              </c:strCache>
            </c:strRef>
          </c:cat>
          <c:val>
            <c:numRef>
              <c:f>'Question 10'!$D$4:$D$8</c:f>
              <c:numCache>
                <c:formatCode>0</c:formatCode>
                <c:ptCount val="5"/>
                <c:pt idx="0">
                  <c:v>4.0</c:v>
                </c:pt>
                <c:pt idx="1">
                  <c:v>3.0</c:v>
                </c:pt>
                <c:pt idx="2">
                  <c:v>6.0</c:v>
                </c:pt>
                <c:pt idx="3">
                  <c:v>5.0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533944"/>
        <c:axId val="2100530408"/>
      </c:barChart>
      <c:catAx>
        <c:axId val="2100533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2100530408"/>
        <c:crosses val="autoZero"/>
        <c:auto val="1"/>
        <c:lblAlgn val="ctr"/>
        <c:lblOffset val="100"/>
        <c:noMultiLvlLbl val="0"/>
      </c:catAx>
      <c:valAx>
        <c:axId val="210053040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0533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11'!$B$4:$B$10</c:f>
              <c:strCache>
                <c:ptCount val="7"/>
                <c:pt idx="0">
                  <c:v>Kindy</c:v>
                </c:pt>
                <c:pt idx="1">
                  <c:v>Community hall</c:v>
                </c:pt>
                <c:pt idx="2">
                  <c:v>Chief hall / nakamal</c:v>
                </c:pt>
                <c:pt idx="3">
                  <c:v>Church</c:v>
                </c:pt>
                <c:pt idx="4">
                  <c:v>Comunity building as evacuation center</c:v>
                </c:pt>
                <c:pt idx="5">
                  <c:v>Comunal toilets</c:v>
                </c:pt>
                <c:pt idx="6">
                  <c:v>None</c:v>
                </c:pt>
              </c:strCache>
            </c:strRef>
          </c:cat>
          <c:val>
            <c:numRef>
              <c:f>'Question 11'!$C$4:$C$10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2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3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4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'Question 11'!$B$4:$B$10</c:f>
              <c:strCache>
                <c:ptCount val="7"/>
                <c:pt idx="0">
                  <c:v>Kindy</c:v>
                </c:pt>
                <c:pt idx="1">
                  <c:v>Community hall</c:v>
                </c:pt>
                <c:pt idx="2">
                  <c:v>Chief hall / nakamal</c:v>
                </c:pt>
                <c:pt idx="3">
                  <c:v>Church</c:v>
                </c:pt>
                <c:pt idx="4">
                  <c:v>Comunity building as evacuation center</c:v>
                </c:pt>
                <c:pt idx="5">
                  <c:v>Comunal toilets</c:v>
                </c:pt>
                <c:pt idx="6">
                  <c:v>None</c:v>
                </c:pt>
              </c:strCache>
            </c:strRef>
          </c:cat>
          <c:val>
            <c:numRef>
              <c:f>'Question 11'!$D$4:$D$10</c:f>
              <c:numCache>
                <c:formatCode>0</c:formatCode>
                <c:ptCount val="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441288"/>
        <c:axId val="2124437832"/>
      </c:barChart>
      <c:catAx>
        <c:axId val="2124441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124437832"/>
        <c:crosses val="autoZero"/>
        <c:auto val="1"/>
        <c:lblAlgn val="ctr"/>
        <c:lblOffset val="100"/>
        <c:noMultiLvlLbl val="0"/>
      </c:catAx>
      <c:valAx>
        <c:axId val="212443783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4441288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12'!$B$4:$B$13</c:f>
              <c:strCache>
                <c:ptCount val="10"/>
                <c:pt idx="0">
                  <c:v>Resource centres at community or municipal level</c:v>
                </c:pt>
                <c:pt idx="1">
                  <c:v>Safe Shelter Awareness – orientation to beneficiaries</c:v>
                </c:pt>
                <c:pt idx="2">
                  <c:v>Training for self builders</c:v>
                </c:pt>
                <c:pt idx="3">
                  <c:v>Training for carpenters and other skilled workers</c:v>
                </c:pt>
                <c:pt idx="4">
                  <c:v>Community awareness &amp; mobilization campaigns (Vulnerability and Capacity Assessments, Participatory methodologies on Safe Shelter)</c:v>
                </c:pt>
                <c:pt idx="5">
                  <c:v>Distribution of posters, flyers and other printed materials</c:v>
                </c:pt>
                <c:pt idx="6">
                  <c:v>Messaging through other media such as radio or SMS</c:v>
                </c:pt>
                <c:pt idx="7">
                  <c:v>Support to Urban Planning and Management through institutional capacity building activities</c:v>
                </c:pt>
                <c:pt idx="8">
                  <c:v>Model house</c:v>
                </c:pt>
                <c:pt idx="9">
                  <c:v>None</c:v>
                </c:pt>
              </c:strCache>
            </c:strRef>
          </c:cat>
          <c:val>
            <c:numRef>
              <c:f>'Question 12'!$C$4:$C$13</c:f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C3D69B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D7E4BD"/>
              </a:solidFill>
            </c:spPr>
          </c:dPt>
          <c:dPt>
            <c:idx val="8"/>
            <c:invertIfNegative val="0"/>
            <c:bubble3D val="0"/>
            <c:spPr>
              <a:solidFill>
                <a:srgbClr val="D7E4BD"/>
              </a:solidFill>
            </c:spPr>
          </c:dPt>
          <c:cat>
            <c:strRef>
              <c:f>'Question 12'!$B$4:$B$13</c:f>
              <c:strCache>
                <c:ptCount val="10"/>
                <c:pt idx="0">
                  <c:v>Resource centres at community or municipal level</c:v>
                </c:pt>
                <c:pt idx="1">
                  <c:v>Safe Shelter Awareness – orientation to beneficiaries</c:v>
                </c:pt>
                <c:pt idx="2">
                  <c:v>Training for self builders</c:v>
                </c:pt>
                <c:pt idx="3">
                  <c:v>Training for carpenters and other skilled workers</c:v>
                </c:pt>
                <c:pt idx="4">
                  <c:v>Community awareness &amp; mobilization campaigns (Vulnerability and Capacity Assessments, Participatory methodologies on Safe Shelter)</c:v>
                </c:pt>
                <c:pt idx="5">
                  <c:v>Distribution of posters, flyers and other printed materials</c:v>
                </c:pt>
                <c:pt idx="6">
                  <c:v>Messaging through other media such as radio or SMS</c:v>
                </c:pt>
                <c:pt idx="7">
                  <c:v>Support to Urban Planning and Management through institutional capacity building activities</c:v>
                </c:pt>
                <c:pt idx="8">
                  <c:v>Model house</c:v>
                </c:pt>
                <c:pt idx="9">
                  <c:v>None</c:v>
                </c:pt>
              </c:strCache>
            </c:strRef>
          </c:cat>
          <c:val>
            <c:numRef>
              <c:f>'Question 12'!$D$4:$D$13</c:f>
              <c:numCache>
                <c:formatCode>0</c:formatCode>
                <c:ptCount val="10"/>
                <c:pt idx="0">
                  <c:v>0.0</c:v>
                </c:pt>
                <c:pt idx="1">
                  <c:v>7.0</c:v>
                </c:pt>
                <c:pt idx="2">
                  <c:v>8.0</c:v>
                </c:pt>
                <c:pt idx="3">
                  <c:v>7.0</c:v>
                </c:pt>
                <c:pt idx="4">
                  <c:v>4.0</c:v>
                </c:pt>
                <c:pt idx="5">
                  <c:v>4.0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838936"/>
        <c:axId val="2126841912"/>
      </c:barChart>
      <c:catAx>
        <c:axId val="2126838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r">
              <a:defRPr sz="1200">
                <a:latin typeface="Arial"/>
                <a:cs typeface="Arial"/>
              </a:defRPr>
            </a:pPr>
            <a:endParaRPr lang="fr-FR"/>
          </a:p>
        </c:txPr>
        <c:crossAx val="2126841912"/>
        <c:crosses val="autoZero"/>
        <c:auto val="1"/>
        <c:lblAlgn val="ctr"/>
        <c:lblOffset val="100"/>
        <c:noMultiLvlLbl val="0"/>
      </c:catAx>
      <c:valAx>
        <c:axId val="212684191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26838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15'!$B$4:$B$8</c:f>
              <c:strCache>
                <c:ptCount val="5"/>
                <c:pt idx="0">
                  <c:v>May to July 2015</c:v>
                </c:pt>
                <c:pt idx="1">
                  <c:v>August to October 2015</c:v>
                </c:pt>
                <c:pt idx="2">
                  <c:v>November 2015 to January 2016</c:v>
                </c:pt>
                <c:pt idx="3">
                  <c:v>February to April 2016</c:v>
                </c:pt>
                <c:pt idx="4">
                  <c:v>Beyond April 2016</c:v>
                </c:pt>
              </c:strCache>
            </c:strRef>
          </c:cat>
          <c:val>
            <c:numRef>
              <c:f>'Question 15'!$C$4:$C$8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'Question 15'!$B$4:$B$8</c:f>
              <c:strCache>
                <c:ptCount val="5"/>
                <c:pt idx="0">
                  <c:v>May to July 2015</c:v>
                </c:pt>
                <c:pt idx="1">
                  <c:v>August to October 2015</c:v>
                </c:pt>
                <c:pt idx="2">
                  <c:v>November 2015 to January 2016</c:v>
                </c:pt>
                <c:pt idx="3">
                  <c:v>February to April 2016</c:v>
                </c:pt>
                <c:pt idx="4">
                  <c:v>Beyond April 2016</c:v>
                </c:pt>
              </c:strCache>
            </c:strRef>
          </c:cat>
          <c:val>
            <c:numRef>
              <c:f>'Question 15'!$D$4:$D$8</c:f>
              <c:numCache>
                <c:formatCode>0</c:formatCode>
                <c:ptCount val="5"/>
                <c:pt idx="0">
                  <c:v>8.0</c:v>
                </c:pt>
                <c:pt idx="1">
                  <c:v>7.0</c:v>
                </c:pt>
                <c:pt idx="2">
                  <c:v>3.0</c:v>
                </c:pt>
                <c:pt idx="3">
                  <c:v>4.0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177464"/>
        <c:axId val="2130180648"/>
      </c:barChart>
      <c:catAx>
        <c:axId val="2130177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130180648"/>
        <c:crosses val="autoZero"/>
        <c:auto val="1"/>
        <c:lblAlgn val="ctr"/>
        <c:lblOffset val="100"/>
        <c:noMultiLvlLbl val="0"/>
      </c:catAx>
      <c:valAx>
        <c:axId val="213018064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30177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BBB5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18'!$B$4:$B$5</c:f>
              <c:strCache>
                <c:ptCount val="2"/>
                <c:pt idx="0">
                  <c:v>Finalized</c:v>
                </c:pt>
                <c:pt idx="1">
                  <c:v>Not finalized</c:v>
                </c:pt>
              </c:strCache>
            </c:strRef>
          </c:cat>
          <c:val>
            <c:numRef>
              <c:f>'Question 18'!$C$4:$C$5</c:f>
              <c:numCache>
                <c:formatCode>0%</c:formatCode>
                <c:ptCount val="2"/>
                <c:pt idx="0">
                  <c:v>0.0909090909090909</c:v>
                </c:pt>
                <c:pt idx="1">
                  <c:v>0.909090909090909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8451592"/>
        <c:axId val="2128460152"/>
      </c:barChart>
      <c:catAx>
        <c:axId val="2128451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2128460152"/>
        <c:crosses val="autoZero"/>
        <c:auto val="1"/>
        <c:lblAlgn val="ctr"/>
        <c:lblOffset val="100"/>
        <c:noMultiLvlLbl val="0"/>
      </c:catAx>
      <c:valAx>
        <c:axId val="2128460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8451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17'!$B$4:$B$6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Partially </c:v>
                </c:pt>
              </c:strCache>
            </c:strRef>
          </c:cat>
          <c:val>
            <c:numRef>
              <c:f>'Question 17'!$C$4:$C$6</c:f>
              <c:numCache>
                <c:formatCode>0%</c:formatCode>
                <c:ptCount val="3"/>
                <c:pt idx="0">
                  <c:v>0.545454545454545</c:v>
                </c:pt>
                <c:pt idx="1">
                  <c:v>0.0909090909090909</c:v>
                </c:pt>
                <c:pt idx="2">
                  <c:v>0.363636363636364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8485528"/>
        <c:axId val="2128095864"/>
      </c:barChart>
      <c:catAx>
        <c:axId val="2128485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2128095864"/>
        <c:crosses val="autoZero"/>
        <c:auto val="1"/>
        <c:lblAlgn val="ctr"/>
        <c:lblOffset val="100"/>
        <c:noMultiLvlLbl val="0"/>
      </c:catAx>
      <c:valAx>
        <c:axId val="2128095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8485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24'!$B$4:$B$17</c:f>
              <c:strCache>
                <c:ptCount val="14"/>
                <c:pt idx="0">
                  <c:v>Housing, land and property rights framework</c:v>
                </c:pt>
                <c:pt idx="1">
                  <c:v>WASH for shelter</c:v>
                </c:pt>
                <c:pt idx="2">
                  <c:v>Debris recycling and timber milling</c:v>
                </c:pt>
                <c:pt idx="3">
                  <c:v>Environmental impact</c:v>
                </c:pt>
                <c:pt idx="4">
                  <c:v>Accessibility</c:v>
                </c:pt>
                <c:pt idx="5">
                  <c:v>Techn. Guid. / standards on engineered solutions</c:v>
                </c:pt>
                <c:pt idx="6">
                  <c:v>Techn. and com. guidance for BBB&amp;S shelter awareness</c:v>
                </c:pt>
                <c:pt idx="7">
                  <c:v>Site access</c:v>
                </c:pt>
                <c:pt idx="8">
                  <c:v>Logistic and material delivery</c:v>
                </c:pt>
                <c:pt idx="9">
                  <c:v>Beneficiary communication and community engagement</c:v>
                </c:pt>
                <c:pt idx="10">
                  <c:v>Trainings</c:v>
                </c:pt>
                <c:pt idx="11">
                  <c:v>Availability of contractors to carry out construction of community centers</c:v>
                </c:pt>
                <c:pt idx="12">
                  <c:v>Secure funding</c:v>
                </c:pt>
                <c:pt idx="13">
                  <c:v>None</c:v>
                </c:pt>
              </c:strCache>
            </c:strRef>
          </c:cat>
          <c:val>
            <c:numRef>
              <c:f>'Question 24'!$C$4:$C$15</c:f>
            </c:numRef>
          </c:val>
        </c:ser>
        <c:ser>
          <c:idx val="1"/>
          <c:order val="1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2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3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D99694"/>
              </a:solidFill>
            </c:spPr>
          </c:dPt>
          <c:dPt>
            <c:idx val="6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cat>
            <c:strRef>
              <c:f>'Question 24'!$B$4:$B$17</c:f>
              <c:strCache>
                <c:ptCount val="14"/>
                <c:pt idx="0">
                  <c:v>Housing, land and property rights framework</c:v>
                </c:pt>
                <c:pt idx="1">
                  <c:v>WASH for shelter</c:v>
                </c:pt>
                <c:pt idx="2">
                  <c:v>Debris recycling and timber milling</c:v>
                </c:pt>
                <c:pt idx="3">
                  <c:v>Environmental impact</c:v>
                </c:pt>
                <c:pt idx="4">
                  <c:v>Accessibility</c:v>
                </c:pt>
                <c:pt idx="5">
                  <c:v>Techn. Guid. / standards on engineered solutions</c:v>
                </c:pt>
                <c:pt idx="6">
                  <c:v>Techn. and com. guidance for BBB&amp;S shelter awareness</c:v>
                </c:pt>
                <c:pt idx="7">
                  <c:v>Site access</c:v>
                </c:pt>
                <c:pt idx="8">
                  <c:v>Logistic and material delivery</c:v>
                </c:pt>
                <c:pt idx="9">
                  <c:v>Beneficiary communication and community engagement</c:v>
                </c:pt>
                <c:pt idx="10">
                  <c:v>Trainings</c:v>
                </c:pt>
                <c:pt idx="11">
                  <c:v>Availability of contractors to carry out construction of community centers</c:v>
                </c:pt>
                <c:pt idx="12">
                  <c:v>Secure funding</c:v>
                </c:pt>
                <c:pt idx="13">
                  <c:v>None</c:v>
                </c:pt>
              </c:strCache>
            </c:strRef>
          </c:cat>
          <c:val>
            <c:numRef>
              <c:f>'Question 24'!$D$4:$D$17</c:f>
              <c:numCache>
                <c:formatCode>0</c:formatCode>
                <c:ptCount val="1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6.0</c:v>
                </c:pt>
                <c:pt idx="9">
                  <c:v>4.0</c:v>
                </c:pt>
                <c:pt idx="10">
                  <c:v>4.0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28116120"/>
        <c:axId val="2128119224"/>
      </c:barChart>
      <c:catAx>
        <c:axId val="2128116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sz="1200">
                <a:latin typeface="Arial"/>
                <a:cs typeface="Arial"/>
              </a:defRPr>
            </a:pPr>
            <a:endParaRPr lang="fr-FR"/>
          </a:p>
        </c:txPr>
        <c:crossAx val="2128119224"/>
        <c:crosses val="autoZero"/>
        <c:auto val="1"/>
        <c:lblAlgn val="ctr"/>
        <c:lblOffset val="100"/>
        <c:noMultiLvlLbl val="0"/>
      </c:catAx>
      <c:valAx>
        <c:axId val="2128119224"/>
        <c:scaling>
          <c:orientation val="minMax"/>
        </c:scaling>
        <c:delete val="0"/>
        <c:axPos val="b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128116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B71C-8318-1B44-B95B-1E0530D459C0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0730-C1A5-6B49-8DEE-C782E04A8D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5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D4B5-F7B5-40AA-B0DF-A47FD1559879}" type="datetimeFigureOut">
              <a:rPr lang="en-US" smtClean="0"/>
              <a:t>18/06/15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2351-9468-4BDF-AAE7-6DCF509F8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8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0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2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7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5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98F4-CDBE-8540-8FDE-83DC4C5331E3}" type="datetimeFigureOut">
              <a:rPr lang="fr-FR" smtClean="0"/>
              <a:t>18/06/15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30059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Vanuatu Shelter Cluster </a:t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meeting </a:t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670176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18</a:t>
            </a:r>
            <a:r>
              <a:rPr lang="en-GB" baseline="30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June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PWD offices–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en-GB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Port Vila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30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r>
              <a:rPr lang="fr-FR" sz="2700" dirty="0" smtClean="0">
                <a:latin typeface="Arial"/>
                <a:cs typeface="Arial"/>
              </a:rPr>
              <a:t>21 </a:t>
            </a:r>
            <a:r>
              <a:rPr lang="fr-FR" sz="2700" dirty="0" err="1" smtClean="0">
                <a:latin typeface="Arial"/>
                <a:cs typeface="Arial"/>
              </a:rPr>
              <a:t>persons</a:t>
            </a:r>
            <a:r>
              <a:rPr lang="fr-FR" sz="2700" dirty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attending</a:t>
            </a:r>
            <a:r>
              <a:rPr lang="fr-FR" sz="2700" dirty="0" smtClean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from</a:t>
            </a:r>
            <a:r>
              <a:rPr lang="fr-FR" sz="2700" dirty="0" smtClean="0">
                <a:latin typeface="Arial"/>
                <a:cs typeface="Arial"/>
              </a:rPr>
              <a:t> NDMO, Vanuatu </a:t>
            </a:r>
            <a:r>
              <a:rPr lang="fr-FR" sz="2700" dirty="0" err="1" smtClean="0">
                <a:latin typeface="Arial"/>
                <a:cs typeface="Arial"/>
              </a:rPr>
              <a:t>Red</a:t>
            </a:r>
            <a:r>
              <a:rPr lang="fr-FR" sz="2700" dirty="0" smtClean="0">
                <a:latin typeface="Arial"/>
                <a:cs typeface="Arial"/>
              </a:rPr>
              <a:t> Cross, French </a:t>
            </a:r>
            <a:r>
              <a:rPr lang="fr-FR" sz="2700" dirty="0" err="1" smtClean="0">
                <a:latin typeface="Arial"/>
                <a:cs typeface="Arial"/>
              </a:rPr>
              <a:t>Red</a:t>
            </a:r>
            <a:r>
              <a:rPr lang="fr-FR" sz="2700" dirty="0" smtClean="0">
                <a:latin typeface="Arial"/>
                <a:cs typeface="Arial"/>
              </a:rPr>
              <a:t> Cross, CRATERRE, TVET Program, Education/</a:t>
            </a:r>
            <a:r>
              <a:rPr lang="fr-FR" sz="2700" dirty="0" err="1" smtClean="0">
                <a:latin typeface="Arial"/>
                <a:cs typeface="Arial"/>
              </a:rPr>
              <a:t>Health</a:t>
            </a:r>
            <a:r>
              <a:rPr lang="fr-FR" sz="2700" dirty="0" smtClean="0">
                <a:latin typeface="Arial"/>
                <a:cs typeface="Arial"/>
              </a:rPr>
              <a:t>/Agriculture clusters, NDMO, PDO, FM 104, Immigration, World Vision, Care, PWD, Police, PDC, </a:t>
            </a:r>
            <a:r>
              <a:rPr lang="fr-FR" sz="2700" dirty="0" err="1" smtClean="0">
                <a:latin typeface="Arial"/>
                <a:cs typeface="Arial"/>
              </a:rPr>
              <a:t>Forestry</a:t>
            </a:r>
            <a:r>
              <a:rPr lang="fr-FR" sz="2700" dirty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department</a:t>
            </a:r>
            <a:endParaRPr lang="fr-FR" sz="2700" dirty="0" smtClean="0">
              <a:latin typeface="Arial"/>
              <a:cs typeface="Arial"/>
            </a:endParaRPr>
          </a:p>
          <a:p>
            <a:r>
              <a:rPr lang="fr-FR" sz="2700" dirty="0" smtClean="0">
                <a:latin typeface="Arial"/>
                <a:cs typeface="Arial"/>
              </a:rPr>
              <a:t>Agenda IM update, sharing </a:t>
            </a:r>
            <a:r>
              <a:rPr lang="fr-FR" sz="2700" dirty="0" err="1" smtClean="0">
                <a:latin typeface="Arial"/>
                <a:cs typeface="Arial"/>
              </a:rPr>
              <a:t>lessons</a:t>
            </a:r>
            <a:r>
              <a:rPr lang="fr-FR" sz="2700" dirty="0" smtClean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learned</a:t>
            </a:r>
            <a:r>
              <a:rPr lang="fr-FR" sz="2700" dirty="0" smtClean="0">
                <a:latin typeface="Arial"/>
                <a:cs typeface="Arial"/>
              </a:rPr>
              <a:t>, </a:t>
            </a:r>
            <a:r>
              <a:rPr lang="fr-FR" sz="2700" dirty="0" err="1" smtClean="0">
                <a:latin typeface="Arial"/>
                <a:cs typeface="Arial"/>
              </a:rPr>
              <a:t>shelter</a:t>
            </a:r>
            <a:r>
              <a:rPr lang="fr-FR" sz="2700" dirty="0" smtClean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lessons</a:t>
            </a:r>
            <a:r>
              <a:rPr lang="fr-FR" sz="2700" dirty="0" smtClean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learned</a:t>
            </a:r>
            <a:r>
              <a:rPr lang="fr-FR" sz="2700" dirty="0" smtClean="0">
                <a:latin typeface="Arial"/>
                <a:cs typeface="Arial"/>
              </a:rPr>
              <a:t>, </a:t>
            </a:r>
            <a:r>
              <a:rPr lang="fr-FR" sz="2700" dirty="0" err="1" smtClean="0">
                <a:latin typeface="Arial"/>
                <a:cs typeface="Arial"/>
              </a:rPr>
              <a:t>partners</a:t>
            </a:r>
            <a:r>
              <a:rPr lang="fr-FR" sz="2700" dirty="0" smtClean="0">
                <a:latin typeface="Arial"/>
                <a:cs typeface="Arial"/>
              </a:rPr>
              <a:t> update  </a:t>
            </a:r>
            <a:endParaRPr lang="fr-FR" sz="2700" dirty="0" smtClean="0">
              <a:latin typeface="Arial"/>
              <a:cs typeface="Arial"/>
            </a:endParaRPr>
          </a:p>
          <a:p>
            <a:endParaRPr lang="fr-FR" sz="2700" dirty="0">
              <a:latin typeface="Arial"/>
              <a:cs typeface="Arial"/>
            </a:endParaRPr>
          </a:p>
          <a:p>
            <a:r>
              <a:rPr lang="fr-FR" sz="2700" dirty="0" smtClean="0">
                <a:latin typeface="Arial"/>
                <a:cs typeface="Arial"/>
              </a:rPr>
              <a:t>Key issues: </a:t>
            </a:r>
            <a:r>
              <a:rPr lang="fr-FR" sz="2700" dirty="0" err="1" smtClean="0">
                <a:latin typeface="Arial"/>
                <a:cs typeface="Arial"/>
              </a:rPr>
              <a:t>Toolkits</a:t>
            </a:r>
            <a:r>
              <a:rPr lang="fr-FR" sz="2700" dirty="0" smtClean="0">
                <a:latin typeface="Arial"/>
                <a:cs typeface="Arial"/>
              </a:rPr>
              <a:t> gaps and </a:t>
            </a:r>
            <a:r>
              <a:rPr lang="fr-FR" sz="2700" dirty="0" err="1" smtClean="0">
                <a:latin typeface="Arial"/>
                <a:cs typeface="Arial"/>
              </a:rPr>
              <a:t>lessons</a:t>
            </a:r>
            <a:r>
              <a:rPr lang="fr-FR" sz="2700" dirty="0" smtClean="0">
                <a:latin typeface="Arial"/>
                <a:cs typeface="Arial"/>
              </a:rPr>
              <a:t> </a:t>
            </a:r>
            <a:r>
              <a:rPr lang="fr-FR" sz="2700" dirty="0" err="1" smtClean="0">
                <a:latin typeface="Arial"/>
                <a:cs typeface="Arial"/>
              </a:rPr>
              <a:t>learned</a:t>
            </a:r>
            <a:endParaRPr lang="en-AU" sz="2700" dirty="0" smtClean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2400" dirty="0" smtClean="0"/>
              <a:t>3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.1 </a:t>
            </a:r>
            <a:r>
              <a:rPr lang="en-GB" sz="2400" dirty="0" smtClean="0"/>
              <a:t>Feedback from </a:t>
            </a:r>
            <a:r>
              <a:rPr lang="en-GB" sz="2400" dirty="0" err="1" smtClean="0"/>
              <a:t>Tanna</a:t>
            </a:r>
            <a:r>
              <a:rPr lang="en-GB" sz="2400" dirty="0" smtClean="0"/>
              <a:t> Shelter Cluster meeting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03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 smtClean="0">
                <a:solidFill>
                  <a:srgbClr val="800000"/>
                </a:solidFill>
                <a:latin typeface="Arial"/>
                <a:cs typeface="Arial"/>
              </a:rPr>
              <a:t>Toolkits gap in West </a:t>
            </a:r>
            <a:r>
              <a:rPr lang="en-GB" sz="2700" b="1" dirty="0" err="1" smtClean="0">
                <a:solidFill>
                  <a:srgbClr val="800000"/>
                </a:solidFill>
                <a:latin typeface="Arial"/>
                <a:cs typeface="Arial"/>
              </a:rPr>
              <a:t>Tanna</a:t>
            </a:r>
            <a:r>
              <a:rPr lang="en-GB" sz="2700" b="1" dirty="0" smtClean="0">
                <a:solidFill>
                  <a:srgbClr val="800000"/>
                </a:solidFill>
                <a:latin typeface="Arial"/>
                <a:cs typeface="Arial"/>
              </a:rPr>
              <a:t>. </a:t>
            </a:r>
          </a:p>
          <a:p>
            <a:r>
              <a:rPr lang="en-GB" sz="2700" b="1" dirty="0" smtClean="0">
                <a:latin typeface="Arial"/>
                <a:cs typeface="Arial"/>
              </a:rPr>
              <a:t>2,877 HH received tarpaulins but no toolkits</a:t>
            </a:r>
            <a:r>
              <a:rPr lang="en-GB" sz="2700" dirty="0" smtClean="0">
                <a:latin typeface="Arial"/>
                <a:cs typeface="Arial"/>
              </a:rPr>
              <a:t> / Solar lamps / Safe shelter awareness.</a:t>
            </a:r>
          </a:p>
          <a:p>
            <a:r>
              <a:rPr lang="en-GB" sz="2700" dirty="0" smtClean="0">
                <a:latin typeface="Arial"/>
                <a:cs typeface="Arial"/>
              </a:rPr>
              <a:t>In </a:t>
            </a:r>
            <a:r>
              <a:rPr lang="en-GB" sz="2700" dirty="0" err="1" smtClean="0">
                <a:latin typeface="Arial"/>
                <a:cs typeface="Arial"/>
              </a:rPr>
              <a:t>Tanna</a:t>
            </a:r>
            <a:r>
              <a:rPr lang="en-GB" sz="2700" dirty="0" smtClean="0">
                <a:latin typeface="Arial"/>
                <a:cs typeface="Arial"/>
              </a:rPr>
              <a:t>, some agencies distributed 1 toolkit by HH or 1 toolkit for 3 HH</a:t>
            </a:r>
          </a:p>
          <a:p>
            <a:r>
              <a:rPr lang="en-GB" sz="2700" dirty="0" smtClean="0">
                <a:latin typeface="Arial"/>
                <a:cs typeface="Arial"/>
              </a:rPr>
              <a:t>While 1 toolkit for each HH would be better, agreement to distribute </a:t>
            </a:r>
            <a:r>
              <a:rPr lang="en-GB" sz="2700" b="1" dirty="0" smtClean="0">
                <a:latin typeface="Arial"/>
                <a:cs typeface="Arial"/>
              </a:rPr>
              <a:t>1 toolkit for 3HH, BUT with explanation on sharing toolkit.</a:t>
            </a:r>
          </a:p>
          <a:p>
            <a:r>
              <a:rPr lang="en-GB" sz="2700" dirty="0" smtClean="0">
                <a:latin typeface="Arial"/>
                <a:cs typeface="Arial"/>
              </a:rPr>
              <a:t>Care international still have up to 200 toolkits.</a:t>
            </a:r>
          </a:p>
          <a:p>
            <a:endParaRPr lang="en-GB" sz="2700" dirty="0">
              <a:latin typeface="Arial"/>
              <a:cs typeface="Arial"/>
            </a:endParaRPr>
          </a:p>
          <a:p>
            <a:r>
              <a:rPr lang="en-GB" sz="2700" b="1" dirty="0" smtClean="0">
                <a:latin typeface="Arial"/>
                <a:cs typeface="Arial"/>
              </a:rPr>
              <a:t>Need to review PAM emergency response to agree on standards for Vanuatu.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.1 </a:t>
            </a:r>
            <a:r>
              <a:rPr lang="en-GB" sz="3200" dirty="0" smtClean="0"/>
              <a:t>Feedback from </a:t>
            </a:r>
            <a:r>
              <a:rPr lang="en-GB" sz="3200" dirty="0" err="1" smtClean="0"/>
              <a:t>Tanna</a:t>
            </a:r>
            <a:r>
              <a:rPr lang="en-GB" sz="3200" dirty="0" smtClean="0"/>
              <a:t> Shelter Cluster meeting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87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800"/>
            <a:ext cx="9144000" cy="42081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/>
              <a:t>2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 IM update –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Tanna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Distribution -10/06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104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 smtClean="0">
                <a:solidFill>
                  <a:srgbClr val="800000"/>
                </a:solidFill>
                <a:latin typeface="Arial"/>
                <a:cs typeface="Arial"/>
              </a:rPr>
              <a:t>Community cyclone shelters. </a:t>
            </a:r>
          </a:p>
          <a:p>
            <a:pPr marL="0" indent="0">
              <a:buNone/>
            </a:pPr>
            <a:r>
              <a:rPr lang="en-GB" sz="2700" b="1" dirty="0" err="1" smtClean="0">
                <a:latin typeface="Arial"/>
                <a:cs typeface="Arial"/>
              </a:rPr>
              <a:t>Tafea</a:t>
            </a:r>
            <a:r>
              <a:rPr lang="en-GB" sz="2700" b="1" dirty="0" smtClean="0">
                <a:latin typeface="Arial"/>
                <a:cs typeface="Arial"/>
              </a:rPr>
              <a:t> recent lessons learned workshop shows that:</a:t>
            </a:r>
          </a:p>
          <a:p>
            <a:r>
              <a:rPr lang="en-GB" sz="2700" b="1" dirty="0">
                <a:latin typeface="Arial"/>
                <a:cs typeface="Arial"/>
              </a:rPr>
              <a:t>P</a:t>
            </a:r>
            <a:r>
              <a:rPr lang="en-GB" sz="2700" b="1" dirty="0" smtClean="0">
                <a:latin typeface="Arial"/>
                <a:cs typeface="Arial"/>
              </a:rPr>
              <a:t>eople prefer to have cyclone shelters at community level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r>
              <a:rPr lang="en-GB" sz="2700" dirty="0" smtClean="0">
                <a:latin typeface="Arial"/>
                <a:cs typeface="Arial"/>
              </a:rPr>
              <a:t>Need to reinforce CDC and PDC capacity building</a:t>
            </a:r>
          </a:p>
          <a:p>
            <a:r>
              <a:rPr lang="en-GB" sz="2700" dirty="0" smtClean="0">
                <a:latin typeface="Arial"/>
                <a:cs typeface="Arial"/>
              </a:rPr>
              <a:t>There is not sufficient </a:t>
            </a:r>
            <a:r>
              <a:rPr lang="en-GB" sz="2700" dirty="0" err="1" smtClean="0">
                <a:latin typeface="Arial"/>
                <a:cs typeface="Arial"/>
              </a:rPr>
              <a:t>gov.</a:t>
            </a:r>
            <a:r>
              <a:rPr lang="en-GB" sz="2700" dirty="0" smtClean="0">
                <a:latin typeface="Arial"/>
                <a:cs typeface="Arial"/>
              </a:rPr>
              <a:t> building to work as cyclone shelters. CDC need to identify community building for evacuation </a:t>
            </a:r>
            <a:r>
              <a:rPr lang="en-GB" sz="2700" dirty="0" err="1" smtClean="0">
                <a:latin typeface="Arial"/>
                <a:cs typeface="Arial"/>
              </a:rPr>
              <a:t>centers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endParaRPr lang="en-GB" sz="2700" dirty="0">
              <a:latin typeface="Arial"/>
              <a:cs typeface="Arial"/>
            </a:endParaRPr>
          </a:p>
          <a:p>
            <a:r>
              <a:rPr lang="en-GB" sz="2700" b="1" dirty="0" smtClean="0">
                <a:latin typeface="Arial"/>
                <a:cs typeface="Arial"/>
              </a:rPr>
              <a:t>Need to support community buildings as evacuation </a:t>
            </a:r>
            <a:r>
              <a:rPr lang="en-GB" sz="2700" b="1" dirty="0" err="1" smtClean="0">
                <a:latin typeface="Arial"/>
                <a:cs typeface="Arial"/>
              </a:rPr>
              <a:t>centers</a:t>
            </a:r>
            <a:r>
              <a:rPr lang="en-GB" sz="2700" b="1" dirty="0" smtClean="0">
                <a:latin typeface="Arial"/>
                <a:cs typeface="Arial"/>
              </a:rPr>
              <a:t>, as for traditional </a:t>
            </a:r>
            <a:r>
              <a:rPr lang="en-GB" sz="2700" b="1" dirty="0" err="1" smtClean="0">
                <a:latin typeface="Arial"/>
                <a:cs typeface="Arial"/>
              </a:rPr>
              <a:t>Nimaiten</a:t>
            </a:r>
            <a:r>
              <a:rPr lang="en-GB" sz="2700" b="1" dirty="0" smtClean="0">
                <a:latin typeface="Arial"/>
                <a:cs typeface="Arial"/>
              </a:rPr>
              <a:t> 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.1 </a:t>
            </a:r>
            <a:r>
              <a:rPr lang="en-GB" sz="3200" dirty="0" smtClean="0"/>
              <a:t>Feedback from </a:t>
            </a:r>
            <a:r>
              <a:rPr lang="en-GB" sz="3200" dirty="0" err="1" smtClean="0"/>
              <a:t>Tanna</a:t>
            </a:r>
            <a:r>
              <a:rPr lang="en-GB" sz="3200" dirty="0" smtClean="0"/>
              <a:t> Shelter Cluster meeting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94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 smtClean="0">
                <a:latin typeface="Arial"/>
                <a:cs typeface="Arial"/>
              </a:rPr>
              <a:t>Field visits with Vanuatu Red Cross / French Red Cross and CRATERRE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r>
              <a:rPr lang="en-GB" sz="2700" dirty="0" smtClean="0">
                <a:latin typeface="Arial"/>
                <a:cs typeface="Arial"/>
              </a:rPr>
              <a:t>RTC / PDO / Ministry of education / Cultural </a:t>
            </a:r>
            <a:r>
              <a:rPr lang="en-GB" sz="2700" dirty="0" err="1" smtClean="0">
                <a:latin typeface="Arial"/>
                <a:cs typeface="Arial"/>
              </a:rPr>
              <a:t>center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r>
              <a:rPr lang="en-GB" sz="2700" dirty="0" smtClean="0">
                <a:latin typeface="Arial"/>
                <a:cs typeface="Arial"/>
              </a:rPr>
              <a:t>Visited </a:t>
            </a:r>
            <a:r>
              <a:rPr lang="en-GB" sz="2700" dirty="0" err="1" smtClean="0">
                <a:latin typeface="Arial"/>
                <a:cs typeface="Arial"/>
              </a:rPr>
              <a:t>Yakel</a:t>
            </a:r>
            <a:r>
              <a:rPr lang="en-GB" sz="2700" dirty="0" smtClean="0">
                <a:latin typeface="Arial"/>
                <a:cs typeface="Arial"/>
              </a:rPr>
              <a:t> community </a:t>
            </a:r>
          </a:p>
          <a:p>
            <a:r>
              <a:rPr lang="en-GB" sz="2700" dirty="0" smtClean="0">
                <a:latin typeface="Arial"/>
                <a:cs typeface="Arial"/>
              </a:rPr>
              <a:t>Discussion about cyclone PAM impact and how people cope with. A lot of people took refuge in traditional </a:t>
            </a:r>
            <a:r>
              <a:rPr lang="en-GB" sz="2700" dirty="0" err="1" smtClean="0">
                <a:latin typeface="Arial"/>
                <a:cs typeface="Arial"/>
              </a:rPr>
              <a:t>Nimaiten</a:t>
            </a:r>
            <a:r>
              <a:rPr lang="en-GB" sz="2700" dirty="0" smtClean="0">
                <a:latin typeface="Arial"/>
                <a:cs typeface="Arial"/>
              </a:rPr>
              <a:t> houses, with people gripping structure to help structure resistance.</a:t>
            </a:r>
          </a:p>
          <a:p>
            <a:endParaRPr lang="en-GB" sz="2700" dirty="0" smtClean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.2 </a:t>
            </a:r>
            <a:r>
              <a:rPr lang="en-GB" sz="3200" dirty="0" smtClean="0"/>
              <a:t>Feedback from </a:t>
            </a:r>
            <a:r>
              <a:rPr lang="en-GB" sz="3200" dirty="0" err="1" smtClean="0"/>
              <a:t>Tanna</a:t>
            </a:r>
            <a:r>
              <a:rPr lang="en-GB" sz="3200" dirty="0" smtClean="0"/>
              <a:t> </a:t>
            </a:r>
            <a:r>
              <a:rPr lang="en-GB" sz="3200" dirty="0" smtClean="0"/>
              <a:t>field visit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20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 smtClean="0">
                <a:latin typeface="Arial"/>
                <a:cs typeface="Arial"/>
              </a:rPr>
              <a:t>Field visits with Vanuatu Red Cross / French Red Cross and CRATERRE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r>
              <a:rPr lang="en-GB" sz="2700" dirty="0" smtClean="0">
                <a:latin typeface="Arial"/>
                <a:cs typeface="Arial"/>
              </a:rPr>
              <a:t>Discussion on emergency shelter response and items use. Seems that 1 toolkit by HH is better due to need for nails and other items, and to cope with some tools as hammer which might broke.</a:t>
            </a:r>
          </a:p>
          <a:p>
            <a:r>
              <a:rPr lang="en-GB" sz="2700" dirty="0">
                <a:latin typeface="Arial"/>
                <a:cs typeface="Arial"/>
              </a:rPr>
              <a:t>On top of standardize toolkit, need to </a:t>
            </a:r>
            <a:r>
              <a:rPr lang="en-GB" sz="2700" dirty="0" smtClean="0">
                <a:latin typeface="Arial"/>
                <a:cs typeface="Arial"/>
              </a:rPr>
              <a:t>look at adding </a:t>
            </a:r>
            <a:r>
              <a:rPr lang="en-GB" sz="2700" dirty="0">
                <a:latin typeface="Arial"/>
                <a:cs typeface="Arial"/>
              </a:rPr>
              <a:t>axe, stone and oil to extend duration of tools.</a:t>
            </a:r>
          </a:p>
          <a:p>
            <a:r>
              <a:rPr lang="en-GB" sz="2700" dirty="0" smtClean="0">
                <a:latin typeface="Arial"/>
                <a:cs typeface="Arial"/>
              </a:rPr>
              <a:t>Idea to preposition community toolkits and tarpaulins to help immediate actions.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.2 </a:t>
            </a:r>
            <a:r>
              <a:rPr lang="en-GB" sz="3200" dirty="0" smtClean="0"/>
              <a:t>Feedback from </a:t>
            </a:r>
            <a:r>
              <a:rPr lang="en-GB" sz="3200" dirty="0" err="1" smtClean="0"/>
              <a:t>Tanna</a:t>
            </a:r>
            <a:r>
              <a:rPr lang="en-GB" sz="3200" dirty="0" smtClean="0"/>
              <a:t> </a:t>
            </a:r>
            <a:r>
              <a:rPr lang="en-GB" sz="3200" dirty="0" smtClean="0"/>
              <a:t>field visit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050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018917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 smtClean="0">
                <a:latin typeface="Arial"/>
                <a:cs typeface="Arial"/>
              </a:rPr>
              <a:t>Field visits with Vanuatu Red Cross / French Red Cross and CRATERRE</a:t>
            </a:r>
            <a:r>
              <a:rPr lang="en-GB" sz="2700" dirty="0" smtClean="0">
                <a:latin typeface="Arial"/>
                <a:cs typeface="Arial"/>
              </a:rPr>
              <a:t>.</a:t>
            </a:r>
          </a:p>
          <a:p>
            <a:r>
              <a:rPr lang="en-GB" sz="2700" dirty="0">
                <a:latin typeface="Arial"/>
                <a:cs typeface="Arial"/>
              </a:rPr>
              <a:t>Tarpaulins are good but need to meet standards and guidance to use </a:t>
            </a:r>
            <a:r>
              <a:rPr lang="en-GB" sz="2700" dirty="0" smtClean="0">
                <a:latin typeface="Arial"/>
                <a:cs typeface="Arial"/>
              </a:rPr>
              <a:t>them.</a:t>
            </a:r>
          </a:p>
          <a:p>
            <a:r>
              <a:rPr lang="en-GB" sz="2700" dirty="0" smtClean="0">
                <a:latin typeface="Arial"/>
                <a:cs typeface="Arial"/>
              </a:rPr>
              <a:t>Shelter was the first need as people feared immediate rain as experienced in cyclone.</a:t>
            </a:r>
          </a:p>
          <a:p>
            <a:r>
              <a:rPr lang="en-GB" sz="2700" dirty="0" smtClean="0">
                <a:latin typeface="Arial"/>
                <a:cs typeface="Arial"/>
              </a:rPr>
              <a:t>It seems that people had 2 to 3 weeks food reserve, with market quickly open. But food support critical after this period.</a:t>
            </a:r>
          </a:p>
          <a:p>
            <a:r>
              <a:rPr lang="en-GB" sz="2700" dirty="0" smtClean="0">
                <a:latin typeface="Arial"/>
                <a:cs typeface="Arial"/>
              </a:rPr>
              <a:t>Tarpaulins are used first for immediate shelter but could be re use after for kitchen, community places, etc… </a:t>
            </a:r>
          </a:p>
          <a:p>
            <a:endParaRPr lang="en-GB" sz="27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.2 </a:t>
            </a:r>
            <a:r>
              <a:rPr lang="en-GB" sz="3200" dirty="0" smtClean="0"/>
              <a:t>Feedback from </a:t>
            </a:r>
            <a:r>
              <a:rPr lang="en-GB" sz="3200" dirty="0" err="1" smtClean="0"/>
              <a:t>Tanna</a:t>
            </a:r>
            <a:r>
              <a:rPr lang="en-GB" sz="3200" dirty="0" smtClean="0"/>
              <a:t> </a:t>
            </a:r>
            <a:r>
              <a:rPr lang="en-GB" sz="3200" dirty="0" smtClean="0"/>
              <a:t>field visit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04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05" y="3315874"/>
            <a:ext cx="2656595" cy="35421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440" y="3244287"/>
            <a:ext cx="4145965" cy="36137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826" y="0"/>
            <a:ext cx="4587173" cy="34403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"/>
          <a:stretch/>
        </p:blipFill>
        <p:spPr>
          <a:xfrm>
            <a:off x="0" y="3440380"/>
            <a:ext cx="2546871" cy="34176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556828" cy="34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1. 21,963 </a:t>
            </a:r>
            <a:r>
              <a:rPr lang="en-GB" sz="2800" dirty="0">
                <a:latin typeface="Arial"/>
                <a:cs typeface="Arial"/>
              </a:rPr>
              <a:t>of the most affected households have been supported by relief agencies with tarpaulins. 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.3 </a:t>
            </a:r>
            <a:r>
              <a:rPr lang="en-GB" sz="3200" dirty="0"/>
              <a:t>Shelter key messages for </a:t>
            </a:r>
            <a:r>
              <a:rPr lang="en-GB" sz="3200" dirty="0" smtClean="0"/>
              <a:t>CWC</a:t>
            </a:r>
            <a:endParaRPr lang="en-GB" sz="32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48746"/>
              </p:ext>
            </p:extLst>
          </p:nvPr>
        </p:nvGraphicFramePr>
        <p:xfrm>
          <a:off x="480043" y="2197862"/>
          <a:ext cx="59055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905500" imgH="4521200" progId="Word.Document.12">
                  <p:embed/>
                </p:oleObj>
              </mc:Choice>
              <mc:Fallback>
                <p:oleObj name="Document" r:id="rId3" imgW="5905500" imgH="452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43" y="2197862"/>
                        <a:ext cx="5905500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948479"/>
            <a:ext cx="8799284" cy="56025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2. Relief </a:t>
            </a:r>
            <a:r>
              <a:rPr lang="en-GB" sz="2800" dirty="0">
                <a:latin typeface="Arial"/>
                <a:cs typeface="Arial"/>
              </a:rPr>
              <a:t>items are only provided to people whose houses have been damaged by Cyclone Pam. If you have questions or concerns, please contact your local or Provincial Government.</a:t>
            </a:r>
            <a:endParaRPr lang="fr-F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800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3. Shelter </a:t>
            </a:r>
            <a:r>
              <a:rPr lang="en-GB" sz="2800" dirty="0">
                <a:latin typeface="Arial"/>
                <a:cs typeface="Arial"/>
              </a:rPr>
              <a:t>agencies work closely with National, Provincial, Municipal Governments, and traditional leaders to assess and fairly distribute shelter items to the most vulnerable people affected by Cyclone Pam. </a:t>
            </a:r>
            <a:endParaRPr lang="en-GB" sz="28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endParaRPr lang="en-GB" sz="2800" dirty="0" smtClean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4. All </a:t>
            </a:r>
            <a:r>
              <a:rPr lang="en-GB" sz="2800" dirty="0">
                <a:latin typeface="Arial"/>
                <a:cs typeface="Arial"/>
              </a:rPr>
              <a:t>parties coordinate closely to identify gaps to equitably meet shelter needs. </a:t>
            </a:r>
            <a:endParaRPr lang="fr-FR" sz="2800" dirty="0">
              <a:latin typeface="Arial"/>
              <a:cs typeface="Arial"/>
            </a:endParaRPr>
          </a:p>
          <a:p>
            <a:endParaRPr lang="fr-FR" sz="28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.3 </a:t>
            </a:r>
            <a:r>
              <a:rPr lang="en-GB" sz="3200" dirty="0"/>
              <a:t>Shelter key messages for </a:t>
            </a:r>
            <a:r>
              <a:rPr lang="en-GB" sz="3200" dirty="0" err="1" smtClean="0"/>
              <a:t>CwC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16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734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1. Introduction</a:t>
            </a: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2. IM update</a:t>
            </a: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3. Updates and discussion</a:t>
            </a:r>
            <a:endParaRPr lang="fr-FR" sz="24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400" dirty="0" smtClean="0">
                <a:latin typeface="Arial"/>
                <a:cs typeface="Arial"/>
              </a:rPr>
              <a:t>Feedback from </a:t>
            </a:r>
            <a:r>
              <a:rPr lang="en-GB" sz="2400" dirty="0" err="1" smtClean="0">
                <a:latin typeface="Arial"/>
                <a:cs typeface="Arial"/>
              </a:rPr>
              <a:t>Tanna</a:t>
            </a:r>
            <a:r>
              <a:rPr lang="en-GB" sz="2400" dirty="0" smtClean="0">
                <a:latin typeface="Arial"/>
                <a:cs typeface="Arial"/>
              </a:rPr>
              <a:t> Shelter Cluster meeting</a:t>
            </a:r>
            <a:endParaRPr lang="en-GB" sz="24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fr-FR" sz="2400" dirty="0" smtClean="0">
                <a:latin typeface="Arial"/>
                <a:cs typeface="Arial"/>
              </a:rPr>
              <a:t>Feedback </a:t>
            </a:r>
            <a:r>
              <a:rPr lang="fr-FR" sz="2400" dirty="0" err="1" smtClean="0">
                <a:latin typeface="Arial"/>
                <a:cs typeface="Arial"/>
              </a:rPr>
              <a:t>from</a:t>
            </a:r>
            <a:r>
              <a:rPr lang="fr-FR" sz="2400" dirty="0" smtClean="0">
                <a:latin typeface="Arial"/>
                <a:cs typeface="Arial"/>
              </a:rPr>
              <a:t> Tanna </a:t>
            </a:r>
            <a:r>
              <a:rPr lang="fr-FR" sz="2400" dirty="0" err="1" smtClean="0">
                <a:latin typeface="Arial"/>
                <a:cs typeface="Arial"/>
              </a:rPr>
              <a:t>field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visit</a:t>
            </a:r>
            <a:endParaRPr lang="fr-FR" sz="2400" dirty="0" smtClean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fr-FR" sz="2400" dirty="0" err="1" smtClean="0">
                <a:latin typeface="Arial"/>
                <a:cs typeface="Arial"/>
              </a:rPr>
              <a:t>Shelter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key</a:t>
            </a:r>
            <a:r>
              <a:rPr lang="fr-FR" sz="2400" dirty="0" smtClean="0">
                <a:latin typeface="Arial"/>
                <a:cs typeface="Arial"/>
              </a:rPr>
              <a:t> messages for </a:t>
            </a:r>
            <a:r>
              <a:rPr lang="fr-FR" sz="2400" dirty="0" err="1" smtClean="0">
                <a:latin typeface="Arial"/>
                <a:cs typeface="Arial"/>
              </a:rPr>
              <a:t>CwC</a:t>
            </a:r>
            <a:endParaRPr lang="fr-FR" sz="24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fr-FR" sz="2400" dirty="0" err="1" smtClean="0">
                <a:latin typeface="Arial"/>
                <a:cs typeface="Arial"/>
              </a:rPr>
              <a:t>Improvement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>
                <a:latin typeface="Arial"/>
                <a:cs typeface="Arial"/>
              </a:rPr>
              <a:t>of water </a:t>
            </a:r>
            <a:r>
              <a:rPr lang="fr-FR" sz="2400" dirty="0" err="1">
                <a:latin typeface="Arial"/>
                <a:cs typeface="Arial"/>
              </a:rPr>
              <a:t>supply</a:t>
            </a:r>
            <a:r>
              <a:rPr lang="fr-FR" sz="2400" dirty="0">
                <a:latin typeface="Arial"/>
                <a:cs typeface="Arial"/>
              </a:rPr>
              <a:t> in </a:t>
            </a:r>
            <a:r>
              <a:rPr lang="fr-FR" sz="2400" dirty="0" smtClean="0">
                <a:latin typeface="Arial"/>
                <a:cs typeface="Arial"/>
              </a:rPr>
              <a:t>Isangel</a:t>
            </a:r>
          </a:p>
          <a:p>
            <a:pPr marL="914400" lvl="1" indent="-457200">
              <a:buFont typeface="Wingdings" charset="2"/>
              <a:buAutoNum type="arabicPlain"/>
            </a:pPr>
            <a:r>
              <a:rPr lang="fr-FR" sz="2400" dirty="0" smtClean="0">
                <a:latin typeface="Arial"/>
                <a:cs typeface="Arial"/>
              </a:rPr>
              <a:t>Co</a:t>
            </a:r>
            <a:r>
              <a:rPr lang="fr-FR" sz="2400" dirty="0">
                <a:latin typeface="Arial"/>
                <a:cs typeface="Arial"/>
              </a:rPr>
              <a:t>-</a:t>
            </a:r>
            <a:r>
              <a:rPr lang="fr-FR" sz="2400" dirty="0" err="1">
                <a:latin typeface="Arial"/>
                <a:cs typeface="Arial"/>
              </a:rPr>
              <a:t>delivery</a:t>
            </a:r>
            <a:r>
              <a:rPr lang="fr-FR" sz="2400" dirty="0">
                <a:latin typeface="Arial"/>
                <a:cs typeface="Arial"/>
              </a:rPr>
              <a:t> options for </a:t>
            </a:r>
            <a:r>
              <a:rPr lang="fr-FR" sz="2400" dirty="0" err="1">
                <a:latin typeface="Arial"/>
                <a:cs typeface="Arial"/>
              </a:rPr>
              <a:t>rehabilitation</a:t>
            </a: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 smtClean="0">
                <a:latin typeface="Arial"/>
                <a:cs typeface="Arial"/>
              </a:rPr>
              <a:t>4</a:t>
            </a:r>
            <a:r>
              <a:rPr lang="en-GB" sz="2400" dirty="0">
                <a:latin typeface="Arial"/>
                <a:cs typeface="Arial"/>
              </a:rPr>
              <a:t>. Partners update and issues</a:t>
            </a: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5. AOB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130175"/>
            <a:ext cx="77724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9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668369"/>
            <a:ext cx="8799284" cy="56025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5. Shelter </a:t>
            </a:r>
            <a:r>
              <a:rPr lang="en-GB" sz="2800" dirty="0">
                <a:latin typeface="Arial"/>
                <a:cs typeface="Arial"/>
              </a:rPr>
              <a:t>agencies provide community awareness on safer shelter repairing and reconstruction </a:t>
            </a:r>
          </a:p>
          <a:p>
            <a:pPr marL="0" lvl="0" indent="0">
              <a:buNone/>
            </a:pPr>
            <a:r>
              <a:rPr lang="en-GB" sz="2800" dirty="0">
                <a:latin typeface="Arial"/>
                <a:cs typeface="Arial"/>
              </a:rPr>
              <a:t> </a:t>
            </a:r>
          </a:p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6. Government and agencies encourage </a:t>
            </a:r>
            <a:r>
              <a:rPr lang="en-GB" sz="2800" dirty="0">
                <a:latin typeface="Arial"/>
                <a:cs typeface="Arial"/>
              </a:rPr>
              <a:t>wherever possible community resilience and shelter self-recovery, </a:t>
            </a:r>
          </a:p>
          <a:p>
            <a:pPr marL="0" lvl="0" indent="0">
              <a:buNone/>
            </a:pPr>
            <a:r>
              <a:rPr lang="en-GB" sz="2800" dirty="0">
                <a:latin typeface="Arial"/>
                <a:cs typeface="Arial"/>
              </a:rPr>
              <a:t> </a:t>
            </a:r>
          </a:p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7. It </a:t>
            </a:r>
            <a:r>
              <a:rPr lang="en-GB" sz="2800" dirty="0">
                <a:latin typeface="Arial"/>
                <a:cs typeface="Arial"/>
              </a:rPr>
              <a:t>is important to identify traditional community cyclone houses which resisted well to cyclone PAM </a:t>
            </a:r>
          </a:p>
          <a:p>
            <a:pPr marL="0" lvl="0" indent="0">
              <a:buNone/>
            </a:pPr>
            <a:r>
              <a:rPr lang="en-GB" sz="2800" dirty="0">
                <a:latin typeface="Arial"/>
                <a:cs typeface="Arial"/>
              </a:rPr>
              <a:t> </a:t>
            </a:r>
          </a:p>
          <a:p>
            <a:pPr marL="0" lvl="0" indent="0">
              <a:buNone/>
            </a:pPr>
            <a:r>
              <a:rPr lang="en-GB" sz="2800" dirty="0" smtClean="0">
                <a:latin typeface="Arial"/>
                <a:cs typeface="Arial"/>
              </a:rPr>
              <a:t>8. To </a:t>
            </a:r>
            <a:r>
              <a:rPr lang="en-GB" sz="2800" dirty="0">
                <a:latin typeface="Arial"/>
                <a:cs typeface="Arial"/>
              </a:rPr>
              <a:t>rebuilt your house it is important to learned from traditional knowledge for buildings which resisted well to cyclone PAM</a:t>
            </a:r>
          </a:p>
          <a:p>
            <a:pPr marL="0" lvl="0" indent="0">
              <a:buNone/>
            </a:pPr>
            <a:r>
              <a:rPr lang="en-GB" sz="2800" dirty="0">
                <a:latin typeface="Arial"/>
                <a:cs typeface="Arial"/>
              </a:rPr>
              <a:t> </a:t>
            </a:r>
          </a:p>
          <a:p>
            <a:endParaRPr lang="fr-FR" sz="28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.3 </a:t>
            </a:r>
            <a:r>
              <a:rPr lang="en-GB" sz="3200" dirty="0"/>
              <a:t>Shelter key messages for </a:t>
            </a:r>
            <a:r>
              <a:rPr lang="en-GB" sz="3200" dirty="0" smtClean="0"/>
              <a:t>CWC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970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799087"/>
            <a:ext cx="8799284" cy="56025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 smtClean="0">
                <a:latin typeface="Arial"/>
                <a:cs typeface="Arial"/>
              </a:rPr>
              <a:t>9. To </a:t>
            </a:r>
            <a:r>
              <a:rPr lang="en-GB" sz="2400" dirty="0">
                <a:latin typeface="Arial"/>
                <a:cs typeface="Arial"/>
              </a:rPr>
              <a:t>make your house more resilient to strong winds and cyclone, it is important to</a:t>
            </a:r>
            <a:r>
              <a:rPr lang="en-GB" sz="2400" dirty="0" smtClean="0">
                <a:latin typeface="Arial"/>
                <a:cs typeface="Arial"/>
              </a:rPr>
              <a:t>:</a:t>
            </a:r>
            <a:endParaRPr lang="fr-FR" sz="2400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400" dirty="0">
                <a:latin typeface="Arial"/>
                <a:cs typeface="Arial"/>
              </a:rPr>
              <a:t>Deeply anchor your house to the ground with strong foundations, </a:t>
            </a:r>
            <a:endParaRPr lang="fr-FR" sz="2400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400" dirty="0">
                <a:latin typeface="Arial"/>
                <a:cs typeface="Arial"/>
              </a:rPr>
              <a:t>Ensure that you have strong connections at all joints – the roof material to the roof timbers, the roof to the walls and the walls to the foundations. Strong connections can be made with hurricane straps, rope and vines.</a:t>
            </a:r>
            <a:endParaRPr lang="fr-FR" sz="2400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400" dirty="0">
                <a:latin typeface="Arial"/>
                <a:cs typeface="Arial"/>
              </a:rPr>
              <a:t>Brace between the corners or junctions of your house creating triangles in the walls and roof.</a:t>
            </a:r>
            <a:endParaRPr lang="fr-FR" sz="2400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400" dirty="0">
                <a:latin typeface="Arial"/>
                <a:cs typeface="Arial"/>
              </a:rPr>
              <a:t>Site your house safely by identifying hazards in your location and build as well as you can to resist them, </a:t>
            </a: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These 4 principles are at the core of community engagement on safe shelter awareness </a:t>
            </a:r>
            <a:endParaRPr lang="fr-FR" sz="2400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GB" sz="2800" dirty="0">
                <a:latin typeface="Arial"/>
                <a:cs typeface="Arial"/>
              </a:rPr>
              <a:t> </a:t>
            </a:r>
          </a:p>
          <a:p>
            <a:endParaRPr lang="fr-FR" sz="28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.3 </a:t>
            </a:r>
            <a:r>
              <a:rPr lang="en-GB" sz="3200" dirty="0"/>
              <a:t>Shelter key messages for </a:t>
            </a:r>
            <a:r>
              <a:rPr lang="en-GB" sz="3200" dirty="0" smtClean="0"/>
              <a:t>CWC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787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57200" y="851148"/>
            <a:ext cx="8229599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/>
                <a:cs typeface="Arial"/>
              </a:rPr>
              <a:t>This </a:t>
            </a:r>
            <a:r>
              <a:rPr lang="en-GB" sz="2400" dirty="0">
                <a:latin typeface="Arial"/>
                <a:cs typeface="Arial"/>
              </a:rPr>
              <a:t>survey was open from 1</a:t>
            </a:r>
            <a:r>
              <a:rPr lang="en-GB" sz="2400" baseline="30000" dirty="0">
                <a:latin typeface="Arial"/>
                <a:cs typeface="Arial"/>
              </a:rPr>
              <a:t>st</a:t>
            </a:r>
            <a:r>
              <a:rPr lang="en-GB" sz="2400" dirty="0">
                <a:latin typeface="Arial"/>
                <a:cs typeface="Arial"/>
              </a:rPr>
              <a:t> to 9</a:t>
            </a:r>
            <a:r>
              <a:rPr lang="en-GB" sz="2400" baseline="30000" dirty="0">
                <a:latin typeface="Arial"/>
                <a:cs typeface="Arial"/>
              </a:rPr>
              <a:t>th</a:t>
            </a:r>
            <a:r>
              <a:rPr lang="en-GB" sz="2400" dirty="0">
                <a:latin typeface="Arial"/>
                <a:cs typeface="Arial"/>
              </a:rPr>
              <a:t> June, with contributions of </a:t>
            </a:r>
            <a:r>
              <a:rPr lang="en-GB" sz="2400" b="1" dirty="0" smtClean="0">
                <a:latin typeface="Arial"/>
                <a:cs typeface="Arial"/>
              </a:rPr>
              <a:t>11 </a:t>
            </a:r>
            <a:r>
              <a:rPr lang="en-GB" sz="2400" b="1" dirty="0">
                <a:latin typeface="Arial"/>
                <a:cs typeface="Arial"/>
              </a:rPr>
              <a:t>agencies which represent the majority of </a:t>
            </a:r>
            <a:r>
              <a:rPr lang="en-GB" sz="2400" b="1" dirty="0" smtClean="0">
                <a:latin typeface="Arial"/>
                <a:cs typeface="Arial"/>
              </a:rPr>
              <a:t>agencies involved in shelter recovery activities</a:t>
            </a:r>
            <a:r>
              <a:rPr lang="en-GB" sz="2400" dirty="0" smtClean="0">
                <a:latin typeface="Arial"/>
                <a:cs typeface="Arial"/>
              </a:rPr>
              <a:t>.</a:t>
            </a:r>
          </a:p>
          <a:p>
            <a:endParaRPr lang="fr-FR" sz="2400" dirty="0">
              <a:latin typeface="Arial"/>
              <a:cs typeface="Arial"/>
            </a:endParaRPr>
          </a:p>
          <a:p>
            <a:r>
              <a:rPr lang="fr-FR" sz="2000" dirty="0">
                <a:latin typeface="Arial"/>
                <a:cs typeface="Arial"/>
              </a:rPr>
              <a:t>UN Habitat - World Vision – ADRA - Vanuatu Christian Council - CARE </a:t>
            </a:r>
            <a:r>
              <a:rPr lang="fr-FR" sz="2000" dirty="0" smtClean="0">
                <a:latin typeface="Arial"/>
                <a:cs typeface="Arial"/>
              </a:rPr>
              <a:t>international - IOM </a:t>
            </a:r>
            <a:r>
              <a:rPr lang="fr-FR" sz="2000" dirty="0">
                <a:latin typeface="Arial"/>
                <a:cs typeface="Arial"/>
              </a:rPr>
              <a:t>– CARITAS - </a:t>
            </a:r>
            <a:r>
              <a:rPr lang="en-GB" sz="2000" dirty="0">
                <a:latin typeface="Arial"/>
                <a:cs typeface="Arial"/>
              </a:rPr>
              <a:t>Disability Desk; Ministry of Justice and Community Services</a:t>
            </a:r>
            <a:r>
              <a:rPr lang="fr-FR" sz="2000" dirty="0">
                <a:latin typeface="Arial"/>
                <a:cs typeface="Arial"/>
              </a:rPr>
              <a:t> - The Salvation </a:t>
            </a:r>
            <a:r>
              <a:rPr lang="fr-FR" sz="2000" dirty="0" err="1">
                <a:latin typeface="Arial"/>
                <a:cs typeface="Arial"/>
              </a:rPr>
              <a:t>Army</a:t>
            </a:r>
            <a:r>
              <a:rPr lang="fr-FR" sz="2000" dirty="0">
                <a:latin typeface="Arial"/>
                <a:cs typeface="Arial"/>
              </a:rPr>
              <a:t> - Save the </a:t>
            </a:r>
            <a:r>
              <a:rPr lang="fr-FR" sz="2000" dirty="0" err="1">
                <a:latin typeface="Arial"/>
                <a:cs typeface="Arial"/>
              </a:rPr>
              <a:t>Children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 smtClean="0">
                <a:latin typeface="Arial"/>
                <a:cs typeface="Arial"/>
              </a:rPr>
              <a:t>Australia</a:t>
            </a:r>
            <a:r>
              <a:rPr lang="fr-FR" sz="2000" dirty="0" smtClean="0">
                <a:latin typeface="Arial"/>
                <a:cs typeface="Arial"/>
              </a:rPr>
              <a:t> – </a:t>
            </a:r>
            <a:r>
              <a:rPr lang="fr-FR" sz="2000" dirty="0" err="1" smtClean="0">
                <a:latin typeface="Arial"/>
                <a:cs typeface="Arial"/>
              </a:rPr>
              <a:t>Butterfly</a:t>
            </a:r>
            <a:r>
              <a:rPr lang="fr-FR" sz="2000" dirty="0" smtClean="0">
                <a:latin typeface="Arial"/>
                <a:cs typeface="Arial"/>
              </a:rPr>
              <a:t> Trust</a:t>
            </a:r>
            <a:endParaRPr lang="fr-FR" sz="20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 </a:t>
            </a:r>
            <a:endParaRPr lang="fr-FR" sz="24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This survey will remain open till the end of the HAP on 31 July 2015 in order to feed the shelter cluster recovery strategy.</a:t>
            </a:r>
            <a:endParaRPr lang="fr-FR" sz="2400" dirty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 </a:t>
            </a: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3068" y="3244334"/>
            <a:ext cx="131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 PY </a:t>
            </a:r>
            <a:r>
              <a:rPr lang="fr-FR" dirty="0" err="1"/>
              <a:t>Birds'D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44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>
                <a:latin typeface="Arial"/>
                <a:cs typeface="Arial"/>
              </a:rPr>
              <a:t>9</a:t>
            </a:r>
            <a:r>
              <a:rPr lang="fr-FR" sz="2200" dirty="0" smtClean="0">
                <a:latin typeface="Arial"/>
                <a:cs typeface="Arial"/>
              </a:rPr>
              <a:t>. </a:t>
            </a:r>
            <a:r>
              <a:rPr lang="fr-FR" sz="2200" dirty="0" err="1">
                <a:latin typeface="Arial"/>
                <a:cs typeface="Arial"/>
              </a:rPr>
              <a:t>Which</a:t>
            </a:r>
            <a:r>
              <a:rPr lang="fr-FR" sz="2200" dirty="0">
                <a:latin typeface="Arial"/>
                <a:cs typeface="Arial"/>
              </a:rPr>
              <a:t> type of </a:t>
            </a:r>
            <a:r>
              <a:rPr lang="fr-FR" sz="2200" dirty="0" err="1">
                <a:latin typeface="Arial"/>
                <a:cs typeface="Arial"/>
              </a:rPr>
              <a:t>shelter</a:t>
            </a:r>
            <a:r>
              <a:rPr lang="fr-FR" sz="2200" dirty="0">
                <a:latin typeface="Arial"/>
                <a:cs typeface="Arial"/>
              </a:rPr>
              <a:t> interventions are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planning or </a:t>
            </a:r>
            <a:r>
              <a:rPr lang="fr-FR" sz="2200" dirty="0" err="1">
                <a:latin typeface="Arial"/>
                <a:cs typeface="Arial"/>
              </a:rPr>
              <a:t>implementing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at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household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lang="fr-FR" sz="2200" dirty="0">
                <a:latin typeface="Arial"/>
                <a:cs typeface="Arial"/>
              </a:rPr>
              <a:t>? 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10 on 11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are planning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shelter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interventions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at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HH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lang="fr-FR" sz="2000" b="1" dirty="0">
                <a:solidFill>
                  <a:srgbClr val="800000"/>
                </a:solidFill>
                <a:latin typeface="Arial"/>
                <a:cs typeface="Arial"/>
              </a:rPr>
              <a:t>;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5 </a:t>
            </a:r>
            <a:r>
              <a:rPr lang="fr-FR" sz="2000" b="1" dirty="0" err="1" smtClean="0">
                <a:latin typeface="Arial"/>
                <a:cs typeface="Arial"/>
              </a:rPr>
              <a:t>agencies</a:t>
            </a:r>
            <a:r>
              <a:rPr lang="fr-FR" sz="2000" b="1" dirty="0" smtClean="0">
                <a:latin typeface="Arial"/>
                <a:cs typeface="Arial"/>
              </a:rPr>
              <a:t> in </a:t>
            </a:r>
            <a:r>
              <a:rPr lang="fr-FR" sz="2000" b="1" dirty="0" err="1" smtClean="0">
                <a:latin typeface="Arial"/>
                <a:cs typeface="Arial"/>
              </a:rPr>
              <a:t>only</a:t>
            </a:r>
            <a:r>
              <a:rPr lang="fr-FR" sz="2000" b="1" dirty="0" smtClean="0">
                <a:latin typeface="Arial"/>
                <a:cs typeface="Arial"/>
              </a:rPr>
              <a:t> one </a:t>
            </a:r>
            <a:r>
              <a:rPr lang="fr-FR" sz="2000" b="1" dirty="0" err="1" smtClean="0">
                <a:latin typeface="Arial"/>
                <a:cs typeface="Arial"/>
              </a:rPr>
              <a:t>response</a:t>
            </a:r>
            <a:r>
              <a:rPr lang="fr-FR" sz="2000" b="1" dirty="0" smtClean="0">
                <a:latin typeface="Arial"/>
                <a:cs typeface="Arial"/>
              </a:rPr>
              <a:t> </a:t>
            </a:r>
            <a:r>
              <a:rPr lang="fr-FR" sz="2000" b="1" dirty="0" err="1" smtClean="0">
                <a:latin typeface="Arial"/>
                <a:cs typeface="Arial"/>
              </a:rPr>
              <a:t>modality</a:t>
            </a:r>
            <a:r>
              <a:rPr lang="fr-FR" sz="2000" b="1" dirty="0" smtClean="0">
                <a:latin typeface="Arial"/>
                <a:cs typeface="Arial"/>
              </a:rPr>
              <a:t>. </a:t>
            </a:r>
            <a:endParaRPr lang="fr-FR" sz="2000" dirty="0">
              <a:latin typeface="Arial"/>
              <a:cs typeface="Arial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387037"/>
              </p:ext>
            </p:extLst>
          </p:nvPr>
        </p:nvGraphicFramePr>
        <p:xfrm>
          <a:off x="463170" y="1428750"/>
          <a:ext cx="8075129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64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10. </a:t>
            </a:r>
            <a:r>
              <a:rPr lang="fr-FR" sz="2200" dirty="0" err="1">
                <a:latin typeface="Arial"/>
                <a:cs typeface="Arial"/>
              </a:rPr>
              <a:t>Which</a:t>
            </a:r>
            <a:r>
              <a:rPr lang="fr-FR" sz="2200" dirty="0">
                <a:latin typeface="Arial"/>
                <a:cs typeface="Arial"/>
              </a:rPr>
              <a:t> type of </a:t>
            </a:r>
            <a:r>
              <a:rPr lang="fr-FR" sz="2200" dirty="0" err="1">
                <a:latin typeface="Arial"/>
                <a:cs typeface="Arial"/>
              </a:rPr>
              <a:t>shelter</a:t>
            </a:r>
            <a:r>
              <a:rPr lang="fr-FR" sz="2200" dirty="0">
                <a:latin typeface="Arial"/>
                <a:cs typeface="Arial"/>
              </a:rPr>
              <a:t> interventions are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planning or </a:t>
            </a:r>
            <a:r>
              <a:rPr lang="fr-FR" sz="2200" dirty="0" err="1">
                <a:latin typeface="Arial"/>
                <a:cs typeface="Arial"/>
              </a:rPr>
              <a:t>implementing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at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community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lang="fr-FR" sz="2200" dirty="0">
                <a:latin typeface="Arial"/>
                <a:cs typeface="Arial"/>
              </a:rPr>
              <a:t>? 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559539"/>
              </p:ext>
            </p:extLst>
          </p:nvPr>
        </p:nvGraphicFramePr>
        <p:xfrm>
          <a:off x="433288" y="1409700"/>
          <a:ext cx="85474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7 on 11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are planning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shelter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interventions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at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community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building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lang="fr-FR" sz="2000" b="1" dirty="0" smtClean="0">
                <a:latin typeface="Arial"/>
                <a:cs typeface="Arial"/>
              </a:rPr>
              <a:t>. 3 </a:t>
            </a:r>
            <a:r>
              <a:rPr lang="fr-FR" sz="2000" b="1" dirty="0" err="1" smtClean="0">
                <a:latin typeface="Arial"/>
                <a:cs typeface="Arial"/>
              </a:rPr>
              <a:t>agencies</a:t>
            </a:r>
            <a:r>
              <a:rPr lang="fr-FR" sz="2000" b="1" dirty="0" smtClean="0">
                <a:latin typeface="Arial"/>
                <a:cs typeface="Arial"/>
              </a:rPr>
              <a:t> in all </a:t>
            </a:r>
            <a:r>
              <a:rPr lang="fr-FR" sz="2000" b="1" dirty="0" err="1" smtClean="0">
                <a:latin typeface="Arial"/>
                <a:cs typeface="Arial"/>
              </a:rPr>
              <a:t>response</a:t>
            </a:r>
            <a:r>
              <a:rPr lang="fr-FR" sz="2000" b="1" dirty="0" smtClean="0">
                <a:latin typeface="Arial"/>
                <a:cs typeface="Arial"/>
              </a:rPr>
              <a:t> </a:t>
            </a:r>
            <a:r>
              <a:rPr lang="fr-FR" sz="2000" b="1" dirty="0" err="1" smtClean="0">
                <a:latin typeface="Arial"/>
                <a:cs typeface="Arial"/>
              </a:rPr>
              <a:t>modalities</a:t>
            </a:r>
            <a:r>
              <a:rPr lang="fr-FR" sz="2000" b="1" dirty="0" smtClean="0"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0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11. </a:t>
            </a:r>
            <a:r>
              <a:rPr lang="fr-FR" sz="2200" dirty="0" err="1">
                <a:latin typeface="Arial"/>
                <a:cs typeface="Arial"/>
              </a:rPr>
              <a:t>Which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type of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community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building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will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target</a:t>
            </a:r>
            <a:r>
              <a:rPr lang="fr-FR" sz="2200" dirty="0">
                <a:latin typeface="Arial"/>
                <a:cs typeface="Arial"/>
              </a:rPr>
              <a:t>, if </a:t>
            </a:r>
            <a:r>
              <a:rPr lang="fr-FR" sz="2200" dirty="0" err="1">
                <a:latin typeface="Arial"/>
                <a:cs typeface="Arial"/>
              </a:rPr>
              <a:t>any</a:t>
            </a:r>
            <a:r>
              <a:rPr lang="fr-FR" sz="2200" dirty="0">
                <a:latin typeface="Arial"/>
                <a:cs typeface="Arial"/>
              </a:rPr>
              <a:t>? </a:t>
            </a:r>
            <a:endParaRPr lang="fr-FR" sz="2200" dirty="0" smtClean="0">
              <a:latin typeface="Arial"/>
              <a:cs typeface="Arial"/>
            </a:endParaRPr>
          </a:p>
          <a:p>
            <a:pPr lvl="0" algn="l">
              <a:defRPr/>
            </a:pPr>
            <a:endParaRPr lang="en-GB" sz="22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866863"/>
              </p:ext>
            </p:extLst>
          </p:nvPr>
        </p:nvGraphicFramePr>
        <p:xfrm>
          <a:off x="433288" y="1387914"/>
          <a:ext cx="8121720" cy="389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Kindy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Community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hall,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Chief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hall/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nakamal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church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buildings are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equitably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targeted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by 2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for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each</a:t>
            </a:r>
            <a:r>
              <a:rPr lang="fr-FR" sz="2000" b="1" dirty="0" smtClean="0"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14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>
              <a:defRPr/>
            </a:pPr>
            <a:r>
              <a:rPr lang="fr-FR" sz="2200" dirty="0" smtClean="0">
                <a:latin typeface="Arial"/>
                <a:cs typeface="Arial"/>
              </a:rPr>
              <a:t>12. </a:t>
            </a:r>
            <a:r>
              <a:rPr lang="fr-FR" sz="2200" dirty="0" err="1">
                <a:latin typeface="Arial"/>
                <a:cs typeface="Arial"/>
              </a:rPr>
              <a:t>Which</a:t>
            </a:r>
            <a:r>
              <a:rPr lang="fr-FR" sz="2200" dirty="0">
                <a:latin typeface="Arial"/>
                <a:cs typeface="Arial"/>
              </a:rPr>
              <a:t> “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Building Back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Better-Safer</a:t>
            </a:r>
            <a:r>
              <a:rPr lang="fr-FR" sz="2200" dirty="0">
                <a:latin typeface="Arial"/>
                <a:cs typeface="Arial"/>
              </a:rPr>
              <a:t>”- </a:t>
            </a:r>
            <a:r>
              <a:rPr lang="fr-FR" sz="2200" dirty="0" err="1">
                <a:latin typeface="Arial"/>
                <a:cs typeface="Arial"/>
              </a:rPr>
              <a:t>activities</a:t>
            </a:r>
            <a:r>
              <a:rPr lang="fr-FR" sz="2200" dirty="0">
                <a:latin typeface="Arial"/>
                <a:cs typeface="Arial"/>
              </a:rPr>
              <a:t> are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planning or </a:t>
            </a:r>
            <a:r>
              <a:rPr lang="fr-FR" sz="2200" dirty="0" err="1">
                <a:latin typeface="Arial"/>
                <a:cs typeface="Arial"/>
              </a:rPr>
              <a:t>implementing</a:t>
            </a:r>
            <a:r>
              <a:rPr lang="fr-FR" sz="2200" dirty="0">
                <a:latin typeface="Arial"/>
                <a:cs typeface="Arial"/>
              </a:rPr>
              <a:t>? 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142733"/>
              </p:ext>
            </p:extLst>
          </p:nvPr>
        </p:nvGraphicFramePr>
        <p:xfrm>
          <a:off x="82550" y="1387915"/>
          <a:ext cx="8978900" cy="406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8 on 11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include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Building Back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Better-Safer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activities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in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their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strategies</a:t>
            </a:r>
            <a:r>
              <a:rPr lang="fr-FR" sz="2000" b="1" dirty="0" smtClean="0">
                <a:latin typeface="Arial"/>
                <a:cs typeface="Arial"/>
              </a:rPr>
              <a:t>.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5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15. </a:t>
            </a:r>
            <a:r>
              <a:rPr lang="fr-FR" sz="2200" dirty="0" err="1">
                <a:latin typeface="Arial"/>
                <a:cs typeface="Arial"/>
              </a:rPr>
              <a:t>What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is</a:t>
            </a:r>
            <a:r>
              <a:rPr lang="fr-FR" sz="2200" dirty="0">
                <a:latin typeface="Arial"/>
                <a:cs typeface="Arial"/>
              </a:rPr>
              <a:t> the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intended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timeframe</a:t>
            </a:r>
            <a:r>
              <a:rPr lang="fr-FR" sz="2200" dirty="0">
                <a:latin typeface="Arial"/>
                <a:cs typeface="Arial"/>
              </a:rPr>
              <a:t> of </a:t>
            </a:r>
            <a:r>
              <a:rPr lang="fr-FR" sz="2200" dirty="0" err="1">
                <a:latin typeface="Arial"/>
                <a:cs typeface="Arial"/>
              </a:rPr>
              <a:t>your</a:t>
            </a:r>
            <a:r>
              <a:rPr lang="fr-FR" sz="2200" dirty="0">
                <a:latin typeface="Arial"/>
                <a:cs typeface="Arial"/>
              </a:rPr>
              <a:t> interventions</a:t>
            </a:r>
            <a:r>
              <a:rPr lang="fr-FR" sz="2200" dirty="0" smtClean="0">
                <a:latin typeface="Arial"/>
                <a:cs typeface="Arial"/>
              </a:rPr>
              <a:t>?</a:t>
            </a:r>
          </a:p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 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655843"/>
              </p:ext>
            </p:extLst>
          </p:nvPr>
        </p:nvGraphicFramePr>
        <p:xfrm>
          <a:off x="433288" y="1387914"/>
          <a:ext cx="8288810" cy="390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At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least 7 on 11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will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implement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activities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within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Recovery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Framework. 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53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16. </a:t>
            </a:r>
            <a:r>
              <a:rPr lang="fr-FR" sz="2200" dirty="0">
                <a:latin typeface="Arial"/>
                <a:cs typeface="Arial"/>
              </a:rPr>
              <a:t>Has the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funding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been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secured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>
                <a:latin typeface="Arial"/>
                <a:cs typeface="Arial"/>
              </a:rPr>
              <a:t>to </a:t>
            </a:r>
            <a:r>
              <a:rPr lang="fr-FR" sz="2200" dirty="0" err="1">
                <a:latin typeface="Arial"/>
                <a:cs typeface="Arial"/>
              </a:rPr>
              <a:t>cover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this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target</a:t>
            </a:r>
            <a:r>
              <a:rPr lang="fr-FR" sz="2200" dirty="0" smtClean="0">
                <a:latin typeface="Arial"/>
                <a:cs typeface="Arial"/>
              </a:rPr>
              <a:t>?</a:t>
            </a:r>
          </a:p>
          <a:p>
            <a:pPr lvl="0" algn="l">
              <a:defRPr/>
            </a:pPr>
            <a:endParaRPr lang="en-GB" sz="22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36279" y="2771189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17. </a:t>
            </a:r>
            <a:r>
              <a:rPr lang="fr-FR" sz="2200" dirty="0">
                <a:latin typeface="Arial"/>
                <a:cs typeface="Arial"/>
              </a:rPr>
              <a:t>Have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already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finalized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your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shelter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recovery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plan of action and budget?</a:t>
            </a:r>
            <a:endParaRPr lang="en-GB" sz="2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74625"/>
              </p:ext>
            </p:extLst>
          </p:nvPr>
        </p:nvGraphicFramePr>
        <p:xfrm>
          <a:off x="436279" y="3493729"/>
          <a:ext cx="8302528" cy="113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193338"/>
              </p:ext>
            </p:extLst>
          </p:nvPr>
        </p:nvGraphicFramePr>
        <p:xfrm>
          <a:off x="436278" y="1116545"/>
          <a:ext cx="7985057" cy="165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Only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1 on 11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agencies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has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finalized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its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recovery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plan, and 6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only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have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secured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their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funding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. </a:t>
            </a:r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38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89" y="665375"/>
            <a:ext cx="8547424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>
              <a:defRPr/>
            </a:pPr>
            <a:r>
              <a:rPr lang="fr-FR" sz="2200" dirty="0" smtClean="0">
                <a:latin typeface="Arial"/>
                <a:cs typeface="Arial"/>
              </a:rPr>
              <a:t>24. </a:t>
            </a:r>
            <a:r>
              <a:rPr lang="fr-FR" sz="2200" dirty="0" err="1">
                <a:latin typeface="Arial"/>
                <a:cs typeface="Arial"/>
              </a:rPr>
              <a:t>Please</a:t>
            </a:r>
            <a:r>
              <a:rPr lang="fr-FR" sz="2200" dirty="0">
                <a:latin typeface="Arial"/>
                <a:cs typeface="Arial"/>
              </a:rPr>
              <a:t> select up to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three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critical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200" dirty="0" err="1">
                <a:solidFill>
                  <a:srgbClr val="800000"/>
                </a:solidFill>
                <a:latin typeface="Arial"/>
                <a:cs typeface="Arial"/>
              </a:rPr>
              <a:t>technical</a:t>
            </a:r>
            <a:r>
              <a:rPr lang="fr-FR" sz="2200" dirty="0">
                <a:solidFill>
                  <a:srgbClr val="800000"/>
                </a:solidFill>
                <a:latin typeface="Arial"/>
                <a:cs typeface="Arial"/>
              </a:rPr>
              <a:t> issues </a:t>
            </a:r>
            <a:r>
              <a:rPr lang="fr-FR" sz="2200" dirty="0" err="1">
                <a:latin typeface="Arial"/>
                <a:cs typeface="Arial"/>
              </a:rPr>
              <a:t>you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might</a:t>
            </a:r>
            <a:r>
              <a:rPr lang="fr-FR" sz="2200" dirty="0">
                <a:latin typeface="Arial"/>
                <a:cs typeface="Arial"/>
              </a:rPr>
              <a:t> face in </a:t>
            </a:r>
            <a:r>
              <a:rPr lang="fr-FR" sz="2200" dirty="0" err="1">
                <a:latin typeface="Arial"/>
                <a:cs typeface="Arial"/>
              </a:rPr>
              <a:t>your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shelter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recovery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programming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3288" y="1"/>
            <a:ext cx="8710711" cy="85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Shelter intervention survey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3170" y="5452965"/>
            <a:ext cx="8547425" cy="265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Logistic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and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material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delivery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first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critical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challenge (6),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then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trainings and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beneficiary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communication and </a:t>
            </a:r>
            <a:r>
              <a:rPr lang="fr-FR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community</a:t>
            </a:r>
            <a:r>
              <a:rPr lang="fr-FR" sz="2000" b="1" dirty="0" smtClean="0">
                <a:solidFill>
                  <a:srgbClr val="800000"/>
                </a:solidFill>
                <a:latin typeface="Arial"/>
                <a:cs typeface="Arial"/>
              </a:rPr>
              <a:t> engagement (4). </a:t>
            </a:r>
            <a:endParaRPr lang="fr-FR" sz="2000" dirty="0">
              <a:latin typeface="Arial"/>
              <a:cs typeface="Arial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28574"/>
              </p:ext>
            </p:extLst>
          </p:nvPr>
        </p:nvGraphicFramePr>
        <p:xfrm>
          <a:off x="181431" y="1387914"/>
          <a:ext cx="8799282" cy="406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46" y="740764"/>
            <a:ext cx="5958318" cy="59729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/>
              <a:t>2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. IM update – National Distribution 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18/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06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540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 smtClean="0"/>
              <a:t>4.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/>
              <a:t>Partners update and issues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167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/>
              <a:t>5</a:t>
            </a:r>
            <a:r>
              <a:rPr lang="en-GB" sz="3200" dirty="0" smtClean="0"/>
              <a:t>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 smtClean="0"/>
              <a:t>AOB</a:t>
            </a:r>
            <a:endParaRPr lang="en-GB" sz="3200" dirty="0"/>
          </a:p>
          <a:p>
            <a:endParaRPr lang="en-GB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430" y="1255483"/>
            <a:ext cx="8799284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2800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8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53957"/>
            <a:ext cx="9144000" cy="4525963"/>
          </a:xfrm>
        </p:spPr>
        <p:txBody>
          <a:bodyPr>
            <a:normAutofit/>
          </a:bodyPr>
          <a:lstStyle/>
          <a:p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dirty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46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63"/>
          <a:stretch/>
        </p:blipFill>
        <p:spPr>
          <a:xfrm>
            <a:off x="0" y="-1115248"/>
            <a:ext cx="9144000" cy="797324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21263" y="4164943"/>
            <a:ext cx="77724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 smtClean="0">
                <a:solidFill>
                  <a:schemeClr val="bg1"/>
                </a:solidFill>
              </a:rPr>
              <a:t>Tankyu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Tumas</a:t>
            </a:r>
            <a:r>
              <a:rPr lang="en-GB" sz="3200" dirty="0" smtClean="0">
                <a:solidFill>
                  <a:schemeClr val="bg1"/>
                </a:solidFill>
              </a:rPr>
              <a:t>, Thank you, </a:t>
            </a:r>
            <a:r>
              <a:rPr lang="en-GB" sz="3200" dirty="0" err="1" smtClean="0">
                <a:solidFill>
                  <a:schemeClr val="bg1"/>
                </a:solidFill>
              </a:rPr>
              <a:t>Merci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/>
          <a:stretch/>
        </p:blipFill>
        <p:spPr>
          <a:xfrm>
            <a:off x="6275291" y="6320117"/>
            <a:ext cx="2868709" cy="5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8" y="1822079"/>
            <a:ext cx="8736644" cy="40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330" y="1102660"/>
            <a:ext cx="5755340" cy="57553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07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330" y="1102660"/>
            <a:ext cx="5755340" cy="57553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4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92" y="1102660"/>
            <a:ext cx="5720416" cy="57553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335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792" y="1102660"/>
            <a:ext cx="5732416" cy="57553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26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 Update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02660"/>
            <a:ext cx="7886700" cy="5755340"/>
          </a:xfrm>
        </p:spPr>
        <p:txBody>
          <a:bodyPr anchor="ctr"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Next 3W update due </a:t>
            </a:r>
            <a:r>
              <a:rPr lang="en-US" b="1" u="sng" dirty="0" smtClean="0"/>
              <a:t>Monday, 29 June</a:t>
            </a:r>
          </a:p>
          <a:p>
            <a:pPr lvl="1"/>
            <a:r>
              <a:rPr lang="en-US" dirty="0" smtClean="0"/>
              <a:t>Great reporting this week, thank you!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BBS </a:t>
            </a:r>
            <a:r>
              <a:rPr lang="en-US" dirty="0" err="1" smtClean="0"/>
              <a:t>TWiG</a:t>
            </a:r>
            <a:r>
              <a:rPr lang="en-US" dirty="0" smtClean="0"/>
              <a:t> next </a:t>
            </a:r>
            <a:r>
              <a:rPr lang="en-US" b="1" u="sng" dirty="0" smtClean="0"/>
              <a:t>Tuesday, 23 June at 3pm (PWD Office)</a:t>
            </a:r>
          </a:p>
          <a:p>
            <a:endParaRPr lang="en-US" b="1" u="sng" dirty="0" smtClean="0"/>
          </a:p>
          <a:p>
            <a:r>
              <a:rPr lang="en-US" dirty="0" smtClean="0"/>
              <a:t>Finalizing Shelter Cluster key messages</a:t>
            </a:r>
          </a:p>
          <a:p>
            <a:endParaRPr lang="en-US" dirty="0"/>
          </a:p>
          <a:p>
            <a:r>
              <a:rPr lang="en-US" dirty="0" smtClean="0"/>
              <a:t>Shelter Cluster Lessons Learned to be distributed</a:t>
            </a:r>
          </a:p>
          <a:p>
            <a:endParaRPr lang="en-US" dirty="0" smtClean="0"/>
          </a:p>
          <a:p>
            <a:r>
              <a:rPr lang="en-US" dirty="0" smtClean="0"/>
              <a:t>National Lessons Learned workshop Wednesday &amp; Thursday next week (23 &amp; 24 June)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1267</Words>
  <Application>Microsoft Macintosh PowerPoint</Application>
  <PresentationFormat>Présentation à l'écran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Document Microsoft Word</vt:lpstr>
      <vt:lpstr>Présentation PowerPoint</vt:lpstr>
      <vt:lpstr>Présentation PowerPoint</vt:lpstr>
      <vt:lpstr>Présentation PowerPoint</vt:lpstr>
      <vt:lpstr>IM Update</vt:lpstr>
      <vt:lpstr>IM Update</vt:lpstr>
      <vt:lpstr>IM Update</vt:lpstr>
      <vt:lpstr>IM Update</vt:lpstr>
      <vt:lpstr>IM Update</vt:lpstr>
      <vt:lpstr>IM Update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Génot</dc:creator>
  <cp:lastModifiedBy>Xavier Génot</cp:lastModifiedBy>
  <cp:revision>64</cp:revision>
  <cp:lastPrinted>2015-06-04T03:15:50Z</cp:lastPrinted>
  <dcterms:created xsi:type="dcterms:W3CDTF">2015-05-20T08:02:25Z</dcterms:created>
  <dcterms:modified xsi:type="dcterms:W3CDTF">2015-06-20T02:17:26Z</dcterms:modified>
</cp:coreProperties>
</file>