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66" r:id="rId2"/>
    <p:sldId id="272" r:id="rId3"/>
    <p:sldId id="295" r:id="rId4"/>
    <p:sldId id="296" r:id="rId5"/>
    <p:sldId id="297" r:id="rId6"/>
    <p:sldId id="298" r:id="rId7"/>
    <p:sldId id="299" r:id="rId8"/>
    <p:sldId id="300" r:id="rId9"/>
    <p:sldId id="273" r:id="rId10"/>
    <p:sldId id="276" r:id="rId11"/>
    <p:sldId id="277" r:id="rId12"/>
    <p:sldId id="278" r:id="rId13"/>
    <p:sldId id="280" r:id="rId14"/>
    <p:sldId id="281" r:id="rId15"/>
    <p:sldId id="282" r:id="rId16"/>
    <p:sldId id="283" r:id="rId17"/>
    <p:sldId id="284" r:id="rId18"/>
    <p:sldId id="285" r:id="rId19"/>
    <p:sldId id="304" r:id="rId20"/>
    <p:sldId id="301" r:id="rId21"/>
    <p:sldId id="302" r:id="rId22"/>
    <p:sldId id="303" r:id="rId23"/>
    <p:sldId id="288" r:id="rId24"/>
    <p:sldId id="286" r:id="rId25"/>
    <p:sldId id="287" r:id="rId26"/>
  </p:sldIdLst>
  <p:sldSz cx="9144000" cy="6858000" type="screen4x3"/>
  <p:notesSz cx="9926638" cy="14355763"/>
  <p:defaultTextStyle>
    <a:defPPr>
      <a:defRPr lang="en-US"/>
    </a:defPPr>
    <a:lvl1pPr marL="0" algn="l" defTabSz="663096" rtl="0" eaLnBrk="1" latinLnBrk="0" hangingPunct="1">
      <a:defRPr sz="1295" kern="1200">
        <a:solidFill>
          <a:schemeClr val="tx1"/>
        </a:solidFill>
        <a:latin typeface="+mn-lt"/>
        <a:ea typeface="+mn-ea"/>
        <a:cs typeface="+mn-cs"/>
      </a:defRPr>
    </a:lvl1pPr>
    <a:lvl2pPr marL="331548" algn="l" defTabSz="663096" rtl="0" eaLnBrk="1" latinLnBrk="0" hangingPunct="1">
      <a:defRPr sz="1295" kern="1200">
        <a:solidFill>
          <a:schemeClr val="tx1"/>
        </a:solidFill>
        <a:latin typeface="+mn-lt"/>
        <a:ea typeface="+mn-ea"/>
        <a:cs typeface="+mn-cs"/>
      </a:defRPr>
    </a:lvl2pPr>
    <a:lvl3pPr marL="663096" algn="l" defTabSz="663096" rtl="0" eaLnBrk="1" latinLnBrk="0" hangingPunct="1">
      <a:defRPr sz="1295" kern="1200">
        <a:solidFill>
          <a:schemeClr val="tx1"/>
        </a:solidFill>
        <a:latin typeface="+mn-lt"/>
        <a:ea typeface="+mn-ea"/>
        <a:cs typeface="+mn-cs"/>
      </a:defRPr>
    </a:lvl3pPr>
    <a:lvl4pPr marL="994644" algn="l" defTabSz="663096" rtl="0" eaLnBrk="1" latinLnBrk="0" hangingPunct="1">
      <a:defRPr sz="1295" kern="1200">
        <a:solidFill>
          <a:schemeClr val="tx1"/>
        </a:solidFill>
        <a:latin typeface="+mn-lt"/>
        <a:ea typeface="+mn-ea"/>
        <a:cs typeface="+mn-cs"/>
      </a:defRPr>
    </a:lvl4pPr>
    <a:lvl5pPr marL="1326191" algn="l" defTabSz="663096" rtl="0" eaLnBrk="1" latinLnBrk="0" hangingPunct="1">
      <a:defRPr sz="1295" kern="1200">
        <a:solidFill>
          <a:schemeClr val="tx1"/>
        </a:solidFill>
        <a:latin typeface="+mn-lt"/>
        <a:ea typeface="+mn-ea"/>
        <a:cs typeface="+mn-cs"/>
      </a:defRPr>
    </a:lvl5pPr>
    <a:lvl6pPr marL="1657739" algn="l" defTabSz="663096" rtl="0" eaLnBrk="1" latinLnBrk="0" hangingPunct="1">
      <a:defRPr sz="1295" kern="1200">
        <a:solidFill>
          <a:schemeClr val="tx1"/>
        </a:solidFill>
        <a:latin typeface="+mn-lt"/>
        <a:ea typeface="+mn-ea"/>
        <a:cs typeface="+mn-cs"/>
      </a:defRPr>
    </a:lvl6pPr>
    <a:lvl7pPr marL="1989287" algn="l" defTabSz="663096" rtl="0" eaLnBrk="1" latinLnBrk="0" hangingPunct="1">
      <a:defRPr sz="1295" kern="1200">
        <a:solidFill>
          <a:schemeClr val="tx1"/>
        </a:solidFill>
        <a:latin typeface="+mn-lt"/>
        <a:ea typeface="+mn-ea"/>
        <a:cs typeface="+mn-cs"/>
      </a:defRPr>
    </a:lvl7pPr>
    <a:lvl8pPr marL="2320835" algn="l" defTabSz="663096" rtl="0" eaLnBrk="1" latinLnBrk="0" hangingPunct="1">
      <a:defRPr sz="1295" kern="1200">
        <a:solidFill>
          <a:schemeClr val="tx1"/>
        </a:solidFill>
        <a:latin typeface="+mn-lt"/>
        <a:ea typeface="+mn-ea"/>
        <a:cs typeface="+mn-cs"/>
      </a:defRPr>
    </a:lvl8pPr>
    <a:lvl9pPr marL="2652383" algn="l" defTabSz="663096" rtl="0" eaLnBrk="1" latinLnBrk="0" hangingPunct="1">
      <a:defRPr sz="1295"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0D0"/>
    <a:srgbClr val="7F1416"/>
    <a:srgbClr val="CDD6DB"/>
    <a:srgbClr val="168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76" autoAdjust="0"/>
    <p:restoredTop sz="94676" autoAdjust="0"/>
  </p:normalViewPr>
  <p:slideViewPr>
    <p:cSldViewPr>
      <p:cViewPr varScale="1">
        <p:scale>
          <a:sx n="76" d="100"/>
          <a:sy n="76" d="100"/>
        </p:scale>
        <p:origin x="-1464" y="-11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02125" cy="719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22925" y="1"/>
            <a:ext cx="4302125" cy="719138"/>
          </a:xfrm>
          <a:prstGeom prst="rect">
            <a:avLst/>
          </a:prstGeom>
        </p:spPr>
        <p:txBody>
          <a:bodyPr vert="horz" lIns="91440" tIns="45720" rIns="91440" bIns="45720" rtlCol="0"/>
          <a:lstStyle>
            <a:lvl1pPr algn="r">
              <a:defRPr sz="1200"/>
            </a:lvl1pPr>
          </a:lstStyle>
          <a:p>
            <a:fld id="{C931EE10-C047-4A64-AA1E-C05E7CAD5168}" type="datetimeFigureOut">
              <a:rPr lang="en-US" smtClean="0"/>
              <a:t>26/06/15</a:t>
            </a:fld>
            <a:endParaRPr lang="en-US"/>
          </a:p>
        </p:txBody>
      </p:sp>
      <p:sp>
        <p:nvSpPr>
          <p:cNvPr id="4" name="Slide Image Placeholder 3"/>
          <p:cNvSpPr>
            <a:spLocks noGrp="1" noRot="1" noChangeAspect="1"/>
          </p:cNvSpPr>
          <p:nvPr>
            <p:ph type="sldImg" idx="2"/>
          </p:nvPr>
        </p:nvSpPr>
        <p:spPr>
          <a:xfrm>
            <a:off x="1733550" y="1793875"/>
            <a:ext cx="6459538" cy="4845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2188" y="6908800"/>
            <a:ext cx="7942262" cy="565308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13636626"/>
            <a:ext cx="4302125" cy="719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22925" y="13636626"/>
            <a:ext cx="4302125" cy="719138"/>
          </a:xfrm>
          <a:prstGeom prst="rect">
            <a:avLst/>
          </a:prstGeom>
        </p:spPr>
        <p:txBody>
          <a:bodyPr vert="horz" lIns="91440" tIns="45720" rIns="91440" bIns="45720" rtlCol="0" anchor="b"/>
          <a:lstStyle>
            <a:lvl1pPr algn="r">
              <a:defRPr sz="1200"/>
            </a:lvl1pPr>
          </a:lstStyle>
          <a:p>
            <a:fld id="{43E97E7A-790F-4775-B1C1-760D31F85450}" type="slidenum">
              <a:rPr lang="en-US" smtClean="0"/>
              <a:t>‹#›</a:t>
            </a:fld>
            <a:endParaRPr lang="en-US"/>
          </a:p>
        </p:txBody>
      </p:sp>
    </p:spTree>
    <p:extLst>
      <p:ext uri="{BB962C8B-B14F-4D97-AF65-F5344CB8AC3E}">
        <p14:creationId xmlns:p14="http://schemas.microsoft.com/office/powerpoint/2010/main" val="2283192629"/>
      </p:ext>
    </p:extLst>
  </p:cSld>
  <p:clrMap bg1="lt1" tx1="dk1" bg2="lt2" tx2="dk2" accent1="accent1" accent2="accent2" accent3="accent3" accent4="accent4" accent5="accent5" accent6="accent6" hlink="hlink" folHlink="folHlink"/>
  <p:notesStyle>
    <a:lvl1pPr marL="0" algn="l" defTabSz="473640" rtl="0" eaLnBrk="1" latinLnBrk="0" hangingPunct="1">
      <a:defRPr sz="622" kern="1200">
        <a:solidFill>
          <a:schemeClr val="tx1"/>
        </a:solidFill>
        <a:latin typeface="+mn-lt"/>
        <a:ea typeface="+mn-ea"/>
        <a:cs typeface="+mn-cs"/>
      </a:defRPr>
    </a:lvl1pPr>
    <a:lvl2pPr marL="236820" algn="l" defTabSz="473640" rtl="0" eaLnBrk="1" latinLnBrk="0" hangingPunct="1">
      <a:defRPr sz="622" kern="1200">
        <a:solidFill>
          <a:schemeClr val="tx1"/>
        </a:solidFill>
        <a:latin typeface="+mn-lt"/>
        <a:ea typeface="+mn-ea"/>
        <a:cs typeface="+mn-cs"/>
      </a:defRPr>
    </a:lvl2pPr>
    <a:lvl3pPr marL="473640" algn="l" defTabSz="473640" rtl="0" eaLnBrk="1" latinLnBrk="0" hangingPunct="1">
      <a:defRPr sz="622" kern="1200">
        <a:solidFill>
          <a:schemeClr val="tx1"/>
        </a:solidFill>
        <a:latin typeface="+mn-lt"/>
        <a:ea typeface="+mn-ea"/>
        <a:cs typeface="+mn-cs"/>
      </a:defRPr>
    </a:lvl3pPr>
    <a:lvl4pPr marL="710460" algn="l" defTabSz="473640" rtl="0" eaLnBrk="1" latinLnBrk="0" hangingPunct="1">
      <a:defRPr sz="622" kern="1200">
        <a:solidFill>
          <a:schemeClr val="tx1"/>
        </a:solidFill>
        <a:latin typeface="+mn-lt"/>
        <a:ea typeface="+mn-ea"/>
        <a:cs typeface="+mn-cs"/>
      </a:defRPr>
    </a:lvl4pPr>
    <a:lvl5pPr marL="947280" algn="l" defTabSz="473640" rtl="0" eaLnBrk="1" latinLnBrk="0" hangingPunct="1">
      <a:defRPr sz="622" kern="1200">
        <a:solidFill>
          <a:schemeClr val="tx1"/>
        </a:solidFill>
        <a:latin typeface="+mn-lt"/>
        <a:ea typeface="+mn-ea"/>
        <a:cs typeface="+mn-cs"/>
      </a:defRPr>
    </a:lvl5pPr>
    <a:lvl6pPr marL="1184100" algn="l" defTabSz="473640" rtl="0" eaLnBrk="1" latinLnBrk="0" hangingPunct="1">
      <a:defRPr sz="622" kern="1200">
        <a:solidFill>
          <a:schemeClr val="tx1"/>
        </a:solidFill>
        <a:latin typeface="+mn-lt"/>
        <a:ea typeface="+mn-ea"/>
        <a:cs typeface="+mn-cs"/>
      </a:defRPr>
    </a:lvl6pPr>
    <a:lvl7pPr marL="1420919" algn="l" defTabSz="473640" rtl="0" eaLnBrk="1" latinLnBrk="0" hangingPunct="1">
      <a:defRPr sz="622" kern="1200">
        <a:solidFill>
          <a:schemeClr val="tx1"/>
        </a:solidFill>
        <a:latin typeface="+mn-lt"/>
        <a:ea typeface="+mn-ea"/>
        <a:cs typeface="+mn-cs"/>
      </a:defRPr>
    </a:lvl7pPr>
    <a:lvl8pPr marL="1657739" algn="l" defTabSz="473640" rtl="0" eaLnBrk="1" latinLnBrk="0" hangingPunct="1">
      <a:defRPr sz="622" kern="1200">
        <a:solidFill>
          <a:schemeClr val="tx1"/>
        </a:solidFill>
        <a:latin typeface="+mn-lt"/>
        <a:ea typeface="+mn-ea"/>
        <a:cs typeface="+mn-cs"/>
      </a:defRPr>
    </a:lvl8pPr>
    <a:lvl9pPr marL="1894559" algn="l" defTabSz="473640" rtl="0" eaLnBrk="1" latinLnBrk="0" hangingPunct="1">
      <a:defRPr sz="62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1358766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3091614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3091614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3091614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3091614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3091614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30916142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30916142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30916142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30916142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3091614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13587662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30916142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30916142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30916142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30916142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30916142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3091614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571528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3299638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1548071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3677139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1116772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276361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3091614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1561" y="1844831"/>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670180"/>
            <a:ext cx="6400800" cy="1270992"/>
          </a:xfrm>
        </p:spPr>
        <p:txBody>
          <a:bodyPr/>
          <a:lstStyle>
            <a:lvl1pPr marL="0" indent="0" algn="ctr">
              <a:buNone/>
              <a:defRPr>
                <a:solidFill>
                  <a:schemeClr val="tx1">
                    <a:tint val="75000"/>
                  </a:schemeClr>
                </a:solidFill>
              </a:defRPr>
            </a:lvl1pPr>
            <a:lvl2pPr marL="164333" indent="0" algn="ctr">
              <a:buNone/>
              <a:defRPr>
                <a:solidFill>
                  <a:schemeClr val="tx1">
                    <a:tint val="75000"/>
                  </a:schemeClr>
                </a:solidFill>
              </a:defRPr>
            </a:lvl2pPr>
            <a:lvl3pPr marL="328665" indent="0" algn="ctr">
              <a:buNone/>
              <a:defRPr>
                <a:solidFill>
                  <a:schemeClr val="tx1">
                    <a:tint val="75000"/>
                  </a:schemeClr>
                </a:solidFill>
              </a:defRPr>
            </a:lvl3pPr>
            <a:lvl4pPr marL="492997" indent="0" algn="ctr">
              <a:buNone/>
              <a:defRPr>
                <a:solidFill>
                  <a:schemeClr val="tx1">
                    <a:tint val="75000"/>
                  </a:schemeClr>
                </a:solidFill>
              </a:defRPr>
            </a:lvl4pPr>
            <a:lvl5pPr marL="657328" indent="0" algn="ctr">
              <a:buNone/>
              <a:defRPr>
                <a:solidFill>
                  <a:schemeClr val="tx1">
                    <a:tint val="75000"/>
                  </a:schemeClr>
                </a:solidFill>
              </a:defRPr>
            </a:lvl5pPr>
            <a:lvl6pPr marL="821661" indent="0" algn="ctr">
              <a:buNone/>
              <a:defRPr>
                <a:solidFill>
                  <a:schemeClr val="tx1">
                    <a:tint val="75000"/>
                  </a:schemeClr>
                </a:solidFill>
              </a:defRPr>
            </a:lvl6pPr>
            <a:lvl7pPr marL="985992" indent="0" algn="ctr">
              <a:buNone/>
              <a:defRPr>
                <a:solidFill>
                  <a:schemeClr val="tx1">
                    <a:tint val="75000"/>
                  </a:schemeClr>
                </a:solidFill>
              </a:defRPr>
            </a:lvl7pPr>
            <a:lvl8pPr marL="1150325" indent="0" algn="ctr">
              <a:buNone/>
              <a:defRPr>
                <a:solidFill>
                  <a:schemeClr val="tx1">
                    <a:tint val="75000"/>
                  </a:schemeClr>
                </a:solidFill>
              </a:defRPr>
            </a:lvl8pPr>
            <a:lvl9pPr marL="1314658"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val="4129454842"/>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42857971"/>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2" y="274642"/>
            <a:ext cx="6019800" cy="58515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22005339"/>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09066201"/>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1438"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20"/>
            <a:ext cx="7772400" cy="1500187"/>
          </a:xfrm>
        </p:spPr>
        <p:txBody>
          <a:bodyPr anchor="b"/>
          <a:lstStyle>
            <a:lvl1pPr marL="0" indent="0">
              <a:buNone/>
              <a:defRPr sz="719">
                <a:solidFill>
                  <a:schemeClr val="tx1">
                    <a:tint val="75000"/>
                  </a:schemeClr>
                </a:solidFill>
              </a:defRPr>
            </a:lvl1pPr>
            <a:lvl2pPr marL="164333" indent="0">
              <a:buNone/>
              <a:defRPr sz="647">
                <a:solidFill>
                  <a:schemeClr val="tx1">
                    <a:tint val="75000"/>
                  </a:schemeClr>
                </a:solidFill>
              </a:defRPr>
            </a:lvl2pPr>
            <a:lvl3pPr marL="328665" indent="0">
              <a:buNone/>
              <a:defRPr sz="575">
                <a:solidFill>
                  <a:schemeClr val="tx1">
                    <a:tint val="75000"/>
                  </a:schemeClr>
                </a:solidFill>
              </a:defRPr>
            </a:lvl3pPr>
            <a:lvl4pPr marL="492997" indent="0">
              <a:buNone/>
              <a:defRPr sz="503">
                <a:solidFill>
                  <a:schemeClr val="tx1">
                    <a:tint val="75000"/>
                  </a:schemeClr>
                </a:solidFill>
              </a:defRPr>
            </a:lvl4pPr>
            <a:lvl5pPr marL="657328" indent="0">
              <a:buNone/>
              <a:defRPr sz="503">
                <a:solidFill>
                  <a:schemeClr val="tx1">
                    <a:tint val="75000"/>
                  </a:schemeClr>
                </a:solidFill>
              </a:defRPr>
            </a:lvl5pPr>
            <a:lvl6pPr marL="821661" indent="0">
              <a:buNone/>
              <a:defRPr sz="503">
                <a:solidFill>
                  <a:schemeClr val="tx1">
                    <a:tint val="75000"/>
                  </a:schemeClr>
                </a:solidFill>
              </a:defRPr>
            </a:lvl6pPr>
            <a:lvl7pPr marL="985992" indent="0">
              <a:buNone/>
              <a:defRPr sz="503">
                <a:solidFill>
                  <a:schemeClr val="tx1">
                    <a:tint val="75000"/>
                  </a:schemeClr>
                </a:solidFill>
              </a:defRPr>
            </a:lvl7pPr>
            <a:lvl8pPr marL="1150325" indent="0">
              <a:buNone/>
              <a:defRPr sz="503">
                <a:solidFill>
                  <a:schemeClr val="tx1">
                    <a:tint val="75000"/>
                  </a:schemeClr>
                </a:solidFill>
              </a:defRPr>
            </a:lvl8pPr>
            <a:lvl9pPr marL="1314658" indent="0">
              <a:buNone/>
              <a:defRPr sz="503">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263807531"/>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3"/>
            <a:ext cx="4038600" cy="4525963"/>
          </a:xfrm>
        </p:spPr>
        <p:txBody>
          <a:bodyPr/>
          <a:lstStyle>
            <a:lvl1pPr>
              <a:defRPr sz="1007"/>
            </a:lvl1pPr>
            <a:lvl2pPr>
              <a:defRPr sz="863"/>
            </a:lvl2pPr>
            <a:lvl3pPr>
              <a:defRPr sz="719"/>
            </a:lvl3pPr>
            <a:lvl4pPr>
              <a:defRPr sz="647"/>
            </a:lvl4pPr>
            <a:lvl5pPr>
              <a:defRPr sz="647"/>
            </a:lvl5pPr>
            <a:lvl6pPr>
              <a:defRPr sz="647"/>
            </a:lvl6pPr>
            <a:lvl7pPr>
              <a:defRPr sz="647"/>
            </a:lvl7pPr>
            <a:lvl8pPr>
              <a:defRPr sz="647"/>
            </a:lvl8pPr>
            <a:lvl9pPr>
              <a:defRPr sz="64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2" y="1600203"/>
            <a:ext cx="4038600" cy="4525963"/>
          </a:xfrm>
        </p:spPr>
        <p:txBody>
          <a:bodyPr/>
          <a:lstStyle>
            <a:lvl1pPr>
              <a:defRPr sz="1007"/>
            </a:lvl1pPr>
            <a:lvl2pPr>
              <a:defRPr sz="863"/>
            </a:lvl2pPr>
            <a:lvl3pPr>
              <a:defRPr sz="719"/>
            </a:lvl3pPr>
            <a:lvl4pPr>
              <a:defRPr sz="647"/>
            </a:lvl4pPr>
            <a:lvl5pPr>
              <a:defRPr sz="647"/>
            </a:lvl5pPr>
            <a:lvl6pPr>
              <a:defRPr sz="647"/>
            </a:lvl6pPr>
            <a:lvl7pPr>
              <a:defRPr sz="647"/>
            </a:lvl7pPr>
            <a:lvl8pPr>
              <a:defRPr sz="647"/>
            </a:lvl8pPr>
            <a:lvl9pPr>
              <a:defRPr sz="64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75368100"/>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8" y="1535113"/>
            <a:ext cx="4040188" cy="639762"/>
          </a:xfrm>
        </p:spPr>
        <p:txBody>
          <a:bodyPr anchor="b"/>
          <a:lstStyle>
            <a:lvl1pPr marL="0" indent="0">
              <a:buNone/>
              <a:defRPr sz="863" b="1"/>
            </a:lvl1pPr>
            <a:lvl2pPr marL="164333" indent="0">
              <a:buNone/>
              <a:defRPr sz="719" b="1"/>
            </a:lvl2pPr>
            <a:lvl3pPr marL="328665" indent="0">
              <a:buNone/>
              <a:defRPr sz="647" b="1"/>
            </a:lvl3pPr>
            <a:lvl4pPr marL="492997" indent="0">
              <a:buNone/>
              <a:defRPr sz="575" b="1"/>
            </a:lvl4pPr>
            <a:lvl5pPr marL="657328" indent="0">
              <a:buNone/>
              <a:defRPr sz="575" b="1"/>
            </a:lvl5pPr>
            <a:lvl6pPr marL="821661" indent="0">
              <a:buNone/>
              <a:defRPr sz="575" b="1"/>
            </a:lvl6pPr>
            <a:lvl7pPr marL="985992" indent="0">
              <a:buNone/>
              <a:defRPr sz="575" b="1"/>
            </a:lvl7pPr>
            <a:lvl8pPr marL="1150325" indent="0">
              <a:buNone/>
              <a:defRPr sz="575" b="1"/>
            </a:lvl8pPr>
            <a:lvl9pPr marL="1314658" indent="0">
              <a:buNone/>
              <a:defRPr sz="575" b="1"/>
            </a:lvl9pPr>
          </a:lstStyle>
          <a:p>
            <a:pPr lvl="0"/>
            <a:r>
              <a:rPr lang="en-US" smtClean="0"/>
              <a:t>Click to edit Master text styles</a:t>
            </a:r>
          </a:p>
        </p:txBody>
      </p:sp>
      <p:sp>
        <p:nvSpPr>
          <p:cNvPr id="4" name="Content Placeholder 3"/>
          <p:cNvSpPr>
            <a:spLocks noGrp="1"/>
          </p:cNvSpPr>
          <p:nvPr>
            <p:ph sz="half" idx="2"/>
          </p:nvPr>
        </p:nvSpPr>
        <p:spPr>
          <a:xfrm>
            <a:off x="457208" y="2174875"/>
            <a:ext cx="4040188" cy="3951288"/>
          </a:xfrm>
        </p:spPr>
        <p:txBody>
          <a:bodyPr/>
          <a:lstStyle>
            <a:lvl1pPr>
              <a:defRPr sz="863"/>
            </a:lvl1pPr>
            <a:lvl2pPr>
              <a:defRPr sz="719"/>
            </a:lvl2pPr>
            <a:lvl3pPr>
              <a:defRPr sz="647"/>
            </a:lvl3pPr>
            <a:lvl4pPr>
              <a:defRPr sz="575"/>
            </a:lvl4pPr>
            <a:lvl5pPr>
              <a:defRPr sz="575"/>
            </a:lvl5pPr>
            <a:lvl6pPr>
              <a:defRPr sz="575"/>
            </a:lvl6pPr>
            <a:lvl7pPr>
              <a:defRPr sz="575"/>
            </a:lvl7pPr>
            <a:lvl8pPr>
              <a:defRPr sz="575"/>
            </a:lvl8pPr>
            <a:lvl9pPr>
              <a:defRPr sz="57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863" b="1"/>
            </a:lvl1pPr>
            <a:lvl2pPr marL="164333" indent="0">
              <a:buNone/>
              <a:defRPr sz="719" b="1"/>
            </a:lvl2pPr>
            <a:lvl3pPr marL="328665" indent="0">
              <a:buNone/>
              <a:defRPr sz="647" b="1"/>
            </a:lvl3pPr>
            <a:lvl4pPr marL="492997" indent="0">
              <a:buNone/>
              <a:defRPr sz="575" b="1"/>
            </a:lvl4pPr>
            <a:lvl5pPr marL="657328" indent="0">
              <a:buNone/>
              <a:defRPr sz="575" b="1"/>
            </a:lvl5pPr>
            <a:lvl6pPr marL="821661" indent="0">
              <a:buNone/>
              <a:defRPr sz="575" b="1"/>
            </a:lvl6pPr>
            <a:lvl7pPr marL="985992" indent="0">
              <a:buNone/>
              <a:defRPr sz="575" b="1"/>
            </a:lvl7pPr>
            <a:lvl8pPr marL="1150325" indent="0">
              <a:buNone/>
              <a:defRPr sz="575" b="1"/>
            </a:lvl8pPr>
            <a:lvl9pPr marL="1314658" indent="0">
              <a:buNone/>
              <a:defRPr sz="575"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863"/>
            </a:lvl1pPr>
            <a:lvl2pPr>
              <a:defRPr sz="719"/>
            </a:lvl2pPr>
            <a:lvl3pPr>
              <a:defRPr sz="647"/>
            </a:lvl3pPr>
            <a:lvl4pPr>
              <a:defRPr sz="575"/>
            </a:lvl4pPr>
            <a:lvl5pPr>
              <a:defRPr sz="575"/>
            </a:lvl5pPr>
            <a:lvl6pPr>
              <a:defRPr sz="575"/>
            </a:lvl6pPr>
            <a:lvl7pPr>
              <a:defRPr sz="575"/>
            </a:lvl7pPr>
            <a:lvl8pPr>
              <a:defRPr sz="575"/>
            </a:lvl8pPr>
            <a:lvl9pPr>
              <a:defRPr sz="57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5991729"/>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799877695"/>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5022042"/>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5"/>
            <a:ext cx="3008313" cy="1162050"/>
          </a:xfrm>
        </p:spPr>
        <p:txBody>
          <a:bodyPr anchor="b"/>
          <a:lstStyle>
            <a:lvl1pPr algn="l">
              <a:defRPr sz="719" b="1"/>
            </a:lvl1pPr>
          </a:lstStyle>
          <a:p>
            <a:r>
              <a:rPr lang="en-US" smtClean="0"/>
              <a:t>Click to edit Master title style</a:t>
            </a:r>
            <a:endParaRPr lang="en-GB"/>
          </a:p>
        </p:txBody>
      </p:sp>
      <p:sp>
        <p:nvSpPr>
          <p:cNvPr id="3" name="Content Placeholder 2"/>
          <p:cNvSpPr>
            <a:spLocks noGrp="1"/>
          </p:cNvSpPr>
          <p:nvPr>
            <p:ph idx="1"/>
          </p:nvPr>
        </p:nvSpPr>
        <p:spPr>
          <a:xfrm>
            <a:off x="3575049" y="273058"/>
            <a:ext cx="5111752" cy="5853113"/>
          </a:xfrm>
        </p:spPr>
        <p:txBody>
          <a:bodyPr/>
          <a:lstStyle>
            <a:lvl1pPr>
              <a:defRPr sz="1150"/>
            </a:lvl1pPr>
            <a:lvl2pPr>
              <a:defRPr sz="1007"/>
            </a:lvl2pPr>
            <a:lvl3pPr>
              <a:defRPr sz="863"/>
            </a:lvl3pPr>
            <a:lvl4pPr>
              <a:defRPr sz="719"/>
            </a:lvl4pPr>
            <a:lvl5pPr>
              <a:defRPr sz="719"/>
            </a:lvl5pPr>
            <a:lvl6pPr>
              <a:defRPr sz="719"/>
            </a:lvl6pPr>
            <a:lvl7pPr>
              <a:defRPr sz="719"/>
            </a:lvl7pPr>
            <a:lvl8pPr>
              <a:defRPr sz="719"/>
            </a:lvl8pPr>
            <a:lvl9pPr>
              <a:defRPr sz="71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3"/>
            <a:ext cx="3008313" cy="4691063"/>
          </a:xfrm>
        </p:spPr>
        <p:txBody>
          <a:bodyPr/>
          <a:lstStyle>
            <a:lvl1pPr marL="0" indent="0">
              <a:buNone/>
              <a:defRPr sz="503"/>
            </a:lvl1pPr>
            <a:lvl2pPr marL="164333" indent="0">
              <a:buNone/>
              <a:defRPr sz="431"/>
            </a:lvl2pPr>
            <a:lvl3pPr marL="328665" indent="0">
              <a:buNone/>
              <a:defRPr sz="360"/>
            </a:lvl3pPr>
            <a:lvl4pPr marL="492997" indent="0">
              <a:buNone/>
              <a:defRPr sz="323"/>
            </a:lvl4pPr>
            <a:lvl5pPr marL="657328" indent="0">
              <a:buNone/>
              <a:defRPr sz="323"/>
            </a:lvl5pPr>
            <a:lvl6pPr marL="821661" indent="0">
              <a:buNone/>
              <a:defRPr sz="323"/>
            </a:lvl6pPr>
            <a:lvl7pPr marL="985992" indent="0">
              <a:buNone/>
              <a:defRPr sz="323"/>
            </a:lvl7pPr>
            <a:lvl8pPr marL="1150325" indent="0">
              <a:buNone/>
              <a:defRPr sz="323"/>
            </a:lvl8pPr>
            <a:lvl9pPr marL="1314658" indent="0">
              <a:buNone/>
              <a:defRPr sz="323"/>
            </a:lvl9pPr>
          </a:lstStyle>
          <a:p>
            <a:pPr lvl="0"/>
            <a:r>
              <a:rPr lang="en-US" smtClean="0"/>
              <a:t>Click to edit Master text styles</a:t>
            </a:r>
          </a:p>
        </p:txBody>
      </p:sp>
    </p:spTree>
    <p:extLst>
      <p:ext uri="{BB962C8B-B14F-4D97-AF65-F5344CB8AC3E}">
        <p14:creationId xmlns:p14="http://schemas.microsoft.com/office/powerpoint/2010/main" val="1652879903"/>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8"/>
          </a:xfrm>
        </p:spPr>
        <p:txBody>
          <a:bodyPr anchor="b"/>
          <a:lstStyle>
            <a:lvl1pPr algn="l">
              <a:defRPr sz="719"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1150"/>
            </a:lvl1pPr>
            <a:lvl2pPr marL="164333" indent="0">
              <a:buNone/>
              <a:defRPr sz="1007"/>
            </a:lvl2pPr>
            <a:lvl3pPr marL="328665" indent="0">
              <a:buNone/>
              <a:defRPr sz="863"/>
            </a:lvl3pPr>
            <a:lvl4pPr marL="492997" indent="0">
              <a:buNone/>
              <a:defRPr sz="719"/>
            </a:lvl4pPr>
            <a:lvl5pPr marL="657328" indent="0">
              <a:buNone/>
              <a:defRPr sz="719"/>
            </a:lvl5pPr>
            <a:lvl6pPr marL="821661" indent="0">
              <a:buNone/>
              <a:defRPr sz="719"/>
            </a:lvl6pPr>
            <a:lvl7pPr marL="985992" indent="0">
              <a:buNone/>
              <a:defRPr sz="719"/>
            </a:lvl7pPr>
            <a:lvl8pPr marL="1150325" indent="0">
              <a:buNone/>
              <a:defRPr sz="719"/>
            </a:lvl8pPr>
            <a:lvl9pPr marL="1314658" indent="0">
              <a:buNone/>
              <a:defRPr sz="719"/>
            </a:lvl9pPr>
          </a:lstStyle>
          <a:p>
            <a:r>
              <a:rPr lang="en-US" smtClean="0"/>
              <a:t>Click icon to add picture</a:t>
            </a:r>
            <a:endParaRPr lang="en-GB"/>
          </a:p>
        </p:txBody>
      </p:sp>
      <p:sp>
        <p:nvSpPr>
          <p:cNvPr id="4" name="Text Placeholder 3"/>
          <p:cNvSpPr>
            <a:spLocks noGrp="1"/>
          </p:cNvSpPr>
          <p:nvPr>
            <p:ph type="body" sz="half" idx="2"/>
          </p:nvPr>
        </p:nvSpPr>
        <p:spPr>
          <a:xfrm>
            <a:off x="1792288" y="5367340"/>
            <a:ext cx="5486400" cy="804862"/>
          </a:xfrm>
        </p:spPr>
        <p:txBody>
          <a:bodyPr/>
          <a:lstStyle>
            <a:lvl1pPr marL="0" indent="0">
              <a:buNone/>
              <a:defRPr sz="503"/>
            </a:lvl1pPr>
            <a:lvl2pPr marL="164333" indent="0">
              <a:buNone/>
              <a:defRPr sz="431"/>
            </a:lvl2pPr>
            <a:lvl3pPr marL="328665" indent="0">
              <a:buNone/>
              <a:defRPr sz="360"/>
            </a:lvl3pPr>
            <a:lvl4pPr marL="492997" indent="0">
              <a:buNone/>
              <a:defRPr sz="323"/>
            </a:lvl4pPr>
            <a:lvl5pPr marL="657328" indent="0">
              <a:buNone/>
              <a:defRPr sz="323"/>
            </a:lvl5pPr>
            <a:lvl6pPr marL="821661" indent="0">
              <a:buNone/>
              <a:defRPr sz="323"/>
            </a:lvl6pPr>
            <a:lvl7pPr marL="985992" indent="0">
              <a:buNone/>
              <a:defRPr sz="323"/>
            </a:lvl7pPr>
            <a:lvl8pPr marL="1150325" indent="0">
              <a:buNone/>
              <a:defRPr sz="323"/>
            </a:lvl8pPr>
            <a:lvl9pPr marL="1314658" indent="0">
              <a:buNone/>
              <a:defRPr sz="323"/>
            </a:lvl9pPr>
          </a:lstStyle>
          <a:p>
            <a:pPr lvl="0"/>
            <a:r>
              <a:rPr lang="en-US" smtClean="0"/>
              <a:t>Click to edit Master text styles</a:t>
            </a:r>
          </a:p>
        </p:txBody>
      </p:sp>
    </p:spTree>
    <p:extLst>
      <p:ext uri="{BB962C8B-B14F-4D97-AF65-F5344CB8AC3E}">
        <p14:creationId xmlns:p14="http://schemas.microsoft.com/office/powerpoint/2010/main" val="2702329380"/>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Rectangle 2"/>
          <p:cNvSpPr>
            <a:spLocks noChangeArrowheads="1"/>
          </p:cNvSpPr>
          <p:nvPr/>
        </p:nvSpPr>
        <p:spPr bwMode="auto">
          <a:xfrm>
            <a:off x="4" y="162222"/>
            <a:ext cx="66447" cy="132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2870" tIns="16435" rIns="32870" bIns="16435" numCol="1" anchor="ctr" anchorCtr="0" compatLnSpc="1">
            <a:prstTxWarp prst="textNoShape">
              <a:avLst/>
            </a:prstTxWarp>
            <a:spAutoFit/>
          </a:bodyPr>
          <a:lstStyle/>
          <a:p>
            <a:pPr defTabSz="437169"/>
            <a:endParaRPr lang="en-GB" sz="647">
              <a:solidFill>
                <a:prstClr val="black"/>
              </a:solidFill>
            </a:endParaRPr>
          </a:p>
        </p:txBody>
      </p:sp>
      <p:sp>
        <p:nvSpPr>
          <p:cNvPr id="11" name="Rectangle 10"/>
          <p:cNvSpPr/>
          <p:nvPr/>
        </p:nvSpPr>
        <p:spPr>
          <a:xfrm>
            <a:off x="0" y="2"/>
            <a:ext cx="9144000" cy="116632"/>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7169"/>
            <a:endParaRPr lang="en-GB" sz="647">
              <a:solidFill>
                <a:prstClr val="white"/>
              </a:solidFill>
            </a:endParaRPr>
          </a:p>
        </p:txBody>
      </p:sp>
      <p:sp>
        <p:nvSpPr>
          <p:cNvPr id="12" name="Rectangle 2"/>
          <p:cNvSpPr>
            <a:spLocks noChangeArrowheads="1"/>
          </p:cNvSpPr>
          <p:nvPr/>
        </p:nvSpPr>
        <p:spPr bwMode="auto">
          <a:xfrm>
            <a:off x="4" y="162222"/>
            <a:ext cx="66447" cy="132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2870" tIns="16435" rIns="32870" bIns="16435" numCol="1" anchor="ctr" anchorCtr="0" compatLnSpc="1">
            <a:prstTxWarp prst="textNoShape">
              <a:avLst/>
            </a:prstTxWarp>
            <a:spAutoFit/>
          </a:bodyPr>
          <a:lstStyle/>
          <a:p>
            <a:pPr defTabSz="437169"/>
            <a:endParaRPr lang="en-GB" sz="647">
              <a:solidFill>
                <a:prstClr val="black"/>
              </a:solidFill>
            </a:endParaRPr>
          </a:p>
        </p:txBody>
      </p:sp>
      <p:sp>
        <p:nvSpPr>
          <p:cNvPr id="16" name="Rectangle 15"/>
          <p:cNvSpPr/>
          <p:nvPr/>
        </p:nvSpPr>
        <p:spPr>
          <a:xfrm>
            <a:off x="0" y="7"/>
            <a:ext cx="9144000" cy="237676"/>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7169"/>
            <a:endParaRPr lang="en-GB" sz="647">
              <a:solidFill>
                <a:prstClr val="white"/>
              </a:solidFill>
            </a:endParaRPr>
          </a:p>
        </p:txBody>
      </p:sp>
      <p:sp>
        <p:nvSpPr>
          <p:cNvPr id="20" name="Rectangle 19"/>
          <p:cNvSpPr/>
          <p:nvPr/>
        </p:nvSpPr>
        <p:spPr>
          <a:xfrm>
            <a:off x="0" y="6741370"/>
            <a:ext cx="1836000" cy="116632"/>
          </a:xfrm>
          <a:prstGeom prst="rect">
            <a:avLst/>
          </a:prstGeom>
          <a:solidFill>
            <a:srgbClr val="04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7169"/>
            <a:endParaRPr lang="en-GB" sz="647">
              <a:solidFill>
                <a:prstClr val="black"/>
              </a:solidFill>
            </a:endParaRPr>
          </a:p>
        </p:txBody>
      </p:sp>
      <p:sp>
        <p:nvSpPr>
          <p:cNvPr id="27" name="Rectangle 26"/>
          <p:cNvSpPr/>
          <p:nvPr/>
        </p:nvSpPr>
        <p:spPr>
          <a:xfrm>
            <a:off x="1836000" y="6741370"/>
            <a:ext cx="1836000" cy="116632"/>
          </a:xfrm>
          <a:prstGeom prst="rect">
            <a:avLst/>
          </a:prstGeom>
          <a:solidFill>
            <a:srgbClr val="459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7169"/>
            <a:endParaRPr lang="en-GB" sz="647">
              <a:solidFill>
                <a:prstClr val="black"/>
              </a:solidFill>
            </a:endParaRPr>
          </a:p>
        </p:txBody>
      </p:sp>
      <p:sp>
        <p:nvSpPr>
          <p:cNvPr id="28" name="Rectangle 27"/>
          <p:cNvSpPr/>
          <p:nvPr/>
        </p:nvSpPr>
        <p:spPr>
          <a:xfrm>
            <a:off x="3672000" y="6741370"/>
            <a:ext cx="1836000" cy="116632"/>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7169"/>
            <a:endParaRPr lang="en-GB" sz="647">
              <a:solidFill>
                <a:prstClr val="black"/>
              </a:solidFill>
            </a:endParaRPr>
          </a:p>
        </p:txBody>
      </p:sp>
      <p:sp>
        <p:nvSpPr>
          <p:cNvPr id="29" name="Rectangle 28"/>
          <p:cNvSpPr/>
          <p:nvPr/>
        </p:nvSpPr>
        <p:spPr>
          <a:xfrm>
            <a:off x="5508000" y="6741370"/>
            <a:ext cx="1836000" cy="116632"/>
          </a:xfrm>
          <a:prstGeom prst="rect">
            <a:avLst/>
          </a:prstGeom>
          <a:solidFill>
            <a:srgbClr val="459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7169"/>
            <a:endParaRPr lang="en-GB" sz="647">
              <a:solidFill>
                <a:prstClr val="black"/>
              </a:solidFill>
            </a:endParaRPr>
          </a:p>
        </p:txBody>
      </p:sp>
      <p:sp>
        <p:nvSpPr>
          <p:cNvPr id="30" name="Rectangle 29"/>
          <p:cNvSpPr/>
          <p:nvPr/>
        </p:nvSpPr>
        <p:spPr>
          <a:xfrm>
            <a:off x="7326256" y="6741370"/>
            <a:ext cx="1836000" cy="116632"/>
          </a:xfrm>
          <a:prstGeom prst="rect">
            <a:avLst/>
          </a:prstGeom>
          <a:solidFill>
            <a:srgbClr val="04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7169"/>
            <a:endParaRPr lang="en-GB" sz="647">
              <a:solidFill>
                <a:prstClr val="black"/>
              </a:solidFill>
            </a:endParaRPr>
          </a:p>
        </p:txBody>
      </p:sp>
      <p:pic>
        <p:nvPicPr>
          <p:cNvPr id="4" name="Picture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276600" y="6163121"/>
            <a:ext cx="3048000" cy="578249"/>
          </a:xfrm>
          <a:prstGeom prst="rect">
            <a:avLst/>
          </a:prstGeom>
        </p:spPr>
      </p:pic>
    </p:spTree>
    <p:extLst>
      <p:ext uri="{BB962C8B-B14F-4D97-AF65-F5344CB8AC3E}">
        <p14:creationId xmlns:p14="http://schemas.microsoft.com/office/powerpoint/2010/main" val="1331940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xmlns:p14="http://schemas.microsoft.com/office/powerpoint/2010/main" id="1" dur="indefinite" restart="never" nodeType="tmRoot"/>
      </p:par>
    </p:tnLst>
  </p:timing>
  <p:hf hdr="0" ftr="0"/>
  <p:txStyles>
    <p:titleStyle>
      <a:lvl1pPr algn="ctr" defTabSz="328665" rtl="0" eaLnBrk="1" latinLnBrk="0" hangingPunct="1">
        <a:spcBef>
          <a:spcPct val="0"/>
        </a:spcBef>
        <a:buNone/>
        <a:defRPr sz="1294" b="1" kern="1200">
          <a:solidFill>
            <a:srgbClr val="04314C"/>
          </a:solidFill>
          <a:latin typeface="Verdana" pitchFamily="34" charset="0"/>
          <a:ea typeface="Verdana" pitchFamily="34" charset="0"/>
          <a:cs typeface="Verdana" pitchFamily="34" charset="0"/>
        </a:defRPr>
      </a:lvl1pPr>
    </p:titleStyle>
    <p:bodyStyle>
      <a:lvl1pPr marL="123249" indent="-123249" algn="l" defTabSz="328665" rtl="0" eaLnBrk="1" latinLnBrk="0" hangingPunct="1">
        <a:spcBef>
          <a:spcPct val="20000"/>
        </a:spcBef>
        <a:buClr>
          <a:srgbClr val="7F1416"/>
        </a:buClr>
        <a:buFont typeface="Wingdings" pitchFamily="2" charset="2"/>
        <a:buChar char="§"/>
        <a:defRPr sz="1150" kern="1200">
          <a:solidFill>
            <a:schemeClr val="tx1"/>
          </a:solidFill>
          <a:latin typeface="+mn-lt"/>
          <a:ea typeface="+mn-ea"/>
          <a:cs typeface="+mn-cs"/>
        </a:defRPr>
      </a:lvl1pPr>
      <a:lvl2pPr marL="267039" indent="-102708" algn="l" defTabSz="328665" rtl="0" eaLnBrk="1" latinLnBrk="0" hangingPunct="1">
        <a:spcBef>
          <a:spcPct val="20000"/>
        </a:spcBef>
        <a:buClr>
          <a:srgbClr val="7F1416"/>
        </a:buClr>
        <a:buFont typeface="Arial" pitchFamily="34" charset="0"/>
        <a:buChar char="–"/>
        <a:defRPr sz="1007" kern="1200">
          <a:solidFill>
            <a:schemeClr val="tx1"/>
          </a:solidFill>
          <a:latin typeface="+mn-lt"/>
          <a:ea typeface="+mn-ea"/>
          <a:cs typeface="+mn-cs"/>
        </a:defRPr>
      </a:lvl2pPr>
      <a:lvl3pPr marL="410831" indent="-82166" algn="l" defTabSz="328665" rtl="0" eaLnBrk="1" latinLnBrk="0" hangingPunct="1">
        <a:spcBef>
          <a:spcPct val="20000"/>
        </a:spcBef>
        <a:buClr>
          <a:srgbClr val="7F1416"/>
        </a:buClr>
        <a:buFont typeface="Arial" pitchFamily="34" charset="0"/>
        <a:buChar char="•"/>
        <a:defRPr sz="863" kern="1200">
          <a:solidFill>
            <a:schemeClr val="tx1"/>
          </a:solidFill>
          <a:latin typeface="+mn-lt"/>
          <a:ea typeface="+mn-ea"/>
          <a:cs typeface="+mn-cs"/>
        </a:defRPr>
      </a:lvl3pPr>
      <a:lvl4pPr marL="575164" indent="-82166" algn="l" defTabSz="328665" rtl="0" eaLnBrk="1" latinLnBrk="0" hangingPunct="1">
        <a:spcBef>
          <a:spcPct val="20000"/>
        </a:spcBef>
        <a:buClr>
          <a:srgbClr val="7F1416"/>
        </a:buClr>
        <a:buFont typeface="Arial" pitchFamily="34" charset="0"/>
        <a:buChar char="–"/>
        <a:defRPr sz="719" kern="1200">
          <a:solidFill>
            <a:schemeClr val="tx1"/>
          </a:solidFill>
          <a:latin typeface="+mn-lt"/>
          <a:ea typeface="+mn-ea"/>
          <a:cs typeface="+mn-cs"/>
        </a:defRPr>
      </a:lvl4pPr>
      <a:lvl5pPr marL="739495" indent="-82166" algn="l" defTabSz="328665" rtl="0" eaLnBrk="1" latinLnBrk="0" hangingPunct="1">
        <a:spcBef>
          <a:spcPct val="20000"/>
        </a:spcBef>
        <a:buClr>
          <a:srgbClr val="7F1416"/>
        </a:buClr>
        <a:buFont typeface="Arial" pitchFamily="34" charset="0"/>
        <a:buChar char="»"/>
        <a:defRPr sz="719" kern="1200">
          <a:solidFill>
            <a:schemeClr val="tx1"/>
          </a:solidFill>
          <a:latin typeface="+mn-lt"/>
          <a:ea typeface="+mn-ea"/>
          <a:cs typeface="+mn-cs"/>
        </a:defRPr>
      </a:lvl5pPr>
      <a:lvl6pPr marL="903827" indent="-82166" algn="l" defTabSz="328665" rtl="0" eaLnBrk="1" latinLnBrk="0" hangingPunct="1">
        <a:spcBef>
          <a:spcPct val="20000"/>
        </a:spcBef>
        <a:buFont typeface="Arial" pitchFamily="34" charset="0"/>
        <a:buChar char="•"/>
        <a:defRPr sz="719" kern="1200">
          <a:solidFill>
            <a:schemeClr val="tx1"/>
          </a:solidFill>
          <a:latin typeface="+mn-lt"/>
          <a:ea typeface="+mn-ea"/>
          <a:cs typeface="+mn-cs"/>
        </a:defRPr>
      </a:lvl6pPr>
      <a:lvl7pPr marL="1068159" indent="-82166" algn="l" defTabSz="328665" rtl="0" eaLnBrk="1" latinLnBrk="0" hangingPunct="1">
        <a:spcBef>
          <a:spcPct val="20000"/>
        </a:spcBef>
        <a:buFont typeface="Arial" pitchFamily="34" charset="0"/>
        <a:buChar char="•"/>
        <a:defRPr sz="719" kern="1200">
          <a:solidFill>
            <a:schemeClr val="tx1"/>
          </a:solidFill>
          <a:latin typeface="+mn-lt"/>
          <a:ea typeface="+mn-ea"/>
          <a:cs typeface="+mn-cs"/>
        </a:defRPr>
      </a:lvl7pPr>
      <a:lvl8pPr marL="1232492" indent="-82166" algn="l" defTabSz="328665" rtl="0" eaLnBrk="1" latinLnBrk="0" hangingPunct="1">
        <a:spcBef>
          <a:spcPct val="20000"/>
        </a:spcBef>
        <a:buFont typeface="Arial" pitchFamily="34" charset="0"/>
        <a:buChar char="•"/>
        <a:defRPr sz="719" kern="1200">
          <a:solidFill>
            <a:schemeClr val="tx1"/>
          </a:solidFill>
          <a:latin typeface="+mn-lt"/>
          <a:ea typeface="+mn-ea"/>
          <a:cs typeface="+mn-cs"/>
        </a:defRPr>
      </a:lvl8pPr>
      <a:lvl9pPr marL="1396823" indent="-82166" algn="l" defTabSz="328665" rtl="0" eaLnBrk="1" latinLnBrk="0" hangingPunct="1">
        <a:spcBef>
          <a:spcPct val="20000"/>
        </a:spcBef>
        <a:buFont typeface="Arial" pitchFamily="34" charset="0"/>
        <a:buChar char="•"/>
        <a:defRPr sz="719" kern="1200">
          <a:solidFill>
            <a:schemeClr val="tx1"/>
          </a:solidFill>
          <a:latin typeface="+mn-lt"/>
          <a:ea typeface="+mn-ea"/>
          <a:cs typeface="+mn-cs"/>
        </a:defRPr>
      </a:lvl9pPr>
    </p:bodyStyle>
    <p:otherStyle>
      <a:defPPr>
        <a:defRPr lang="en-US"/>
      </a:defPPr>
      <a:lvl1pPr marL="0" algn="l" defTabSz="328665" rtl="0" eaLnBrk="1" latinLnBrk="0" hangingPunct="1">
        <a:defRPr sz="647" kern="1200">
          <a:solidFill>
            <a:schemeClr val="tx1"/>
          </a:solidFill>
          <a:latin typeface="+mn-lt"/>
          <a:ea typeface="+mn-ea"/>
          <a:cs typeface="+mn-cs"/>
        </a:defRPr>
      </a:lvl1pPr>
      <a:lvl2pPr marL="164333" algn="l" defTabSz="328665" rtl="0" eaLnBrk="1" latinLnBrk="0" hangingPunct="1">
        <a:defRPr sz="647" kern="1200">
          <a:solidFill>
            <a:schemeClr val="tx1"/>
          </a:solidFill>
          <a:latin typeface="+mn-lt"/>
          <a:ea typeface="+mn-ea"/>
          <a:cs typeface="+mn-cs"/>
        </a:defRPr>
      </a:lvl2pPr>
      <a:lvl3pPr marL="328665" algn="l" defTabSz="328665" rtl="0" eaLnBrk="1" latinLnBrk="0" hangingPunct="1">
        <a:defRPr sz="647" kern="1200">
          <a:solidFill>
            <a:schemeClr val="tx1"/>
          </a:solidFill>
          <a:latin typeface="+mn-lt"/>
          <a:ea typeface="+mn-ea"/>
          <a:cs typeface="+mn-cs"/>
        </a:defRPr>
      </a:lvl3pPr>
      <a:lvl4pPr marL="492997" algn="l" defTabSz="328665" rtl="0" eaLnBrk="1" latinLnBrk="0" hangingPunct="1">
        <a:defRPr sz="647" kern="1200">
          <a:solidFill>
            <a:schemeClr val="tx1"/>
          </a:solidFill>
          <a:latin typeface="+mn-lt"/>
          <a:ea typeface="+mn-ea"/>
          <a:cs typeface="+mn-cs"/>
        </a:defRPr>
      </a:lvl4pPr>
      <a:lvl5pPr marL="657328" algn="l" defTabSz="328665" rtl="0" eaLnBrk="1" latinLnBrk="0" hangingPunct="1">
        <a:defRPr sz="647" kern="1200">
          <a:solidFill>
            <a:schemeClr val="tx1"/>
          </a:solidFill>
          <a:latin typeface="+mn-lt"/>
          <a:ea typeface="+mn-ea"/>
          <a:cs typeface="+mn-cs"/>
        </a:defRPr>
      </a:lvl5pPr>
      <a:lvl6pPr marL="821661" algn="l" defTabSz="328665" rtl="0" eaLnBrk="1" latinLnBrk="0" hangingPunct="1">
        <a:defRPr sz="647" kern="1200">
          <a:solidFill>
            <a:schemeClr val="tx1"/>
          </a:solidFill>
          <a:latin typeface="+mn-lt"/>
          <a:ea typeface="+mn-ea"/>
          <a:cs typeface="+mn-cs"/>
        </a:defRPr>
      </a:lvl6pPr>
      <a:lvl7pPr marL="985992" algn="l" defTabSz="328665" rtl="0" eaLnBrk="1" latinLnBrk="0" hangingPunct="1">
        <a:defRPr sz="647" kern="1200">
          <a:solidFill>
            <a:schemeClr val="tx1"/>
          </a:solidFill>
          <a:latin typeface="+mn-lt"/>
          <a:ea typeface="+mn-ea"/>
          <a:cs typeface="+mn-cs"/>
        </a:defRPr>
      </a:lvl7pPr>
      <a:lvl8pPr marL="1150325" algn="l" defTabSz="328665" rtl="0" eaLnBrk="1" latinLnBrk="0" hangingPunct="1">
        <a:defRPr sz="647" kern="1200">
          <a:solidFill>
            <a:schemeClr val="tx1"/>
          </a:solidFill>
          <a:latin typeface="+mn-lt"/>
          <a:ea typeface="+mn-ea"/>
          <a:cs typeface="+mn-cs"/>
        </a:defRPr>
      </a:lvl8pPr>
      <a:lvl9pPr marL="1314658" algn="l" defTabSz="328665" rtl="0" eaLnBrk="1" latinLnBrk="0" hangingPunct="1">
        <a:defRPr sz="64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5"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IM%5CSC%20Vanuatu%20Primary%20Objective%20Progress%20Map%20v3.pdf" TargetMode="External"/><Relationship Id="rId4" Type="http://schemas.openxmlformats.org/officeDocument/2006/relationships/hyperlink" Target="IM%5CSC%20Vanuatu%20Primary%20Objective%20Progress%20Table%20v1.pdf"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IM%5CSC%20Vanuatu%20Comp,%20On%20&amp;%20Plan%20Early%20Recovery%20Activities%20Table%20v1.pdf" TargetMode="External"/><Relationship Id="rId4" Type="http://schemas.openxmlformats.org/officeDocument/2006/relationships/hyperlink" Target="IM%5CSC%20Vanuatu%203W%20Island%20Activity%20by%20HH%20Reached.pdf"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3124200"/>
            <a:ext cx="9144000" cy="1522724"/>
          </a:xfrm>
          <a:prstGeom prst="rect">
            <a:avLst/>
          </a:prstGeom>
        </p:spPr>
        <p:txBody>
          <a:bodyPr wrap="square">
            <a:spAutoFit/>
          </a:bodyPr>
          <a:lstStyle/>
          <a:p>
            <a:pPr algn="ctr"/>
            <a:r>
              <a:rPr lang="en-GB" sz="4000" b="1" dirty="0" smtClean="0">
                <a:solidFill>
                  <a:srgbClr val="04314C"/>
                </a:solidFill>
                <a:latin typeface="Verdana" pitchFamily="34" charset="0"/>
                <a:ea typeface="Verdana" pitchFamily="34" charset="0"/>
                <a:cs typeface="Verdana" pitchFamily="34" charset="0"/>
              </a:rPr>
              <a:t>Shelter Cluster Vanuatu </a:t>
            </a:r>
            <a:r>
              <a:rPr lang="en-GB" sz="4000" b="1" dirty="0">
                <a:solidFill>
                  <a:srgbClr val="04314C"/>
                </a:solidFill>
                <a:latin typeface="Verdana" pitchFamily="34" charset="0"/>
                <a:ea typeface="Verdana" pitchFamily="34" charset="0"/>
                <a:cs typeface="Verdana" pitchFamily="34" charset="0"/>
              </a:rPr>
              <a:t/>
            </a:r>
            <a:br>
              <a:rPr lang="en-GB" sz="4000" b="1" dirty="0">
                <a:solidFill>
                  <a:srgbClr val="04314C"/>
                </a:solidFill>
                <a:latin typeface="Verdana" pitchFamily="34" charset="0"/>
                <a:ea typeface="Verdana" pitchFamily="34" charset="0"/>
                <a:cs typeface="Verdana" pitchFamily="34" charset="0"/>
              </a:rPr>
            </a:br>
            <a:r>
              <a:rPr lang="en-GB" sz="4000" b="1" dirty="0" smtClean="0">
                <a:solidFill>
                  <a:srgbClr val="04314C"/>
                </a:solidFill>
                <a:latin typeface="Verdana" pitchFamily="34" charset="0"/>
                <a:ea typeface="Verdana" pitchFamily="34" charset="0"/>
                <a:cs typeface="Verdana" pitchFamily="34" charset="0"/>
              </a:rPr>
              <a:t>Meeting </a:t>
            </a:r>
            <a:r>
              <a:rPr lang="en-GB" sz="4000" b="1" dirty="0">
                <a:solidFill>
                  <a:srgbClr val="04314C"/>
                </a:solidFill>
                <a:latin typeface="Verdana" pitchFamily="34" charset="0"/>
                <a:ea typeface="Verdana" pitchFamily="34" charset="0"/>
                <a:cs typeface="Verdana" pitchFamily="34" charset="0"/>
              </a:rPr>
              <a:t/>
            </a:r>
            <a:br>
              <a:rPr lang="en-GB" sz="4000" b="1" dirty="0">
                <a:solidFill>
                  <a:srgbClr val="04314C"/>
                </a:solidFill>
                <a:latin typeface="Verdana" pitchFamily="34" charset="0"/>
                <a:ea typeface="Verdana" pitchFamily="34" charset="0"/>
                <a:cs typeface="Verdana" pitchFamily="34" charset="0"/>
              </a:rPr>
            </a:br>
            <a:endParaRPr lang="fr-FR" dirty="0"/>
          </a:p>
        </p:txBody>
      </p:sp>
      <p:sp>
        <p:nvSpPr>
          <p:cNvPr id="7" name="Subtitle 2"/>
          <p:cNvSpPr txBox="1">
            <a:spLocks/>
          </p:cNvSpPr>
          <p:nvPr/>
        </p:nvSpPr>
        <p:spPr>
          <a:xfrm>
            <a:off x="1447800" y="4444008"/>
            <a:ext cx="6400800" cy="1270992"/>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Clr>
                <a:srgbClr val="7F1416"/>
              </a:buClr>
              <a:buFont typeface="Wingdings" pitchFamily="2" charset="2"/>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rgbClr val="7F1416"/>
              </a:buClr>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7F1416"/>
              </a:buClr>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7F1416"/>
              </a:buClr>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7F1416"/>
              </a:buClr>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7F1416"/>
              </a:buClr>
              <a:buSzTx/>
              <a:buFont typeface="Wingdings" pitchFamily="2" charset="2"/>
              <a:buNone/>
              <a:tabLst/>
              <a:defRPr/>
            </a:pPr>
            <a:endParaRPr kumimoji="0" lang="en-GB" sz="3200" b="1" i="0" u="none" strike="noStrike" kern="1200" cap="none" spc="0" normalizeH="0" baseline="0" noProof="0" dirty="0" smtClean="0">
              <a:ln>
                <a:noFill/>
              </a:ln>
              <a:solidFill>
                <a:sysClr val="windowText" lastClr="000000">
                  <a:tint val="75000"/>
                </a:sysClr>
              </a:solidFill>
              <a:effectLst/>
              <a:uLnTx/>
              <a:uFillTx/>
              <a:latin typeface="Calibri"/>
            </a:endParaRPr>
          </a:p>
          <a:p>
            <a:pPr marL="0" marR="0" lvl="0" indent="0" algn="ctr" defTabSz="914400" rtl="0" eaLnBrk="1" fontAlgn="auto" latinLnBrk="0" hangingPunct="1">
              <a:lnSpc>
                <a:spcPct val="100000"/>
              </a:lnSpc>
              <a:spcBef>
                <a:spcPct val="20000"/>
              </a:spcBef>
              <a:spcAft>
                <a:spcPts val="0"/>
              </a:spcAft>
              <a:buClr>
                <a:srgbClr val="7F1416"/>
              </a:buClr>
              <a:buSzTx/>
              <a:buFont typeface="Wingdings" pitchFamily="2" charset="2"/>
              <a:buNone/>
              <a:tabLst/>
              <a:defRPr/>
            </a:pPr>
            <a:r>
              <a:rPr lang="en-GB" b="1" dirty="0" smtClean="0">
                <a:solidFill>
                  <a:sysClr val="windowText" lastClr="000000">
                    <a:tint val="75000"/>
                  </a:sysClr>
                </a:solidFill>
                <a:latin typeface="Calibri"/>
              </a:rPr>
              <a:t>26</a:t>
            </a:r>
            <a:r>
              <a:rPr lang="en-GB" b="1" baseline="30000" dirty="0" smtClean="0">
                <a:solidFill>
                  <a:sysClr val="windowText" lastClr="000000">
                    <a:tint val="75000"/>
                  </a:sysClr>
                </a:solidFill>
                <a:latin typeface="Calibri"/>
              </a:rPr>
              <a:t>th</a:t>
            </a:r>
            <a:r>
              <a:rPr kumimoji="0" lang="en-GB" sz="3200" b="1" i="0" u="none" strike="noStrike" kern="1200" cap="none" spc="0" normalizeH="0" baseline="0" noProof="0" dirty="0" smtClean="0">
                <a:ln>
                  <a:noFill/>
                </a:ln>
                <a:solidFill>
                  <a:sysClr val="windowText" lastClr="000000">
                    <a:tint val="75000"/>
                  </a:sysClr>
                </a:solidFill>
                <a:effectLst/>
                <a:uLnTx/>
                <a:uFillTx/>
                <a:latin typeface="Calibri"/>
              </a:rPr>
              <a:t> June 2015</a:t>
            </a:r>
          </a:p>
          <a:p>
            <a:pPr marL="0" marR="0" lvl="0" indent="0" algn="ctr" defTabSz="914400" rtl="0" eaLnBrk="1" fontAlgn="auto" latinLnBrk="0" hangingPunct="1">
              <a:lnSpc>
                <a:spcPct val="100000"/>
              </a:lnSpc>
              <a:spcBef>
                <a:spcPct val="20000"/>
              </a:spcBef>
              <a:spcAft>
                <a:spcPts val="0"/>
              </a:spcAft>
              <a:buClr>
                <a:srgbClr val="7F1416"/>
              </a:buClr>
              <a:buSzTx/>
              <a:buFont typeface="Wingdings" pitchFamily="2" charset="2"/>
              <a:buNone/>
              <a:tabLst/>
              <a:defRPr/>
            </a:pPr>
            <a:r>
              <a:rPr kumimoji="0" lang="en-GB" sz="3200" b="1" i="0" u="none" strike="noStrike" kern="1200" cap="none" spc="0" normalizeH="0" baseline="0" noProof="0" dirty="0" smtClean="0">
                <a:ln>
                  <a:noFill/>
                </a:ln>
                <a:solidFill>
                  <a:sysClr val="windowText" lastClr="000000">
                    <a:tint val="75000"/>
                  </a:sysClr>
                </a:solidFill>
                <a:effectLst/>
                <a:uLnTx/>
                <a:uFillTx/>
                <a:latin typeface="Calibri"/>
              </a:rPr>
              <a:t>PWD Offices,</a:t>
            </a:r>
            <a:r>
              <a:rPr kumimoji="0" lang="en-GB" sz="3200" b="1" i="0" u="none" strike="noStrike" kern="1200" cap="none" spc="0" normalizeH="0" noProof="0" dirty="0" smtClean="0">
                <a:ln>
                  <a:noFill/>
                </a:ln>
                <a:solidFill>
                  <a:sysClr val="windowText" lastClr="000000">
                    <a:tint val="75000"/>
                  </a:sysClr>
                </a:solidFill>
                <a:effectLst/>
                <a:uLnTx/>
                <a:uFillTx/>
                <a:latin typeface="Calibri"/>
              </a:rPr>
              <a:t> </a:t>
            </a:r>
            <a:r>
              <a:rPr lang="en-GB" b="1" dirty="0" smtClean="0">
                <a:solidFill>
                  <a:sysClr val="windowText" lastClr="000000">
                    <a:tint val="75000"/>
                  </a:sysClr>
                </a:solidFill>
                <a:latin typeface="Calibri"/>
              </a:rPr>
              <a:t>Port-Vila</a:t>
            </a:r>
            <a:endParaRPr kumimoji="0" lang="en-GB" sz="3200" b="1" i="0" u="none" strike="noStrike" kern="1200" cap="none" spc="0" normalizeH="0" baseline="0" noProof="0" dirty="0" smtClean="0">
              <a:ln>
                <a:noFill/>
              </a:ln>
              <a:solidFill>
                <a:sysClr val="windowText" lastClr="000000">
                  <a:tint val="75000"/>
                </a:sysClr>
              </a:solidFill>
              <a:effectLst/>
              <a:uLnTx/>
              <a:uFillTx/>
              <a:latin typeface="Calibri"/>
            </a:endParaRPr>
          </a:p>
        </p:txBody>
      </p:sp>
      <p:pic>
        <p:nvPicPr>
          <p:cNvPr id="8" name="Image 7"/>
          <p:cNvPicPr>
            <a:picLocks noChangeAspect="1"/>
          </p:cNvPicPr>
          <p:nvPr/>
        </p:nvPicPr>
        <p:blipFill>
          <a:blip r:embed="rId3"/>
          <a:stretch>
            <a:fillRect/>
          </a:stretch>
        </p:blipFill>
        <p:spPr>
          <a:xfrm>
            <a:off x="0" y="457200"/>
            <a:ext cx="9144000" cy="1734747"/>
          </a:xfrm>
          <a:prstGeom prst="rect">
            <a:avLst/>
          </a:prstGeom>
        </p:spPr>
      </p:pic>
      <p:sp>
        <p:nvSpPr>
          <p:cNvPr id="9" name="Rectangle 8"/>
          <p:cNvSpPr/>
          <p:nvPr/>
        </p:nvSpPr>
        <p:spPr>
          <a:xfrm>
            <a:off x="0" y="5791200"/>
            <a:ext cx="9144000" cy="914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7996122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181430" y="457200"/>
            <a:ext cx="8799284" cy="5602517"/>
          </a:xfrm>
        </p:spPr>
        <p:txBody>
          <a:bodyPr>
            <a:noAutofit/>
          </a:bodyPr>
          <a:lstStyle/>
          <a:p>
            <a:pPr marL="0" indent="0">
              <a:buNone/>
            </a:pPr>
            <a:r>
              <a:rPr lang="en-GB" sz="2600" b="1" dirty="0" smtClean="0">
                <a:solidFill>
                  <a:srgbClr val="800000"/>
                </a:solidFill>
                <a:latin typeface="Arial"/>
                <a:cs typeface="Arial"/>
              </a:rPr>
              <a:t>What is the SAG </a:t>
            </a:r>
            <a:r>
              <a:rPr lang="en-GB" sz="2400" b="1" dirty="0" smtClean="0">
                <a:solidFill>
                  <a:srgbClr val="800000"/>
                </a:solidFill>
                <a:latin typeface="Arial"/>
                <a:cs typeface="Arial"/>
              </a:rPr>
              <a:t>(from Global Shelter Cluster guidance) </a:t>
            </a:r>
          </a:p>
          <a:p>
            <a:r>
              <a:rPr lang="en-GB" sz="2400" dirty="0">
                <a:latin typeface="Arial"/>
                <a:cs typeface="Arial"/>
              </a:rPr>
              <a:t>The coordination function seeks to engage many Cluster participants, </a:t>
            </a:r>
            <a:r>
              <a:rPr lang="en-GB" sz="2400" b="1" dirty="0">
                <a:latin typeface="Arial"/>
                <a:cs typeface="Arial"/>
              </a:rPr>
              <a:t>representing various stakeholder groups</a:t>
            </a:r>
            <a:r>
              <a:rPr lang="en-GB" sz="2400" dirty="0">
                <a:latin typeface="Arial"/>
                <a:cs typeface="Arial"/>
              </a:rPr>
              <a:t>, in decision-making through consensus management. </a:t>
            </a:r>
          </a:p>
          <a:p>
            <a:r>
              <a:rPr lang="en-GB" sz="2400" dirty="0" smtClean="0">
                <a:latin typeface="Arial"/>
                <a:cs typeface="Arial"/>
              </a:rPr>
              <a:t>The </a:t>
            </a:r>
            <a:r>
              <a:rPr lang="en-GB" sz="2400" dirty="0">
                <a:latin typeface="Arial"/>
                <a:cs typeface="Arial"/>
              </a:rPr>
              <a:t>process </a:t>
            </a:r>
            <a:r>
              <a:rPr lang="en-GB" sz="2400" b="1" dirty="0">
                <a:latin typeface="Arial"/>
                <a:cs typeface="Arial"/>
              </a:rPr>
              <a:t>confers legitimacy only through maximising participation and inclusivity</a:t>
            </a:r>
            <a:r>
              <a:rPr lang="en-GB" sz="2400" dirty="0">
                <a:latin typeface="Arial"/>
                <a:cs typeface="Arial"/>
              </a:rPr>
              <a:t>. </a:t>
            </a:r>
            <a:endParaRPr lang="en-GB" sz="2400" b="1" dirty="0">
              <a:latin typeface="Arial"/>
              <a:cs typeface="Arial"/>
            </a:endParaRPr>
          </a:p>
          <a:p>
            <a:r>
              <a:rPr lang="en-GB" sz="2400" dirty="0">
                <a:latin typeface="Arial"/>
                <a:cs typeface="Arial"/>
              </a:rPr>
              <a:t>This small representative group of </a:t>
            </a:r>
            <a:r>
              <a:rPr lang="en-GB" sz="2400" b="1" dirty="0">
                <a:latin typeface="Arial"/>
                <a:cs typeface="Arial"/>
              </a:rPr>
              <a:t>no more than fifteen people</a:t>
            </a:r>
            <a:r>
              <a:rPr lang="en-GB" sz="2400" dirty="0">
                <a:latin typeface="Arial"/>
                <a:cs typeface="Arial"/>
              </a:rPr>
              <a:t> can be facilitated by the Cluster Coordinator or a representative from a cluster partner agency. </a:t>
            </a:r>
            <a:r>
              <a:rPr lang="en-GB" sz="2400" dirty="0" smtClean="0">
                <a:latin typeface="Arial"/>
                <a:cs typeface="Arial"/>
              </a:rPr>
              <a:t>Those </a:t>
            </a:r>
            <a:r>
              <a:rPr lang="en-GB" sz="2400" b="1" dirty="0">
                <a:latin typeface="Arial"/>
                <a:cs typeface="Arial"/>
              </a:rPr>
              <a:t>representing larger NGO constituencies can rotate </a:t>
            </a:r>
            <a:r>
              <a:rPr lang="en-GB" sz="2400" dirty="0">
                <a:latin typeface="Arial"/>
                <a:cs typeface="Arial"/>
              </a:rPr>
              <a:t>but this is up to the various NGO  to decide. </a:t>
            </a:r>
            <a:endParaRPr lang="en-GB" sz="2400" dirty="0" smtClean="0">
              <a:latin typeface="Arial"/>
              <a:cs typeface="Arial"/>
            </a:endParaRPr>
          </a:p>
          <a:p>
            <a:r>
              <a:rPr lang="en-GB" sz="2400" dirty="0">
                <a:latin typeface="Arial"/>
                <a:cs typeface="Arial"/>
              </a:rPr>
              <a:t>Meetings should be held according to </a:t>
            </a:r>
            <a:r>
              <a:rPr lang="en-GB" sz="2400" b="1" dirty="0">
                <a:latin typeface="Arial"/>
                <a:cs typeface="Arial"/>
              </a:rPr>
              <a:t>‘Chatham House Rules’ </a:t>
            </a:r>
            <a:r>
              <a:rPr lang="en-GB" sz="2400" dirty="0" err="1">
                <a:latin typeface="Arial"/>
                <a:cs typeface="Arial"/>
              </a:rPr>
              <a:t>i.e</a:t>
            </a:r>
            <a:r>
              <a:rPr lang="en-GB" sz="2400" dirty="0">
                <a:latin typeface="Arial"/>
                <a:cs typeface="Arial"/>
              </a:rPr>
              <a:t> comments are incorporated but are not attributable to any particular organization</a:t>
            </a:r>
            <a:r>
              <a:rPr lang="fr-FR" sz="2400" dirty="0">
                <a:latin typeface="Arial"/>
                <a:cs typeface="Arial"/>
              </a:rPr>
              <a:t> </a:t>
            </a:r>
            <a:endParaRPr lang="en-GB" sz="2400" b="1" dirty="0" smtClean="0">
              <a:latin typeface="Arial"/>
              <a:cs typeface="Arial"/>
            </a:endParaRPr>
          </a:p>
        </p:txBody>
      </p:sp>
    </p:spTree>
    <p:extLst>
      <p:ext uri="{BB962C8B-B14F-4D97-AF65-F5344CB8AC3E}">
        <p14:creationId xmlns:p14="http://schemas.microsoft.com/office/powerpoint/2010/main" val="86659764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181430" y="457200"/>
            <a:ext cx="8799284" cy="5602517"/>
          </a:xfrm>
        </p:spPr>
        <p:txBody>
          <a:bodyPr>
            <a:noAutofit/>
          </a:bodyPr>
          <a:lstStyle/>
          <a:p>
            <a:pPr marL="0" indent="0">
              <a:buNone/>
            </a:pPr>
            <a:r>
              <a:rPr lang="en-GB" sz="2600" b="1" dirty="0" smtClean="0">
                <a:solidFill>
                  <a:srgbClr val="800000"/>
                </a:solidFill>
                <a:latin typeface="Arial"/>
                <a:cs typeface="Arial"/>
              </a:rPr>
              <a:t>Objectives of the SAG </a:t>
            </a:r>
            <a:r>
              <a:rPr lang="en-GB" sz="2400" b="1" dirty="0" smtClean="0">
                <a:solidFill>
                  <a:srgbClr val="800000"/>
                </a:solidFill>
                <a:latin typeface="Arial"/>
                <a:cs typeface="Arial"/>
              </a:rPr>
              <a:t> </a:t>
            </a:r>
          </a:p>
          <a:p>
            <a:pPr lvl="0"/>
            <a:r>
              <a:rPr lang="en-US" sz="2600" dirty="0">
                <a:latin typeface="Arial"/>
                <a:cs typeface="Arial"/>
              </a:rPr>
              <a:t>Agree </a:t>
            </a:r>
            <a:r>
              <a:rPr lang="en-US" sz="2600" b="1" dirty="0">
                <a:latin typeface="Arial"/>
                <a:cs typeface="Arial"/>
              </a:rPr>
              <a:t>composition</a:t>
            </a:r>
            <a:r>
              <a:rPr lang="en-US" sz="2600" dirty="0">
                <a:latin typeface="Arial"/>
                <a:cs typeface="Arial"/>
              </a:rPr>
              <a:t> of the Strategic Action Group (SAG);</a:t>
            </a:r>
            <a:endParaRPr lang="fr-FR" sz="2600" dirty="0">
              <a:latin typeface="Arial"/>
              <a:cs typeface="Arial"/>
            </a:endParaRPr>
          </a:p>
          <a:p>
            <a:pPr lvl="0"/>
            <a:r>
              <a:rPr lang="en-US" sz="2600" dirty="0">
                <a:latin typeface="Arial"/>
                <a:cs typeface="Arial"/>
              </a:rPr>
              <a:t>Draw up and agree </a:t>
            </a:r>
            <a:r>
              <a:rPr lang="en-US" sz="2600" b="1" dirty="0">
                <a:latin typeface="Arial"/>
                <a:cs typeface="Arial"/>
              </a:rPr>
              <a:t>Terms of </a:t>
            </a:r>
            <a:r>
              <a:rPr lang="en-US" sz="2600" b="1" dirty="0" smtClean="0">
                <a:latin typeface="Arial"/>
                <a:cs typeface="Arial"/>
              </a:rPr>
              <a:t>Reference</a:t>
            </a:r>
          </a:p>
          <a:p>
            <a:pPr lvl="0"/>
            <a:r>
              <a:rPr lang="en-US" sz="2600" dirty="0" smtClean="0">
                <a:latin typeface="Arial"/>
                <a:cs typeface="Arial"/>
              </a:rPr>
              <a:t>Formulate </a:t>
            </a:r>
            <a:r>
              <a:rPr lang="en-US" sz="2600" dirty="0">
                <a:latin typeface="Arial"/>
                <a:cs typeface="Arial"/>
              </a:rPr>
              <a:t>and agree the Cluster’s </a:t>
            </a:r>
            <a:r>
              <a:rPr lang="en-US" sz="2600" b="1" dirty="0">
                <a:latin typeface="Arial"/>
                <a:cs typeface="Arial"/>
              </a:rPr>
              <a:t>‘Strategic Framework’</a:t>
            </a:r>
            <a:r>
              <a:rPr lang="en-US" sz="2600" dirty="0">
                <a:latin typeface="Arial"/>
                <a:cs typeface="Arial"/>
              </a:rPr>
              <a:t>; ensure formal ratification by Government; ensure </a:t>
            </a:r>
            <a:r>
              <a:rPr lang="en-US" sz="2600" b="1" dirty="0">
                <a:latin typeface="Arial"/>
                <a:cs typeface="Arial"/>
              </a:rPr>
              <a:t>complementarity with government policies and plans at local level</a:t>
            </a:r>
            <a:r>
              <a:rPr lang="en-US" sz="2600" dirty="0">
                <a:latin typeface="Arial"/>
                <a:cs typeface="Arial"/>
              </a:rPr>
              <a:t>; </a:t>
            </a:r>
            <a:endParaRPr lang="en-US" sz="2600" dirty="0" smtClean="0">
              <a:latin typeface="Arial"/>
              <a:cs typeface="Arial"/>
            </a:endParaRPr>
          </a:p>
          <a:p>
            <a:pPr lvl="0"/>
            <a:r>
              <a:rPr lang="en-US" sz="2600" dirty="0" smtClean="0">
                <a:latin typeface="Arial"/>
                <a:cs typeface="Arial"/>
              </a:rPr>
              <a:t>Establish </a:t>
            </a:r>
            <a:r>
              <a:rPr lang="en-US" sz="2600" dirty="0">
                <a:latin typeface="Arial"/>
                <a:cs typeface="Arial"/>
              </a:rPr>
              <a:t>‘</a:t>
            </a:r>
            <a:r>
              <a:rPr lang="en-US" sz="2600" b="1" dirty="0">
                <a:latin typeface="Arial"/>
                <a:cs typeface="Arial"/>
              </a:rPr>
              <a:t>Technical Working Groups</a:t>
            </a:r>
            <a:r>
              <a:rPr lang="en-US" sz="2600" dirty="0">
                <a:latin typeface="Arial"/>
                <a:cs typeface="Arial"/>
              </a:rPr>
              <a:t>’ (TWIGs) as required and hold such groups accountable to Terms of Reference agreed by the SAG; </a:t>
            </a:r>
            <a:endParaRPr lang="fr-FR" sz="2600" dirty="0">
              <a:latin typeface="Arial"/>
              <a:cs typeface="Arial"/>
            </a:endParaRPr>
          </a:p>
        </p:txBody>
      </p:sp>
    </p:spTree>
    <p:extLst>
      <p:ext uri="{BB962C8B-B14F-4D97-AF65-F5344CB8AC3E}">
        <p14:creationId xmlns:p14="http://schemas.microsoft.com/office/powerpoint/2010/main" val="387078339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181430" y="457200"/>
            <a:ext cx="8799284" cy="5602517"/>
          </a:xfrm>
        </p:spPr>
        <p:txBody>
          <a:bodyPr>
            <a:noAutofit/>
          </a:bodyPr>
          <a:lstStyle/>
          <a:p>
            <a:pPr marL="0" indent="0">
              <a:buNone/>
            </a:pPr>
            <a:r>
              <a:rPr lang="en-GB" sz="2600" b="1" dirty="0" smtClean="0">
                <a:solidFill>
                  <a:srgbClr val="800000"/>
                </a:solidFill>
                <a:latin typeface="Arial"/>
                <a:cs typeface="Arial"/>
              </a:rPr>
              <a:t>Objectives of the SAG </a:t>
            </a:r>
            <a:r>
              <a:rPr lang="en-GB" sz="2400" b="1" dirty="0" smtClean="0">
                <a:solidFill>
                  <a:srgbClr val="800000"/>
                </a:solidFill>
                <a:latin typeface="Arial"/>
                <a:cs typeface="Arial"/>
              </a:rPr>
              <a:t> </a:t>
            </a:r>
          </a:p>
          <a:p>
            <a:pPr lvl="0"/>
            <a:r>
              <a:rPr lang="en-US" sz="2600" dirty="0">
                <a:latin typeface="Arial"/>
                <a:cs typeface="Arial"/>
              </a:rPr>
              <a:t>Formulate and agree </a:t>
            </a:r>
            <a:r>
              <a:rPr lang="en-US" sz="2600" b="1" dirty="0">
                <a:latin typeface="Arial"/>
                <a:cs typeface="Arial"/>
              </a:rPr>
              <a:t>advocacy positions </a:t>
            </a:r>
            <a:r>
              <a:rPr lang="en-US" sz="2600" dirty="0">
                <a:latin typeface="Arial"/>
                <a:cs typeface="Arial"/>
              </a:rPr>
              <a:t>on behalf of the Cluster partners;</a:t>
            </a:r>
            <a:endParaRPr lang="fr-FR" sz="2600" dirty="0">
              <a:latin typeface="Arial"/>
              <a:cs typeface="Arial"/>
            </a:endParaRPr>
          </a:p>
          <a:p>
            <a:pPr lvl="0"/>
            <a:r>
              <a:rPr lang="en-US" sz="2600" dirty="0">
                <a:latin typeface="Arial"/>
                <a:cs typeface="Arial"/>
              </a:rPr>
              <a:t>Provide </a:t>
            </a:r>
            <a:r>
              <a:rPr lang="en-US" sz="2600" b="1" dirty="0">
                <a:latin typeface="Arial"/>
                <a:cs typeface="Arial"/>
              </a:rPr>
              <a:t>strategic planning oversight </a:t>
            </a:r>
            <a:r>
              <a:rPr lang="en-US" sz="2600" dirty="0">
                <a:latin typeface="Arial"/>
                <a:cs typeface="Arial"/>
              </a:rPr>
              <a:t>for effective and efficient allocation of resources by Cluster partners;</a:t>
            </a:r>
            <a:endParaRPr lang="fr-FR" sz="2600" dirty="0">
              <a:latin typeface="Arial"/>
              <a:cs typeface="Arial"/>
            </a:endParaRPr>
          </a:p>
          <a:p>
            <a:pPr lvl="0"/>
            <a:r>
              <a:rPr lang="en-US" sz="2600" dirty="0">
                <a:latin typeface="Arial"/>
                <a:cs typeface="Arial"/>
              </a:rPr>
              <a:t>Provide strategic oversight on integration of </a:t>
            </a:r>
            <a:r>
              <a:rPr lang="en-US" sz="2600" b="1" dirty="0">
                <a:latin typeface="Arial"/>
                <a:cs typeface="Arial"/>
              </a:rPr>
              <a:t>cross-Cluster planning and inclusion of cross-cutting </a:t>
            </a:r>
            <a:r>
              <a:rPr lang="en-US" sz="2600" b="1" dirty="0" smtClean="0">
                <a:latin typeface="Arial"/>
                <a:cs typeface="Arial"/>
              </a:rPr>
              <a:t>issues</a:t>
            </a:r>
            <a:r>
              <a:rPr lang="en-US" sz="2600" dirty="0" smtClean="0">
                <a:latin typeface="Arial"/>
                <a:cs typeface="Arial"/>
              </a:rPr>
              <a:t>;</a:t>
            </a:r>
            <a:endParaRPr lang="fr-FR" sz="2600" dirty="0">
              <a:latin typeface="Arial"/>
              <a:cs typeface="Arial"/>
            </a:endParaRPr>
          </a:p>
          <a:p>
            <a:pPr lvl="0"/>
            <a:r>
              <a:rPr lang="en-US" sz="2600" dirty="0">
                <a:latin typeface="Arial"/>
                <a:cs typeface="Arial"/>
              </a:rPr>
              <a:t>Agree </a:t>
            </a:r>
            <a:r>
              <a:rPr lang="en-US" sz="2600" b="1" dirty="0">
                <a:latin typeface="Arial"/>
                <a:cs typeface="Arial"/>
              </a:rPr>
              <a:t>benchmarks and indicators</a:t>
            </a:r>
            <a:r>
              <a:rPr lang="en-US" sz="2600" dirty="0">
                <a:latin typeface="Arial"/>
                <a:cs typeface="Arial"/>
              </a:rPr>
              <a:t>;</a:t>
            </a:r>
            <a:endParaRPr lang="fr-FR" sz="2600" dirty="0">
              <a:latin typeface="Arial"/>
              <a:cs typeface="Arial"/>
            </a:endParaRPr>
          </a:p>
          <a:p>
            <a:pPr lvl="0"/>
            <a:r>
              <a:rPr lang="en-US" sz="2600" dirty="0">
                <a:latin typeface="Arial"/>
                <a:cs typeface="Arial"/>
              </a:rPr>
              <a:t>Ensure </a:t>
            </a:r>
            <a:r>
              <a:rPr lang="en-US" sz="2600" b="1" dirty="0">
                <a:latin typeface="Arial"/>
                <a:cs typeface="Arial"/>
              </a:rPr>
              <a:t>technical standards</a:t>
            </a:r>
            <a:r>
              <a:rPr lang="en-US" sz="2600" dirty="0">
                <a:latin typeface="Arial"/>
                <a:cs typeface="Arial"/>
              </a:rPr>
              <a:t> are agreed and consistently applied;</a:t>
            </a:r>
            <a:endParaRPr lang="fr-FR" sz="2600" dirty="0">
              <a:latin typeface="Arial"/>
              <a:cs typeface="Arial"/>
            </a:endParaRPr>
          </a:p>
        </p:txBody>
      </p:sp>
    </p:spTree>
    <p:extLst>
      <p:ext uri="{BB962C8B-B14F-4D97-AF65-F5344CB8AC3E}">
        <p14:creationId xmlns:p14="http://schemas.microsoft.com/office/powerpoint/2010/main" val="296909373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509929187"/>
              </p:ext>
            </p:extLst>
          </p:nvPr>
        </p:nvGraphicFramePr>
        <p:xfrm>
          <a:off x="0" y="228596"/>
          <a:ext cx="9144000" cy="6477003"/>
        </p:xfrm>
        <a:graphic>
          <a:graphicData uri="http://schemas.openxmlformats.org/drawingml/2006/table">
            <a:tbl>
              <a:tblPr firstRow="1" bandRow="1">
                <a:tableStyleId>{5C22544A-7EE6-4342-B048-85BDC9FD1C3A}</a:tableStyleId>
              </a:tblPr>
              <a:tblGrid>
                <a:gridCol w="9144000"/>
              </a:tblGrid>
              <a:tr h="498231">
                <a:tc>
                  <a:txBody>
                    <a:bodyPr/>
                    <a:lstStyle/>
                    <a:p>
                      <a:r>
                        <a:rPr lang="fr-FR" sz="2400" dirty="0" err="1" smtClean="0">
                          <a:latin typeface="Arial"/>
                          <a:cs typeface="Arial"/>
                        </a:rPr>
                        <a:t>Stakeholders</a:t>
                      </a:r>
                      <a:endParaRPr lang="fr-FR" sz="2400" dirty="0">
                        <a:latin typeface="Arial"/>
                        <a:cs typeface="Arial"/>
                      </a:endParaRPr>
                    </a:p>
                  </a:txBody>
                  <a:tcPr/>
                </a:tc>
              </a:tr>
              <a:tr h="498231">
                <a:tc>
                  <a:txBody>
                    <a:bodyPr/>
                    <a:lstStyle/>
                    <a:p>
                      <a:r>
                        <a:rPr lang="fr-FR" sz="2400" b="1" dirty="0" smtClean="0">
                          <a:latin typeface="Arial"/>
                          <a:cs typeface="Arial"/>
                        </a:rPr>
                        <a:t>Cluster Lead</a:t>
                      </a:r>
                      <a:endParaRPr lang="fr-FR" sz="2400" b="1" dirty="0">
                        <a:latin typeface="Arial"/>
                        <a:cs typeface="Arial"/>
                      </a:endParaRPr>
                    </a:p>
                  </a:txBody>
                  <a:tcPr/>
                </a:tc>
              </a:tr>
              <a:tr h="498231">
                <a:tc>
                  <a:txBody>
                    <a:bodyPr/>
                    <a:lstStyle/>
                    <a:p>
                      <a:r>
                        <a:rPr lang="fr-FR" sz="2400" b="1" dirty="0" smtClean="0">
                          <a:latin typeface="Arial"/>
                          <a:cs typeface="Arial"/>
                        </a:rPr>
                        <a:t>Cluster </a:t>
                      </a:r>
                      <a:r>
                        <a:rPr lang="fr-FR" sz="2400" b="1" dirty="0" err="1" smtClean="0">
                          <a:latin typeface="Arial"/>
                          <a:cs typeface="Arial"/>
                        </a:rPr>
                        <a:t>co</a:t>
                      </a:r>
                      <a:r>
                        <a:rPr lang="fr-FR" sz="2400" b="1" dirty="0" smtClean="0">
                          <a:latin typeface="Arial"/>
                          <a:cs typeface="Arial"/>
                        </a:rPr>
                        <a:t>-Lead</a:t>
                      </a:r>
                      <a:endParaRPr lang="fr-FR" sz="2400" b="1" dirty="0">
                        <a:latin typeface="Arial"/>
                        <a:cs typeface="Arial"/>
                      </a:endParaRPr>
                    </a:p>
                  </a:txBody>
                  <a:tcPr/>
                </a:tc>
              </a:tr>
              <a:tr h="498231">
                <a:tc>
                  <a:txBody>
                    <a:bodyPr/>
                    <a:lstStyle/>
                    <a:p>
                      <a:r>
                        <a:rPr lang="fr-FR" sz="2400" b="1" dirty="0" smtClean="0">
                          <a:latin typeface="Arial"/>
                          <a:cs typeface="Arial"/>
                        </a:rPr>
                        <a:t>United Nations</a:t>
                      </a:r>
                      <a:endParaRPr lang="fr-FR" sz="2400" b="1" dirty="0">
                        <a:latin typeface="Arial"/>
                        <a:cs typeface="Arial"/>
                      </a:endParaRPr>
                    </a:p>
                  </a:txBody>
                  <a:tcPr/>
                </a:tc>
              </a:tr>
              <a:tr h="498231">
                <a:tc>
                  <a:txBody>
                    <a:bodyPr/>
                    <a:lstStyle/>
                    <a:p>
                      <a:r>
                        <a:rPr lang="fr-FR" sz="2400" b="1" dirty="0" smtClean="0">
                          <a:latin typeface="Arial"/>
                          <a:cs typeface="Arial"/>
                        </a:rPr>
                        <a:t>Civil Society</a:t>
                      </a:r>
                      <a:endParaRPr lang="fr-FR" sz="2400" b="1" dirty="0">
                        <a:latin typeface="Arial"/>
                        <a:cs typeface="Arial"/>
                      </a:endParaRPr>
                    </a:p>
                  </a:txBody>
                  <a:tcPr/>
                </a:tc>
              </a:tr>
              <a:tr h="498231">
                <a:tc>
                  <a:txBody>
                    <a:bodyPr/>
                    <a:lstStyle/>
                    <a:p>
                      <a:r>
                        <a:rPr lang="fr-FR" sz="2400" b="1" dirty="0" err="1" smtClean="0">
                          <a:latin typeface="Arial"/>
                          <a:cs typeface="Arial"/>
                        </a:rPr>
                        <a:t>Governement</a:t>
                      </a:r>
                      <a:endParaRPr lang="fr-FR" sz="2400" b="1" dirty="0">
                        <a:latin typeface="Arial"/>
                        <a:cs typeface="Arial"/>
                      </a:endParaRPr>
                    </a:p>
                  </a:txBody>
                  <a:tcPr/>
                </a:tc>
              </a:tr>
              <a:tr h="498231">
                <a:tc>
                  <a:txBody>
                    <a:bodyPr/>
                    <a:lstStyle/>
                    <a:p>
                      <a:r>
                        <a:rPr lang="fr-FR" sz="2400" b="1" dirty="0" smtClean="0">
                          <a:latin typeface="Arial"/>
                          <a:cs typeface="Arial"/>
                        </a:rPr>
                        <a:t>Training network</a:t>
                      </a:r>
                      <a:endParaRPr lang="fr-FR" sz="2400" b="1" dirty="0">
                        <a:latin typeface="Arial"/>
                        <a:cs typeface="Arial"/>
                      </a:endParaRPr>
                    </a:p>
                  </a:txBody>
                  <a:tcPr/>
                </a:tc>
              </a:tr>
              <a:tr h="498231">
                <a:tc>
                  <a:txBody>
                    <a:bodyPr/>
                    <a:lstStyle/>
                    <a:p>
                      <a:r>
                        <a:rPr lang="fr-FR" sz="2400" b="1" dirty="0" err="1" smtClean="0">
                          <a:latin typeface="Arial"/>
                          <a:cs typeface="Arial"/>
                        </a:rPr>
                        <a:t>Red</a:t>
                      </a:r>
                      <a:r>
                        <a:rPr lang="fr-FR" sz="2400" b="1" dirty="0" smtClean="0">
                          <a:latin typeface="Arial"/>
                          <a:cs typeface="Arial"/>
                        </a:rPr>
                        <a:t> Cross</a:t>
                      </a:r>
                      <a:r>
                        <a:rPr lang="fr-FR" sz="2400" b="1" baseline="0" dirty="0" smtClean="0">
                          <a:latin typeface="Arial"/>
                          <a:cs typeface="Arial"/>
                        </a:rPr>
                        <a:t> </a:t>
                      </a:r>
                      <a:endParaRPr lang="fr-FR" sz="2400" b="1" dirty="0">
                        <a:latin typeface="Arial"/>
                        <a:cs typeface="Arial"/>
                      </a:endParaRPr>
                    </a:p>
                  </a:txBody>
                  <a:tcPr/>
                </a:tc>
              </a:tr>
              <a:tr h="498231">
                <a:tc>
                  <a:txBody>
                    <a:bodyPr/>
                    <a:lstStyle/>
                    <a:p>
                      <a:r>
                        <a:rPr lang="fr-FR" sz="2400" b="1" dirty="0" smtClean="0">
                          <a:latin typeface="Arial"/>
                          <a:cs typeface="Arial"/>
                        </a:rPr>
                        <a:t>Local</a:t>
                      </a:r>
                      <a:r>
                        <a:rPr lang="fr-FR" sz="2400" b="1" baseline="0" dirty="0" smtClean="0">
                          <a:latin typeface="Arial"/>
                          <a:cs typeface="Arial"/>
                        </a:rPr>
                        <a:t> </a:t>
                      </a:r>
                      <a:r>
                        <a:rPr lang="fr-FR" sz="2400" b="1" baseline="0" dirty="0" err="1" smtClean="0">
                          <a:latin typeface="Arial"/>
                          <a:cs typeface="Arial"/>
                        </a:rPr>
                        <a:t>NGOs</a:t>
                      </a:r>
                      <a:endParaRPr lang="fr-FR" sz="2400" b="1" dirty="0">
                        <a:latin typeface="Arial"/>
                        <a:cs typeface="Arial"/>
                      </a:endParaRPr>
                    </a:p>
                  </a:txBody>
                  <a:tcPr/>
                </a:tc>
              </a:tr>
              <a:tr h="498231">
                <a:tc>
                  <a:txBody>
                    <a:bodyPr/>
                    <a:lstStyle/>
                    <a:p>
                      <a:r>
                        <a:rPr lang="fr-FR" sz="2400" b="1" dirty="0" smtClean="0">
                          <a:latin typeface="Arial"/>
                          <a:cs typeface="Arial"/>
                        </a:rPr>
                        <a:t>International</a:t>
                      </a:r>
                      <a:r>
                        <a:rPr lang="fr-FR" sz="2400" b="1" baseline="0" dirty="0" smtClean="0">
                          <a:latin typeface="Arial"/>
                          <a:cs typeface="Arial"/>
                        </a:rPr>
                        <a:t> </a:t>
                      </a:r>
                      <a:r>
                        <a:rPr lang="fr-FR" sz="2400" b="1" baseline="0" dirty="0" err="1" smtClean="0">
                          <a:latin typeface="Arial"/>
                          <a:cs typeface="Arial"/>
                        </a:rPr>
                        <a:t>NGOs</a:t>
                      </a:r>
                      <a:endParaRPr lang="fr-FR" sz="2400" b="1" dirty="0">
                        <a:latin typeface="Arial"/>
                        <a:cs typeface="Arial"/>
                      </a:endParaRPr>
                    </a:p>
                  </a:txBody>
                  <a:tcPr/>
                </a:tc>
              </a:tr>
              <a:tr h="498231">
                <a:tc>
                  <a:txBody>
                    <a:bodyPr/>
                    <a:lstStyle/>
                    <a:p>
                      <a:pPr marL="0" marR="0" indent="0" algn="l" defTabSz="328665" rtl="0" eaLnBrk="1" fontAlgn="auto" latinLnBrk="0" hangingPunct="1">
                        <a:lnSpc>
                          <a:spcPct val="100000"/>
                        </a:lnSpc>
                        <a:spcBef>
                          <a:spcPts val="0"/>
                        </a:spcBef>
                        <a:spcAft>
                          <a:spcPts val="0"/>
                        </a:spcAft>
                        <a:buClrTx/>
                        <a:buSzTx/>
                        <a:buFontTx/>
                        <a:buNone/>
                        <a:tabLst/>
                        <a:defRPr/>
                      </a:pPr>
                      <a:r>
                        <a:rPr lang="fr-FR" sz="2400" b="1" dirty="0" smtClean="0">
                          <a:latin typeface="Arial"/>
                          <a:cs typeface="Arial"/>
                        </a:rPr>
                        <a:t>Protection &amp; </a:t>
                      </a:r>
                      <a:r>
                        <a:rPr lang="fr-FR" sz="2400" b="1" dirty="0" err="1" smtClean="0">
                          <a:latin typeface="Arial"/>
                          <a:cs typeface="Arial"/>
                        </a:rPr>
                        <a:t>Gender</a:t>
                      </a:r>
                      <a:endParaRPr lang="fr-FR" sz="2400" b="1" dirty="0" smtClean="0">
                        <a:latin typeface="Arial"/>
                        <a:cs typeface="Arial"/>
                      </a:endParaRPr>
                    </a:p>
                  </a:txBody>
                  <a:tcPr/>
                </a:tc>
              </a:tr>
              <a:tr h="498231">
                <a:tc>
                  <a:txBody>
                    <a:bodyPr/>
                    <a:lstStyle/>
                    <a:p>
                      <a:r>
                        <a:rPr lang="fr-FR" sz="2400" b="1" dirty="0" smtClean="0">
                          <a:latin typeface="Arial"/>
                          <a:cs typeface="Arial"/>
                        </a:rPr>
                        <a:t>Evacuation</a:t>
                      </a:r>
                      <a:r>
                        <a:rPr lang="fr-FR" sz="2400" b="1" baseline="0" dirty="0" smtClean="0">
                          <a:latin typeface="Arial"/>
                          <a:cs typeface="Arial"/>
                        </a:rPr>
                        <a:t> </a:t>
                      </a:r>
                      <a:r>
                        <a:rPr lang="fr-FR" sz="2400" b="1" baseline="0" dirty="0" err="1" smtClean="0">
                          <a:latin typeface="Arial"/>
                          <a:cs typeface="Arial"/>
                        </a:rPr>
                        <a:t>Centers</a:t>
                      </a:r>
                      <a:endParaRPr lang="fr-FR" sz="2400" b="1" dirty="0">
                        <a:latin typeface="Arial"/>
                        <a:cs typeface="Arial"/>
                      </a:endParaRPr>
                    </a:p>
                  </a:txBody>
                  <a:tcPr/>
                </a:tc>
              </a:tr>
              <a:tr h="498231">
                <a:tc>
                  <a:txBody>
                    <a:bodyPr/>
                    <a:lstStyle/>
                    <a:p>
                      <a:r>
                        <a:rPr lang="fr-FR" sz="2400" b="1" dirty="0" err="1" smtClean="0">
                          <a:latin typeface="Arial"/>
                          <a:cs typeface="Arial"/>
                        </a:rPr>
                        <a:t>Donors</a:t>
                      </a:r>
                      <a:endParaRPr lang="fr-FR" sz="2400" b="1" dirty="0">
                        <a:latin typeface="Arial"/>
                        <a:cs typeface="Arial"/>
                      </a:endParaRPr>
                    </a:p>
                  </a:txBody>
                  <a:tcPr/>
                </a:tc>
              </a:tr>
            </a:tbl>
          </a:graphicData>
        </a:graphic>
      </p:graphicFrame>
    </p:spTree>
    <p:extLst>
      <p:ext uri="{BB962C8B-B14F-4D97-AF65-F5344CB8AC3E}">
        <p14:creationId xmlns:p14="http://schemas.microsoft.com/office/powerpoint/2010/main" val="93799255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4106743138"/>
              </p:ext>
            </p:extLst>
          </p:nvPr>
        </p:nvGraphicFramePr>
        <p:xfrm>
          <a:off x="0" y="228596"/>
          <a:ext cx="9143999" cy="6477003"/>
        </p:xfrm>
        <a:graphic>
          <a:graphicData uri="http://schemas.openxmlformats.org/drawingml/2006/table">
            <a:tbl>
              <a:tblPr firstRow="1" bandRow="1">
                <a:tableStyleId>{5C22544A-7EE6-4342-B048-85BDC9FD1C3A}</a:tableStyleId>
              </a:tblPr>
              <a:tblGrid>
                <a:gridCol w="3352800"/>
                <a:gridCol w="5257800"/>
                <a:gridCol w="533399"/>
              </a:tblGrid>
              <a:tr h="498231">
                <a:tc>
                  <a:txBody>
                    <a:bodyPr/>
                    <a:lstStyle/>
                    <a:p>
                      <a:r>
                        <a:rPr lang="fr-FR" sz="2400" dirty="0" err="1" smtClean="0">
                          <a:latin typeface="Arial"/>
                          <a:cs typeface="Arial"/>
                        </a:rPr>
                        <a:t>Stakeholders</a:t>
                      </a:r>
                      <a:endParaRPr lang="fr-FR" sz="2400" dirty="0">
                        <a:latin typeface="Arial"/>
                        <a:cs typeface="Arial"/>
                      </a:endParaRPr>
                    </a:p>
                  </a:txBody>
                  <a:tcPr/>
                </a:tc>
                <a:tc>
                  <a:txBody>
                    <a:bodyPr/>
                    <a:lstStyle/>
                    <a:p>
                      <a:r>
                        <a:rPr lang="fr-FR" sz="2400" dirty="0" err="1" smtClean="0">
                          <a:latin typeface="Arial"/>
                          <a:cs typeface="Arial"/>
                        </a:rPr>
                        <a:t>Proposed</a:t>
                      </a:r>
                      <a:r>
                        <a:rPr lang="fr-FR" sz="2400" dirty="0" smtClean="0">
                          <a:latin typeface="Arial"/>
                          <a:cs typeface="Arial"/>
                        </a:rPr>
                        <a:t> </a:t>
                      </a:r>
                      <a:r>
                        <a:rPr lang="fr-FR" sz="2400" dirty="0" err="1" smtClean="0">
                          <a:latin typeface="Arial"/>
                          <a:cs typeface="Arial"/>
                        </a:rPr>
                        <a:t>membership</a:t>
                      </a:r>
                      <a:endParaRPr lang="fr-FR" sz="2400" dirty="0">
                        <a:latin typeface="Arial"/>
                        <a:cs typeface="Arial"/>
                      </a:endParaRPr>
                    </a:p>
                  </a:txBody>
                  <a:tcPr/>
                </a:tc>
                <a:tc>
                  <a:txBody>
                    <a:bodyPr/>
                    <a:lstStyle/>
                    <a:p>
                      <a:r>
                        <a:rPr lang="fr-FR" sz="2400" dirty="0" smtClean="0">
                          <a:latin typeface="Arial"/>
                          <a:cs typeface="Arial"/>
                        </a:rPr>
                        <a:t>16</a:t>
                      </a:r>
                      <a:endParaRPr lang="fr-FR" sz="2400" dirty="0">
                        <a:latin typeface="Arial"/>
                        <a:cs typeface="Arial"/>
                      </a:endParaRPr>
                    </a:p>
                  </a:txBody>
                  <a:tcPr/>
                </a:tc>
              </a:tr>
              <a:tr h="498231">
                <a:tc>
                  <a:txBody>
                    <a:bodyPr/>
                    <a:lstStyle/>
                    <a:p>
                      <a:r>
                        <a:rPr lang="fr-FR" sz="2400" b="1" dirty="0" smtClean="0">
                          <a:latin typeface="Arial"/>
                          <a:cs typeface="Arial"/>
                        </a:rPr>
                        <a:t>Cluster Lead</a:t>
                      </a:r>
                      <a:endParaRPr lang="fr-FR" sz="2400" b="1" dirty="0">
                        <a:latin typeface="Arial"/>
                        <a:cs typeface="Arial"/>
                      </a:endParaRPr>
                    </a:p>
                  </a:txBody>
                  <a:tcPr/>
                </a:tc>
                <a:tc>
                  <a:txBody>
                    <a:bodyPr/>
                    <a:lstStyle/>
                    <a:p>
                      <a:r>
                        <a:rPr lang="fr-FR" sz="2400" dirty="0" smtClean="0">
                          <a:latin typeface="Arial"/>
                          <a:cs typeface="Arial"/>
                        </a:rPr>
                        <a:t>PWD &amp; DLA</a:t>
                      </a:r>
                      <a:endParaRPr lang="fr-FR" sz="2400" dirty="0">
                        <a:latin typeface="Arial"/>
                        <a:cs typeface="Arial"/>
                      </a:endParaRPr>
                    </a:p>
                  </a:txBody>
                  <a:tcPr/>
                </a:tc>
                <a:tc>
                  <a:txBody>
                    <a:bodyPr/>
                    <a:lstStyle/>
                    <a:p>
                      <a:r>
                        <a:rPr lang="fr-FR" sz="2400" dirty="0" smtClean="0">
                          <a:latin typeface="Arial"/>
                          <a:cs typeface="Arial"/>
                        </a:rPr>
                        <a:t>2</a:t>
                      </a:r>
                      <a:endParaRPr lang="fr-FR" sz="2400" dirty="0">
                        <a:latin typeface="Arial"/>
                        <a:cs typeface="Arial"/>
                      </a:endParaRPr>
                    </a:p>
                  </a:txBody>
                  <a:tcPr/>
                </a:tc>
              </a:tr>
              <a:tr h="498231">
                <a:tc>
                  <a:txBody>
                    <a:bodyPr/>
                    <a:lstStyle/>
                    <a:p>
                      <a:r>
                        <a:rPr lang="fr-FR" sz="2400" b="1" dirty="0" smtClean="0">
                          <a:latin typeface="Arial"/>
                          <a:cs typeface="Arial"/>
                        </a:rPr>
                        <a:t>Cluster </a:t>
                      </a:r>
                      <a:r>
                        <a:rPr lang="fr-FR" sz="2400" b="1" dirty="0" err="1" smtClean="0">
                          <a:latin typeface="Arial"/>
                          <a:cs typeface="Arial"/>
                        </a:rPr>
                        <a:t>co</a:t>
                      </a:r>
                      <a:r>
                        <a:rPr lang="fr-FR" sz="2400" b="1" dirty="0" smtClean="0">
                          <a:latin typeface="Arial"/>
                          <a:cs typeface="Arial"/>
                        </a:rPr>
                        <a:t>-Lead</a:t>
                      </a:r>
                      <a:endParaRPr lang="fr-FR" sz="2400" b="1" dirty="0">
                        <a:latin typeface="Arial"/>
                        <a:cs typeface="Arial"/>
                      </a:endParaRPr>
                    </a:p>
                  </a:txBody>
                  <a:tcPr/>
                </a:tc>
                <a:tc>
                  <a:txBody>
                    <a:bodyPr/>
                    <a:lstStyle/>
                    <a:p>
                      <a:pPr marL="0" marR="0" indent="0" algn="l" defTabSz="328665" rtl="0" eaLnBrk="1" fontAlgn="auto" latinLnBrk="0" hangingPunct="1">
                        <a:lnSpc>
                          <a:spcPct val="100000"/>
                        </a:lnSpc>
                        <a:spcBef>
                          <a:spcPts val="0"/>
                        </a:spcBef>
                        <a:spcAft>
                          <a:spcPts val="0"/>
                        </a:spcAft>
                        <a:buClrTx/>
                        <a:buSzTx/>
                        <a:buFontTx/>
                        <a:buNone/>
                        <a:tabLst/>
                        <a:defRPr/>
                      </a:pPr>
                      <a:r>
                        <a:rPr lang="fr-FR" sz="2400" dirty="0" smtClean="0">
                          <a:latin typeface="Arial"/>
                          <a:cs typeface="Arial"/>
                        </a:rPr>
                        <a:t>IFRC (emergency &amp; </a:t>
                      </a:r>
                      <a:r>
                        <a:rPr lang="fr-FR" sz="2400" dirty="0" err="1" smtClean="0">
                          <a:latin typeface="Arial"/>
                          <a:cs typeface="Arial"/>
                        </a:rPr>
                        <a:t>Preparedness</a:t>
                      </a:r>
                      <a:r>
                        <a:rPr lang="fr-FR" sz="2400" dirty="0" smtClean="0">
                          <a:latin typeface="Arial"/>
                          <a:cs typeface="Arial"/>
                        </a:rPr>
                        <a:t>),  </a:t>
                      </a:r>
                      <a:endParaRPr lang="fr-FR" sz="2400" dirty="0">
                        <a:latin typeface="Arial"/>
                        <a:cs typeface="Arial"/>
                      </a:endParaRPr>
                    </a:p>
                  </a:txBody>
                  <a:tcPr/>
                </a:tc>
                <a:tc>
                  <a:txBody>
                    <a:bodyPr/>
                    <a:lstStyle/>
                    <a:p>
                      <a:r>
                        <a:rPr lang="fr-FR" sz="2400" dirty="0" smtClean="0">
                          <a:latin typeface="Arial"/>
                          <a:cs typeface="Arial"/>
                        </a:rPr>
                        <a:t>1</a:t>
                      </a:r>
                      <a:endParaRPr lang="fr-FR" sz="2400" dirty="0">
                        <a:latin typeface="Arial"/>
                        <a:cs typeface="Arial"/>
                      </a:endParaRPr>
                    </a:p>
                  </a:txBody>
                  <a:tcPr/>
                </a:tc>
              </a:tr>
              <a:tr h="498231">
                <a:tc>
                  <a:txBody>
                    <a:bodyPr/>
                    <a:lstStyle/>
                    <a:p>
                      <a:r>
                        <a:rPr lang="fr-FR" sz="2400" b="1" dirty="0" smtClean="0">
                          <a:latin typeface="Arial"/>
                          <a:cs typeface="Arial"/>
                        </a:rPr>
                        <a:t>United Nations</a:t>
                      </a:r>
                      <a:endParaRPr lang="fr-FR" sz="2400" b="1" dirty="0">
                        <a:latin typeface="Arial"/>
                        <a:cs typeface="Arial"/>
                      </a:endParaRPr>
                    </a:p>
                  </a:txBody>
                  <a:tcPr/>
                </a:tc>
                <a:tc>
                  <a:txBody>
                    <a:bodyPr/>
                    <a:lstStyle/>
                    <a:p>
                      <a:r>
                        <a:rPr lang="fr-FR" sz="2400" dirty="0" smtClean="0">
                          <a:latin typeface="Arial"/>
                          <a:cs typeface="Arial"/>
                        </a:rPr>
                        <a:t>UN Habitat (</a:t>
                      </a:r>
                      <a:r>
                        <a:rPr lang="fr-FR" sz="2400" dirty="0" err="1" smtClean="0">
                          <a:latin typeface="Arial"/>
                          <a:cs typeface="Arial"/>
                        </a:rPr>
                        <a:t>Recovery</a:t>
                      </a:r>
                      <a:r>
                        <a:rPr lang="fr-FR" sz="2400" dirty="0" smtClean="0">
                          <a:latin typeface="Arial"/>
                          <a:cs typeface="Arial"/>
                        </a:rPr>
                        <a:t>)</a:t>
                      </a:r>
                      <a:endParaRPr lang="fr-FR" sz="2400" dirty="0">
                        <a:latin typeface="Arial"/>
                        <a:cs typeface="Arial"/>
                      </a:endParaRPr>
                    </a:p>
                  </a:txBody>
                  <a:tcPr/>
                </a:tc>
                <a:tc>
                  <a:txBody>
                    <a:bodyPr/>
                    <a:lstStyle/>
                    <a:p>
                      <a:r>
                        <a:rPr lang="fr-FR" sz="2400" dirty="0" smtClean="0">
                          <a:latin typeface="Arial"/>
                          <a:cs typeface="Arial"/>
                        </a:rPr>
                        <a:t>1</a:t>
                      </a:r>
                      <a:endParaRPr lang="fr-FR" sz="2400" dirty="0">
                        <a:latin typeface="Arial"/>
                        <a:cs typeface="Arial"/>
                      </a:endParaRPr>
                    </a:p>
                  </a:txBody>
                  <a:tcPr/>
                </a:tc>
              </a:tr>
              <a:tr h="498231">
                <a:tc>
                  <a:txBody>
                    <a:bodyPr/>
                    <a:lstStyle/>
                    <a:p>
                      <a:r>
                        <a:rPr lang="fr-FR" sz="2400" b="1" dirty="0" smtClean="0">
                          <a:latin typeface="Arial"/>
                          <a:cs typeface="Arial"/>
                        </a:rPr>
                        <a:t>Civil Society</a:t>
                      </a:r>
                      <a:endParaRPr lang="fr-FR" sz="2400" b="1" dirty="0">
                        <a:latin typeface="Arial"/>
                        <a:cs typeface="Arial"/>
                      </a:endParaRPr>
                    </a:p>
                  </a:txBody>
                  <a:tcPr/>
                </a:tc>
                <a:tc>
                  <a:txBody>
                    <a:bodyPr/>
                    <a:lstStyle/>
                    <a:p>
                      <a:r>
                        <a:rPr lang="fr-FR" sz="2400" dirty="0" smtClean="0">
                          <a:latin typeface="Arial"/>
                          <a:cs typeface="Arial"/>
                        </a:rPr>
                        <a:t>Council of </a:t>
                      </a:r>
                      <a:r>
                        <a:rPr lang="fr-FR" sz="2400" dirty="0" err="1" smtClean="0">
                          <a:latin typeface="Arial"/>
                          <a:cs typeface="Arial"/>
                        </a:rPr>
                        <a:t>Chiefs</a:t>
                      </a:r>
                      <a:r>
                        <a:rPr lang="fr-FR" sz="2400" dirty="0" smtClean="0">
                          <a:latin typeface="Arial"/>
                          <a:cs typeface="Arial"/>
                        </a:rPr>
                        <a:t> &amp; VCC</a:t>
                      </a:r>
                      <a:endParaRPr lang="fr-FR" sz="2400" dirty="0">
                        <a:latin typeface="Arial"/>
                        <a:cs typeface="Arial"/>
                      </a:endParaRPr>
                    </a:p>
                  </a:txBody>
                  <a:tcPr/>
                </a:tc>
                <a:tc>
                  <a:txBody>
                    <a:bodyPr/>
                    <a:lstStyle/>
                    <a:p>
                      <a:r>
                        <a:rPr lang="fr-FR" sz="2400" dirty="0" smtClean="0">
                          <a:latin typeface="Arial"/>
                          <a:cs typeface="Arial"/>
                        </a:rPr>
                        <a:t>2</a:t>
                      </a:r>
                      <a:endParaRPr lang="fr-FR" sz="2400" dirty="0">
                        <a:latin typeface="Arial"/>
                        <a:cs typeface="Arial"/>
                      </a:endParaRPr>
                    </a:p>
                  </a:txBody>
                  <a:tcPr/>
                </a:tc>
              </a:tr>
              <a:tr h="498231">
                <a:tc>
                  <a:txBody>
                    <a:bodyPr/>
                    <a:lstStyle/>
                    <a:p>
                      <a:r>
                        <a:rPr lang="fr-FR" sz="2400" b="1" dirty="0" err="1" smtClean="0">
                          <a:latin typeface="Arial"/>
                          <a:cs typeface="Arial"/>
                        </a:rPr>
                        <a:t>Governement</a:t>
                      </a:r>
                      <a:endParaRPr lang="fr-FR" sz="2400" b="1" dirty="0">
                        <a:latin typeface="Arial"/>
                        <a:cs typeface="Arial"/>
                      </a:endParaRPr>
                    </a:p>
                  </a:txBody>
                  <a:tcPr/>
                </a:tc>
                <a:tc>
                  <a:txBody>
                    <a:bodyPr/>
                    <a:lstStyle/>
                    <a:p>
                      <a:r>
                        <a:rPr lang="fr-FR" sz="2400" dirty="0" smtClean="0">
                          <a:latin typeface="Arial"/>
                          <a:cs typeface="Arial"/>
                        </a:rPr>
                        <a:t>NDMO &amp; </a:t>
                      </a:r>
                      <a:r>
                        <a:rPr lang="fr-FR" sz="2400" dirty="0" err="1" smtClean="0">
                          <a:latin typeface="Arial"/>
                          <a:cs typeface="Arial"/>
                        </a:rPr>
                        <a:t>ministry</a:t>
                      </a:r>
                      <a:r>
                        <a:rPr lang="fr-FR" sz="2400" dirty="0" smtClean="0">
                          <a:latin typeface="Arial"/>
                          <a:cs typeface="Arial"/>
                        </a:rPr>
                        <a:t> of Land</a:t>
                      </a:r>
                      <a:endParaRPr lang="fr-FR" sz="2400" dirty="0">
                        <a:latin typeface="Arial"/>
                        <a:cs typeface="Arial"/>
                      </a:endParaRPr>
                    </a:p>
                  </a:txBody>
                  <a:tcPr/>
                </a:tc>
                <a:tc>
                  <a:txBody>
                    <a:bodyPr/>
                    <a:lstStyle/>
                    <a:p>
                      <a:r>
                        <a:rPr lang="fr-FR" sz="2400" dirty="0" smtClean="0">
                          <a:latin typeface="Arial"/>
                          <a:cs typeface="Arial"/>
                        </a:rPr>
                        <a:t>2</a:t>
                      </a:r>
                      <a:endParaRPr lang="fr-FR" sz="2400" dirty="0">
                        <a:latin typeface="Arial"/>
                        <a:cs typeface="Arial"/>
                      </a:endParaRPr>
                    </a:p>
                  </a:txBody>
                  <a:tcPr/>
                </a:tc>
              </a:tr>
              <a:tr h="498231">
                <a:tc>
                  <a:txBody>
                    <a:bodyPr/>
                    <a:lstStyle/>
                    <a:p>
                      <a:r>
                        <a:rPr lang="fr-FR" sz="2400" b="1" dirty="0" smtClean="0">
                          <a:latin typeface="Arial"/>
                          <a:cs typeface="Arial"/>
                        </a:rPr>
                        <a:t>Training network</a:t>
                      </a:r>
                      <a:endParaRPr lang="fr-FR" sz="2400" b="1" dirty="0">
                        <a:latin typeface="Arial"/>
                        <a:cs typeface="Arial"/>
                      </a:endParaRPr>
                    </a:p>
                  </a:txBody>
                  <a:tcPr/>
                </a:tc>
                <a:tc>
                  <a:txBody>
                    <a:bodyPr/>
                    <a:lstStyle/>
                    <a:p>
                      <a:r>
                        <a:rPr lang="fr-FR" sz="2400" dirty="0" smtClean="0">
                          <a:latin typeface="Arial"/>
                          <a:cs typeface="Arial"/>
                        </a:rPr>
                        <a:t>VNTC</a:t>
                      </a:r>
                      <a:endParaRPr lang="fr-FR" sz="2400" dirty="0">
                        <a:latin typeface="Arial"/>
                        <a:cs typeface="Arial"/>
                      </a:endParaRPr>
                    </a:p>
                  </a:txBody>
                  <a:tcPr/>
                </a:tc>
                <a:tc>
                  <a:txBody>
                    <a:bodyPr/>
                    <a:lstStyle/>
                    <a:p>
                      <a:r>
                        <a:rPr lang="fr-FR" sz="2400" dirty="0" smtClean="0">
                          <a:latin typeface="Arial"/>
                          <a:cs typeface="Arial"/>
                        </a:rPr>
                        <a:t>1</a:t>
                      </a:r>
                      <a:endParaRPr lang="fr-FR" sz="2400" dirty="0">
                        <a:latin typeface="Arial"/>
                        <a:cs typeface="Arial"/>
                      </a:endParaRPr>
                    </a:p>
                  </a:txBody>
                  <a:tcPr/>
                </a:tc>
              </a:tr>
              <a:tr h="498231">
                <a:tc>
                  <a:txBody>
                    <a:bodyPr/>
                    <a:lstStyle/>
                    <a:p>
                      <a:r>
                        <a:rPr lang="fr-FR" sz="2400" b="1" dirty="0" err="1" smtClean="0">
                          <a:latin typeface="Arial"/>
                          <a:cs typeface="Arial"/>
                        </a:rPr>
                        <a:t>Red</a:t>
                      </a:r>
                      <a:r>
                        <a:rPr lang="fr-FR" sz="2400" b="1" dirty="0" smtClean="0">
                          <a:latin typeface="Arial"/>
                          <a:cs typeface="Arial"/>
                        </a:rPr>
                        <a:t> Cross</a:t>
                      </a:r>
                      <a:r>
                        <a:rPr lang="fr-FR" sz="2400" b="1" baseline="0" dirty="0" smtClean="0">
                          <a:latin typeface="Arial"/>
                          <a:cs typeface="Arial"/>
                        </a:rPr>
                        <a:t> </a:t>
                      </a:r>
                      <a:endParaRPr lang="fr-FR" sz="2400" b="1" dirty="0">
                        <a:latin typeface="Arial"/>
                        <a:cs typeface="Arial"/>
                      </a:endParaRPr>
                    </a:p>
                  </a:txBody>
                  <a:tcPr/>
                </a:tc>
                <a:tc>
                  <a:txBody>
                    <a:bodyPr/>
                    <a:lstStyle/>
                    <a:p>
                      <a:r>
                        <a:rPr lang="fr-FR" sz="2400" dirty="0" smtClean="0">
                          <a:latin typeface="Arial"/>
                          <a:cs typeface="Arial"/>
                        </a:rPr>
                        <a:t>Vanuatu </a:t>
                      </a:r>
                      <a:r>
                        <a:rPr lang="fr-FR" sz="2400" dirty="0" err="1" smtClean="0">
                          <a:latin typeface="Arial"/>
                          <a:cs typeface="Arial"/>
                        </a:rPr>
                        <a:t>Red</a:t>
                      </a:r>
                      <a:r>
                        <a:rPr lang="fr-FR" sz="2400" dirty="0" smtClean="0">
                          <a:latin typeface="Arial"/>
                          <a:cs typeface="Arial"/>
                        </a:rPr>
                        <a:t> Cross</a:t>
                      </a:r>
                      <a:endParaRPr lang="fr-FR" sz="2400" dirty="0">
                        <a:latin typeface="Arial"/>
                        <a:cs typeface="Arial"/>
                      </a:endParaRPr>
                    </a:p>
                  </a:txBody>
                  <a:tcPr/>
                </a:tc>
                <a:tc>
                  <a:txBody>
                    <a:bodyPr/>
                    <a:lstStyle/>
                    <a:p>
                      <a:r>
                        <a:rPr lang="fr-FR" sz="2400" dirty="0" smtClean="0">
                          <a:latin typeface="Arial"/>
                          <a:cs typeface="Arial"/>
                        </a:rPr>
                        <a:t>1</a:t>
                      </a:r>
                      <a:endParaRPr lang="fr-FR" sz="2400" dirty="0">
                        <a:latin typeface="Arial"/>
                        <a:cs typeface="Arial"/>
                      </a:endParaRPr>
                    </a:p>
                  </a:txBody>
                  <a:tcPr/>
                </a:tc>
              </a:tr>
              <a:tr h="498231">
                <a:tc>
                  <a:txBody>
                    <a:bodyPr/>
                    <a:lstStyle/>
                    <a:p>
                      <a:r>
                        <a:rPr lang="fr-FR" sz="2400" b="1" dirty="0" smtClean="0">
                          <a:latin typeface="Arial"/>
                          <a:cs typeface="Arial"/>
                        </a:rPr>
                        <a:t>Local</a:t>
                      </a:r>
                      <a:r>
                        <a:rPr lang="fr-FR" sz="2400" b="1" baseline="0" dirty="0" smtClean="0">
                          <a:latin typeface="Arial"/>
                          <a:cs typeface="Arial"/>
                        </a:rPr>
                        <a:t> </a:t>
                      </a:r>
                      <a:r>
                        <a:rPr lang="fr-FR" sz="2400" b="1" baseline="0" dirty="0" err="1" smtClean="0">
                          <a:latin typeface="Arial"/>
                          <a:cs typeface="Arial"/>
                        </a:rPr>
                        <a:t>NGOs</a:t>
                      </a:r>
                      <a:endParaRPr lang="fr-FR" sz="2400" b="1" dirty="0">
                        <a:latin typeface="Arial"/>
                        <a:cs typeface="Arial"/>
                      </a:endParaRPr>
                    </a:p>
                  </a:txBody>
                  <a:tcPr/>
                </a:tc>
                <a:tc>
                  <a:txBody>
                    <a:bodyPr/>
                    <a:lstStyle/>
                    <a:p>
                      <a:r>
                        <a:rPr lang="fr-FR" sz="2400" dirty="0" smtClean="0">
                          <a:latin typeface="Arial"/>
                          <a:cs typeface="Arial"/>
                        </a:rPr>
                        <a:t>ADRA Vanuatu</a:t>
                      </a:r>
                      <a:endParaRPr lang="fr-FR" sz="2400" dirty="0">
                        <a:latin typeface="Arial"/>
                        <a:cs typeface="Arial"/>
                      </a:endParaRPr>
                    </a:p>
                  </a:txBody>
                  <a:tcPr/>
                </a:tc>
                <a:tc>
                  <a:txBody>
                    <a:bodyPr/>
                    <a:lstStyle/>
                    <a:p>
                      <a:r>
                        <a:rPr lang="fr-FR" sz="2400" dirty="0" smtClean="0">
                          <a:latin typeface="Arial"/>
                          <a:cs typeface="Arial"/>
                        </a:rPr>
                        <a:t>1</a:t>
                      </a:r>
                      <a:endParaRPr lang="fr-FR" sz="2400" dirty="0">
                        <a:latin typeface="Arial"/>
                        <a:cs typeface="Arial"/>
                      </a:endParaRPr>
                    </a:p>
                  </a:txBody>
                  <a:tcPr/>
                </a:tc>
              </a:tr>
              <a:tr h="498231">
                <a:tc>
                  <a:txBody>
                    <a:bodyPr/>
                    <a:lstStyle/>
                    <a:p>
                      <a:r>
                        <a:rPr lang="fr-FR" sz="2400" b="1" dirty="0" smtClean="0">
                          <a:latin typeface="Arial"/>
                          <a:cs typeface="Arial"/>
                        </a:rPr>
                        <a:t>International</a:t>
                      </a:r>
                      <a:r>
                        <a:rPr lang="fr-FR" sz="2400" b="1" baseline="0" dirty="0" smtClean="0">
                          <a:latin typeface="Arial"/>
                          <a:cs typeface="Arial"/>
                        </a:rPr>
                        <a:t> </a:t>
                      </a:r>
                      <a:r>
                        <a:rPr lang="fr-FR" sz="2400" b="1" baseline="0" dirty="0" err="1" smtClean="0">
                          <a:latin typeface="Arial"/>
                          <a:cs typeface="Arial"/>
                        </a:rPr>
                        <a:t>NGOs</a:t>
                      </a:r>
                      <a:endParaRPr lang="fr-FR" sz="2400" b="1" dirty="0">
                        <a:latin typeface="Arial"/>
                        <a:cs typeface="Arial"/>
                      </a:endParaRPr>
                    </a:p>
                  </a:txBody>
                  <a:tcPr/>
                </a:tc>
                <a:tc>
                  <a:txBody>
                    <a:bodyPr/>
                    <a:lstStyle/>
                    <a:p>
                      <a:pPr marL="0" marR="0" indent="0" algn="l" defTabSz="328665" rtl="0" eaLnBrk="1" fontAlgn="auto" latinLnBrk="0" hangingPunct="1">
                        <a:lnSpc>
                          <a:spcPct val="100000"/>
                        </a:lnSpc>
                        <a:spcBef>
                          <a:spcPts val="0"/>
                        </a:spcBef>
                        <a:spcAft>
                          <a:spcPts val="0"/>
                        </a:spcAft>
                        <a:buClrTx/>
                        <a:buSzTx/>
                        <a:buFontTx/>
                        <a:buNone/>
                        <a:tabLst/>
                        <a:defRPr/>
                      </a:pPr>
                      <a:r>
                        <a:rPr lang="fr-FR" sz="2400" dirty="0" smtClean="0">
                          <a:latin typeface="Arial"/>
                          <a:cs typeface="Arial"/>
                        </a:rPr>
                        <a:t>CARE International &amp; </a:t>
                      </a:r>
                      <a:r>
                        <a:rPr lang="fr-FR" sz="2400" dirty="0" err="1" smtClean="0">
                          <a:latin typeface="Arial"/>
                          <a:cs typeface="Arial"/>
                        </a:rPr>
                        <a:t>Butterfly</a:t>
                      </a:r>
                      <a:r>
                        <a:rPr lang="fr-FR" sz="2400" dirty="0" smtClean="0">
                          <a:latin typeface="Arial"/>
                          <a:cs typeface="Arial"/>
                        </a:rPr>
                        <a:t> Trust</a:t>
                      </a:r>
                    </a:p>
                  </a:txBody>
                  <a:tcPr/>
                </a:tc>
                <a:tc>
                  <a:txBody>
                    <a:bodyPr/>
                    <a:lstStyle/>
                    <a:p>
                      <a:r>
                        <a:rPr lang="fr-FR" sz="2400" dirty="0" smtClean="0">
                          <a:latin typeface="Arial"/>
                          <a:cs typeface="Arial"/>
                        </a:rPr>
                        <a:t>2</a:t>
                      </a:r>
                      <a:endParaRPr lang="fr-FR" sz="2400" dirty="0">
                        <a:latin typeface="Arial"/>
                        <a:cs typeface="Arial"/>
                      </a:endParaRPr>
                    </a:p>
                  </a:txBody>
                  <a:tcPr/>
                </a:tc>
              </a:tr>
              <a:tr h="498231">
                <a:tc>
                  <a:txBody>
                    <a:bodyPr/>
                    <a:lstStyle/>
                    <a:p>
                      <a:pPr marL="0" marR="0" indent="0" algn="l" defTabSz="328665" rtl="0" eaLnBrk="1" fontAlgn="auto" latinLnBrk="0" hangingPunct="1">
                        <a:lnSpc>
                          <a:spcPct val="100000"/>
                        </a:lnSpc>
                        <a:spcBef>
                          <a:spcPts val="0"/>
                        </a:spcBef>
                        <a:spcAft>
                          <a:spcPts val="0"/>
                        </a:spcAft>
                        <a:buClrTx/>
                        <a:buSzTx/>
                        <a:buFontTx/>
                        <a:buNone/>
                        <a:tabLst/>
                        <a:defRPr/>
                      </a:pPr>
                      <a:r>
                        <a:rPr lang="fr-FR" sz="2400" b="1" dirty="0" smtClean="0">
                          <a:latin typeface="Arial"/>
                          <a:cs typeface="Arial"/>
                        </a:rPr>
                        <a:t>Protection &amp; </a:t>
                      </a:r>
                      <a:r>
                        <a:rPr lang="fr-FR" sz="2400" b="1" dirty="0" err="1" smtClean="0">
                          <a:latin typeface="Arial"/>
                          <a:cs typeface="Arial"/>
                        </a:rPr>
                        <a:t>Gender</a:t>
                      </a:r>
                      <a:endParaRPr lang="fr-FR" sz="2400" b="1" dirty="0" smtClean="0">
                        <a:latin typeface="Arial"/>
                        <a:cs typeface="Arial"/>
                      </a:endParaRPr>
                    </a:p>
                  </a:txBody>
                  <a:tcPr/>
                </a:tc>
                <a:tc>
                  <a:txBody>
                    <a:bodyPr/>
                    <a:lstStyle/>
                    <a:p>
                      <a:r>
                        <a:rPr lang="fr-FR" sz="2400" dirty="0" err="1" smtClean="0">
                          <a:latin typeface="Arial"/>
                          <a:cs typeface="Arial"/>
                        </a:rPr>
                        <a:t>Women</a:t>
                      </a:r>
                      <a:r>
                        <a:rPr lang="fr-FR" sz="2400" dirty="0" smtClean="0">
                          <a:latin typeface="Arial"/>
                          <a:cs typeface="Arial"/>
                        </a:rPr>
                        <a:t> </a:t>
                      </a:r>
                      <a:r>
                        <a:rPr lang="fr-FR" sz="2400" dirty="0" err="1" smtClean="0">
                          <a:latin typeface="Arial"/>
                          <a:cs typeface="Arial"/>
                        </a:rPr>
                        <a:t>voice</a:t>
                      </a:r>
                      <a:r>
                        <a:rPr lang="fr-FR" sz="2400" dirty="0" smtClean="0">
                          <a:latin typeface="Arial"/>
                          <a:cs typeface="Arial"/>
                        </a:rPr>
                        <a:t> (to </a:t>
                      </a:r>
                      <a:r>
                        <a:rPr lang="fr-FR" sz="2400" dirty="0" err="1" smtClean="0">
                          <a:latin typeface="Arial"/>
                          <a:cs typeface="Arial"/>
                        </a:rPr>
                        <a:t>be</a:t>
                      </a:r>
                      <a:r>
                        <a:rPr lang="fr-FR" sz="2400" dirty="0" smtClean="0">
                          <a:latin typeface="Arial"/>
                          <a:cs typeface="Arial"/>
                        </a:rPr>
                        <a:t> </a:t>
                      </a:r>
                      <a:r>
                        <a:rPr lang="fr-FR" sz="2400" dirty="0" err="1" smtClean="0">
                          <a:latin typeface="Arial"/>
                          <a:cs typeface="Arial"/>
                        </a:rPr>
                        <a:t>identified</a:t>
                      </a:r>
                      <a:r>
                        <a:rPr lang="fr-FR" sz="2400" dirty="0" smtClean="0">
                          <a:latin typeface="Arial"/>
                          <a:cs typeface="Arial"/>
                        </a:rPr>
                        <a:t>)</a:t>
                      </a:r>
                      <a:endParaRPr lang="fr-FR" sz="2400" dirty="0">
                        <a:latin typeface="Arial"/>
                        <a:cs typeface="Arial"/>
                      </a:endParaRPr>
                    </a:p>
                  </a:txBody>
                  <a:tcPr/>
                </a:tc>
                <a:tc>
                  <a:txBody>
                    <a:bodyPr/>
                    <a:lstStyle/>
                    <a:p>
                      <a:r>
                        <a:rPr lang="fr-FR" sz="2400" dirty="0" smtClean="0">
                          <a:latin typeface="Arial"/>
                          <a:cs typeface="Arial"/>
                        </a:rPr>
                        <a:t>1</a:t>
                      </a:r>
                      <a:endParaRPr lang="fr-FR" sz="2400" dirty="0">
                        <a:latin typeface="Arial"/>
                        <a:cs typeface="Arial"/>
                      </a:endParaRPr>
                    </a:p>
                  </a:txBody>
                  <a:tcPr/>
                </a:tc>
              </a:tr>
              <a:tr h="498231">
                <a:tc>
                  <a:txBody>
                    <a:bodyPr/>
                    <a:lstStyle/>
                    <a:p>
                      <a:r>
                        <a:rPr lang="fr-FR" sz="2400" b="1" dirty="0" smtClean="0">
                          <a:latin typeface="Arial"/>
                          <a:cs typeface="Arial"/>
                        </a:rPr>
                        <a:t>Evacuation</a:t>
                      </a:r>
                      <a:r>
                        <a:rPr lang="fr-FR" sz="2400" b="1" baseline="0" dirty="0" smtClean="0">
                          <a:latin typeface="Arial"/>
                          <a:cs typeface="Arial"/>
                        </a:rPr>
                        <a:t> </a:t>
                      </a:r>
                      <a:r>
                        <a:rPr lang="fr-FR" sz="2400" b="1" baseline="0" dirty="0" err="1" smtClean="0">
                          <a:latin typeface="Arial"/>
                          <a:cs typeface="Arial"/>
                        </a:rPr>
                        <a:t>Centers</a:t>
                      </a:r>
                      <a:endParaRPr lang="fr-FR" sz="2400" b="1" dirty="0">
                        <a:latin typeface="Arial"/>
                        <a:cs typeface="Arial"/>
                      </a:endParaRPr>
                    </a:p>
                  </a:txBody>
                  <a:tcPr/>
                </a:tc>
                <a:tc>
                  <a:txBody>
                    <a:bodyPr/>
                    <a:lstStyle/>
                    <a:p>
                      <a:r>
                        <a:rPr lang="fr-FR" sz="2400" dirty="0" smtClean="0">
                          <a:latin typeface="Arial"/>
                          <a:cs typeface="Arial"/>
                        </a:rPr>
                        <a:t>IOM</a:t>
                      </a:r>
                      <a:endParaRPr lang="fr-FR" sz="2400" dirty="0">
                        <a:latin typeface="Arial"/>
                        <a:cs typeface="Arial"/>
                      </a:endParaRPr>
                    </a:p>
                  </a:txBody>
                  <a:tcPr/>
                </a:tc>
                <a:tc>
                  <a:txBody>
                    <a:bodyPr/>
                    <a:lstStyle/>
                    <a:p>
                      <a:r>
                        <a:rPr lang="fr-FR" sz="2400" dirty="0" smtClean="0">
                          <a:latin typeface="Arial"/>
                          <a:cs typeface="Arial"/>
                        </a:rPr>
                        <a:t>1</a:t>
                      </a:r>
                      <a:endParaRPr lang="fr-FR" sz="2400" dirty="0">
                        <a:latin typeface="Arial"/>
                        <a:cs typeface="Arial"/>
                      </a:endParaRPr>
                    </a:p>
                  </a:txBody>
                  <a:tcPr/>
                </a:tc>
              </a:tr>
              <a:tr h="498231">
                <a:tc>
                  <a:txBody>
                    <a:bodyPr/>
                    <a:lstStyle/>
                    <a:p>
                      <a:r>
                        <a:rPr lang="fr-FR" sz="2400" b="1" dirty="0" err="1" smtClean="0">
                          <a:latin typeface="Arial"/>
                          <a:cs typeface="Arial"/>
                        </a:rPr>
                        <a:t>Donors</a:t>
                      </a:r>
                      <a:endParaRPr lang="fr-FR" sz="2400" b="1" dirty="0">
                        <a:latin typeface="Arial"/>
                        <a:cs typeface="Arial"/>
                      </a:endParaRPr>
                    </a:p>
                  </a:txBody>
                  <a:tcPr/>
                </a:tc>
                <a:tc>
                  <a:txBody>
                    <a:bodyPr/>
                    <a:lstStyle/>
                    <a:p>
                      <a:r>
                        <a:rPr lang="fr-FR" sz="2400" dirty="0" smtClean="0">
                          <a:latin typeface="Arial"/>
                          <a:cs typeface="Arial"/>
                        </a:rPr>
                        <a:t>To</a:t>
                      </a:r>
                      <a:r>
                        <a:rPr lang="fr-FR" sz="2400" baseline="0" dirty="0" smtClean="0">
                          <a:latin typeface="Arial"/>
                          <a:cs typeface="Arial"/>
                        </a:rPr>
                        <a:t> </a:t>
                      </a:r>
                      <a:r>
                        <a:rPr lang="fr-FR" sz="2400" baseline="0" dirty="0" err="1" smtClean="0">
                          <a:latin typeface="Arial"/>
                          <a:cs typeface="Arial"/>
                        </a:rPr>
                        <a:t>be</a:t>
                      </a:r>
                      <a:r>
                        <a:rPr lang="fr-FR" sz="2400" baseline="0" dirty="0" smtClean="0">
                          <a:latin typeface="Arial"/>
                          <a:cs typeface="Arial"/>
                        </a:rPr>
                        <a:t> </a:t>
                      </a:r>
                      <a:r>
                        <a:rPr lang="fr-FR" sz="2400" baseline="0" dirty="0" err="1" smtClean="0">
                          <a:latin typeface="Arial"/>
                          <a:cs typeface="Arial"/>
                        </a:rPr>
                        <a:t>identified</a:t>
                      </a:r>
                      <a:endParaRPr lang="fr-FR" sz="2400" dirty="0">
                        <a:latin typeface="Arial"/>
                        <a:cs typeface="Arial"/>
                      </a:endParaRPr>
                    </a:p>
                  </a:txBody>
                  <a:tcPr/>
                </a:tc>
                <a:tc>
                  <a:txBody>
                    <a:bodyPr/>
                    <a:lstStyle/>
                    <a:p>
                      <a:r>
                        <a:rPr lang="fr-FR" sz="2400" dirty="0" smtClean="0">
                          <a:latin typeface="Arial"/>
                          <a:cs typeface="Arial"/>
                        </a:rPr>
                        <a:t>1</a:t>
                      </a:r>
                      <a:endParaRPr lang="fr-FR" sz="2400" dirty="0">
                        <a:latin typeface="Arial"/>
                        <a:cs typeface="Arial"/>
                      </a:endParaRPr>
                    </a:p>
                  </a:txBody>
                  <a:tcPr/>
                </a:tc>
              </a:tr>
            </a:tbl>
          </a:graphicData>
        </a:graphic>
      </p:graphicFrame>
    </p:spTree>
    <p:extLst>
      <p:ext uri="{BB962C8B-B14F-4D97-AF65-F5344CB8AC3E}">
        <p14:creationId xmlns:p14="http://schemas.microsoft.com/office/powerpoint/2010/main" val="268766779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181430" y="457200"/>
            <a:ext cx="8799284" cy="5602517"/>
          </a:xfrm>
        </p:spPr>
        <p:txBody>
          <a:bodyPr>
            <a:noAutofit/>
          </a:bodyPr>
          <a:lstStyle/>
          <a:p>
            <a:pPr marL="0" indent="0">
              <a:buNone/>
            </a:pPr>
            <a:r>
              <a:rPr lang="en-GB" sz="2600" b="1" dirty="0" smtClean="0">
                <a:solidFill>
                  <a:srgbClr val="800000"/>
                </a:solidFill>
                <a:latin typeface="Arial"/>
                <a:cs typeface="Arial"/>
              </a:rPr>
              <a:t>Objectives of the SAG in Vanuatu </a:t>
            </a:r>
            <a:r>
              <a:rPr lang="en-GB" sz="2400" b="1" dirty="0" smtClean="0">
                <a:solidFill>
                  <a:srgbClr val="800000"/>
                </a:solidFill>
                <a:latin typeface="Arial"/>
                <a:cs typeface="Arial"/>
              </a:rPr>
              <a:t> </a:t>
            </a:r>
          </a:p>
          <a:p>
            <a:pPr lvl="0"/>
            <a:r>
              <a:rPr lang="en-GB" sz="2600" dirty="0" smtClean="0">
                <a:latin typeface="Arial"/>
                <a:cs typeface="Arial"/>
              </a:rPr>
              <a:t>2 meetings planned till end of July (1. Wednesday 8/07 2PM, 2. End of July ) </a:t>
            </a:r>
          </a:p>
          <a:p>
            <a:pPr lvl="0"/>
            <a:endParaRPr lang="en-GB" sz="2600" dirty="0" smtClean="0">
              <a:latin typeface="Arial"/>
              <a:cs typeface="Arial"/>
            </a:endParaRPr>
          </a:p>
          <a:p>
            <a:pPr lvl="0"/>
            <a:r>
              <a:rPr lang="en-GB" sz="2600" dirty="0">
                <a:latin typeface="Arial"/>
                <a:cs typeface="Arial"/>
              </a:rPr>
              <a:t>O</a:t>
            </a:r>
            <a:r>
              <a:rPr lang="en-GB" sz="2600" dirty="0" smtClean="0">
                <a:latin typeface="Arial"/>
                <a:cs typeface="Arial"/>
              </a:rPr>
              <a:t>bjectives:</a:t>
            </a:r>
          </a:p>
          <a:p>
            <a:pPr marL="0" indent="0">
              <a:buNone/>
            </a:pPr>
            <a:r>
              <a:rPr lang="en-GB" sz="2400" dirty="0" smtClean="0">
                <a:latin typeface="Arial"/>
                <a:cs typeface="Arial"/>
              </a:rPr>
              <a:t>	(1) Governance and framework for the Shelter Cluster in 	Vanuatu</a:t>
            </a:r>
          </a:p>
          <a:p>
            <a:pPr marL="0" indent="0">
              <a:buNone/>
            </a:pPr>
            <a:r>
              <a:rPr lang="en-GB" sz="2400" dirty="0" smtClean="0">
                <a:latin typeface="Arial"/>
                <a:cs typeface="Arial"/>
              </a:rPr>
              <a:t>	(2) Coordination platform continuum from HAP (Shelter 	Cluster) to Recovery Framework (Housing sector)</a:t>
            </a:r>
          </a:p>
          <a:p>
            <a:pPr marL="0" indent="0">
              <a:buNone/>
            </a:pPr>
            <a:r>
              <a:rPr lang="en-GB" sz="2400" dirty="0" smtClean="0">
                <a:latin typeface="Arial"/>
                <a:cs typeface="Arial"/>
              </a:rPr>
              <a:t>	(3) Shelter Cluster Recovery Strategy (from HAP - short 	term, Recovery Framework - medium term. To 	potentially liaise with NSDP).</a:t>
            </a:r>
          </a:p>
          <a:p>
            <a:pPr marL="0" indent="0">
              <a:buNone/>
            </a:pPr>
            <a:r>
              <a:rPr lang="en-GB" sz="2400" dirty="0" smtClean="0">
                <a:latin typeface="Arial"/>
                <a:cs typeface="Arial"/>
              </a:rPr>
              <a:t>	(4) Standards for preparedness and emergency</a:t>
            </a:r>
          </a:p>
          <a:p>
            <a:pPr marL="0" indent="0">
              <a:buNone/>
            </a:pPr>
            <a:endParaRPr lang="en-GB" sz="2600" dirty="0" smtClean="0">
              <a:latin typeface="Arial"/>
              <a:cs typeface="Arial"/>
            </a:endParaRPr>
          </a:p>
        </p:txBody>
      </p:sp>
    </p:spTree>
    <p:extLst>
      <p:ext uri="{BB962C8B-B14F-4D97-AF65-F5344CB8AC3E}">
        <p14:creationId xmlns:p14="http://schemas.microsoft.com/office/powerpoint/2010/main" val="74168330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ormAutofit/>
          </a:bodyPr>
          <a:lstStyle/>
          <a:p>
            <a:pPr marL="760412" indent="-342900" fontAlgn="base"/>
            <a:r>
              <a:rPr lang="en-US" sz="3600" dirty="0" smtClean="0">
                <a:solidFill>
                  <a:schemeClr val="tx1"/>
                </a:solidFill>
                <a:latin typeface="Arial"/>
                <a:cs typeface="Arial"/>
              </a:rPr>
              <a:t>3.2</a:t>
            </a:r>
            <a:r>
              <a:rPr lang="en-GB" sz="3600" dirty="0" smtClean="0">
                <a:latin typeface="Arial"/>
                <a:cs typeface="Arial"/>
              </a:rPr>
              <a:t> </a:t>
            </a:r>
            <a:r>
              <a:rPr lang="en-GB" sz="3600" dirty="0">
                <a:latin typeface="Arial"/>
                <a:cs typeface="Arial"/>
              </a:rPr>
              <a:t>Building </a:t>
            </a:r>
            <a:r>
              <a:rPr lang="en-GB" sz="3600" dirty="0" smtClean="0">
                <a:latin typeface="Arial"/>
                <a:cs typeface="Arial"/>
              </a:rPr>
              <a:t>Code</a:t>
            </a:r>
            <a:endParaRPr lang="fr-FR" sz="3600" dirty="0">
              <a:latin typeface="Arial"/>
              <a:cs typeface="Arial"/>
            </a:endParaRPr>
          </a:p>
        </p:txBody>
      </p:sp>
      <p:sp>
        <p:nvSpPr>
          <p:cNvPr id="6" name="Content Placeholder 5"/>
          <p:cNvSpPr>
            <a:spLocks noGrp="1"/>
          </p:cNvSpPr>
          <p:nvPr>
            <p:ph idx="1"/>
          </p:nvPr>
        </p:nvSpPr>
        <p:spPr>
          <a:xfrm>
            <a:off x="457200" y="1417638"/>
            <a:ext cx="8229600" cy="4678363"/>
          </a:xfrm>
        </p:spPr>
        <p:txBody>
          <a:bodyPr anchor="t">
            <a:noAutofit/>
          </a:bodyPr>
          <a:lstStyle/>
          <a:p>
            <a:r>
              <a:rPr lang="fr-FR" sz="2400" dirty="0">
                <a:latin typeface="Arial"/>
                <a:cs typeface="Arial"/>
              </a:rPr>
              <a:t>PWD have consultant to </a:t>
            </a:r>
            <a:r>
              <a:rPr lang="fr-FR" sz="2400" b="1" dirty="0" err="1">
                <a:latin typeface="Arial"/>
                <a:cs typeface="Arial"/>
              </a:rPr>
              <a:t>review</a:t>
            </a:r>
            <a:r>
              <a:rPr lang="fr-FR" sz="2400" b="1" dirty="0">
                <a:latin typeface="Arial"/>
                <a:cs typeface="Arial"/>
              </a:rPr>
              <a:t>/update building code as part of building </a:t>
            </a:r>
            <a:r>
              <a:rPr lang="fr-FR" sz="2400" b="1" dirty="0" err="1">
                <a:latin typeface="Arial"/>
                <a:cs typeface="Arial"/>
              </a:rPr>
              <a:t>act</a:t>
            </a:r>
            <a:r>
              <a:rPr lang="fr-FR" sz="2400" b="1" dirty="0" smtClean="0">
                <a:latin typeface="Arial"/>
                <a:cs typeface="Arial"/>
              </a:rPr>
              <a:t>.</a:t>
            </a:r>
          </a:p>
          <a:p>
            <a:endParaRPr lang="fr-FR" sz="2400" dirty="0">
              <a:latin typeface="Arial"/>
              <a:cs typeface="Arial"/>
            </a:endParaRPr>
          </a:p>
          <a:p>
            <a:r>
              <a:rPr lang="fr-FR" sz="2400" dirty="0" smtClean="0">
                <a:latin typeface="Arial"/>
                <a:cs typeface="Arial"/>
              </a:rPr>
              <a:t>Building </a:t>
            </a:r>
            <a:r>
              <a:rPr lang="fr-FR" sz="2400" dirty="0">
                <a:latin typeface="Arial"/>
                <a:cs typeface="Arial"/>
              </a:rPr>
              <a:t>code </a:t>
            </a:r>
            <a:r>
              <a:rPr lang="fr-FR" sz="2400" b="1" dirty="0" err="1" smtClean="0">
                <a:latin typeface="Arial"/>
                <a:cs typeface="Arial"/>
              </a:rPr>
              <a:t>applies</a:t>
            </a:r>
            <a:r>
              <a:rPr lang="fr-FR" sz="2400" b="1" dirty="0" smtClean="0">
                <a:latin typeface="Arial"/>
                <a:cs typeface="Arial"/>
              </a:rPr>
              <a:t> </a:t>
            </a:r>
            <a:r>
              <a:rPr lang="fr-FR" sz="2400" b="1" dirty="0">
                <a:latin typeface="Arial"/>
                <a:cs typeface="Arial"/>
              </a:rPr>
              <a:t>in </a:t>
            </a:r>
            <a:r>
              <a:rPr lang="fr-FR" sz="2400" b="1" dirty="0" err="1">
                <a:latin typeface="Arial"/>
                <a:cs typeface="Arial"/>
              </a:rPr>
              <a:t>physical</a:t>
            </a:r>
            <a:r>
              <a:rPr lang="fr-FR" sz="2400" b="1" dirty="0">
                <a:latin typeface="Arial"/>
                <a:cs typeface="Arial"/>
              </a:rPr>
              <a:t> planning area </a:t>
            </a:r>
            <a:r>
              <a:rPr lang="fr-FR" sz="2400" dirty="0">
                <a:latin typeface="Arial"/>
                <a:cs typeface="Arial"/>
              </a:rPr>
              <a:t>(Port Vila and </a:t>
            </a:r>
            <a:r>
              <a:rPr lang="fr-FR" sz="2400" dirty="0" err="1">
                <a:latin typeface="Arial"/>
                <a:cs typeface="Arial"/>
              </a:rPr>
              <a:t>Loungainville</a:t>
            </a:r>
            <a:r>
              <a:rPr lang="fr-FR" sz="2400" dirty="0">
                <a:latin typeface="Arial"/>
                <a:cs typeface="Arial"/>
              </a:rPr>
              <a:t>). Not </a:t>
            </a:r>
            <a:r>
              <a:rPr lang="fr-FR" sz="2400" dirty="0" err="1" smtClean="0">
                <a:latin typeface="Arial"/>
                <a:cs typeface="Arial"/>
              </a:rPr>
              <a:t>applies</a:t>
            </a:r>
            <a:r>
              <a:rPr lang="fr-FR" sz="2400" dirty="0" smtClean="0">
                <a:latin typeface="Arial"/>
                <a:cs typeface="Arial"/>
              </a:rPr>
              <a:t> </a:t>
            </a:r>
            <a:r>
              <a:rPr lang="fr-FR" sz="2400" dirty="0">
                <a:latin typeface="Arial"/>
                <a:cs typeface="Arial"/>
              </a:rPr>
              <a:t>for </a:t>
            </a:r>
            <a:r>
              <a:rPr lang="fr-FR" sz="2400" dirty="0" err="1">
                <a:latin typeface="Arial"/>
                <a:cs typeface="Arial"/>
              </a:rPr>
              <a:t>peri</a:t>
            </a:r>
            <a:r>
              <a:rPr lang="fr-FR" sz="2400" dirty="0">
                <a:latin typeface="Arial"/>
                <a:cs typeface="Arial"/>
              </a:rPr>
              <a:t> urbain/</a:t>
            </a:r>
            <a:r>
              <a:rPr lang="fr-FR" sz="2400" dirty="0" err="1">
                <a:latin typeface="Arial"/>
                <a:cs typeface="Arial"/>
              </a:rPr>
              <a:t>informal</a:t>
            </a:r>
            <a:r>
              <a:rPr lang="fr-FR" sz="2400" dirty="0">
                <a:latin typeface="Arial"/>
                <a:cs typeface="Arial"/>
              </a:rPr>
              <a:t> </a:t>
            </a:r>
            <a:r>
              <a:rPr lang="fr-FR" sz="2400" dirty="0" err="1" smtClean="0">
                <a:latin typeface="Arial"/>
                <a:cs typeface="Arial"/>
              </a:rPr>
              <a:t>settlement</a:t>
            </a:r>
            <a:r>
              <a:rPr lang="fr-FR" sz="2400" dirty="0">
                <a:latin typeface="Arial"/>
                <a:cs typeface="Arial"/>
              </a:rPr>
              <a:t> </a:t>
            </a:r>
            <a:r>
              <a:rPr lang="fr-FR" sz="2400" dirty="0" smtClean="0">
                <a:latin typeface="Arial"/>
                <a:cs typeface="Arial"/>
              </a:rPr>
              <a:t>&amp; rural areas</a:t>
            </a:r>
          </a:p>
          <a:p>
            <a:endParaRPr lang="fr-FR" sz="2400" dirty="0">
              <a:latin typeface="Arial"/>
              <a:cs typeface="Arial"/>
            </a:endParaRPr>
          </a:p>
          <a:p>
            <a:r>
              <a:rPr lang="fr-FR" sz="2400" b="1" dirty="0" err="1" smtClean="0">
                <a:latin typeface="Arial"/>
                <a:cs typeface="Arial"/>
              </a:rPr>
              <a:t>Need</a:t>
            </a:r>
            <a:r>
              <a:rPr lang="fr-FR" sz="2400" b="1" dirty="0" smtClean="0">
                <a:latin typeface="Arial"/>
                <a:cs typeface="Arial"/>
              </a:rPr>
              <a:t> </a:t>
            </a:r>
            <a:r>
              <a:rPr lang="fr-FR" sz="2400" b="1" dirty="0">
                <a:latin typeface="Arial"/>
                <a:cs typeface="Arial"/>
              </a:rPr>
              <a:t>to look </a:t>
            </a:r>
            <a:r>
              <a:rPr lang="fr-FR" sz="2400" b="1" dirty="0" err="1">
                <a:latin typeface="Arial"/>
                <a:cs typeface="Arial"/>
              </a:rPr>
              <a:t>at</a:t>
            </a:r>
            <a:r>
              <a:rPr lang="fr-FR" sz="2400" b="1" dirty="0">
                <a:latin typeface="Arial"/>
                <a:cs typeface="Arial"/>
              </a:rPr>
              <a:t> value of </a:t>
            </a:r>
            <a:r>
              <a:rPr lang="fr-FR" sz="2400" b="1" dirty="0" err="1">
                <a:latin typeface="Arial"/>
                <a:cs typeface="Arial"/>
              </a:rPr>
              <a:t>traditional</a:t>
            </a:r>
            <a:r>
              <a:rPr lang="fr-FR" sz="2400" b="1" dirty="0">
                <a:latin typeface="Arial"/>
                <a:cs typeface="Arial"/>
              </a:rPr>
              <a:t> building construction standards</a:t>
            </a:r>
            <a:r>
              <a:rPr lang="fr-FR" sz="2400" dirty="0">
                <a:latin typeface="Arial"/>
                <a:cs typeface="Arial"/>
              </a:rPr>
              <a:t>, </a:t>
            </a:r>
            <a:r>
              <a:rPr lang="fr-FR" sz="2400" dirty="0" err="1">
                <a:latin typeface="Arial"/>
                <a:cs typeface="Arial"/>
              </a:rPr>
              <a:t>between</a:t>
            </a:r>
            <a:r>
              <a:rPr lang="fr-FR" sz="2400" dirty="0">
                <a:latin typeface="Arial"/>
                <a:cs typeface="Arial"/>
              </a:rPr>
              <a:t> </a:t>
            </a:r>
            <a:r>
              <a:rPr lang="fr-FR" sz="2400" dirty="0" err="1">
                <a:latin typeface="Arial"/>
                <a:cs typeface="Arial"/>
              </a:rPr>
              <a:t>traditional</a:t>
            </a:r>
            <a:r>
              <a:rPr lang="fr-FR" sz="2400" dirty="0">
                <a:latin typeface="Arial"/>
                <a:cs typeface="Arial"/>
              </a:rPr>
              <a:t> to modern; to </a:t>
            </a:r>
            <a:r>
              <a:rPr lang="fr-FR" sz="2400" dirty="0" err="1">
                <a:latin typeface="Arial"/>
                <a:cs typeface="Arial"/>
              </a:rPr>
              <a:t>see</a:t>
            </a:r>
            <a:r>
              <a:rPr lang="fr-FR" sz="2400" dirty="0">
                <a:latin typeface="Arial"/>
                <a:cs typeface="Arial"/>
              </a:rPr>
              <a:t> how to </a:t>
            </a:r>
            <a:r>
              <a:rPr lang="fr-FR" sz="2400" dirty="0" err="1">
                <a:latin typeface="Arial"/>
                <a:cs typeface="Arial"/>
              </a:rPr>
              <a:t>develop</a:t>
            </a:r>
            <a:r>
              <a:rPr lang="fr-FR" sz="2400" dirty="0">
                <a:latin typeface="Arial"/>
                <a:cs typeface="Arial"/>
              </a:rPr>
              <a:t> second building code or </a:t>
            </a:r>
            <a:r>
              <a:rPr lang="fr-FR" sz="2400" dirty="0" err="1">
                <a:latin typeface="Arial"/>
                <a:cs typeface="Arial"/>
              </a:rPr>
              <a:t>include</a:t>
            </a:r>
            <a:r>
              <a:rPr lang="fr-FR" sz="2400" dirty="0">
                <a:latin typeface="Arial"/>
                <a:cs typeface="Arial"/>
              </a:rPr>
              <a:t> in the new one </a:t>
            </a:r>
            <a:r>
              <a:rPr lang="fr-FR" sz="2400" dirty="0" err="1">
                <a:latin typeface="Arial"/>
                <a:cs typeface="Arial"/>
              </a:rPr>
              <a:t>with</a:t>
            </a:r>
            <a:r>
              <a:rPr lang="fr-FR" sz="2400" dirty="0">
                <a:latin typeface="Arial"/>
                <a:cs typeface="Arial"/>
              </a:rPr>
              <a:t> Building Back </a:t>
            </a:r>
            <a:r>
              <a:rPr lang="fr-FR" sz="2400" dirty="0" err="1">
                <a:latin typeface="Arial"/>
                <a:cs typeface="Arial"/>
              </a:rPr>
              <a:t>Safer</a:t>
            </a:r>
            <a:r>
              <a:rPr lang="fr-FR" sz="2400" dirty="0">
                <a:latin typeface="Arial"/>
                <a:cs typeface="Arial"/>
              </a:rPr>
              <a:t> </a:t>
            </a:r>
            <a:r>
              <a:rPr lang="fr-FR" sz="2400" dirty="0" err="1">
                <a:latin typeface="Arial"/>
                <a:cs typeface="Arial"/>
              </a:rPr>
              <a:t>principles</a:t>
            </a:r>
            <a:r>
              <a:rPr lang="fr-FR" sz="2400" dirty="0">
                <a:latin typeface="Arial"/>
                <a:cs typeface="Arial"/>
              </a:rPr>
              <a:t>.</a:t>
            </a:r>
          </a:p>
          <a:p>
            <a:pPr marL="0" indent="0">
              <a:buNone/>
            </a:pPr>
            <a:endParaRPr lang="en-US" sz="2400" b="1" dirty="0">
              <a:solidFill>
                <a:srgbClr val="7F1416"/>
              </a:solidFill>
              <a:latin typeface="Arial"/>
              <a:ea typeface="Verdana" panose="020B0604030504040204" pitchFamily="34" charset="0"/>
              <a:cs typeface="Arial"/>
            </a:endParaRPr>
          </a:p>
          <a:p>
            <a:pPr marL="0" indent="0">
              <a:buNone/>
            </a:pPr>
            <a:endParaRPr lang="en-US" sz="2400" b="1" dirty="0">
              <a:solidFill>
                <a:srgbClr val="7F1416"/>
              </a:solidFill>
              <a:latin typeface="Arial"/>
              <a:ea typeface="Verdana" panose="020B0604030504040204" pitchFamily="34" charset="0"/>
              <a:cs typeface="Arial"/>
            </a:endParaRPr>
          </a:p>
          <a:p>
            <a:pPr marL="0" indent="0">
              <a:buNone/>
            </a:pPr>
            <a:r>
              <a:rPr lang="en-US" sz="2400" b="1" dirty="0" smtClean="0">
                <a:solidFill>
                  <a:srgbClr val="7F1416"/>
                </a:solidFill>
                <a:latin typeface="Arial"/>
                <a:ea typeface="Verdana" panose="020B0604030504040204" pitchFamily="34" charset="0"/>
                <a:cs typeface="Arial"/>
              </a:rPr>
              <a:t> </a:t>
            </a:r>
            <a:endParaRPr lang="en-US" sz="2400" dirty="0">
              <a:latin typeface="Arial"/>
              <a:cs typeface="Arial"/>
            </a:endParaRPr>
          </a:p>
        </p:txBody>
      </p:sp>
    </p:spTree>
    <p:extLst>
      <p:ext uri="{BB962C8B-B14F-4D97-AF65-F5344CB8AC3E}">
        <p14:creationId xmlns:p14="http://schemas.microsoft.com/office/powerpoint/2010/main" val="31192926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ormAutofit/>
          </a:bodyPr>
          <a:lstStyle/>
          <a:p>
            <a:pPr marL="760412" indent="-342900" fontAlgn="base"/>
            <a:r>
              <a:rPr lang="en-US" sz="3600" dirty="0" smtClean="0">
                <a:solidFill>
                  <a:schemeClr val="tx1"/>
                </a:solidFill>
                <a:latin typeface="Arial"/>
                <a:cs typeface="Arial"/>
              </a:rPr>
              <a:t>3.2</a:t>
            </a:r>
            <a:r>
              <a:rPr lang="en-GB" sz="3600" dirty="0" smtClean="0">
                <a:latin typeface="Arial"/>
                <a:cs typeface="Arial"/>
              </a:rPr>
              <a:t> </a:t>
            </a:r>
            <a:r>
              <a:rPr lang="en-GB" sz="3600" dirty="0">
                <a:latin typeface="Arial"/>
                <a:cs typeface="Arial"/>
              </a:rPr>
              <a:t>Building </a:t>
            </a:r>
            <a:r>
              <a:rPr lang="en-GB" sz="3600" dirty="0" smtClean="0">
                <a:latin typeface="Arial"/>
                <a:cs typeface="Arial"/>
              </a:rPr>
              <a:t>Code</a:t>
            </a:r>
            <a:endParaRPr lang="fr-FR" sz="3600" dirty="0">
              <a:latin typeface="Arial"/>
              <a:cs typeface="Arial"/>
            </a:endParaRPr>
          </a:p>
        </p:txBody>
      </p:sp>
      <p:sp>
        <p:nvSpPr>
          <p:cNvPr id="6" name="Content Placeholder 5"/>
          <p:cNvSpPr>
            <a:spLocks noGrp="1"/>
          </p:cNvSpPr>
          <p:nvPr>
            <p:ph idx="1"/>
          </p:nvPr>
        </p:nvSpPr>
        <p:spPr>
          <a:xfrm>
            <a:off x="457200" y="1417638"/>
            <a:ext cx="8229600" cy="4678363"/>
          </a:xfrm>
        </p:spPr>
        <p:txBody>
          <a:bodyPr anchor="t">
            <a:noAutofit/>
          </a:bodyPr>
          <a:lstStyle/>
          <a:p>
            <a:r>
              <a:rPr lang="fr-FR" sz="2400" b="1" dirty="0" err="1" smtClean="0">
                <a:latin typeface="Arial"/>
                <a:cs typeface="Arial"/>
              </a:rPr>
              <a:t>Need</a:t>
            </a:r>
            <a:r>
              <a:rPr lang="fr-FR" sz="2400" b="1" dirty="0" smtClean="0">
                <a:latin typeface="Arial"/>
                <a:cs typeface="Arial"/>
              </a:rPr>
              <a:t> </a:t>
            </a:r>
            <a:r>
              <a:rPr lang="fr-FR" sz="2400" b="1" dirty="0">
                <a:latin typeface="Arial"/>
                <a:cs typeface="Arial"/>
              </a:rPr>
              <a:t>to look </a:t>
            </a:r>
            <a:r>
              <a:rPr lang="fr-FR" sz="2400" b="1" dirty="0" err="1">
                <a:latin typeface="Arial"/>
                <a:cs typeface="Arial"/>
              </a:rPr>
              <a:t>at</a:t>
            </a:r>
            <a:r>
              <a:rPr lang="fr-FR" sz="2400" b="1" dirty="0">
                <a:latin typeface="Arial"/>
                <a:cs typeface="Arial"/>
              </a:rPr>
              <a:t> value of </a:t>
            </a:r>
            <a:r>
              <a:rPr lang="fr-FR" sz="2400" b="1" dirty="0" err="1">
                <a:latin typeface="Arial"/>
                <a:cs typeface="Arial"/>
              </a:rPr>
              <a:t>traditional</a:t>
            </a:r>
            <a:r>
              <a:rPr lang="fr-FR" sz="2400" b="1" dirty="0">
                <a:latin typeface="Arial"/>
                <a:cs typeface="Arial"/>
              </a:rPr>
              <a:t> building construction standards</a:t>
            </a:r>
            <a:r>
              <a:rPr lang="fr-FR" sz="2400" dirty="0">
                <a:latin typeface="Arial"/>
                <a:cs typeface="Arial"/>
              </a:rPr>
              <a:t>, </a:t>
            </a:r>
            <a:r>
              <a:rPr lang="fr-FR" sz="2400" dirty="0" err="1">
                <a:latin typeface="Arial"/>
                <a:cs typeface="Arial"/>
              </a:rPr>
              <a:t>between</a:t>
            </a:r>
            <a:r>
              <a:rPr lang="fr-FR" sz="2400" dirty="0">
                <a:latin typeface="Arial"/>
                <a:cs typeface="Arial"/>
              </a:rPr>
              <a:t> </a:t>
            </a:r>
            <a:r>
              <a:rPr lang="fr-FR" sz="2400" dirty="0" err="1">
                <a:latin typeface="Arial"/>
                <a:cs typeface="Arial"/>
              </a:rPr>
              <a:t>traditional</a:t>
            </a:r>
            <a:r>
              <a:rPr lang="fr-FR" sz="2400" dirty="0">
                <a:latin typeface="Arial"/>
                <a:cs typeface="Arial"/>
              </a:rPr>
              <a:t> to modern; to </a:t>
            </a:r>
            <a:r>
              <a:rPr lang="fr-FR" sz="2400" dirty="0" err="1">
                <a:latin typeface="Arial"/>
                <a:cs typeface="Arial"/>
              </a:rPr>
              <a:t>see</a:t>
            </a:r>
            <a:r>
              <a:rPr lang="fr-FR" sz="2400" dirty="0">
                <a:latin typeface="Arial"/>
                <a:cs typeface="Arial"/>
              </a:rPr>
              <a:t> how to </a:t>
            </a:r>
            <a:r>
              <a:rPr lang="fr-FR" sz="2400" dirty="0" err="1">
                <a:latin typeface="Arial"/>
                <a:cs typeface="Arial"/>
              </a:rPr>
              <a:t>develop</a:t>
            </a:r>
            <a:r>
              <a:rPr lang="fr-FR" sz="2400" dirty="0">
                <a:latin typeface="Arial"/>
                <a:cs typeface="Arial"/>
              </a:rPr>
              <a:t> second building code or </a:t>
            </a:r>
            <a:r>
              <a:rPr lang="fr-FR" sz="2400" dirty="0" err="1">
                <a:latin typeface="Arial"/>
                <a:cs typeface="Arial"/>
              </a:rPr>
              <a:t>include</a:t>
            </a:r>
            <a:r>
              <a:rPr lang="fr-FR" sz="2400" dirty="0">
                <a:latin typeface="Arial"/>
                <a:cs typeface="Arial"/>
              </a:rPr>
              <a:t> in the new one </a:t>
            </a:r>
            <a:r>
              <a:rPr lang="fr-FR" sz="2400" dirty="0" err="1">
                <a:latin typeface="Arial"/>
                <a:cs typeface="Arial"/>
              </a:rPr>
              <a:t>with</a:t>
            </a:r>
            <a:r>
              <a:rPr lang="fr-FR" sz="2400" dirty="0">
                <a:latin typeface="Arial"/>
                <a:cs typeface="Arial"/>
              </a:rPr>
              <a:t> Building Back </a:t>
            </a:r>
            <a:r>
              <a:rPr lang="fr-FR" sz="2400" dirty="0" err="1">
                <a:latin typeface="Arial"/>
                <a:cs typeface="Arial"/>
              </a:rPr>
              <a:t>Safer</a:t>
            </a:r>
            <a:r>
              <a:rPr lang="fr-FR" sz="2400" dirty="0">
                <a:latin typeface="Arial"/>
                <a:cs typeface="Arial"/>
              </a:rPr>
              <a:t> </a:t>
            </a:r>
            <a:r>
              <a:rPr lang="fr-FR" sz="2400" dirty="0" err="1">
                <a:latin typeface="Arial"/>
                <a:cs typeface="Arial"/>
              </a:rPr>
              <a:t>principles</a:t>
            </a:r>
            <a:r>
              <a:rPr lang="fr-FR" sz="2400" dirty="0" smtClean="0">
                <a:latin typeface="Arial"/>
                <a:cs typeface="Arial"/>
              </a:rPr>
              <a:t>.</a:t>
            </a:r>
          </a:p>
          <a:p>
            <a:endParaRPr lang="fr-FR" sz="2400" dirty="0" smtClean="0">
              <a:latin typeface="Arial"/>
              <a:cs typeface="Arial"/>
            </a:endParaRPr>
          </a:p>
          <a:p>
            <a:r>
              <a:rPr lang="fr-FR" sz="2400" b="1" dirty="0">
                <a:latin typeface="Arial"/>
                <a:cs typeface="Arial"/>
              </a:rPr>
              <a:t>Building code </a:t>
            </a:r>
            <a:r>
              <a:rPr lang="fr-FR" sz="2400" b="1" dirty="0" err="1">
                <a:latin typeface="Arial"/>
                <a:cs typeface="Arial"/>
              </a:rPr>
              <a:t>from</a:t>
            </a:r>
            <a:r>
              <a:rPr lang="fr-FR" sz="2400" b="1" dirty="0">
                <a:latin typeface="Arial"/>
                <a:cs typeface="Arial"/>
              </a:rPr>
              <a:t> 1990 </a:t>
            </a:r>
            <a:r>
              <a:rPr lang="fr-FR" sz="2400" b="1" dirty="0" err="1">
                <a:latin typeface="Arial"/>
                <a:cs typeface="Arial"/>
              </a:rPr>
              <a:t>could</a:t>
            </a:r>
            <a:r>
              <a:rPr lang="fr-FR" sz="2400" b="1" dirty="0">
                <a:latin typeface="Arial"/>
                <a:cs typeface="Arial"/>
              </a:rPr>
              <a:t> </a:t>
            </a:r>
            <a:r>
              <a:rPr lang="fr-FR" sz="2400" b="1" dirty="0" err="1">
                <a:latin typeface="Arial"/>
                <a:cs typeface="Arial"/>
              </a:rPr>
              <a:t>be</a:t>
            </a:r>
            <a:r>
              <a:rPr lang="fr-FR" sz="2400" b="1" dirty="0">
                <a:latin typeface="Arial"/>
                <a:cs typeface="Arial"/>
              </a:rPr>
              <a:t> </a:t>
            </a:r>
            <a:r>
              <a:rPr lang="fr-FR" sz="2400" b="1" dirty="0" err="1">
                <a:latin typeface="Arial"/>
                <a:cs typeface="Arial"/>
              </a:rPr>
              <a:t>used</a:t>
            </a:r>
            <a:r>
              <a:rPr lang="fr-FR" sz="2400" b="1" dirty="0">
                <a:latin typeface="Arial"/>
                <a:cs typeface="Arial"/>
              </a:rPr>
              <a:t> in the </a:t>
            </a:r>
            <a:r>
              <a:rPr lang="fr-FR" sz="2400" b="1" dirty="0" err="1">
                <a:latin typeface="Arial"/>
                <a:cs typeface="Arial"/>
              </a:rPr>
              <a:t>meantime</a:t>
            </a:r>
            <a:r>
              <a:rPr lang="fr-FR" sz="2400" dirty="0">
                <a:latin typeface="Arial"/>
                <a:cs typeface="Arial"/>
              </a:rPr>
              <a:t>. No soft copy, but </a:t>
            </a:r>
            <a:r>
              <a:rPr lang="fr-FR" sz="2400" dirty="0" err="1">
                <a:latin typeface="Arial"/>
                <a:cs typeface="Arial"/>
              </a:rPr>
              <a:t>some</a:t>
            </a:r>
            <a:r>
              <a:rPr lang="fr-FR" sz="2400" dirty="0">
                <a:latin typeface="Arial"/>
                <a:cs typeface="Arial"/>
              </a:rPr>
              <a:t> hard copies (3 books) </a:t>
            </a:r>
            <a:r>
              <a:rPr lang="fr-FR" sz="2400" dirty="0" err="1">
                <a:latin typeface="Arial"/>
                <a:cs typeface="Arial"/>
              </a:rPr>
              <a:t>available</a:t>
            </a:r>
            <a:r>
              <a:rPr lang="fr-FR" sz="2400" dirty="0">
                <a:latin typeface="Arial"/>
                <a:cs typeface="Arial"/>
              </a:rPr>
              <a:t> for a </a:t>
            </a:r>
            <a:r>
              <a:rPr lang="fr-FR" sz="2400" dirty="0" err="1">
                <a:latin typeface="Arial"/>
                <a:cs typeface="Arial"/>
              </a:rPr>
              <a:t>cost</a:t>
            </a:r>
            <a:r>
              <a:rPr lang="fr-FR" sz="2400" dirty="0">
                <a:latin typeface="Arial"/>
                <a:cs typeface="Arial"/>
              </a:rPr>
              <a:t> of 5,000 </a:t>
            </a:r>
            <a:r>
              <a:rPr lang="fr-FR" sz="2400" dirty="0" smtClean="0">
                <a:latin typeface="Arial"/>
                <a:cs typeface="Arial"/>
              </a:rPr>
              <a:t>Vat</a:t>
            </a:r>
          </a:p>
          <a:p>
            <a:endParaRPr lang="fr-FR" sz="2400" dirty="0">
              <a:latin typeface="Arial"/>
              <a:cs typeface="Arial"/>
            </a:endParaRPr>
          </a:p>
          <a:p>
            <a:r>
              <a:rPr lang="fr-FR" sz="2400" dirty="0" err="1" smtClean="0">
                <a:latin typeface="Arial"/>
                <a:cs typeface="Arial"/>
              </a:rPr>
              <a:t>Need</a:t>
            </a:r>
            <a:r>
              <a:rPr lang="fr-FR" sz="2400" dirty="0" smtClean="0">
                <a:latin typeface="Arial"/>
                <a:cs typeface="Arial"/>
              </a:rPr>
              <a:t> </a:t>
            </a:r>
            <a:r>
              <a:rPr lang="fr-FR" sz="2400" dirty="0">
                <a:latin typeface="Arial"/>
                <a:cs typeface="Arial"/>
              </a:rPr>
              <a:t>to </a:t>
            </a:r>
            <a:r>
              <a:rPr lang="fr-FR" sz="2400" dirty="0" err="1">
                <a:latin typeface="Arial"/>
                <a:cs typeface="Arial"/>
              </a:rPr>
              <a:t>get</a:t>
            </a:r>
            <a:r>
              <a:rPr lang="fr-FR" sz="2400" dirty="0">
                <a:latin typeface="Arial"/>
                <a:cs typeface="Arial"/>
              </a:rPr>
              <a:t> </a:t>
            </a:r>
            <a:r>
              <a:rPr lang="fr-FR" sz="2400" b="1" dirty="0" err="1">
                <a:latin typeface="Arial"/>
                <a:cs typeface="Arial"/>
              </a:rPr>
              <a:t>receipt</a:t>
            </a:r>
            <a:r>
              <a:rPr lang="fr-FR" sz="2400" b="1" dirty="0">
                <a:latin typeface="Arial"/>
                <a:cs typeface="Arial"/>
              </a:rPr>
              <a:t> of </a:t>
            </a:r>
            <a:r>
              <a:rPr lang="fr-FR" sz="2400" b="1" dirty="0" err="1">
                <a:latin typeface="Arial"/>
                <a:cs typeface="Arial"/>
              </a:rPr>
              <a:t>payment</a:t>
            </a:r>
            <a:r>
              <a:rPr lang="fr-FR" sz="2400" b="1" dirty="0">
                <a:latin typeface="Arial"/>
                <a:cs typeface="Arial"/>
              </a:rPr>
              <a:t> </a:t>
            </a:r>
            <a:r>
              <a:rPr lang="fr-FR" sz="2400" b="1" dirty="0" err="1">
                <a:latin typeface="Arial"/>
                <a:cs typeface="Arial"/>
              </a:rPr>
              <a:t>through</a:t>
            </a:r>
            <a:r>
              <a:rPr lang="fr-FR" sz="2400" b="1" dirty="0">
                <a:latin typeface="Arial"/>
                <a:cs typeface="Arial"/>
              </a:rPr>
              <a:t> finance </a:t>
            </a:r>
            <a:r>
              <a:rPr lang="fr-FR" sz="2400" b="1" dirty="0" err="1">
                <a:latin typeface="Arial"/>
                <a:cs typeface="Arial"/>
              </a:rPr>
              <a:t>departmen</a:t>
            </a:r>
            <a:r>
              <a:rPr lang="fr-FR" sz="2400" dirty="0" err="1">
                <a:latin typeface="Arial"/>
                <a:cs typeface="Arial"/>
              </a:rPr>
              <a:t>t</a:t>
            </a:r>
            <a:endParaRPr lang="fr-FR" sz="2400" dirty="0">
              <a:latin typeface="Arial"/>
              <a:cs typeface="Arial"/>
            </a:endParaRPr>
          </a:p>
          <a:p>
            <a:pPr marL="0" indent="0">
              <a:buNone/>
            </a:pPr>
            <a:endParaRPr lang="en-US" sz="2400" b="1" dirty="0">
              <a:solidFill>
                <a:srgbClr val="7F1416"/>
              </a:solidFill>
              <a:latin typeface="Arial"/>
              <a:ea typeface="Verdana" panose="020B0604030504040204" pitchFamily="34" charset="0"/>
              <a:cs typeface="Arial"/>
            </a:endParaRPr>
          </a:p>
          <a:p>
            <a:pPr marL="0" indent="0">
              <a:buNone/>
            </a:pPr>
            <a:endParaRPr lang="en-US" sz="2400" b="1" dirty="0">
              <a:solidFill>
                <a:srgbClr val="7F1416"/>
              </a:solidFill>
              <a:latin typeface="Arial"/>
              <a:ea typeface="Verdana" panose="020B0604030504040204" pitchFamily="34" charset="0"/>
              <a:cs typeface="Arial"/>
            </a:endParaRPr>
          </a:p>
          <a:p>
            <a:pPr marL="0" indent="0">
              <a:buNone/>
            </a:pPr>
            <a:r>
              <a:rPr lang="en-US" sz="2400" b="1" dirty="0" smtClean="0">
                <a:solidFill>
                  <a:srgbClr val="7F1416"/>
                </a:solidFill>
                <a:latin typeface="Arial"/>
                <a:ea typeface="Verdana" panose="020B0604030504040204" pitchFamily="34" charset="0"/>
                <a:cs typeface="Arial"/>
              </a:rPr>
              <a:t> </a:t>
            </a:r>
            <a:endParaRPr lang="en-US" sz="2400" dirty="0">
              <a:latin typeface="Arial"/>
              <a:cs typeface="Arial"/>
            </a:endParaRPr>
          </a:p>
        </p:txBody>
      </p:sp>
    </p:spTree>
    <p:extLst>
      <p:ext uri="{BB962C8B-B14F-4D97-AF65-F5344CB8AC3E}">
        <p14:creationId xmlns:p14="http://schemas.microsoft.com/office/powerpoint/2010/main" val="242449624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ormAutofit fontScale="90000"/>
          </a:bodyPr>
          <a:lstStyle/>
          <a:p>
            <a:pPr marL="760412" indent="-342900" fontAlgn="base"/>
            <a:r>
              <a:rPr lang="en-US" sz="3600" dirty="0" smtClean="0">
                <a:solidFill>
                  <a:schemeClr val="tx1"/>
                </a:solidFill>
                <a:latin typeface="Arial"/>
                <a:cs typeface="Arial"/>
              </a:rPr>
              <a:t>3.3</a:t>
            </a:r>
            <a:r>
              <a:rPr lang="en-GB" sz="3600" dirty="0" smtClean="0">
                <a:latin typeface="Arial"/>
                <a:cs typeface="Arial"/>
              </a:rPr>
              <a:t> Building </a:t>
            </a:r>
            <a:r>
              <a:rPr lang="en-GB" sz="3600" dirty="0">
                <a:latin typeface="Arial"/>
                <a:cs typeface="Arial"/>
              </a:rPr>
              <a:t>Back Safer </a:t>
            </a:r>
            <a:r>
              <a:rPr lang="en-GB" sz="3600" dirty="0" err="1">
                <a:latin typeface="Arial"/>
                <a:cs typeface="Arial"/>
              </a:rPr>
              <a:t>TWiG</a:t>
            </a:r>
            <a:r>
              <a:rPr lang="fr-FR" sz="3600" dirty="0">
                <a:latin typeface="Arial"/>
                <a:cs typeface="Arial"/>
              </a:rPr>
              <a:t/>
            </a:r>
            <a:br>
              <a:rPr lang="fr-FR" sz="3600" dirty="0">
                <a:latin typeface="Arial"/>
                <a:cs typeface="Arial"/>
              </a:rPr>
            </a:br>
            <a:endParaRPr lang="fr-FR" sz="3600" dirty="0">
              <a:latin typeface="Arial"/>
              <a:cs typeface="Arial"/>
            </a:endParaRPr>
          </a:p>
        </p:txBody>
      </p:sp>
      <p:sp>
        <p:nvSpPr>
          <p:cNvPr id="6" name="Content Placeholder 5"/>
          <p:cNvSpPr>
            <a:spLocks noGrp="1"/>
          </p:cNvSpPr>
          <p:nvPr>
            <p:ph idx="1"/>
          </p:nvPr>
        </p:nvSpPr>
        <p:spPr>
          <a:xfrm>
            <a:off x="457200" y="1417638"/>
            <a:ext cx="8229600" cy="4678363"/>
          </a:xfrm>
        </p:spPr>
        <p:txBody>
          <a:bodyPr anchor="t">
            <a:noAutofit/>
          </a:bodyPr>
          <a:lstStyle/>
          <a:p>
            <a:r>
              <a:rPr lang="en-US" sz="2400" dirty="0" smtClean="0">
                <a:latin typeface="Arial"/>
                <a:cs typeface="Arial"/>
              </a:rPr>
              <a:t>Presentation of Study </a:t>
            </a:r>
            <a:r>
              <a:rPr lang="en-US" sz="2400" dirty="0">
                <a:latin typeface="Arial"/>
                <a:cs typeface="Arial"/>
              </a:rPr>
              <a:t>of local building culture in Vanuatu, </a:t>
            </a:r>
            <a:r>
              <a:rPr lang="en-US" sz="2400" dirty="0" smtClean="0">
                <a:latin typeface="Arial"/>
                <a:cs typeface="Arial"/>
              </a:rPr>
              <a:t>North </a:t>
            </a:r>
            <a:r>
              <a:rPr lang="en-US" sz="2400" dirty="0" err="1">
                <a:latin typeface="Arial"/>
                <a:cs typeface="Arial"/>
              </a:rPr>
              <a:t>Tanna</a:t>
            </a:r>
            <a:r>
              <a:rPr lang="en-US" sz="2400" dirty="0">
                <a:latin typeface="Arial"/>
                <a:cs typeface="Arial"/>
              </a:rPr>
              <a:t> island, rural </a:t>
            </a:r>
            <a:r>
              <a:rPr lang="en-US" sz="2400" dirty="0" smtClean="0">
                <a:latin typeface="Arial"/>
                <a:cs typeface="Arial"/>
              </a:rPr>
              <a:t>settlement, by </a:t>
            </a:r>
          </a:p>
          <a:p>
            <a:endParaRPr lang="en-US" sz="2400" dirty="0">
              <a:latin typeface="Arial"/>
              <a:cs typeface="Arial"/>
            </a:endParaRPr>
          </a:p>
          <a:p>
            <a:endParaRPr lang="en-US" sz="2400" dirty="0" smtClean="0">
              <a:latin typeface="Arial"/>
              <a:cs typeface="Arial"/>
            </a:endParaRPr>
          </a:p>
          <a:p>
            <a:endParaRPr lang="en-US" sz="2400" dirty="0">
              <a:latin typeface="Arial"/>
              <a:cs typeface="Arial"/>
            </a:endParaRPr>
          </a:p>
          <a:p>
            <a:endParaRPr lang="en-US" sz="2400" dirty="0" smtClean="0">
              <a:latin typeface="Arial"/>
              <a:cs typeface="Arial"/>
            </a:endParaRPr>
          </a:p>
          <a:p>
            <a:endParaRPr lang="en-US" sz="2400" dirty="0" smtClean="0">
              <a:latin typeface="Arial"/>
              <a:cs typeface="Arial"/>
            </a:endParaRPr>
          </a:p>
          <a:p>
            <a:endParaRPr lang="en-US" sz="2400" dirty="0">
              <a:latin typeface="Arial"/>
              <a:cs typeface="Arial"/>
            </a:endParaRPr>
          </a:p>
        </p:txBody>
      </p:sp>
      <p:pic>
        <p:nvPicPr>
          <p:cNvPr id="4" name="Imag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1176" y="2514600"/>
            <a:ext cx="1539280" cy="1038622"/>
          </a:xfrm>
          <a:prstGeom prst="rect">
            <a:avLst/>
          </a:prstGeom>
          <a:noFill/>
          <a:ln>
            <a:noFill/>
          </a:ln>
        </p:spPr>
      </p:pic>
      <p:pic>
        <p:nvPicPr>
          <p:cNvPr id="7" name="Image 6"/>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514600"/>
            <a:ext cx="2304256" cy="1038622"/>
          </a:xfrm>
          <a:prstGeom prst="rect">
            <a:avLst/>
          </a:prstGeom>
          <a:noFill/>
          <a:ln>
            <a:noFill/>
          </a:ln>
        </p:spPr>
      </p:pic>
      <p:pic>
        <p:nvPicPr>
          <p:cNvPr id="8" name="Picture 19" descr="CRAterre couleur 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9592" y="2514600"/>
            <a:ext cx="10160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984831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ormAutofit fontScale="90000"/>
          </a:bodyPr>
          <a:lstStyle/>
          <a:p>
            <a:pPr marL="760412" indent="-342900" fontAlgn="base"/>
            <a:r>
              <a:rPr lang="en-US" sz="3600" dirty="0" smtClean="0">
                <a:solidFill>
                  <a:schemeClr val="tx1"/>
                </a:solidFill>
                <a:latin typeface="Arial"/>
                <a:cs typeface="Arial"/>
              </a:rPr>
              <a:t>3.3</a:t>
            </a:r>
            <a:r>
              <a:rPr lang="en-GB" sz="3600" dirty="0" smtClean="0">
                <a:latin typeface="Arial"/>
                <a:cs typeface="Arial"/>
              </a:rPr>
              <a:t> Building </a:t>
            </a:r>
            <a:r>
              <a:rPr lang="en-GB" sz="3600" dirty="0">
                <a:latin typeface="Arial"/>
                <a:cs typeface="Arial"/>
              </a:rPr>
              <a:t>Back Safer </a:t>
            </a:r>
            <a:r>
              <a:rPr lang="en-GB" sz="3600" dirty="0" err="1">
                <a:latin typeface="Arial"/>
                <a:cs typeface="Arial"/>
              </a:rPr>
              <a:t>TWiG</a:t>
            </a:r>
            <a:r>
              <a:rPr lang="fr-FR" sz="3600" dirty="0">
                <a:latin typeface="Arial"/>
                <a:cs typeface="Arial"/>
              </a:rPr>
              <a:t/>
            </a:r>
            <a:br>
              <a:rPr lang="fr-FR" sz="3600" dirty="0">
                <a:latin typeface="Arial"/>
                <a:cs typeface="Arial"/>
              </a:rPr>
            </a:br>
            <a:endParaRPr lang="fr-FR" sz="3600" dirty="0">
              <a:latin typeface="Arial"/>
              <a:cs typeface="Arial"/>
            </a:endParaRPr>
          </a:p>
        </p:txBody>
      </p:sp>
      <p:sp>
        <p:nvSpPr>
          <p:cNvPr id="6" name="Content Placeholder 5"/>
          <p:cNvSpPr>
            <a:spLocks noGrp="1"/>
          </p:cNvSpPr>
          <p:nvPr>
            <p:ph idx="1"/>
          </p:nvPr>
        </p:nvSpPr>
        <p:spPr>
          <a:xfrm>
            <a:off x="457200" y="1417638"/>
            <a:ext cx="8229600" cy="4678363"/>
          </a:xfrm>
        </p:spPr>
        <p:txBody>
          <a:bodyPr anchor="t">
            <a:noAutofit/>
          </a:bodyPr>
          <a:lstStyle/>
          <a:p>
            <a:r>
              <a:rPr lang="en-US" sz="2400" dirty="0" smtClean="0">
                <a:latin typeface="Arial"/>
                <a:cs typeface="Arial"/>
              </a:rPr>
              <a:t>We </a:t>
            </a:r>
            <a:r>
              <a:rPr lang="en-US" sz="2400" dirty="0">
                <a:latin typeface="Arial"/>
                <a:cs typeface="Arial"/>
              </a:rPr>
              <a:t>had APTC (Asian Pacific Technical Collage), TVET (Technical Vocational Education and Training), VIT (Vanuatu Institute Technology) and The Ministry of Education attend the meeting. </a:t>
            </a:r>
            <a:endParaRPr lang="fr-FR" sz="2400" dirty="0">
              <a:latin typeface="Arial"/>
              <a:cs typeface="Arial"/>
            </a:endParaRPr>
          </a:p>
          <a:p>
            <a:pPr lvl="0"/>
            <a:r>
              <a:rPr lang="en-US" sz="2400" dirty="0">
                <a:latin typeface="Arial"/>
                <a:cs typeface="Arial"/>
              </a:rPr>
              <a:t>APTC –Offer chance to gain</a:t>
            </a:r>
            <a:r>
              <a:rPr lang="en-US" sz="2400" b="1" dirty="0">
                <a:latin typeface="Arial"/>
                <a:cs typeface="Arial"/>
              </a:rPr>
              <a:t> </a:t>
            </a:r>
            <a:r>
              <a:rPr lang="en-US" sz="2400" b="1" dirty="0" err="1">
                <a:latin typeface="Arial"/>
                <a:cs typeface="Arial"/>
              </a:rPr>
              <a:t>Aus</a:t>
            </a:r>
            <a:r>
              <a:rPr lang="en-US" sz="2400" b="1" dirty="0">
                <a:latin typeface="Arial"/>
                <a:cs typeface="Arial"/>
              </a:rPr>
              <a:t>/NZ qualifications in Building Construction</a:t>
            </a:r>
            <a:r>
              <a:rPr lang="en-US" sz="2400" dirty="0">
                <a:latin typeface="Arial"/>
                <a:cs typeface="Arial"/>
              </a:rPr>
              <a:t>, they are waiting for funding </a:t>
            </a:r>
            <a:r>
              <a:rPr lang="en-US" sz="2400" dirty="0" smtClean="0">
                <a:latin typeface="Arial"/>
                <a:cs typeface="Arial"/>
              </a:rPr>
              <a:t>confirmation</a:t>
            </a:r>
            <a:r>
              <a:rPr lang="en-US" sz="2400" dirty="0">
                <a:latin typeface="Arial"/>
                <a:cs typeface="Arial"/>
              </a:rPr>
              <a:t>. </a:t>
            </a:r>
            <a:endParaRPr lang="en-US" sz="2400" dirty="0" smtClean="0">
              <a:latin typeface="Arial"/>
              <a:cs typeface="Arial"/>
            </a:endParaRPr>
          </a:p>
          <a:p>
            <a:pPr marL="717550" lvl="0" indent="-122238"/>
            <a:r>
              <a:rPr lang="en-US" sz="2400" dirty="0" smtClean="0">
                <a:latin typeface="Arial"/>
                <a:cs typeface="Arial"/>
              </a:rPr>
              <a:t>This </a:t>
            </a:r>
            <a:r>
              <a:rPr lang="en-US" sz="2400" dirty="0">
                <a:latin typeface="Arial"/>
                <a:cs typeface="Arial"/>
              </a:rPr>
              <a:t>training has a </a:t>
            </a:r>
            <a:r>
              <a:rPr lang="en-US" sz="2400" b="1" dirty="0">
                <a:latin typeface="Arial"/>
                <a:cs typeface="Arial"/>
              </a:rPr>
              <a:t>strong on-the-job learning </a:t>
            </a:r>
            <a:r>
              <a:rPr lang="en-US" sz="2400" b="1" dirty="0" smtClean="0">
                <a:latin typeface="Arial"/>
                <a:cs typeface="Arial"/>
              </a:rPr>
              <a:t>component</a:t>
            </a:r>
            <a:r>
              <a:rPr lang="en-US" sz="2400" dirty="0" smtClean="0">
                <a:latin typeface="Arial"/>
                <a:cs typeface="Arial"/>
              </a:rPr>
              <a:t>.</a:t>
            </a:r>
          </a:p>
          <a:p>
            <a:pPr marL="717550" lvl="0" indent="-122238"/>
            <a:r>
              <a:rPr lang="en-US" sz="2400" dirty="0" smtClean="0">
                <a:latin typeface="Arial"/>
                <a:cs typeface="Arial"/>
              </a:rPr>
              <a:t>So</a:t>
            </a:r>
            <a:r>
              <a:rPr lang="en-US" sz="2400" dirty="0">
                <a:latin typeface="Arial"/>
                <a:cs typeface="Arial"/>
              </a:rPr>
              <a:t>, the current cohort will need a project/job, most likely in post-pam reconstruction, to carry out on-the-job learning to gain the </a:t>
            </a:r>
            <a:r>
              <a:rPr lang="en-US" sz="2400" dirty="0" smtClean="0">
                <a:latin typeface="Arial"/>
                <a:cs typeface="Arial"/>
              </a:rPr>
              <a:t>qualifications</a:t>
            </a:r>
            <a:endParaRPr lang="en-US" sz="2400" dirty="0">
              <a:latin typeface="Arial"/>
              <a:cs typeface="Arial"/>
            </a:endParaRPr>
          </a:p>
        </p:txBody>
      </p:sp>
    </p:spTree>
    <p:extLst>
      <p:ext uri="{BB962C8B-B14F-4D97-AF65-F5344CB8AC3E}">
        <p14:creationId xmlns:p14="http://schemas.microsoft.com/office/powerpoint/2010/main" val="334811073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5791200"/>
            <a:ext cx="9144000" cy="914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Content Placeholder 2"/>
          <p:cNvSpPr>
            <a:spLocks noGrp="1"/>
          </p:cNvSpPr>
          <p:nvPr>
            <p:ph idx="1"/>
          </p:nvPr>
        </p:nvSpPr>
        <p:spPr>
          <a:xfrm>
            <a:off x="457200" y="1189037"/>
            <a:ext cx="8229600" cy="4525963"/>
          </a:xfrm>
        </p:spPr>
        <p:txBody>
          <a:bodyPr>
            <a:noAutofit/>
          </a:bodyPr>
          <a:lstStyle/>
          <a:p>
            <a:pPr marL="0" indent="0" fontAlgn="base">
              <a:buNone/>
            </a:pPr>
            <a:r>
              <a:rPr lang="fr-FR" sz="2400" b="1" dirty="0">
                <a:latin typeface="Arial"/>
                <a:cs typeface="Arial"/>
              </a:rPr>
              <a:t>1. Introduction</a:t>
            </a:r>
          </a:p>
          <a:p>
            <a:pPr marL="0" indent="0" fontAlgn="base">
              <a:buNone/>
            </a:pPr>
            <a:r>
              <a:rPr lang="en-GB" sz="2400" b="1" dirty="0">
                <a:latin typeface="Arial"/>
                <a:cs typeface="Arial"/>
              </a:rPr>
              <a:t>2. IM U</a:t>
            </a:r>
            <a:r>
              <a:rPr lang="en-GB" sz="2400" b="1" dirty="0" smtClean="0">
                <a:latin typeface="Arial"/>
                <a:cs typeface="Arial"/>
              </a:rPr>
              <a:t>pdate</a:t>
            </a:r>
          </a:p>
          <a:p>
            <a:pPr marL="0" indent="0" fontAlgn="base">
              <a:buNone/>
            </a:pPr>
            <a:r>
              <a:rPr lang="en-GB" sz="2400" b="1" dirty="0" smtClean="0">
                <a:latin typeface="Arial"/>
                <a:cs typeface="Arial"/>
              </a:rPr>
              <a:t>3</a:t>
            </a:r>
            <a:r>
              <a:rPr lang="en-GB" sz="2400" b="1" dirty="0">
                <a:latin typeface="Arial"/>
                <a:cs typeface="Arial"/>
              </a:rPr>
              <a:t>. Updates and discussion</a:t>
            </a:r>
            <a:endParaRPr lang="fr-FR" sz="2400" b="1" dirty="0">
              <a:latin typeface="Arial"/>
              <a:cs typeface="Arial"/>
            </a:endParaRPr>
          </a:p>
          <a:p>
            <a:pPr marL="760412" indent="-342900" fontAlgn="base">
              <a:buFont typeface="Arial"/>
              <a:buChar char="•"/>
            </a:pPr>
            <a:r>
              <a:rPr lang="en-GB" sz="2400" dirty="0" smtClean="0">
                <a:latin typeface="Arial"/>
                <a:cs typeface="Arial"/>
              </a:rPr>
              <a:t>Shelter </a:t>
            </a:r>
            <a:r>
              <a:rPr lang="en-GB" sz="2400" dirty="0">
                <a:latin typeface="Arial"/>
                <a:cs typeface="Arial"/>
              </a:rPr>
              <a:t>Governance &amp; Strategic Advisory </a:t>
            </a:r>
            <a:r>
              <a:rPr lang="en-GB" sz="2400" dirty="0" smtClean="0">
                <a:latin typeface="Arial"/>
                <a:cs typeface="Arial"/>
              </a:rPr>
              <a:t>Group, objectives </a:t>
            </a:r>
            <a:r>
              <a:rPr lang="en-GB" sz="2400" dirty="0">
                <a:latin typeface="Arial"/>
                <a:cs typeface="Arial"/>
              </a:rPr>
              <a:t>and membership </a:t>
            </a:r>
            <a:endParaRPr lang="fr-FR" sz="2400" dirty="0">
              <a:latin typeface="Arial"/>
              <a:cs typeface="Arial"/>
            </a:endParaRPr>
          </a:p>
          <a:p>
            <a:pPr marL="760412" indent="-342900" fontAlgn="base">
              <a:buFont typeface="Arial"/>
              <a:buChar char="•"/>
            </a:pPr>
            <a:r>
              <a:rPr lang="en-GB" sz="2400" dirty="0" smtClean="0">
                <a:latin typeface="Arial"/>
                <a:cs typeface="Arial"/>
              </a:rPr>
              <a:t>Building </a:t>
            </a:r>
            <a:r>
              <a:rPr lang="en-GB" sz="2400" dirty="0">
                <a:latin typeface="Arial"/>
                <a:cs typeface="Arial"/>
              </a:rPr>
              <a:t>Code current status, application and way forward</a:t>
            </a:r>
            <a:endParaRPr lang="fr-FR" sz="2400" dirty="0">
              <a:latin typeface="Arial"/>
              <a:cs typeface="Arial"/>
            </a:endParaRPr>
          </a:p>
          <a:p>
            <a:pPr marL="760412" indent="-342900" fontAlgn="base">
              <a:buFont typeface="Arial"/>
              <a:buChar char="•"/>
            </a:pPr>
            <a:r>
              <a:rPr lang="en-GB" sz="2400" dirty="0" smtClean="0">
                <a:latin typeface="Arial"/>
                <a:cs typeface="Arial"/>
              </a:rPr>
              <a:t>Feedback </a:t>
            </a:r>
            <a:r>
              <a:rPr lang="en-GB" sz="2400" dirty="0">
                <a:latin typeface="Arial"/>
                <a:cs typeface="Arial"/>
              </a:rPr>
              <a:t>on Building Back Safer </a:t>
            </a:r>
            <a:r>
              <a:rPr lang="en-GB" sz="2400" dirty="0" err="1" smtClean="0">
                <a:latin typeface="Arial"/>
                <a:cs typeface="Arial"/>
              </a:rPr>
              <a:t>TWiG</a:t>
            </a:r>
            <a:endParaRPr lang="en-GB" sz="2400" dirty="0" smtClean="0">
              <a:latin typeface="Arial"/>
              <a:cs typeface="Arial"/>
            </a:endParaRPr>
          </a:p>
          <a:p>
            <a:pPr marL="760412" indent="-342900" fontAlgn="base">
              <a:buFont typeface="Arial"/>
              <a:buChar char="•"/>
            </a:pPr>
            <a:r>
              <a:rPr lang="en-GB" sz="2400" dirty="0" smtClean="0">
                <a:latin typeface="Arial"/>
                <a:cs typeface="Arial"/>
              </a:rPr>
              <a:t>Feedback from NDMO Lessons Learned Workshop</a:t>
            </a:r>
            <a:endParaRPr lang="fr-FR" sz="2400" dirty="0">
              <a:latin typeface="Arial"/>
              <a:cs typeface="Arial"/>
            </a:endParaRPr>
          </a:p>
          <a:p>
            <a:pPr marL="0" indent="0" fontAlgn="base">
              <a:buNone/>
            </a:pPr>
            <a:r>
              <a:rPr lang="en-GB" sz="2400" b="1" dirty="0">
                <a:latin typeface="Arial"/>
                <a:cs typeface="Arial"/>
              </a:rPr>
              <a:t>4. Partners update and </a:t>
            </a:r>
            <a:r>
              <a:rPr lang="en-GB" sz="2400" b="1" dirty="0" smtClean="0">
                <a:latin typeface="Arial"/>
                <a:cs typeface="Arial"/>
              </a:rPr>
              <a:t>issues</a:t>
            </a:r>
          </a:p>
          <a:p>
            <a:pPr marL="376238" indent="0" fontAlgn="base">
              <a:buNone/>
            </a:pPr>
            <a:r>
              <a:rPr lang="fr-FR" sz="2400" dirty="0" smtClean="0">
                <a:latin typeface="Arial"/>
                <a:cs typeface="Arial"/>
              </a:rPr>
              <a:t>Salvation </a:t>
            </a:r>
            <a:r>
              <a:rPr lang="fr-FR" sz="2400" dirty="0" err="1" smtClean="0">
                <a:latin typeface="Arial"/>
                <a:cs typeface="Arial"/>
              </a:rPr>
              <a:t>Army</a:t>
            </a:r>
            <a:r>
              <a:rPr lang="fr-FR" sz="2400" dirty="0" smtClean="0">
                <a:latin typeface="Arial"/>
                <a:cs typeface="Arial"/>
              </a:rPr>
              <a:t> &amp; Liberty for the Nations </a:t>
            </a:r>
            <a:r>
              <a:rPr lang="fr-FR" sz="2400" dirty="0" err="1" smtClean="0">
                <a:latin typeface="Arial"/>
                <a:cs typeface="Arial"/>
              </a:rPr>
              <a:t>project</a:t>
            </a:r>
            <a:endParaRPr lang="fr-FR" sz="2400" dirty="0">
              <a:latin typeface="Arial"/>
              <a:cs typeface="Arial"/>
            </a:endParaRPr>
          </a:p>
          <a:p>
            <a:pPr marL="0" indent="0" fontAlgn="base">
              <a:buNone/>
            </a:pPr>
            <a:r>
              <a:rPr lang="en-GB" sz="2400" b="1" dirty="0">
                <a:latin typeface="Arial"/>
                <a:cs typeface="Arial"/>
              </a:rPr>
              <a:t>5. AOB</a:t>
            </a:r>
            <a:endParaRPr lang="fr-FR" sz="2400" b="1" dirty="0">
              <a:latin typeface="Arial"/>
              <a:cs typeface="Arial"/>
            </a:endParaRPr>
          </a:p>
        </p:txBody>
      </p:sp>
      <p:sp>
        <p:nvSpPr>
          <p:cNvPr id="10" name="Title 1"/>
          <p:cNvSpPr txBox="1">
            <a:spLocks/>
          </p:cNvSpPr>
          <p:nvPr/>
        </p:nvSpPr>
        <p:spPr>
          <a:xfrm>
            <a:off x="611560" y="251865"/>
            <a:ext cx="7772400" cy="72253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rgbClr val="04314C"/>
                </a:solidFill>
                <a:effectLst/>
                <a:uLnTx/>
                <a:uFillTx/>
                <a:latin typeface="Verdana" pitchFamily="34" charset="0"/>
                <a:ea typeface="Verdana" pitchFamily="34" charset="0"/>
                <a:cs typeface="Verdana" pitchFamily="34" charset="0"/>
              </a:rPr>
              <a:t>Agenda</a:t>
            </a:r>
            <a:endParaRPr kumimoji="0" lang="en-GB" sz="3200" b="1" i="0" u="none" strike="noStrike" kern="1200" cap="none" spc="0" normalizeH="0" baseline="0" noProof="0" dirty="0">
              <a:ln>
                <a:noFill/>
              </a:ln>
              <a:solidFill>
                <a:srgbClr val="04314C"/>
              </a:solidFill>
              <a:effectLst/>
              <a:uLnTx/>
              <a:uFillTx/>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96934772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ormAutofit fontScale="90000"/>
          </a:bodyPr>
          <a:lstStyle/>
          <a:p>
            <a:pPr marL="760412" indent="-342900" fontAlgn="base"/>
            <a:r>
              <a:rPr lang="en-US" sz="3600" dirty="0" smtClean="0">
                <a:solidFill>
                  <a:schemeClr val="tx1"/>
                </a:solidFill>
                <a:latin typeface="Arial"/>
                <a:cs typeface="Arial"/>
              </a:rPr>
              <a:t>3.3</a:t>
            </a:r>
            <a:r>
              <a:rPr lang="en-GB" sz="3600" dirty="0" smtClean="0">
                <a:latin typeface="Arial"/>
                <a:cs typeface="Arial"/>
              </a:rPr>
              <a:t> Building </a:t>
            </a:r>
            <a:r>
              <a:rPr lang="en-GB" sz="3600" dirty="0">
                <a:latin typeface="Arial"/>
                <a:cs typeface="Arial"/>
              </a:rPr>
              <a:t>Back Safer </a:t>
            </a:r>
            <a:r>
              <a:rPr lang="en-GB" sz="3600" dirty="0" err="1">
                <a:latin typeface="Arial"/>
                <a:cs typeface="Arial"/>
              </a:rPr>
              <a:t>TWiG</a:t>
            </a:r>
            <a:r>
              <a:rPr lang="fr-FR" sz="3600" dirty="0">
                <a:latin typeface="Arial"/>
                <a:cs typeface="Arial"/>
              </a:rPr>
              <a:t/>
            </a:r>
            <a:br>
              <a:rPr lang="fr-FR" sz="3600" dirty="0">
                <a:latin typeface="Arial"/>
                <a:cs typeface="Arial"/>
              </a:rPr>
            </a:br>
            <a:endParaRPr lang="fr-FR" sz="3600" dirty="0">
              <a:latin typeface="Arial"/>
              <a:cs typeface="Arial"/>
            </a:endParaRPr>
          </a:p>
        </p:txBody>
      </p:sp>
      <p:sp>
        <p:nvSpPr>
          <p:cNvPr id="6" name="Content Placeholder 5"/>
          <p:cNvSpPr>
            <a:spLocks noGrp="1"/>
          </p:cNvSpPr>
          <p:nvPr>
            <p:ph idx="1"/>
          </p:nvPr>
        </p:nvSpPr>
        <p:spPr>
          <a:xfrm>
            <a:off x="457200" y="1417638"/>
            <a:ext cx="8229600" cy="4678363"/>
          </a:xfrm>
        </p:spPr>
        <p:txBody>
          <a:bodyPr anchor="t">
            <a:noAutofit/>
          </a:bodyPr>
          <a:lstStyle/>
          <a:p>
            <a:r>
              <a:rPr lang="en-US" sz="2400" dirty="0"/>
              <a:t>TVET are looking at doing similar training to APTC and </a:t>
            </a:r>
            <a:r>
              <a:rPr lang="en-US" sz="2400" b="1" dirty="0"/>
              <a:t>will be supporting RTC </a:t>
            </a:r>
            <a:r>
              <a:rPr lang="en-US" sz="2400" dirty="0"/>
              <a:t>(Regional Training Centers) to deliver this training. </a:t>
            </a:r>
            <a:endParaRPr lang="fr-FR" sz="2400" dirty="0"/>
          </a:p>
          <a:p>
            <a:pPr lvl="0"/>
            <a:r>
              <a:rPr lang="en-US" sz="2400" dirty="0"/>
              <a:t>The are looking at </a:t>
            </a:r>
            <a:r>
              <a:rPr lang="en-US" sz="2400" b="1" dirty="0"/>
              <a:t>accredited and non-accredited training</a:t>
            </a:r>
            <a:r>
              <a:rPr lang="en-US" sz="2400" dirty="0"/>
              <a:t>. They would also be looking at having students join a construction project. </a:t>
            </a:r>
            <a:endParaRPr lang="fr-FR" sz="2400" dirty="0"/>
          </a:p>
          <a:p>
            <a:pPr lvl="0"/>
            <a:r>
              <a:rPr lang="en-US" sz="2400" dirty="0"/>
              <a:t>One of there standards for competency is </a:t>
            </a:r>
            <a:r>
              <a:rPr lang="en-US" sz="2400" dirty="0" smtClean="0"/>
              <a:t>building </a:t>
            </a:r>
            <a:r>
              <a:rPr lang="en-US" sz="2400" dirty="0"/>
              <a:t>a small structure, like a meeting space. Others include helping with building bungalows in tourism sector.</a:t>
            </a:r>
            <a:endParaRPr lang="fr-FR" sz="2400" dirty="0"/>
          </a:p>
          <a:p>
            <a:pPr marL="0" indent="0">
              <a:buNone/>
            </a:pPr>
            <a:endParaRPr lang="fr-FR" sz="2400" dirty="0"/>
          </a:p>
        </p:txBody>
      </p:sp>
    </p:spTree>
    <p:extLst>
      <p:ext uri="{BB962C8B-B14F-4D97-AF65-F5344CB8AC3E}">
        <p14:creationId xmlns:p14="http://schemas.microsoft.com/office/powerpoint/2010/main" val="267543780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ormAutofit fontScale="90000"/>
          </a:bodyPr>
          <a:lstStyle/>
          <a:p>
            <a:pPr marL="760412" indent="-342900" fontAlgn="base"/>
            <a:r>
              <a:rPr lang="en-US" sz="3600" dirty="0" smtClean="0">
                <a:solidFill>
                  <a:schemeClr val="tx1"/>
                </a:solidFill>
                <a:latin typeface="Arial"/>
                <a:cs typeface="Arial"/>
              </a:rPr>
              <a:t>3.3</a:t>
            </a:r>
            <a:r>
              <a:rPr lang="en-GB" sz="3600" dirty="0" smtClean="0">
                <a:latin typeface="Arial"/>
                <a:cs typeface="Arial"/>
              </a:rPr>
              <a:t> Building </a:t>
            </a:r>
            <a:r>
              <a:rPr lang="en-GB" sz="3600" dirty="0">
                <a:latin typeface="Arial"/>
                <a:cs typeface="Arial"/>
              </a:rPr>
              <a:t>Back Safer </a:t>
            </a:r>
            <a:r>
              <a:rPr lang="en-GB" sz="3600" dirty="0" err="1">
                <a:latin typeface="Arial"/>
                <a:cs typeface="Arial"/>
              </a:rPr>
              <a:t>TWiG</a:t>
            </a:r>
            <a:r>
              <a:rPr lang="fr-FR" sz="3600" dirty="0">
                <a:latin typeface="Arial"/>
                <a:cs typeface="Arial"/>
              </a:rPr>
              <a:t/>
            </a:r>
            <a:br>
              <a:rPr lang="fr-FR" sz="3600" dirty="0">
                <a:latin typeface="Arial"/>
                <a:cs typeface="Arial"/>
              </a:rPr>
            </a:br>
            <a:endParaRPr lang="fr-FR" sz="3600" dirty="0">
              <a:latin typeface="Arial"/>
              <a:cs typeface="Arial"/>
            </a:endParaRPr>
          </a:p>
        </p:txBody>
      </p:sp>
      <p:sp>
        <p:nvSpPr>
          <p:cNvPr id="6" name="Content Placeholder 5"/>
          <p:cNvSpPr>
            <a:spLocks noGrp="1"/>
          </p:cNvSpPr>
          <p:nvPr>
            <p:ph idx="1"/>
          </p:nvPr>
        </p:nvSpPr>
        <p:spPr>
          <a:xfrm>
            <a:off x="457200" y="1417638"/>
            <a:ext cx="8229600" cy="4678363"/>
          </a:xfrm>
        </p:spPr>
        <p:txBody>
          <a:bodyPr anchor="t">
            <a:noAutofit/>
          </a:bodyPr>
          <a:lstStyle/>
          <a:p>
            <a:r>
              <a:rPr lang="en-US" sz="2400" dirty="0"/>
              <a:t>VIT will be delivering some construction training for TVET</a:t>
            </a:r>
            <a:r>
              <a:rPr lang="en-US" sz="2400" dirty="0" smtClean="0"/>
              <a:t>.</a:t>
            </a:r>
            <a:endParaRPr lang="fr-FR" sz="2400" dirty="0"/>
          </a:p>
          <a:p>
            <a:endParaRPr lang="fr-FR" sz="2400" dirty="0"/>
          </a:p>
          <a:p>
            <a:r>
              <a:rPr lang="en-US" sz="2400" dirty="0"/>
              <a:t>It was discussed what the training would include and what existing modules could be used. TVET could put a non-accredited short course together but APTC would have to work to AUS/NZ standards.</a:t>
            </a:r>
            <a:endParaRPr lang="fr-FR" sz="2400" dirty="0"/>
          </a:p>
          <a:p>
            <a:endParaRPr lang="fr-FR" sz="2400" dirty="0"/>
          </a:p>
          <a:p>
            <a:r>
              <a:rPr lang="en-US" sz="2400" b="1" dirty="0"/>
              <a:t>Ministry of Education would like the opportunity to see what modules would be included and have input to this</a:t>
            </a:r>
            <a:r>
              <a:rPr lang="en-US" sz="2400" dirty="0"/>
              <a:t>. They suggested that the first modules could include the </a:t>
            </a:r>
            <a:r>
              <a:rPr lang="en-US" sz="2400" b="1" dirty="0"/>
              <a:t>Shelter Cluster four key BBS messages</a:t>
            </a:r>
            <a:r>
              <a:rPr lang="en-US" sz="2400" dirty="0"/>
              <a:t>. This is planed to be done at the next BBS </a:t>
            </a:r>
            <a:r>
              <a:rPr lang="en-US" sz="2400" dirty="0" err="1"/>
              <a:t>TWiG</a:t>
            </a:r>
            <a:r>
              <a:rPr lang="en-US" sz="2400" dirty="0"/>
              <a:t> meeting.</a:t>
            </a:r>
            <a:endParaRPr lang="fr-FR" sz="2400" dirty="0"/>
          </a:p>
          <a:p>
            <a:pPr marL="0" indent="0">
              <a:buNone/>
            </a:pPr>
            <a:endParaRPr lang="fr-FR" sz="2400" dirty="0"/>
          </a:p>
        </p:txBody>
      </p:sp>
    </p:spTree>
    <p:extLst>
      <p:ext uri="{BB962C8B-B14F-4D97-AF65-F5344CB8AC3E}">
        <p14:creationId xmlns:p14="http://schemas.microsoft.com/office/powerpoint/2010/main" val="207596336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ormAutofit fontScale="90000"/>
          </a:bodyPr>
          <a:lstStyle/>
          <a:p>
            <a:pPr marL="760412" indent="-342900" fontAlgn="base"/>
            <a:r>
              <a:rPr lang="en-US" sz="3600" dirty="0" smtClean="0">
                <a:solidFill>
                  <a:schemeClr val="tx1"/>
                </a:solidFill>
                <a:latin typeface="Arial"/>
                <a:cs typeface="Arial"/>
              </a:rPr>
              <a:t>3.3</a:t>
            </a:r>
            <a:r>
              <a:rPr lang="en-GB" sz="3600" dirty="0" smtClean="0">
                <a:latin typeface="Arial"/>
                <a:cs typeface="Arial"/>
              </a:rPr>
              <a:t> Building </a:t>
            </a:r>
            <a:r>
              <a:rPr lang="en-GB" sz="3600" dirty="0">
                <a:latin typeface="Arial"/>
                <a:cs typeface="Arial"/>
              </a:rPr>
              <a:t>Back Safer </a:t>
            </a:r>
            <a:r>
              <a:rPr lang="en-GB" sz="3600" dirty="0" err="1">
                <a:latin typeface="Arial"/>
                <a:cs typeface="Arial"/>
              </a:rPr>
              <a:t>TWiG</a:t>
            </a:r>
            <a:r>
              <a:rPr lang="fr-FR" sz="3600" dirty="0">
                <a:latin typeface="Arial"/>
                <a:cs typeface="Arial"/>
              </a:rPr>
              <a:t/>
            </a:r>
            <a:br>
              <a:rPr lang="fr-FR" sz="3600" dirty="0">
                <a:latin typeface="Arial"/>
                <a:cs typeface="Arial"/>
              </a:rPr>
            </a:br>
            <a:endParaRPr lang="fr-FR" sz="3600" dirty="0">
              <a:latin typeface="Arial"/>
              <a:cs typeface="Arial"/>
            </a:endParaRPr>
          </a:p>
        </p:txBody>
      </p:sp>
      <p:sp>
        <p:nvSpPr>
          <p:cNvPr id="6" name="Content Placeholder 5"/>
          <p:cNvSpPr>
            <a:spLocks noGrp="1"/>
          </p:cNvSpPr>
          <p:nvPr>
            <p:ph idx="1"/>
          </p:nvPr>
        </p:nvSpPr>
        <p:spPr>
          <a:xfrm>
            <a:off x="457200" y="1417638"/>
            <a:ext cx="8229600" cy="4678363"/>
          </a:xfrm>
        </p:spPr>
        <p:txBody>
          <a:bodyPr anchor="t">
            <a:noAutofit/>
          </a:bodyPr>
          <a:lstStyle/>
          <a:p>
            <a:r>
              <a:rPr lang="en-US" sz="2400" dirty="0"/>
              <a:t>Going forward it seems that the </a:t>
            </a:r>
            <a:r>
              <a:rPr lang="en-US" sz="2400" b="1" dirty="0"/>
              <a:t>construction of kindergartens that some NGO’s are considering would be an opportunity for the construction student to get hands on training</a:t>
            </a:r>
            <a:r>
              <a:rPr lang="en-US" sz="2400" dirty="0"/>
              <a:t>. </a:t>
            </a:r>
            <a:endParaRPr lang="fr-FR" sz="2400" dirty="0"/>
          </a:p>
          <a:p>
            <a:r>
              <a:rPr lang="en-US" sz="2400" dirty="0"/>
              <a:t>We need to understand what locations the vocational trainers will be targeting, what level of training will be delivered, how many students can be trained and how long the training will take</a:t>
            </a:r>
            <a:r>
              <a:rPr lang="en-US" sz="2400" dirty="0" smtClean="0"/>
              <a:t>.</a:t>
            </a:r>
            <a:endParaRPr lang="fr-FR" sz="2400" dirty="0"/>
          </a:p>
          <a:p>
            <a:r>
              <a:rPr lang="en-US" sz="2400" dirty="0"/>
              <a:t>The </a:t>
            </a:r>
            <a:r>
              <a:rPr lang="en-US" sz="2400" dirty="0" err="1"/>
              <a:t>TWiG</a:t>
            </a:r>
            <a:r>
              <a:rPr lang="en-US" sz="2400" dirty="0"/>
              <a:t> was informed that there is</a:t>
            </a:r>
            <a:r>
              <a:rPr lang="en-US" sz="2400" b="1" dirty="0"/>
              <a:t> building code/handbook in Vanuatu</a:t>
            </a:r>
            <a:r>
              <a:rPr lang="en-US" sz="2400" dirty="0"/>
              <a:t> that needs to be implemented and disseminated more. </a:t>
            </a:r>
            <a:endParaRPr lang="fr-FR" sz="2400" dirty="0"/>
          </a:p>
          <a:p>
            <a:r>
              <a:rPr lang="en-US" sz="2400" dirty="0"/>
              <a:t>The next </a:t>
            </a:r>
            <a:r>
              <a:rPr lang="en-US" sz="2400" b="1" dirty="0"/>
              <a:t>BBS </a:t>
            </a:r>
            <a:r>
              <a:rPr lang="en-US" sz="2400" b="1" dirty="0" err="1"/>
              <a:t>TWiG</a:t>
            </a:r>
            <a:r>
              <a:rPr lang="en-US" sz="2400" b="1" dirty="0"/>
              <a:t> meeting will be held on 7 July 2pm</a:t>
            </a:r>
            <a:r>
              <a:rPr lang="en-US" sz="2400" dirty="0"/>
              <a:t> in the PWD conference room.</a:t>
            </a:r>
            <a:endParaRPr lang="fr-FR" sz="2400" dirty="0"/>
          </a:p>
          <a:p>
            <a:pPr marL="0" indent="0">
              <a:buNone/>
            </a:pPr>
            <a:endParaRPr lang="fr-FR" sz="2400" dirty="0"/>
          </a:p>
        </p:txBody>
      </p:sp>
    </p:spTree>
    <p:extLst>
      <p:ext uri="{BB962C8B-B14F-4D97-AF65-F5344CB8AC3E}">
        <p14:creationId xmlns:p14="http://schemas.microsoft.com/office/powerpoint/2010/main" val="40799378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ormAutofit fontScale="90000"/>
          </a:bodyPr>
          <a:lstStyle/>
          <a:p>
            <a:pPr marL="760412" indent="-342900" fontAlgn="base"/>
            <a:r>
              <a:rPr lang="en-US" sz="3600" dirty="0" smtClean="0">
                <a:solidFill>
                  <a:schemeClr val="tx1"/>
                </a:solidFill>
                <a:latin typeface="Arial"/>
                <a:cs typeface="Arial"/>
              </a:rPr>
              <a:t>3.4</a:t>
            </a:r>
            <a:r>
              <a:rPr lang="en-GB" sz="3600" dirty="0" smtClean="0">
                <a:latin typeface="Arial"/>
                <a:cs typeface="Arial"/>
              </a:rPr>
              <a:t> NDMO LL Workshop</a:t>
            </a:r>
            <a:r>
              <a:rPr lang="fr-FR" sz="3600" dirty="0">
                <a:latin typeface="Arial"/>
                <a:cs typeface="Arial"/>
              </a:rPr>
              <a:t/>
            </a:r>
            <a:br>
              <a:rPr lang="fr-FR" sz="3600" dirty="0">
                <a:latin typeface="Arial"/>
                <a:cs typeface="Arial"/>
              </a:rPr>
            </a:br>
            <a:endParaRPr lang="fr-FR" sz="3600" dirty="0">
              <a:latin typeface="Arial"/>
              <a:cs typeface="Arial"/>
            </a:endParaRPr>
          </a:p>
        </p:txBody>
      </p:sp>
      <p:sp>
        <p:nvSpPr>
          <p:cNvPr id="6" name="Content Placeholder 5"/>
          <p:cNvSpPr>
            <a:spLocks noGrp="1"/>
          </p:cNvSpPr>
          <p:nvPr>
            <p:ph idx="1"/>
          </p:nvPr>
        </p:nvSpPr>
        <p:spPr>
          <a:xfrm>
            <a:off x="457200" y="1417638"/>
            <a:ext cx="8229600" cy="4678363"/>
          </a:xfrm>
        </p:spPr>
        <p:txBody>
          <a:bodyPr anchor="t">
            <a:noAutofit/>
          </a:bodyPr>
          <a:lstStyle/>
          <a:p>
            <a:r>
              <a:rPr lang="en-US" sz="2400" dirty="0" smtClean="0">
                <a:latin typeface="Arial"/>
                <a:cs typeface="Arial"/>
              </a:rPr>
              <a:t>Wednesday 24 and Thursday 25</a:t>
            </a:r>
          </a:p>
          <a:p>
            <a:r>
              <a:rPr lang="en-US" sz="2400" dirty="0" smtClean="0">
                <a:latin typeface="Arial"/>
                <a:cs typeface="Arial"/>
              </a:rPr>
              <a:t>Various Shelter Cluster partners participation</a:t>
            </a:r>
          </a:p>
          <a:p>
            <a:r>
              <a:rPr lang="en-US" sz="2400" dirty="0" smtClean="0">
                <a:latin typeface="Arial"/>
                <a:cs typeface="Arial"/>
              </a:rPr>
              <a:t>IFRC 3 SCT members attending</a:t>
            </a:r>
          </a:p>
          <a:p>
            <a:r>
              <a:rPr lang="en-US" sz="2400" dirty="0" smtClean="0">
                <a:latin typeface="Arial"/>
                <a:cs typeface="Arial"/>
              </a:rPr>
              <a:t>Shelter Cluster as part of last </a:t>
            </a:r>
            <a:r>
              <a:rPr lang="en-US" sz="2400" dirty="0" smtClean="0">
                <a:latin typeface="Arial"/>
                <a:cs typeface="Arial"/>
              </a:rPr>
              <a:t>panel </a:t>
            </a:r>
            <a:r>
              <a:rPr lang="en-US" sz="2400" dirty="0" smtClean="0">
                <a:latin typeface="Arial"/>
                <a:cs typeface="Arial"/>
              </a:rPr>
              <a:t>with WASH, </a:t>
            </a:r>
            <a:endParaRPr lang="en-US" sz="2400" dirty="0">
              <a:latin typeface="Arial"/>
              <a:cs typeface="Arial"/>
            </a:endParaRPr>
          </a:p>
        </p:txBody>
      </p:sp>
    </p:spTree>
    <p:extLst>
      <p:ext uri="{BB962C8B-B14F-4D97-AF65-F5344CB8AC3E}">
        <p14:creationId xmlns:p14="http://schemas.microsoft.com/office/powerpoint/2010/main" val="36473708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ormAutofit fontScale="90000"/>
          </a:bodyPr>
          <a:lstStyle/>
          <a:p>
            <a:pPr marL="760412" indent="-342900" fontAlgn="base"/>
            <a:r>
              <a:rPr lang="en-GB" sz="3600" dirty="0" smtClean="0">
                <a:latin typeface="Arial"/>
                <a:cs typeface="Arial"/>
              </a:rPr>
              <a:t>4</a:t>
            </a:r>
            <a:r>
              <a:rPr lang="en-GB" sz="3600" dirty="0">
                <a:latin typeface="Arial"/>
                <a:cs typeface="Arial"/>
              </a:rPr>
              <a:t>. Partners update and </a:t>
            </a:r>
            <a:r>
              <a:rPr lang="en-GB" sz="3600" dirty="0" smtClean="0">
                <a:latin typeface="Arial"/>
                <a:cs typeface="Arial"/>
              </a:rPr>
              <a:t>issues</a:t>
            </a:r>
            <a:r>
              <a:rPr lang="fr-FR" sz="3600" dirty="0">
                <a:latin typeface="Arial"/>
                <a:cs typeface="Arial"/>
              </a:rPr>
              <a:t/>
            </a:r>
            <a:br>
              <a:rPr lang="fr-FR" sz="3600" dirty="0">
                <a:latin typeface="Arial"/>
                <a:cs typeface="Arial"/>
              </a:rPr>
            </a:br>
            <a:endParaRPr lang="fr-FR" sz="3600" dirty="0">
              <a:latin typeface="Arial"/>
              <a:cs typeface="Arial"/>
            </a:endParaRPr>
          </a:p>
        </p:txBody>
      </p:sp>
      <p:sp>
        <p:nvSpPr>
          <p:cNvPr id="6" name="Content Placeholder 5"/>
          <p:cNvSpPr>
            <a:spLocks noGrp="1"/>
          </p:cNvSpPr>
          <p:nvPr>
            <p:ph idx="1"/>
          </p:nvPr>
        </p:nvSpPr>
        <p:spPr>
          <a:xfrm>
            <a:off x="457200" y="1417638"/>
            <a:ext cx="8229600" cy="4678363"/>
          </a:xfrm>
        </p:spPr>
        <p:txBody>
          <a:bodyPr anchor="t">
            <a:noAutofit/>
          </a:bodyPr>
          <a:lstStyle/>
          <a:p>
            <a:r>
              <a:rPr lang="fr-FR" sz="2600" b="1" dirty="0">
                <a:latin typeface="Arial"/>
                <a:cs typeface="Arial"/>
              </a:rPr>
              <a:t>Salvation </a:t>
            </a:r>
            <a:r>
              <a:rPr lang="fr-FR" sz="2600" b="1" dirty="0" err="1">
                <a:latin typeface="Arial"/>
                <a:cs typeface="Arial"/>
              </a:rPr>
              <a:t>Army</a:t>
            </a:r>
            <a:r>
              <a:rPr lang="fr-FR" sz="2600" b="1" dirty="0">
                <a:latin typeface="Arial"/>
                <a:cs typeface="Arial"/>
              </a:rPr>
              <a:t> &amp; Liberty for the nation </a:t>
            </a:r>
            <a:r>
              <a:rPr lang="fr-FR" sz="2600" b="1" dirty="0" err="1">
                <a:latin typeface="Arial"/>
                <a:cs typeface="Arial"/>
              </a:rPr>
              <a:t>project</a:t>
            </a:r>
            <a:endParaRPr lang="fr-FR" sz="2600" b="1" dirty="0">
              <a:latin typeface="Arial"/>
              <a:cs typeface="Arial"/>
            </a:endParaRPr>
          </a:p>
          <a:p>
            <a:endParaRPr lang="en-US" sz="2400" dirty="0">
              <a:latin typeface="Arial"/>
              <a:cs typeface="Arial"/>
            </a:endParaRPr>
          </a:p>
        </p:txBody>
      </p:sp>
    </p:spTree>
    <p:extLst>
      <p:ext uri="{BB962C8B-B14F-4D97-AF65-F5344CB8AC3E}">
        <p14:creationId xmlns:p14="http://schemas.microsoft.com/office/powerpoint/2010/main" val="396322993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ormAutofit fontScale="90000"/>
          </a:bodyPr>
          <a:lstStyle/>
          <a:p>
            <a:pPr marL="760412" indent="-342900" fontAlgn="base"/>
            <a:r>
              <a:rPr lang="en-GB" sz="3600" dirty="0">
                <a:latin typeface="Arial"/>
                <a:cs typeface="Arial"/>
              </a:rPr>
              <a:t>5</a:t>
            </a:r>
            <a:r>
              <a:rPr lang="en-GB" sz="3600" dirty="0" smtClean="0">
                <a:latin typeface="Arial"/>
                <a:cs typeface="Arial"/>
              </a:rPr>
              <a:t>. AOB</a:t>
            </a:r>
            <a:r>
              <a:rPr lang="fr-FR" sz="3600" dirty="0">
                <a:latin typeface="Arial"/>
                <a:cs typeface="Arial"/>
              </a:rPr>
              <a:t/>
            </a:r>
            <a:br>
              <a:rPr lang="fr-FR" sz="3600" dirty="0">
                <a:latin typeface="Arial"/>
                <a:cs typeface="Arial"/>
              </a:rPr>
            </a:br>
            <a:endParaRPr lang="fr-FR" sz="3600" dirty="0">
              <a:latin typeface="Arial"/>
              <a:cs typeface="Arial"/>
            </a:endParaRPr>
          </a:p>
        </p:txBody>
      </p:sp>
    </p:spTree>
    <p:extLst>
      <p:ext uri="{BB962C8B-B14F-4D97-AF65-F5344CB8AC3E}">
        <p14:creationId xmlns:p14="http://schemas.microsoft.com/office/powerpoint/2010/main" val="187509761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ormAutofit/>
          </a:bodyPr>
          <a:lstStyle/>
          <a:p>
            <a:r>
              <a:rPr lang="en-US" sz="3600" dirty="0" smtClean="0">
                <a:solidFill>
                  <a:schemeClr val="tx1"/>
                </a:solidFill>
              </a:rPr>
              <a:t>2. IM Update</a:t>
            </a:r>
            <a:endParaRPr lang="en-US" sz="3600" dirty="0">
              <a:solidFill>
                <a:schemeClr val="tx1"/>
              </a:solidFill>
            </a:endParaRPr>
          </a:p>
        </p:txBody>
      </p:sp>
      <p:sp>
        <p:nvSpPr>
          <p:cNvPr id="6" name="Content Placeholder 5"/>
          <p:cNvSpPr>
            <a:spLocks noGrp="1"/>
          </p:cNvSpPr>
          <p:nvPr>
            <p:ph idx="1"/>
          </p:nvPr>
        </p:nvSpPr>
        <p:spPr>
          <a:xfrm>
            <a:off x="152400" y="1066800"/>
            <a:ext cx="8839200" cy="5029201"/>
          </a:xfrm>
        </p:spPr>
        <p:txBody>
          <a:bodyPr anchor="ctr">
            <a:normAutofit fontScale="62500" lnSpcReduction="20000"/>
          </a:bodyPr>
          <a:lstStyle/>
          <a:p>
            <a:pPr marL="0" indent="0">
              <a:buNone/>
            </a:pPr>
            <a:r>
              <a:rPr lang="en-US" sz="4500" b="1" dirty="0" smtClean="0">
                <a:solidFill>
                  <a:srgbClr val="7F1416"/>
                </a:solidFill>
                <a:latin typeface="Verdana" panose="020B0604030504040204" pitchFamily="34" charset="0"/>
                <a:ea typeface="Verdana" panose="020B0604030504040204" pitchFamily="34" charset="0"/>
                <a:cs typeface="Verdana" panose="020B0604030504040204" pitchFamily="34" charset="0"/>
              </a:rPr>
              <a:t>Purpose</a:t>
            </a:r>
          </a:p>
          <a:p>
            <a:pPr marL="0" indent="0">
              <a:buNone/>
            </a:pPr>
            <a:endParaRPr lang="en-US" sz="4500" dirty="0"/>
          </a:p>
          <a:p>
            <a:pPr marL="164331" lvl="1" indent="0">
              <a:buNone/>
            </a:pPr>
            <a:r>
              <a:rPr lang="en-US" sz="4500" b="1" dirty="0" smtClean="0"/>
              <a:t>Response -</a:t>
            </a:r>
            <a:r>
              <a:rPr lang="en-US" sz="4500" dirty="0" smtClean="0"/>
              <a:t> Show the progress and coverage of Shelter Cluster partners towards achieving ‘Cluster Objective 1’, which supports the Humanitarian Action Plan’s ‘Primary Strategic Objective’ that covers all response activities of every cluster.</a:t>
            </a:r>
          </a:p>
          <a:p>
            <a:pPr lvl="1"/>
            <a:endParaRPr lang="en-US" sz="4500" dirty="0" smtClean="0"/>
          </a:p>
          <a:p>
            <a:pPr marL="164331" lvl="1" indent="0">
              <a:buNone/>
            </a:pPr>
            <a:r>
              <a:rPr lang="en-US" sz="4500" b="1" dirty="0" smtClean="0"/>
              <a:t>Early Recovery - </a:t>
            </a:r>
            <a:r>
              <a:rPr lang="en-US" sz="4500" dirty="0" smtClean="0"/>
              <a:t>Show the activity number and coverage of shelter tool kit &amp; fixing kit distributions along with shelter awareness training &amp; shelter reconstruction.</a:t>
            </a:r>
          </a:p>
          <a:p>
            <a:pPr marL="164331" lvl="1" indent="0">
              <a:buNone/>
            </a:pPr>
            <a:endParaRPr lang="en-US" sz="2800" dirty="0"/>
          </a:p>
          <a:p>
            <a:pPr marL="164331" lvl="1" indent="0" algn="ctr">
              <a:buNone/>
            </a:pPr>
            <a:r>
              <a:rPr lang="en-US" sz="4500" dirty="0" smtClean="0">
                <a:solidFill>
                  <a:srgbClr val="FF0000"/>
                </a:solidFill>
              </a:rPr>
              <a:t>Reminder – 3Ws Due Monday 29 June!</a:t>
            </a:r>
          </a:p>
        </p:txBody>
      </p:sp>
    </p:spTree>
    <p:extLst>
      <p:ext uri="{BB962C8B-B14F-4D97-AF65-F5344CB8AC3E}">
        <p14:creationId xmlns:p14="http://schemas.microsoft.com/office/powerpoint/2010/main" val="332710259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ormAutofit/>
          </a:bodyPr>
          <a:lstStyle/>
          <a:p>
            <a:r>
              <a:rPr lang="en-US" sz="3600" dirty="0" smtClean="0">
                <a:solidFill>
                  <a:schemeClr val="tx1"/>
                </a:solidFill>
              </a:rPr>
              <a:t>2. IM Update</a:t>
            </a:r>
            <a:endParaRPr lang="en-US" sz="3600" dirty="0">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4025" y="1213469"/>
            <a:ext cx="6142921" cy="1267131"/>
          </a:xfrm>
          <a:prstGeom prst="rect">
            <a:avLst/>
          </a:prstGeom>
          <a:ln>
            <a:solidFill>
              <a:schemeClr val="bg2">
                <a:lumMod val="50000"/>
              </a:schemeClr>
            </a:solid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4024" y="2590800"/>
            <a:ext cx="6142921" cy="3487437"/>
          </a:xfrm>
          <a:prstGeom prst="rect">
            <a:avLst/>
          </a:prstGeom>
          <a:ln>
            <a:solidFill>
              <a:schemeClr val="bg2">
                <a:lumMod val="50000"/>
              </a:schemeClr>
            </a:solidFill>
          </a:ln>
        </p:spPr>
      </p:pic>
      <p:sp>
        <p:nvSpPr>
          <p:cNvPr id="11" name="TextBox 10"/>
          <p:cNvSpPr txBox="1"/>
          <p:nvPr/>
        </p:nvSpPr>
        <p:spPr>
          <a:xfrm>
            <a:off x="38100" y="1217583"/>
            <a:ext cx="1571624" cy="400110"/>
          </a:xfrm>
          <a:prstGeom prst="rect">
            <a:avLst/>
          </a:prstGeom>
          <a:solidFill>
            <a:schemeClr val="bg1"/>
          </a:solidFill>
        </p:spPr>
        <p:txBody>
          <a:bodyPr wrap="square" rtlCol="0" anchor="ctr">
            <a:spAutoFit/>
          </a:bodyPr>
          <a:lstStyle/>
          <a:p>
            <a:pPr algn="ctr"/>
            <a:r>
              <a:rPr lang="en-US" sz="2000" b="1" dirty="0" smtClean="0">
                <a:solidFill>
                  <a:srgbClr val="7F1416"/>
                </a:solidFill>
                <a:latin typeface="Verdana" panose="020B0604030504040204" pitchFamily="34" charset="0"/>
                <a:ea typeface="Verdana" panose="020B0604030504040204" pitchFamily="34" charset="0"/>
                <a:cs typeface="Verdana" panose="020B0604030504040204" pitchFamily="34" charset="0"/>
              </a:rPr>
              <a:t>Response</a:t>
            </a:r>
            <a:endParaRPr lang="en-US" sz="2000" b="1" dirty="0">
              <a:solidFill>
                <a:srgbClr val="7F1416"/>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Curved Up Arrow 12"/>
          <p:cNvSpPr/>
          <p:nvPr/>
        </p:nvSpPr>
        <p:spPr>
          <a:xfrm rot="16200000">
            <a:off x="6842356" y="2758844"/>
            <a:ext cx="3003088" cy="838200"/>
          </a:xfrm>
          <a:prstGeom prst="curvedUpArrow">
            <a:avLst>
              <a:gd name="adj1" fmla="val 20795"/>
              <a:gd name="adj2" fmla="val 50000"/>
              <a:gd name="adj3" fmla="val 25000"/>
            </a:avLst>
          </a:prstGeom>
          <a:solidFill>
            <a:srgbClr val="E5D0D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2200461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ormAutofit/>
          </a:bodyPr>
          <a:lstStyle/>
          <a:p>
            <a:r>
              <a:rPr lang="en-US" sz="3600" dirty="0" smtClean="0">
                <a:solidFill>
                  <a:schemeClr val="tx1"/>
                </a:solidFill>
              </a:rPr>
              <a:t>2. IM Update</a:t>
            </a:r>
            <a:endParaRPr lang="en-US" sz="3600" dirty="0">
              <a:solidFill>
                <a:schemeClr val="tx1"/>
              </a:solidFill>
            </a:endParaRPr>
          </a:p>
        </p:txBody>
      </p:sp>
      <p:sp>
        <p:nvSpPr>
          <p:cNvPr id="6" name="Content Placeholder 5"/>
          <p:cNvSpPr>
            <a:spLocks noGrp="1"/>
          </p:cNvSpPr>
          <p:nvPr>
            <p:ph idx="1"/>
          </p:nvPr>
        </p:nvSpPr>
        <p:spPr>
          <a:xfrm>
            <a:off x="152400" y="1066800"/>
            <a:ext cx="8839200" cy="5029201"/>
          </a:xfrm>
        </p:spPr>
        <p:txBody>
          <a:bodyPr anchor="ctr">
            <a:normAutofit/>
          </a:bodyPr>
          <a:lstStyle/>
          <a:p>
            <a:pPr marL="164331" lvl="1" indent="0" algn="ctr">
              <a:buNone/>
            </a:pPr>
            <a:r>
              <a:rPr lang="en-US" sz="2800" dirty="0" smtClean="0">
                <a:hlinkClick r:id="rId3" action="ppaction://hlinkfile"/>
              </a:rPr>
              <a:t>SC </a:t>
            </a:r>
            <a:r>
              <a:rPr lang="en-US" sz="2800" dirty="0">
                <a:hlinkClick r:id="rId3" action="ppaction://hlinkfile"/>
              </a:rPr>
              <a:t>Vanuatu Primary </a:t>
            </a:r>
            <a:r>
              <a:rPr lang="en-US" sz="2800" dirty="0" smtClean="0">
                <a:hlinkClick r:id="rId3" action="ppaction://hlinkfile"/>
              </a:rPr>
              <a:t>Strategic Objective </a:t>
            </a:r>
            <a:r>
              <a:rPr lang="en-US" sz="2800" dirty="0">
                <a:hlinkClick r:id="rId3" action="ppaction://hlinkfile"/>
              </a:rPr>
              <a:t>Progress </a:t>
            </a:r>
            <a:r>
              <a:rPr lang="en-US" sz="2800" dirty="0" smtClean="0">
                <a:hlinkClick r:id="rId3" action="ppaction://hlinkfile"/>
              </a:rPr>
              <a:t>Map</a:t>
            </a:r>
            <a:endParaRPr lang="en-US" sz="2800" dirty="0" smtClean="0"/>
          </a:p>
          <a:p>
            <a:pPr lvl="1"/>
            <a:endParaRPr lang="en-US" sz="2800" dirty="0" smtClean="0"/>
          </a:p>
          <a:p>
            <a:pPr lvl="1"/>
            <a:endParaRPr lang="en-US" sz="2800" dirty="0"/>
          </a:p>
          <a:p>
            <a:pPr lvl="1"/>
            <a:endParaRPr lang="en-US" sz="2800" dirty="0" smtClean="0"/>
          </a:p>
          <a:p>
            <a:pPr marL="164331" lvl="1" indent="0" algn="ctr">
              <a:buNone/>
            </a:pPr>
            <a:r>
              <a:rPr lang="en-US" sz="2800" dirty="0" smtClean="0">
                <a:hlinkClick r:id="rId4" action="ppaction://hlinkfile"/>
              </a:rPr>
              <a:t>SC </a:t>
            </a:r>
            <a:r>
              <a:rPr lang="en-US" sz="2800" dirty="0">
                <a:hlinkClick r:id="rId4" action="ppaction://hlinkfile"/>
              </a:rPr>
              <a:t>Vanuatu Primary Strategic Objective Progress </a:t>
            </a:r>
            <a:r>
              <a:rPr lang="en-US" sz="2800" dirty="0" smtClean="0">
                <a:hlinkClick r:id="rId4" action="ppaction://hlinkfile"/>
              </a:rPr>
              <a:t>Table</a:t>
            </a:r>
            <a:endParaRPr lang="en-US" sz="2800" dirty="0" smtClean="0"/>
          </a:p>
        </p:txBody>
      </p:sp>
    </p:spTree>
    <p:extLst>
      <p:ext uri="{BB962C8B-B14F-4D97-AF65-F5344CB8AC3E}">
        <p14:creationId xmlns:p14="http://schemas.microsoft.com/office/powerpoint/2010/main" val="13678197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ormAutofit/>
          </a:bodyPr>
          <a:lstStyle/>
          <a:p>
            <a:r>
              <a:rPr lang="en-US" sz="3600" dirty="0" smtClean="0">
                <a:solidFill>
                  <a:schemeClr val="tx1"/>
                </a:solidFill>
              </a:rPr>
              <a:t>2. IM Update</a:t>
            </a:r>
            <a:endParaRPr lang="en-US" sz="3600" dirty="0">
              <a:solidFill>
                <a:schemeClr val="tx1"/>
              </a:solidFill>
            </a:endParaRPr>
          </a:p>
        </p:txBody>
      </p:sp>
      <p:sp>
        <p:nvSpPr>
          <p:cNvPr id="6" name="Content Placeholder 5"/>
          <p:cNvSpPr>
            <a:spLocks noGrp="1"/>
          </p:cNvSpPr>
          <p:nvPr>
            <p:ph idx="1"/>
          </p:nvPr>
        </p:nvSpPr>
        <p:spPr>
          <a:xfrm>
            <a:off x="457200" y="1417638"/>
            <a:ext cx="8229600" cy="4678363"/>
          </a:xfrm>
        </p:spPr>
        <p:txBody>
          <a:bodyPr anchor="t">
            <a:normAutofit fontScale="92500" lnSpcReduction="20000"/>
          </a:bodyPr>
          <a:lstStyle/>
          <a:p>
            <a:pPr marL="0" indent="0">
              <a:buNone/>
            </a:pPr>
            <a:r>
              <a:rPr lang="en-US" sz="3000" b="1" dirty="0" smtClean="0">
                <a:solidFill>
                  <a:srgbClr val="7F1416"/>
                </a:solidFill>
                <a:latin typeface="Verdana" panose="020B0604030504040204" pitchFamily="34" charset="0"/>
                <a:ea typeface="Verdana" panose="020B0604030504040204" pitchFamily="34" charset="0"/>
                <a:cs typeface="Verdana" panose="020B0604030504040204" pitchFamily="34" charset="0"/>
              </a:rPr>
              <a:t>Early Recovery</a:t>
            </a:r>
          </a:p>
          <a:p>
            <a:pPr marL="0" indent="0">
              <a:buNone/>
            </a:pPr>
            <a:endParaRPr lang="en-US" sz="2000" b="1" dirty="0">
              <a:solidFill>
                <a:srgbClr val="7F1416"/>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3000" dirty="0" smtClean="0">
                <a:ea typeface="Verdana" panose="020B0604030504040204" pitchFamily="34" charset="0"/>
                <a:cs typeface="Verdana" panose="020B0604030504040204" pitchFamily="34" charset="0"/>
              </a:rPr>
              <a:t>Includes</a:t>
            </a:r>
            <a:endParaRPr lang="en-US" sz="3000" dirty="0">
              <a:ea typeface="Verdana" panose="020B0604030504040204" pitchFamily="34" charset="0"/>
              <a:cs typeface="Verdana" panose="020B0604030504040204" pitchFamily="34" charset="0"/>
            </a:endParaRPr>
          </a:p>
          <a:p>
            <a:pPr marL="431374" lvl="3" indent="-123249">
              <a:buFont typeface="Wingdings" pitchFamily="2" charset="2"/>
              <a:buChar char="§"/>
            </a:pPr>
            <a:r>
              <a:rPr lang="en-US" sz="3000" dirty="0"/>
              <a:t> Shelter Tool Kits (overlap with SC Objective 1)</a:t>
            </a:r>
          </a:p>
          <a:p>
            <a:pPr marL="431374" lvl="3" indent="-123249">
              <a:buFont typeface="Wingdings" pitchFamily="2" charset="2"/>
              <a:buChar char="§"/>
            </a:pPr>
            <a:r>
              <a:rPr lang="en-US" sz="3000" dirty="0"/>
              <a:t> Fixing Kits </a:t>
            </a:r>
          </a:p>
          <a:p>
            <a:pPr marL="431374" lvl="3" indent="-123249">
              <a:buFont typeface="Wingdings" pitchFamily="2" charset="2"/>
              <a:buChar char="§"/>
            </a:pPr>
            <a:r>
              <a:rPr lang="en-US" sz="3000" dirty="0"/>
              <a:t> Shelter Awareness Training </a:t>
            </a:r>
          </a:p>
          <a:p>
            <a:pPr marL="431374" lvl="3" indent="-123249">
              <a:buFont typeface="Wingdings" pitchFamily="2" charset="2"/>
              <a:buChar char="§"/>
            </a:pPr>
            <a:r>
              <a:rPr lang="en-US" sz="3000" dirty="0"/>
              <a:t> Shelter </a:t>
            </a:r>
            <a:r>
              <a:rPr lang="en-US" sz="3000" dirty="0" smtClean="0"/>
              <a:t>Reconstruction</a:t>
            </a:r>
          </a:p>
          <a:p>
            <a:pPr marL="0" lvl="1" indent="0">
              <a:buNone/>
            </a:pPr>
            <a:endParaRPr lang="en-US" sz="3000" b="1" dirty="0">
              <a:solidFill>
                <a:srgbClr val="7F1416"/>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3000" dirty="0" smtClean="0"/>
              <a:t>Not yet able to identify scope of these activities because not all agencies are able to identify total number of households to be reached.</a:t>
            </a:r>
            <a:endParaRPr lang="en-US" sz="3000" dirty="0"/>
          </a:p>
        </p:txBody>
      </p:sp>
    </p:spTree>
    <p:extLst>
      <p:ext uri="{BB962C8B-B14F-4D97-AF65-F5344CB8AC3E}">
        <p14:creationId xmlns:p14="http://schemas.microsoft.com/office/powerpoint/2010/main" val="386276729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ormAutofit/>
          </a:bodyPr>
          <a:lstStyle/>
          <a:p>
            <a:r>
              <a:rPr lang="en-US" sz="3600" dirty="0" smtClean="0">
                <a:solidFill>
                  <a:schemeClr val="tx1"/>
                </a:solidFill>
              </a:rPr>
              <a:t>2. IM Update</a:t>
            </a:r>
            <a:endParaRPr lang="en-US" sz="3600" dirty="0">
              <a:solidFill>
                <a:schemeClr val="tx1"/>
              </a:solidFill>
            </a:endParaRPr>
          </a:p>
        </p:txBody>
      </p:sp>
      <p:sp>
        <p:nvSpPr>
          <p:cNvPr id="6" name="Content Placeholder 5"/>
          <p:cNvSpPr>
            <a:spLocks noGrp="1"/>
          </p:cNvSpPr>
          <p:nvPr>
            <p:ph idx="1"/>
          </p:nvPr>
        </p:nvSpPr>
        <p:spPr>
          <a:xfrm>
            <a:off x="228600" y="1066800"/>
            <a:ext cx="8763000" cy="5029201"/>
          </a:xfrm>
        </p:spPr>
        <p:txBody>
          <a:bodyPr anchor="ctr">
            <a:normAutofit/>
          </a:bodyPr>
          <a:lstStyle/>
          <a:p>
            <a:pPr marL="0" indent="0" algn="ctr">
              <a:buNone/>
            </a:pPr>
            <a:r>
              <a:rPr lang="en-US" sz="2800" dirty="0" smtClean="0">
                <a:ea typeface="Verdana" panose="020B0604030504040204" pitchFamily="34" charset="0"/>
                <a:cs typeface="Verdana" panose="020B0604030504040204" pitchFamily="34" charset="0"/>
                <a:hlinkClick r:id="rId3" action="ppaction://hlinkfile"/>
              </a:rPr>
              <a:t>SC </a:t>
            </a:r>
            <a:r>
              <a:rPr lang="en-US" sz="2800" dirty="0">
                <a:ea typeface="Verdana" panose="020B0604030504040204" pitchFamily="34" charset="0"/>
                <a:cs typeface="Verdana" panose="020B0604030504040204" pitchFamily="34" charset="0"/>
                <a:hlinkClick r:id="rId3" action="ppaction://hlinkfile"/>
              </a:rPr>
              <a:t>Vanuatu </a:t>
            </a:r>
            <a:r>
              <a:rPr lang="en-US" sz="2800" dirty="0" smtClean="0">
                <a:ea typeface="Verdana" panose="020B0604030504040204" pitchFamily="34" charset="0"/>
                <a:cs typeface="Verdana" panose="020B0604030504040204" pitchFamily="34" charset="0"/>
                <a:hlinkClick r:id="rId3" action="ppaction://hlinkfile"/>
              </a:rPr>
              <a:t>Completed, Ongoing </a:t>
            </a:r>
            <a:r>
              <a:rPr lang="en-US" sz="2800" dirty="0">
                <a:ea typeface="Verdana" panose="020B0604030504040204" pitchFamily="34" charset="0"/>
                <a:cs typeface="Verdana" panose="020B0604030504040204" pitchFamily="34" charset="0"/>
                <a:hlinkClick r:id="rId3" action="ppaction://hlinkfile"/>
              </a:rPr>
              <a:t>&amp; </a:t>
            </a:r>
            <a:r>
              <a:rPr lang="en-US" sz="2800" dirty="0" smtClean="0">
                <a:ea typeface="Verdana" panose="020B0604030504040204" pitchFamily="34" charset="0"/>
                <a:cs typeface="Verdana" panose="020B0604030504040204" pitchFamily="34" charset="0"/>
                <a:hlinkClick r:id="rId3" action="ppaction://hlinkfile"/>
              </a:rPr>
              <a:t>Planned </a:t>
            </a:r>
            <a:r>
              <a:rPr lang="en-US" sz="2800" dirty="0">
                <a:ea typeface="Verdana" panose="020B0604030504040204" pitchFamily="34" charset="0"/>
                <a:cs typeface="Verdana" panose="020B0604030504040204" pitchFamily="34" charset="0"/>
                <a:hlinkClick r:id="rId3" action="ppaction://hlinkfile"/>
              </a:rPr>
              <a:t>Early Recovery Activities </a:t>
            </a:r>
            <a:r>
              <a:rPr lang="en-US" sz="2800" dirty="0" smtClean="0">
                <a:ea typeface="Verdana" panose="020B0604030504040204" pitchFamily="34" charset="0"/>
                <a:cs typeface="Verdana" panose="020B0604030504040204" pitchFamily="34" charset="0"/>
                <a:hlinkClick r:id="rId3" action="ppaction://hlinkfile"/>
              </a:rPr>
              <a:t>Table</a:t>
            </a:r>
            <a:endParaRPr lang="en-US" sz="2800" dirty="0" smtClean="0">
              <a:ea typeface="Verdana" panose="020B0604030504040204" pitchFamily="34" charset="0"/>
              <a:cs typeface="Verdana" panose="020B0604030504040204" pitchFamily="34" charset="0"/>
            </a:endParaRPr>
          </a:p>
          <a:p>
            <a:pPr>
              <a:buFontTx/>
              <a:buChar char="-"/>
            </a:pPr>
            <a:endParaRPr lang="en-US" sz="2800" dirty="0" smtClean="0">
              <a:ea typeface="Verdana" panose="020B0604030504040204" pitchFamily="34" charset="0"/>
              <a:cs typeface="Verdana" panose="020B0604030504040204" pitchFamily="34" charset="0"/>
            </a:endParaRPr>
          </a:p>
          <a:p>
            <a:pPr>
              <a:buFontTx/>
              <a:buChar char="-"/>
            </a:pPr>
            <a:endParaRPr lang="en-US" sz="2800" dirty="0" smtClean="0">
              <a:ea typeface="Verdana" panose="020B0604030504040204" pitchFamily="34" charset="0"/>
              <a:cs typeface="Verdana" panose="020B0604030504040204" pitchFamily="34" charset="0"/>
            </a:endParaRPr>
          </a:p>
          <a:p>
            <a:pPr>
              <a:buFontTx/>
              <a:buChar char="-"/>
            </a:pPr>
            <a:endParaRPr lang="en-US" sz="2800" dirty="0">
              <a:ea typeface="Verdana" panose="020B0604030504040204" pitchFamily="34" charset="0"/>
              <a:cs typeface="Verdana" panose="020B0604030504040204" pitchFamily="34" charset="0"/>
            </a:endParaRPr>
          </a:p>
          <a:p>
            <a:pPr marL="0" indent="0" algn="ctr">
              <a:buNone/>
            </a:pPr>
            <a:r>
              <a:rPr lang="en-US" sz="2800" dirty="0" smtClean="0">
                <a:ea typeface="Verdana" panose="020B0604030504040204" pitchFamily="34" charset="0"/>
                <a:cs typeface="Verdana" panose="020B0604030504040204" pitchFamily="34" charset="0"/>
                <a:hlinkClick r:id="rId4" action="ppaction://hlinkfile"/>
              </a:rPr>
              <a:t>SC </a:t>
            </a:r>
            <a:r>
              <a:rPr lang="en-US" sz="2800" dirty="0">
                <a:ea typeface="Verdana" panose="020B0604030504040204" pitchFamily="34" charset="0"/>
                <a:cs typeface="Verdana" panose="020B0604030504040204" pitchFamily="34" charset="0"/>
                <a:hlinkClick r:id="rId4" action="ppaction://hlinkfile"/>
              </a:rPr>
              <a:t>Vanuatu 3W Island Activity by HH </a:t>
            </a:r>
            <a:r>
              <a:rPr lang="en-US" sz="2800" dirty="0" smtClean="0">
                <a:ea typeface="Verdana" panose="020B0604030504040204" pitchFamily="34" charset="0"/>
                <a:cs typeface="Verdana" panose="020B0604030504040204" pitchFamily="34" charset="0"/>
                <a:hlinkClick r:id="rId4" action="ppaction://hlinkfile"/>
              </a:rPr>
              <a:t>Reached Table</a:t>
            </a:r>
            <a:endParaRPr lang="en-US" sz="2800" dirty="0"/>
          </a:p>
        </p:txBody>
      </p:sp>
    </p:spTree>
    <p:extLst>
      <p:ext uri="{BB962C8B-B14F-4D97-AF65-F5344CB8AC3E}">
        <p14:creationId xmlns:p14="http://schemas.microsoft.com/office/powerpoint/2010/main" val="220262913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ormAutofit/>
          </a:bodyPr>
          <a:lstStyle/>
          <a:p>
            <a:r>
              <a:rPr lang="en-US" sz="3600" dirty="0" smtClean="0">
                <a:solidFill>
                  <a:schemeClr val="tx1"/>
                </a:solidFill>
              </a:rPr>
              <a:t>2. IM Update</a:t>
            </a:r>
            <a:endParaRPr lang="en-US" sz="3600" dirty="0">
              <a:solidFill>
                <a:schemeClr val="tx1"/>
              </a:solidFill>
            </a:endParaRPr>
          </a:p>
        </p:txBody>
      </p:sp>
      <p:sp>
        <p:nvSpPr>
          <p:cNvPr id="6" name="Content Placeholder 5"/>
          <p:cNvSpPr>
            <a:spLocks noGrp="1"/>
          </p:cNvSpPr>
          <p:nvPr>
            <p:ph idx="1"/>
          </p:nvPr>
        </p:nvSpPr>
        <p:spPr>
          <a:xfrm>
            <a:off x="457200" y="1066800"/>
            <a:ext cx="8229600" cy="5029199"/>
          </a:xfrm>
        </p:spPr>
        <p:txBody>
          <a:bodyPr anchor="ctr">
            <a:normAutofit lnSpcReduction="10000"/>
          </a:bodyPr>
          <a:lstStyle/>
          <a:p>
            <a:pPr marL="0" indent="0">
              <a:buNone/>
            </a:pPr>
            <a:r>
              <a:rPr lang="en-US" sz="2800" b="1" dirty="0" smtClean="0">
                <a:solidFill>
                  <a:schemeClr val="accent3"/>
                </a:solidFill>
              </a:rPr>
              <a:t>3Ws</a:t>
            </a:r>
          </a:p>
          <a:p>
            <a:pPr marL="0" indent="0">
              <a:buNone/>
            </a:pPr>
            <a:endParaRPr lang="en-US" sz="2800" b="1" dirty="0" smtClean="0">
              <a:solidFill>
                <a:schemeClr val="accent3"/>
              </a:solidFill>
            </a:endParaRPr>
          </a:p>
          <a:p>
            <a:pPr>
              <a:buFontTx/>
              <a:buChar char="-"/>
            </a:pPr>
            <a:r>
              <a:rPr lang="en-US" sz="2800" dirty="0" smtClean="0"/>
              <a:t>Please</a:t>
            </a:r>
            <a:r>
              <a:rPr lang="en-US" sz="2800" dirty="0" smtClean="0">
                <a:solidFill>
                  <a:schemeClr val="accent3"/>
                </a:solidFill>
              </a:rPr>
              <a:t> </a:t>
            </a:r>
            <a:r>
              <a:rPr lang="en-US" sz="2800" dirty="0" smtClean="0"/>
              <a:t>check to update status of activities (planned -&gt; ongoing, ongoing -&gt; complete)</a:t>
            </a:r>
          </a:p>
          <a:p>
            <a:pPr>
              <a:buFontTx/>
              <a:buChar char="-"/>
            </a:pPr>
            <a:r>
              <a:rPr lang="en-US" sz="2800" dirty="0" smtClean="0"/>
              <a:t>Update HH reached  so we can understand scope of your activities</a:t>
            </a:r>
          </a:p>
          <a:p>
            <a:pPr>
              <a:buFontTx/>
              <a:buChar char="-"/>
            </a:pPr>
            <a:r>
              <a:rPr lang="en-US" sz="2800" dirty="0" smtClean="0"/>
              <a:t>Please contact me for any IM needs – mapping, gap &amp; needs analysis, contact lists, etc…</a:t>
            </a:r>
          </a:p>
          <a:p>
            <a:pPr marL="0" indent="0" algn="ctr">
              <a:buNone/>
            </a:pPr>
            <a:r>
              <a:rPr lang="en-US" sz="2800" dirty="0" smtClean="0"/>
              <a:t>im.vanuatu@sheltercluster.org</a:t>
            </a:r>
          </a:p>
          <a:p>
            <a:pPr marL="0" indent="0" algn="ctr">
              <a:buNone/>
            </a:pPr>
            <a:endParaRPr lang="en-US" sz="2800" dirty="0" smtClean="0">
              <a:solidFill>
                <a:schemeClr val="accent6">
                  <a:lumMod val="75000"/>
                </a:schemeClr>
              </a:solidFill>
            </a:endParaRPr>
          </a:p>
          <a:p>
            <a:pPr marL="0" indent="0" algn="ctr">
              <a:buNone/>
            </a:pPr>
            <a:r>
              <a:rPr lang="en-US" sz="2800" dirty="0">
                <a:solidFill>
                  <a:srgbClr val="FF0000"/>
                </a:solidFill>
              </a:rPr>
              <a:t>Reminder – 3Ws Due Monday 29 June</a:t>
            </a:r>
            <a:r>
              <a:rPr lang="en-US" sz="2800" dirty="0" smtClean="0">
                <a:solidFill>
                  <a:srgbClr val="FF0000"/>
                </a:solidFill>
              </a:rPr>
              <a:t>!</a:t>
            </a:r>
            <a:endParaRPr lang="en-US" sz="2800" dirty="0">
              <a:solidFill>
                <a:srgbClr val="FF0000"/>
              </a:solidFill>
            </a:endParaRPr>
          </a:p>
        </p:txBody>
      </p:sp>
    </p:spTree>
    <p:extLst>
      <p:ext uri="{BB962C8B-B14F-4D97-AF65-F5344CB8AC3E}">
        <p14:creationId xmlns:p14="http://schemas.microsoft.com/office/powerpoint/2010/main" val="405720070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ormAutofit/>
          </a:bodyPr>
          <a:lstStyle/>
          <a:p>
            <a:r>
              <a:rPr lang="en-US" sz="3600" dirty="0" smtClean="0">
                <a:solidFill>
                  <a:schemeClr val="tx1"/>
                </a:solidFill>
                <a:latin typeface="Arial"/>
                <a:cs typeface="Arial"/>
              </a:rPr>
              <a:t>3.1</a:t>
            </a:r>
            <a:r>
              <a:rPr lang="en-GB" sz="3600" dirty="0" smtClean="0">
                <a:latin typeface="Arial"/>
                <a:cs typeface="Arial"/>
              </a:rPr>
              <a:t> Strategic </a:t>
            </a:r>
            <a:r>
              <a:rPr lang="en-GB" sz="3600" dirty="0">
                <a:latin typeface="Arial"/>
                <a:cs typeface="Arial"/>
              </a:rPr>
              <a:t>Advisory Group</a:t>
            </a:r>
            <a:endParaRPr lang="en-US" sz="3600" dirty="0">
              <a:solidFill>
                <a:schemeClr val="tx1"/>
              </a:solidFill>
              <a:latin typeface="Arial"/>
              <a:cs typeface="Arial"/>
            </a:endParaRPr>
          </a:p>
        </p:txBody>
      </p:sp>
      <p:sp>
        <p:nvSpPr>
          <p:cNvPr id="6" name="Content Placeholder 5"/>
          <p:cNvSpPr>
            <a:spLocks noGrp="1"/>
          </p:cNvSpPr>
          <p:nvPr>
            <p:ph idx="1"/>
          </p:nvPr>
        </p:nvSpPr>
        <p:spPr>
          <a:xfrm>
            <a:off x="457200" y="1417638"/>
            <a:ext cx="8229600" cy="4678363"/>
          </a:xfrm>
        </p:spPr>
        <p:txBody>
          <a:bodyPr anchor="t">
            <a:normAutofit lnSpcReduction="10000"/>
          </a:bodyPr>
          <a:lstStyle/>
          <a:p>
            <a:pPr marL="0" indent="0">
              <a:buNone/>
            </a:pPr>
            <a:r>
              <a:rPr lang="en-US" sz="2800" b="1" dirty="0" smtClean="0">
                <a:solidFill>
                  <a:srgbClr val="7F1416"/>
                </a:solidFill>
                <a:latin typeface="Arial"/>
                <a:ea typeface="Verdana" panose="020B0604030504040204" pitchFamily="34" charset="0"/>
                <a:cs typeface="Arial"/>
              </a:rPr>
              <a:t>Meeting on Wednesday 24/06: </a:t>
            </a:r>
            <a:r>
              <a:rPr lang="en-US" sz="2800" b="1" dirty="0" smtClean="0">
                <a:latin typeface="Arial"/>
                <a:ea typeface="Verdana" panose="020B0604030504040204" pitchFamily="34" charset="0"/>
                <a:cs typeface="Arial"/>
              </a:rPr>
              <a:t>PWD, DLA, UN Habitat and IFRC SCT:</a:t>
            </a:r>
          </a:p>
          <a:p>
            <a:pPr marL="0" indent="0">
              <a:buNone/>
            </a:pPr>
            <a:endParaRPr lang="en-US" sz="2800" b="1" dirty="0">
              <a:latin typeface="Arial"/>
              <a:ea typeface="Verdana" panose="020B0604030504040204" pitchFamily="34" charset="0"/>
              <a:cs typeface="Arial"/>
            </a:endParaRPr>
          </a:p>
          <a:p>
            <a:pPr>
              <a:buFont typeface="Wingdings" charset="2"/>
              <a:buChar char="§"/>
            </a:pPr>
            <a:r>
              <a:rPr lang="en-US" sz="2800" dirty="0" smtClean="0">
                <a:latin typeface="Arial"/>
                <a:ea typeface="Verdana" panose="020B0604030504040204" pitchFamily="34" charset="0"/>
                <a:cs typeface="Arial"/>
              </a:rPr>
              <a:t>Shelter Cluster governance</a:t>
            </a:r>
          </a:p>
          <a:p>
            <a:pPr>
              <a:buFont typeface="Wingdings" charset="2"/>
              <a:buChar char="§"/>
            </a:pPr>
            <a:r>
              <a:rPr lang="en-US" sz="2800" dirty="0" smtClean="0">
                <a:latin typeface="Arial"/>
                <a:ea typeface="Verdana" panose="020B0604030504040204" pitchFamily="34" charset="0"/>
                <a:cs typeface="Arial"/>
              </a:rPr>
              <a:t>Shelter Recovery Strategy</a:t>
            </a:r>
          </a:p>
          <a:p>
            <a:pPr>
              <a:buFont typeface="Wingdings" charset="2"/>
              <a:buChar char="§"/>
            </a:pPr>
            <a:r>
              <a:rPr lang="en-US" sz="2800" dirty="0" smtClean="0">
                <a:latin typeface="Arial"/>
                <a:ea typeface="Verdana" panose="020B0604030504040204" pitchFamily="34" charset="0"/>
                <a:cs typeface="Arial"/>
              </a:rPr>
              <a:t>Coordination platform continuum between Shelter Cluster and Housing Sector table</a:t>
            </a:r>
          </a:p>
          <a:p>
            <a:pPr marL="0" indent="0">
              <a:buNone/>
            </a:pPr>
            <a:endParaRPr lang="en-US" sz="2800" b="1" dirty="0">
              <a:solidFill>
                <a:srgbClr val="7F1416"/>
              </a:solidFill>
              <a:latin typeface="Arial"/>
              <a:ea typeface="Verdana" panose="020B0604030504040204" pitchFamily="34" charset="0"/>
              <a:cs typeface="Arial"/>
            </a:endParaRPr>
          </a:p>
          <a:p>
            <a:pPr marL="0" indent="0">
              <a:buNone/>
            </a:pPr>
            <a:endParaRPr lang="en-US" sz="2800" b="1" dirty="0">
              <a:solidFill>
                <a:srgbClr val="7F1416"/>
              </a:solidFill>
              <a:latin typeface="Arial"/>
              <a:ea typeface="Verdana" panose="020B0604030504040204" pitchFamily="34" charset="0"/>
              <a:cs typeface="Arial"/>
            </a:endParaRPr>
          </a:p>
          <a:p>
            <a:pPr marL="0" indent="0">
              <a:buNone/>
            </a:pPr>
            <a:r>
              <a:rPr lang="en-US" sz="2800" b="1" dirty="0" smtClean="0">
                <a:solidFill>
                  <a:srgbClr val="7F1416"/>
                </a:solidFill>
                <a:latin typeface="Arial"/>
                <a:ea typeface="Verdana" panose="020B0604030504040204" pitchFamily="34" charset="0"/>
                <a:cs typeface="Arial"/>
              </a:rPr>
              <a:t> </a:t>
            </a:r>
            <a:endParaRPr lang="en-US" sz="2800" dirty="0">
              <a:latin typeface="Arial"/>
              <a:cs typeface="Arial"/>
            </a:endParaRPr>
          </a:p>
        </p:txBody>
      </p:sp>
    </p:spTree>
    <p:extLst>
      <p:ext uri="{BB962C8B-B14F-4D97-AF65-F5344CB8AC3E}">
        <p14:creationId xmlns:p14="http://schemas.microsoft.com/office/powerpoint/2010/main" val="140196846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helter Cluster Powerpoint Template V 1 0 - MYN">
  <a:themeElements>
    <a:clrScheme name="Shelter Cluster 3 Soft">
      <a:dk1>
        <a:sysClr val="windowText" lastClr="000000"/>
      </a:dk1>
      <a:lt1>
        <a:sysClr val="window" lastClr="FFFFFF"/>
      </a:lt1>
      <a:dk2>
        <a:srgbClr val="04314C"/>
      </a:dk2>
      <a:lt2>
        <a:srgbClr val="F6F6F6"/>
      </a:lt2>
      <a:accent1>
        <a:srgbClr val="365A70"/>
      </a:accent1>
      <a:accent2>
        <a:srgbClr val="FFC133"/>
      </a:accent2>
      <a:accent3>
        <a:srgbClr val="994345"/>
      </a:accent3>
      <a:accent4>
        <a:srgbClr val="84C559"/>
      </a:accent4>
      <a:accent5>
        <a:srgbClr val="FD3333"/>
      </a:accent5>
      <a:accent6>
        <a:srgbClr val="459FD5"/>
      </a:accent6>
      <a:hlink>
        <a:srgbClr val="994345"/>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1386</TotalTime>
  <Words>1358</Words>
  <Application>Microsoft Macintosh PowerPoint</Application>
  <PresentationFormat>Présentation à l'écran (4:3)</PresentationFormat>
  <Paragraphs>218</Paragraphs>
  <Slides>25</Slides>
  <Notes>25</Notes>
  <HiddenSlides>0</HiddenSlides>
  <MMClips>0</MMClips>
  <ScaleCrop>false</ScaleCrop>
  <HeadingPairs>
    <vt:vector size="4" baseType="variant">
      <vt:variant>
        <vt:lpstr>Thème</vt:lpstr>
      </vt:variant>
      <vt:variant>
        <vt:i4>1</vt:i4>
      </vt:variant>
      <vt:variant>
        <vt:lpstr>Titres des diapositives</vt:lpstr>
      </vt:variant>
      <vt:variant>
        <vt:i4>25</vt:i4>
      </vt:variant>
    </vt:vector>
  </HeadingPairs>
  <TitlesOfParts>
    <vt:vector size="26" baseType="lpstr">
      <vt:lpstr>Shelter Cluster Powerpoint Template V 1 0 - MYN</vt:lpstr>
      <vt:lpstr>Présentation PowerPoint</vt:lpstr>
      <vt:lpstr>Présentation PowerPoint</vt:lpstr>
      <vt:lpstr>2. IM Update</vt:lpstr>
      <vt:lpstr>2. IM Update</vt:lpstr>
      <vt:lpstr>2. IM Update</vt:lpstr>
      <vt:lpstr>2. IM Update</vt:lpstr>
      <vt:lpstr>2. IM Update</vt:lpstr>
      <vt:lpstr>2. IM Update</vt:lpstr>
      <vt:lpstr>3.1 Strategic Advisory Group</vt:lpstr>
      <vt:lpstr>Présentation PowerPoint</vt:lpstr>
      <vt:lpstr>Présentation PowerPoint</vt:lpstr>
      <vt:lpstr>Présentation PowerPoint</vt:lpstr>
      <vt:lpstr>Présentation PowerPoint</vt:lpstr>
      <vt:lpstr>Présentation PowerPoint</vt:lpstr>
      <vt:lpstr>Présentation PowerPoint</vt:lpstr>
      <vt:lpstr>3.2 Building Code</vt:lpstr>
      <vt:lpstr>3.2 Building Code</vt:lpstr>
      <vt:lpstr>3.3 Building Back Safer TWiG </vt:lpstr>
      <vt:lpstr>3.3 Building Back Safer TWiG </vt:lpstr>
      <vt:lpstr>3.3 Building Back Safer TWiG </vt:lpstr>
      <vt:lpstr>3.3 Building Back Safer TWiG </vt:lpstr>
      <vt:lpstr>3.3 Building Back Safer TWiG </vt:lpstr>
      <vt:lpstr>3.4 NDMO LL Workshop </vt:lpstr>
      <vt:lpstr>4. Partners update and issues </vt:lpstr>
      <vt:lpstr>5. AOB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Rashmi Rita</dc:creator>
  <cp:lastModifiedBy>Xavier Génot</cp:lastModifiedBy>
  <cp:revision>124</cp:revision>
  <cp:lastPrinted>2015-04-20T03:41:37Z</cp:lastPrinted>
  <dcterms:created xsi:type="dcterms:W3CDTF">2015-04-20T03:36:07Z</dcterms:created>
  <dcterms:modified xsi:type="dcterms:W3CDTF">2015-06-26T03:58:05Z</dcterms:modified>
</cp:coreProperties>
</file>