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72" r:id="rId3"/>
    <p:sldId id="295" r:id="rId4"/>
    <p:sldId id="296" r:id="rId5"/>
    <p:sldId id="297" r:id="rId6"/>
    <p:sldId id="298" r:id="rId7"/>
    <p:sldId id="299" r:id="rId8"/>
    <p:sldId id="300" r:id="rId9"/>
    <p:sldId id="305" r:id="rId10"/>
    <p:sldId id="306" r:id="rId11"/>
    <p:sldId id="307" r:id="rId12"/>
    <p:sldId id="282" r:id="rId13"/>
    <p:sldId id="280" r:id="rId14"/>
    <p:sldId id="281" r:id="rId15"/>
    <p:sldId id="308" r:id="rId16"/>
    <p:sldId id="309" r:id="rId17"/>
    <p:sldId id="310" r:id="rId18"/>
    <p:sldId id="311" r:id="rId19"/>
    <p:sldId id="312" r:id="rId20"/>
  </p:sldIdLst>
  <p:sldSz cx="9144000" cy="6858000" type="screen4x3"/>
  <p:notesSz cx="9926638" cy="14355763"/>
  <p:defaultTextStyle>
    <a:defPPr>
      <a:defRPr lang="en-US"/>
    </a:defPPr>
    <a:lvl1pPr marL="0" algn="l" defTabSz="663096" rtl="0" eaLnBrk="1" latinLnBrk="0" hangingPunct="1">
      <a:defRPr sz="1295" kern="1200">
        <a:solidFill>
          <a:schemeClr val="tx1"/>
        </a:solidFill>
        <a:latin typeface="+mn-lt"/>
        <a:ea typeface="+mn-ea"/>
        <a:cs typeface="+mn-cs"/>
      </a:defRPr>
    </a:lvl1pPr>
    <a:lvl2pPr marL="331548" algn="l" defTabSz="663096" rtl="0" eaLnBrk="1" latinLnBrk="0" hangingPunct="1">
      <a:defRPr sz="1295" kern="1200">
        <a:solidFill>
          <a:schemeClr val="tx1"/>
        </a:solidFill>
        <a:latin typeface="+mn-lt"/>
        <a:ea typeface="+mn-ea"/>
        <a:cs typeface="+mn-cs"/>
      </a:defRPr>
    </a:lvl2pPr>
    <a:lvl3pPr marL="663096" algn="l" defTabSz="663096" rtl="0" eaLnBrk="1" latinLnBrk="0" hangingPunct="1">
      <a:defRPr sz="1295" kern="1200">
        <a:solidFill>
          <a:schemeClr val="tx1"/>
        </a:solidFill>
        <a:latin typeface="+mn-lt"/>
        <a:ea typeface="+mn-ea"/>
        <a:cs typeface="+mn-cs"/>
      </a:defRPr>
    </a:lvl3pPr>
    <a:lvl4pPr marL="994644" algn="l" defTabSz="663096" rtl="0" eaLnBrk="1" latinLnBrk="0" hangingPunct="1">
      <a:defRPr sz="1295" kern="1200">
        <a:solidFill>
          <a:schemeClr val="tx1"/>
        </a:solidFill>
        <a:latin typeface="+mn-lt"/>
        <a:ea typeface="+mn-ea"/>
        <a:cs typeface="+mn-cs"/>
      </a:defRPr>
    </a:lvl4pPr>
    <a:lvl5pPr marL="1326191" algn="l" defTabSz="663096" rtl="0" eaLnBrk="1" latinLnBrk="0" hangingPunct="1">
      <a:defRPr sz="1295" kern="1200">
        <a:solidFill>
          <a:schemeClr val="tx1"/>
        </a:solidFill>
        <a:latin typeface="+mn-lt"/>
        <a:ea typeface="+mn-ea"/>
        <a:cs typeface="+mn-cs"/>
      </a:defRPr>
    </a:lvl5pPr>
    <a:lvl6pPr marL="1657739" algn="l" defTabSz="663096" rtl="0" eaLnBrk="1" latinLnBrk="0" hangingPunct="1">
      <a:defRPr sz="1295" kern="1200">
        <a:solidFill>
          <a:schemeClr val="tx1"/>
        </a:solidFill>
        <a:latin typeface="+mn-lt"/>
        <a:ea typeface="+mn-ea"/>
        <a:cs typeface="+mn-cs"/>
      </a:defRPr>
    </a:lvl6pPr>
    <a:lvl7pPr marL="1989287" algn="l" defTabSz="663096" rtl="0" eaLnBrk="1" latinLnBrk="0" hangingPunct="1">
      <a:defRPr sz="1295" kern="1200">
        <a:solidFill>
          <a:schemeClr val="tx1"/>
        </a:solidFill>
        <a:latin typeface="+mn-lt"/>
        <a:ea typeface="+mn-ea"/>
        <a:cs typeface="+mn-cs"/>
      </a:defRPr>
    </a:lvl7pPr>
    <a:lvl8pPr marL="2320835" algn="l" defTabSz="663096" rtl="0" eaLnBrk="1" latinLnBrk="0" hangingPunct="1">
      <a:defRPr sz="1295" kern="1200">
        <a:solidFill>
          <a:schemeClr val="tx1"/>
        </a:solidFill>
        <a:latin typeface="+mn-lt"/>
        <a:ea typeface="+mn-ea"/>
        <a:cs typeface="+mn-cs"/>
      </a:defRPr>
    </a:lvl8pPr>
    <a:lvl9pPr marL="2652383" algn="l" defTabSz="663096" rtl="0" eaLnBrk="1" latinLnBrk="0" hangingPunct="1">
      <a:defRPr sz="12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0D0"/>
    <a:srgbClr val="7F1416"/>
    <a:srgbClr val="CDD6DB"/>
    <a:srgbClr val="168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76" autoAdjust="0"/>
  </p:normalViewPr>
  <p:slideViewPr>
    <p:cSldViewPr>
      <p:cViewPr varScale="1">
        <p:scale>
          <a:sx n="67" d="100"/>
          <a:sy n="67" d="100"/>
        </p:scale>
        <p:origin x="13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125" cy="719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1"/>
            <a:ext cx="4302125" cy="719138"/>
          </a:xfrm>
          <a:prstGeom prst="rect">
            <a:avLst/>
          </a:prstGeom>
        </p:spPr>
        <p:txBody>
          <a:bodyPr vert="horz" lIns="91440" tIns="45720" rIns="91440" bIns="45720" rtlCol="0"/>
          <a:lstStyle>
            <a:lvl1pPr algn="r">
              <a:defRPr sz="1200"/>
            </a:lvl1pPr>
          </a:lstStyle>
          <a:p>
            <a:fld id="{C931EE10-C047-4A64-AA1E-C05E7CAD5168}" type="datetimeFigureOut">
              <a:rPr lang="en-US" smtClean="0"/>
              <a:t>7/2/2015</a:t>
            </a:fld>
            <a:endParaRPr lang="en-US"/>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3636626"/>
            <a:ext cx="4302125" cy="719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13636626"/>
            <a:ext cx="4302125" cy="719138"/>
          </a:xfrm>
          <a:prstGeom prst="rect">
            <a:avLst/>
          </a:prstGeom>
        </p:spPr>
        <p:txBody>
          <a:bodyPr vert="horz" lIns="91440" tIns="45720" rIns="91440" bIns="45720" rtlCol="0" anchor="b"/>
          <a:lstStyle>
            <a:lvl1pPr algn="r">
              <a:defRPr sz="1200"/>
            </a:lvl1pPr>
          </a:lstStyle>
          <a:p>
            <a:fld id="{43E97E7A-790F-4775-B1C1-760D31F85450}" type="slidenum">
              <a:rPr lang="en-US" smtClean="0"/>
              <a:t>‹#›</a:t>
            </a:fld>
            <a:endParaRPr lang="en-US"/>
          </a:p>
        </p:txBody>
      </p:sp>
    </p:spTree>
    <p:extLst>
      <p:ext uri="{BB962C8B-B14F-4D97-AF65-F5344CB8AC3E}">
        <p14:creationId xmlns:p14="http://schemas.microsoft.com/office/powerpoint/2010/main" val="2283192629"/>
      </p:ext>
    </p:extLst>
  </p:cSld>
  <p:clrMap bg1="lt1" tx1="dk1" bg2="lt2" tx2="dk2" accent1="accent1" accent2="accent2" accent3="accent3" accent4="accent4" accent5="accent5" accent6="accent6" hlink="hlink" folHlink="folHlink"/>
  <p:notesStyle>
    <a:lvl1pPr marL="0" algn="l" defTabSz="473640" rtl="0" eaLnBrk="1" latinLnBrk="0" hangingPunct="1">
      <a:defRPr sz="622" kern="1200">
        <a:solidFill>
          <a:schemeClr val="tx1"/>
        </a:solidFill>
        <a:latin typeface="+mn-lt"/>
        <a:ea typeface="+mn-ea"/>
        <a:cs typeface="+mn-cs"/>
      </a:defRPr>
    </a:lvl1pPr>
    <a:lvl2pPr marL="236820" algn="l" defTabSz="473640" rtl="0" eaLnBrk="1" latinLnBrk="0" hangingPunct="1">
      <a:defRPr sz="622" kern="1200">
        <a:solidFill>
          <a:schemeClr val="tx1"/>
        </a:solidFill>
        <a:latin typeface="+mn-lt"/>
        <a:ea typeface="+mn-ea"/>
        <a:cs typeface="+mn-cs"/>
      </a:defRPr>
    </a:lvl2pPr>
    <a:lvl3pPr marL="473640" algn="l" defTabSz="473640" rtl="0" eaLnBrk="1" latinLnBrk="0" hangingPunct="1">
      <a:defRPr sz="622" kern="1200">
        <a:solidFill>
          <a:schemeClr val="tx1"/>
        </a:solidFill>
        <a:latin typeface="+mn-lt"/>
        <a:ea typeface="+mn-ea"/>
        <a:cs typeface="+mn-cs"/>
      </a:defRPr>
    </a:lvl3pPr>
    <a:lvl4pPr marL="710460" algn="l" defTabSz="473640" rtl="0" eaLnBrk="1" latinLnBrk="0" hangingPunct="1">
      <a:defRPr sz="622" kern="1200">
        <a:solidFill>
          <a:schemeClr val="tx1"/>
        </a:solidFill>
        <a:latin typeface="+mn-lt"/>
        <a:ea typeface="+mn-ea"/>
        <a:cs typeface="+mn-cs"/>
      </a:defRPr>
    </a:lvl4pPr>
    <a:lvl5pPr marL="947280" algn="l" defTabSz="473640" rtl="0" eaLnBrk="1" latinLnBrk="0" hangingPunct="1">
      <a:defRPr sz="622" kern="1200">
        <a:solidFill>
          <a:schemeClr val="tx1"/>
        </a:solidFill>
        <a:latin typeface="+mn-lt"/>
        <a:ea typeface="+mn-ea"/>
        <a:cs typeface="+mn-cs"/>
      </a:defRPr>
    </a:lvl5pPr>
    <a:lvl6pPr marL="1184100" algn="l" defTabSz="473640" rtl="0" eaLnBrk="1" latinLnBrk="0" hangingPunct="1">
      <a:defRPr sz="622" kern="1200">
        <a:solidFill>
          <a:schemeClr val="tx1"/>
        </a:solidFill>
        <a:latin typeface="+mn-lt"/>
        <a:ea typeface="+mn-ea"/>
        <a:cs typeface="+mn-cs"/>
      </a:defRPr>
    </a:lvl6pPr>
    <a:lvl7pPr marL="1420919" algn="l" defTabSz="473640" rtl="0" eaLnBrk="1" latinLnBrk="0" hangingPunct="1">
      <a:defRPr sz="622" kern="1200">
        <a:solidFill>
          <a:schemeClr val="tx1"/>
        </a:solidFill>
        <a:latin typeface="+mn-lt"/>
        <a:ea typeface="+mn-ea"/>
        <a:cs typeface="+mn-cs"/>
      </a:defRPr>
    </a:lvl7pPr>
    <a:lvl8pPr marL="1657739" algn="l" defTabSz="473640" rtl="0" eaLnBrk="1" latinLnBrk="0" hangingPunct="1">
      <a:defRPr sz="622" kern="1200">
        <a:solidFill>
          <a:schemeClr val="tx1"/>
        </a:solidFill>
        <a:latin typeface="+mn-lt"/>
        <a:ea typeface="+mn-ea"/>
        <a:cs typeface="+mn-cs"/>
      </a:defRPr>
    </a:lvl8pPr>
    <a:lvl9pPr marL="1894559" algn="l" defTabSz="473640" rtl="0" eaLnBrk="1" latinLnBrk="0" hangingPunct="1">
      <a:defRPr sz="6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60789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59972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41897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546693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33619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43021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57152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9963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4807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7713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1677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636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82373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1" y="18448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670180"/>
            <a:ext cx="6400800" cy="1270992"/>
          </a:xfrm>
        </p:spPr>
        <p:txBody>
          <a:bodyPr/>
          <a:lstStyle>
            <a:lvl1pPr marL="0" indent="0" algn="ctr">
              <a:buNone/>
              <a:defRPr>
                <a:solidFill>
                  <a:schemeClr val="tx1">
                    <a:tint val="75000"/>
                  </a:schemeClr>
                </a:solidFill>
              </a:defRPr>
            </a:lvl1pPr>
            <a:lvl2pPr marL="164333" indent="0" algn="ctr">
              <a:buNone/>
              <a:defRPr>
                <a:solidFill>
                  <a:schemeClr val="tx1">
                    <a:tint val="75000"/>
                  </a:schemeClr>
                </a:solidFill>
              </a:defRPr>
            </a:lvl2pPr>
            <a:lvl3pPr marL="328665" indent="0" algn="ctr">
              <a:buNone/>
              <a:defRPr>
                <a:solidFill>
                  <a:schemeClr val="tx1">
                    <a:tint val="75000"/>
                  </a:schemeClr>
                </a:solidFill>
              </a:defRPr>
            </a:lvl3pPr>
            <a:lvl4pPr marL="492997" indent="0" algn="ctr">
              <a:buNone/>
              <a:defRPr>
                <a:solidFill>
                  <a:schemeClr val="tx1">
                    <a:tint val="75000"/>
                  </a:schemeClr>
                </a:solidFill>
              </a:defRPr>
            </a:lvl4pPr>
            <a:lvl5pPr marL="657328" indent="0" algn="ctr">
              <a:buNone/>
              <a:defRPr>
                <a:solidFill>
                  <a:schemeClr val="tx1">
                    <a:tint val="75000"/>
                  </a:schemeClr>
                </a:solidFill>
              </a:defRPr>
            </a:lvl5pPr>
            <a:lvl6pPr marL="821661" indent="0" algn="ctr">
              <a:buNone/>
              <a:defRPr>
                <a:solidFill>
                  <a:schemeClr val="tx1">
                    <a:tint val="75000"/>
                  </a:schemeClr>
                </a:solidFill>
              </a:defRPr>
            </a:lvl6pPr>
            <a:lvl7pPr marL="985992" indent="0" algn="ctr">
              <a:buNone/>
              <a:defRPr>
                <a:solidFill>
                  <a:schemeClr val="tx1">
                    <a:tint val="75000"/>
                  </a:schemeClr>
                </a:solidFill>
              </a:defRPr>
            </a:lvl7pPr>
            <a:lvl8pPr marL="1150325" indent="0" algn="ctr">
              <a:buNone/>
              <a:defRPr>
                <a:solidFill>
                  <a:schemeClr val="tx1">
                    <a:tint val="75000"/>
                  </a:schemeClr>
                </a:solidFill>
              </a:defRPr>
            </a:lvl8pPr>
            <a:lvl9pPr marL="1314658"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29454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28579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2005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9066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1438"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719">
                <a:solidFill>
                  <a:schemeClr val="tx1">
                    <a:tint val="75000"/>
                  </a:schemeClr>
                </a:solidFill>
              </a:defRPr>
            </a:lvl1pPr>
            <a:lvl2pPr marL="164333" indent="0">
              <a:buNone/>
              <a:defRPr sz="647">
                <a:solidFill>
                  <a:schemeClr val="tx1">
                    <a:tint val="75000"/>
                  </a:schemeClr>
                </a:solidFill>
              </a:defRPr>
            </a:lvl2pPr>
            <a:lvl3pPr marL="328665" indent="0">
              <a:buNone/>
              <a:defRPr sz="575">
                <a:solidFill>
                  <a:schemeClr val="tx1">
                    <a:tint val="75000"/>
                  </a:schemeClr>
                </a:solidFill>
              </a:defRPr>
            </a:lvl3pPr>
            <a:lvl4pPr marL="492997" indent="0">
              <a:buNone/>
              <a:defRPr sz="503">
                <a:solidFill>
                  <a:schemeClr val="tx1">
                    <a:tint val="75000"/>
                  </a:schemeClr>
                </a:solidFill>
              </a:defRPr>
            </a:lvl4pPr>
            <a:lvl5pPr marL="657328" indent="0">
              <a:buNone/>
              <a:defRPr sz="503">
                <a:solidFill>
                  <a:schemeClr val="tx1">
                    <a:tint val="75000"/>
                  </a:schemeClr>
                </a:solidFill>
              </a:defRPr>
            </a:lvl5pPr>
            <a:lvl6pPr marL="821661" indent="0">
              <a:buNone/>
              <a:defRPr sz="503">
                <a:solidFill>
                  <a:schemeClr val="tx1">
                    <a:tint val="75000"/>
                  </a:schemeClr>
                </a:solidFill>
              </a:defRPr>
            </a:lvl6pPr>
            <a:lvl7pPr marL="985992" indent="0">
              <a:buNone/>
              <a:defRPr sz="503">
                <a:solidFill>
                  <a:schemeClr val="tx1">
                    <a:tint val="75000"/>
                  </a:schemeClr>
                </a:solidFill>
              </a:defRPr>
            </a:lvl7pPr>
            <a:lvl8pPr marL="1150325" indent="0">
              <a:buNone/>
              <a:defRPr sz="503">
                <a:solidFill>
                  <a:schemeClr val="tx1">
                    <a:tint val="75000"/>
                  </a:schemeClr>
                </a:solidFill>
              </a:defRPr>
            </a:lvl8pPr>
            <a:lvl9pPr marL="1314658" indent="0">
              <a:buNone/>
              <a:defRPr sz="50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3807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53681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8" y="1535113"/>
            <a:ext cx="4040188"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4" name="Content Placeholder 3"/>
          <p:cNvSpPr>
            <a:spLocks noGrp="1"/>
          </p:cNvSpPr>
          <p:nvPr>
            <p:ph sz="half" idx="2"/>
          </p:nvPr>
        </p:nvSpPr>
        <p:spPr>
          <a:xfrm>
            <a:off x="457208" y="2174875"/>
            <a:ext cx="4040188"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991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99877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22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5"/>
            <a:ext cx="3008313" cy="1162050"/>
          </a:xfrm>
        </p:spPr>
        <p:txBody>
          <a:bodyPr anchor="b"/>
          <a:lstStyle>
            <a:lvl1pPr algn="l">
              <a:defRPr sz="719" b="1"/>
            </a:lvl1pPr>
          </a:lstStyle>
          <a:p>
            <a:r>
              <a:rPr lang="en-US" smtClean="0"/>
              <a:t>Click to edit Master title style</a:t>
            </a:r>
            <a:endParaRPr lang="en-GB"/>
          </a:p>
        </p:txBody>
      </p:sp>
      <p:sp>
        <p:nvSpPr>
          <p:cNvPr id="3" name="Content Placeholder 2"/>
          <p:cNvSpPr>
            <a:spLocks noGrp="1"/>
          </p:cNvSpPr>
          <p:nvPr>
            <p:ph idx="1"/>
          </p:nvPr>
        </p:nvSpPr>
        <p:spPr>
          <a:xfrm>
            <a:off x="3575049" y="273058"/>
            <a:ext cx="5111752" cy="5853113"/>
          </a:xfrm>
        </p:spPr>
        <p:txBody>
          <a:bodyPr/>
          <a:lstStyle>
            <a:lvl1pPr>
              <a:defRPr sz="1150"/>
            </a:lvl1pPr>
            <a:lvl2pPr>
              <a:defRPr sz="1007"/>
            </a:lvl2pPr>
            <a:lvl3pPr>
              <a:defRPr sz="863"/>
            </a:lvl3pPr>
            <a:lvl4pPr>
              <a:defRPr sz="719"/>
            </a:lvl4pPr>
            <a:lvl5pPr>
              <a:defRPr sz="719"/>
            </a:lvl5pPr>
            <a:lvl6pPr>
              <a:defRPr sz="719"/>
            </a:lvl6pPr>
            <a:lvl7pPr>
              <a:defRPr sz="719"/>
            </a:lvl7pPr>
            <a:lvl8pPr>
              <a:defRPr sz="719"/>
            </a:lvl8pPr>
            <a:lvl9pPr>
              <a:defRPr sz="7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1652879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719"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150"/>
            </a:lvl1pPr>
            <a:lvl2pPr marL="164333" indent="0">
              <a:buNone/>
              <a:defRPr sz="1007"/>
            </a:lvl2pPr>
            <a:lvl3pPr marL="328665" indent="0">
              <a:buNone/>
              <a:defRPr sz="863"/>
            </a:lvl3pPr>
            <a:lvl4pPr marL="492997" indent="0">
              <a:buNone/>
              <a:defRPr sz="719"/>
            </a:lvl4pPr>
            <a:lvl5pPr marL="657328" indent="0">
              <a:buNone/>
              <a:defRPr sz="719"/>
            </a:lvl5pPr>
            <a:lvl6pPr marL="821661" indent="0">
              <a:buNone/>
              <a:defRPr sz="719"/>
            </a:lvl6pPr>
            <a:lvl7pPr marL="985992" indent="0">
              <a:buNone/>
              <a:defRPr sz="719"/>
            </a:lvl7pPr>
            <a:lvl8pPr marL="1150325" indent="0">
              <a:buNone/>
              <a:defRPr sz="719"/>
            </a:lvl8pPr>
            <a:lvl9pPr marL="1314658" indent="0">
              <a:buNone/>
              <a:defRPr sz="719"/>
            </a:lvl9pPr>
          </a:lstStyle>
          <a:p>
            <a:r>
              <a:rPr lang="en-US" smtClean="0"/>
              <a:t>Click icon to add picture</a:t>
            </a:r>
            <a:endParaRPr lang="en-GB"/>
          </a:p>
        </p:txBody>
      </p:sp>
      <p:sp>
        <p:nvSpPr>
          <p:cNvPr id="4" name="Text Placeholder 3"/>
          <p:cNvSpPr>
            <a:spLocks noGrp="1"/>
          </p:cNvSpPr>
          <p:nvPr>
            <p:ph type="body" sz="half" idx="2"/>
          </p:nvPr>
        </p:nvSpPr>
        <p:spPr>
          <a:xfrm>
            <a:off x="1792288" y="5367340"/>
            <a:ext cx="5486400" cy="804862"/>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2702329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1" name="Rectangle 10"/>
          <p:cNvSpPr/>
          <p:nvPr/>
        </p:nvSpPr>
        <p:spPr>
          <a:xfrm>
            <a:off x="0" y="2"/>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12"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6" name="Rectangle 15"/>
          <p:cNvSpPr/>
          <p:nvPr/>
        </p:nvSpPr>
        <p:spPr>
          <a:xfrm>
            <a:off x="0" y="7"/>
            <a:ext cx="9144000" cy="237676"/>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20" name="Rectangle 19"/>
          <p:cNvSpPr/>
          <p:nvPr/>
        </p:nvSpPr>
        <p:spPr>
          <a:xfrm>
            <a:off x="0"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7" name="Rectangle 26"/>
          <p:cNvSpPr/>
          <p:nvPr/>
        </p:nvSpPr>
        <p:spPr>
          <a:xfrm>
            <a:off x="1836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8" name="Rectangle 27"/>
          <p:cNvSpPr/>
          <p:nvPr/>
        </p:nvSpPr>
        <p:spPr>
          <a:xfrm>
            <a:off x="3672000" y="6741370"/>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9" name="Rectangle 28"/>
          <p:cNvSpPr/>
          <p:nvPr/>
        </p:nvSpPr>
        <p:spPr>
          <a:xfrm>
            <a:off x="5508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30" name="Rectangle 29"/>
          <p:cNvSpPr/>
          <p:nvPr/>
        </p:nvSpPr>
        <p:spPr>
          <a:xfrm>
            <a:off x="7326256"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76600" y="6163121"/>
            <a:ext cx="3048000" cy="578249"/>
          </a:xfrm>
          <a:prstGeom prst="rect">
            <a:avLst/>
          </a:prstGeom>
        </p:spPr>
      </p:pic>
    </p:spTree>
    <p:extLst>
      <p:ext uri="{BB962C8B-B14F-4D97-AF65-F5344CB8AC3E}">
        <p14:creationId xmlns:p14="http://schemas.microsoft.com/office/powerpoint/2010/main" val="133194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328665" rtl="0" eaLnBrk="1" latinLnBrk="0" hangingPunct="1">
        <a:spcBef>
          <a:spcPct val="0"/>
        </a:spcBef>
        <a:buNone/>
        <a:defRPr sz="1294" b="1" kern="1200">
          <a:solidFill>
            <a:srgbClr val="04314C"/>
          </a:solidFill>
          <a:latin typeface="Verdana" pitchFamily="34" charset="0"/>
          <a:ea typeface="Verdana" pitchFamily="34" charset="0"/>
          <a:cs typeface="Verdana" pitchFamily="34" charset="0"/>
        </a:defRPr>
      </a:lvl1pPr>
    </p:titleStyle>
    <p:body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p:bodyStyle>
    <p:otherStyle>
      <a:defPPr>
        <a:defRPr lang="en-US"/>
      </a:defPPr>
      <a:lvl1pPr marL="0" algn="l" defTabSz="328665" rtl="0" eaLnBrk="1" latinLnBrk="0" hangingPunct="1">
        <a:defRPr sz="647" kern="1200">
          <a:solidFill>
            <a:schemeClr val="tx1"/>
          </a:solidFill>
          <a:latin typeface="+mn-lt"/>
          <a:ea typeface="+mn-ea"/>
          <a:cs typeface="+mn-cs"/>
        </a:defRPr>
      </a:lvl1pPr>
      <a:lvl2pPr marL="164333" algn="l" defTabSz="328665" rtl="0" eaLnBrk="1" latinLnBrk="0" hangingPunct="1">
        <a:defRPr sz="647" kern="1200">
          <a:solidFill>
            <a:schemeClr val="tx1"/>
          </a:solidFill>
          <a:latin typeface="+mn-lt"/>
          <a:ea typeface="+mn-ea"/>
          <a:cs typeface="+mn-cs"/>
        </a:defRPr>
      </a:lvl2pPr>
      <a:lvl3pPr marL="328665" algn="l" defTabSz="328665" rtl="0" eaLnBrk="1" latinLnBrk="0" hangingPunct="1">
        <a:defRPr sz="647" kern="1200">
          <a:solidFill>
            <a:schemeClr val="tx1"/>
          </a:solidFill>
          <a:latin typeface="+mn-lt"/>
          <a:ea typeface="+mn-ea"/>
          <a:cs typeface="+mn-cs"/>
        </a:defRPr>
      </a:lvl3pPr>
      <a:lvl4pPr marL="492997" algn="l" defTabSz="328665" rtl="0" eaLnBrk="1" latinLnBrk="0" hangingPunct="1">
        <a:defRPr sz="647" kern="1200">
          <a:solidFill>
            <a:schemeClr val="tx1"/>
          </a:solidFill>
          <a:latin typeface="+mn-lt"/>
          <a:ea typeface="+mn-ea"/>
          <a:cs typeface="+mn-cs"/>
        </a:defRPr>
      </a:lvl4pPr>
      <a:lvl5pPr marL="657328" algn="l" defTabSz="328665" rtl="0" eaLnBrk="1" latinLnBrk="0" hangingPunct="1">
        <a:defRPr sz="647" kern="1200">
          <a:solidFill>
            <a:schemeClr val="tx1"/>
          </a:solidFill>
          <a:latin typeface="+mn-lt"/>
          <a:ea typeface="+mn-ea"/>
          <a:cs typeface="+mn-cs"/>
        </a:defRPr>
      </a:lvl5pPr>
      <a:lvl6pPr marL="821661" algn="l" defTabSz="328665" rtl="0" eaLnBrk="1" latinLnBrk="0" hangingPunct="1">
        <a:defRPr sz="647" kern="1200">
          <a:solidFill>
            <a:schemeClr val="tx1"/>
          </a:solidFill>
          <a:latin typeface="+mn-lt"/>
          <a:ea typeface="+mn-ea"/>
          <a:cs typeface="+mn-cs"/>
        </a:defRPr>
      </a:lvl6pPr>
      <a:lvl7pPr marL="985992" algn="l" defTabSz="328665" rtl="0" eaLnBrk="1" latinLnBrk="0" hangingPunct="1">
        <a:defRPr sz="647" kern="1200">
          <a:solidFill>
            <a:schemeClr val="tx1"/>
          </a:solidFill>
          <a:latin typeface="+mn-lt"/>
          <a:ea typeface="+mn-ea"/>
          <a:cs typeface="+mn-cs"/>
        </a:defRPr>
      </a:lvl7pPr>
      <a:lvl8pPr marL="1150325" algn="l" defTabSz="328665" rtl="0" eaLnBrk="1" latinLnBrk="0" hangingPunct="1">
        <a:defRPr sz="647" kern="1200">
          <a:solidFill>
            <a:schemeClr val="tx1"/>
          </a:solidFill>
          <a:latin typeface="+mn-lt"/>
          <a:ea typeface="+mn-ea"/>
          <a:cs typeface="+mn-cs"/>
        </a:defRPr>
      </a:lvl8pPr>
      <a:lvl9pPr marL="1314658" algn="l" defTabSz="328665" rtl="0" eaLnBrk="1" latinLnBrk="0" hangingPunct="1">
        <a:defRPr sz="6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IM/SC%20Vanuatu%20Primary%20Objective%20Progress%20Map%20v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IM/SC%20Vanuatu%20Primary%20Objective%20Progress%20Table%20v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IM/SC%20Vanuatu%20Comp,%20On%20&amp;%20Plan%20Early%20Recovery%20Activities%20Table%20v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IM/SC%20Vanuatu%203W%20Island%20Activity%20by%20HH%20Reached.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 y="2667638"/>
            <a:ext cx="8686800" cy="1522724"/>
          </a:xfrm>
          <a:prstGeom prst="rect">
            <a:avLst/>
          </a:prstGeom>
        </p:spPr>
        <p:txBody>
          <a:bodyPr wrap="square" anchor="ctr">
            <a:spAutoFit/>
          </a:bodyPr>
          <a:lstStyle/>
          <a:p>
            <a:pPr algn="ctr"/>
            <a:r>
              <a:rPr lang="en-GB" sz="4000" b="1" dirty="0" smtClean="0">
                <a:solidFill>
                  <a:srgbClr val="04314C"/>
                </a:solidFill>
                <a:latin typeface="Verdana" pitchFamily="34" charset="0"/>
                <a:ea typeface="Verdana" pitchFamily="34" charset="0"/>
                <a:cs typeface="Verdana" pitchFamily="34" charset="0"/>
              </a:rPr>
              <a:t>Shelter Cluster Vanuatu </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r>
              <a:rPr lang="en-GB" sz="4000" b="1" dirty="0" smtClean="0">
                <a:solidFill>
                  <a:srgbClr val="04314C"/>
                </a:solidFill>
                <a:latin typeface="Verdana" pitchFamily="34" charset="0"/>
                <a:ea typeface="Verdana" pitchFamily="34" charset="0"/>
                <a:cs typeface="Verdana" pitchFamily="34" charset="0"/>
              </a:rPr>
              <a:t>Meeting </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endParaRPr lang="fr-FR" dirty="0"/>
          </a:p>
        </p:txBody>
      </p:sp>
      <p:sp>
        <p:nvSpPr>
          <p:cNvPr id="7" name="Subtitle 2"/>
          <p:cNvSpPr txBox="1">
            <a:spLocks/>
          </p:cNvSpPr>
          <p:nvPr/>
        </p:nvSpPr>
        <p:spPr>
          <a:xfrm>
            <a:off x="1371600" y="4355285"/>
            <a:ext cx="6400800" cy="127099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rgbClr val="7F1416"/>
              </a:buClr>
              <a:buFont typeface="Wingdings" pitchFamily="2"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7F1416"/>
              </a:buClr>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7F1416"/>
              </a:buClr>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lang="en-GB" b="1" dirty="0" smtClean="0">
                <a:solidFill>
                  <a:sysClr val="windowText" lastClr="000000">
                    <a:tint val="75000"/>
                  </a:sysClr>
                </a:solidFill>
                <a:latin typeface="Calibri"/>
              </a:rPr>
              <a:t>02</a:t>
            </a: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 July 2015</a:t>
            </a:r>
          </a:p>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PWD Offices,</a:t>
            </a:r>
            <a:r>
              <a:rPr kumimoji="0" lang="en-GB" sz="3200" b="1" i="0" u="none" strike="noStrike" kern="1200" cap="none" spc="0" normalizeH="0" noProof="0" dirty="0" smtClean="0">
                <a:ln>
                  <a:noFill/>
                </a:ln>
                <a:solidFill>
                  <a:sysClr val="windowText" lastClr="000000">
                    <a:tint val="75000"/>
                  </a:sysClr>
                </a:solidFill>
                <a:effectLst/>
                <a:uLnTx/>
                <a:uFillTx/>
                <a:latin typeface="Calibri"/>
              </a:rPr>
              <a:t> </a:t>
            </a:r>
            <a:r>
              <a:rPr lang="en-GB" b="1" dirty="0" smtClean="0">
                <a:solidFill>
                  <a:sysClr val="windowText" lastClr="000000">
                    <a:tint val="75000"/>
                  </a:sysClr>
                </a:solidFill>
                <a:latin typeface="Calibri"/>
              </a:rPr>
              <a:t>Port-Vila</a:t>
            </a:r>
            <a:endParaRPr kumimoji="0" lang="en-GB" sz="3200" b="1" i="0" u="none" strike="noStrike" kern="1200" cap="none" spc="0" normalizeH="0" baseline="0" noProof="0" dirty="0" smtClean="0">
              <a:ln>
                <a:noFill/>
              </a:ln>
              <a:solidFill>
                <a:sysClr val="windowText" lastClr="000000">
                  <a:tint val="75000"/>
                </a:sysClr>
              </a:solidFill>
              <a:effectLst/>
              <a:uLnTx/>
              <a:uFillTx/>
              <a:latin typeface="Calibri"/>
            </a:endParaRPr>
          </a:p>
        </p:txBody>
      </p:sp>
      <p:pic>
        <p:nvPicPr>
          <p:cNvPr id="8" name="Image 7"/>
          <p:cNvPicPr>
            <a:picLocks noChangeAspect="1"/>
          </p:cNvPicPr>
          <p:nvPr/>
        </p:nvPicPr>
        <p:blipFill>
          <a:blip r:embed="rId3"/>
          <a:stretch>
            <a:fillRect/>
          </a:stretch>
        </p:blipFill>
        <p:spPr>
          <a:xfrm>
            <a:off x="0" y="457200"/>
            <a:ext cx="9144000" cy="1734747"/>
          </a:xfrm>
          <a:prstGeom prst="rect">
            <a:avLst/>
          </a:prstGeom>
        </p:spPr>
      </p:pic>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9961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a:solidFill>
                  <a:schemeClr val="tx1"/>
                </a:solidFill>
              </a:rPr>
              <a:t>3.1</a:t>
            </a:r>
            <a:r>
              <a:rPr lang="en-GB" sz="3600" dirty="0">
                <a:solidFill>
                  <a:schemeClr val="tx1"/>
                </a:solidFill>
              </a:rPr>
              <a:t> </a:t>
            </a:r>
            <a:r>
              <a:rPr lang="en-US" sz="3600" dirty="0">
                <a:solidFill>
                  <a:schemeClr val="tx1"/>
                </a:solidFill>
              </a:rPr>
              <a:t>Recovery Framework </a:t>
            </a:r>
            <a:endParaRPr lang="en-US" sz="3600" dirty="0">
              <a:solidFill>
                <a:schemeClr val="tx1"/>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3251705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r>
              <a:rPr lang="en-US" sz="3600" dirty="0" smtClean="0">
                <a:solidFill>
                  <a:schemeClr val="tx1"/>
                </a:solidFill>
              </a:rPr>
              <a:t>3.2 Shelter </a:t>
            </a:r>
            <a:r>
              <a:rPr lang="en-US" sz="3600" dirty="0">
                <a:solidFill>
                  <a:schemeClr val="tx1"/>
                </a:solidFill>
              </a:rPr>
              <a:t>Cluster Strategic Framework &amp; SAG meeting</a:t>
            </a: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383897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81430" y="457200"/>
            <a:ext cx="8799284" cy="5602517"/>
          </a:xfrm>
        </p:spPr>
        <p:txBody>
          <a:bodyPr>
            <a:noAutofit/>
          </a:bodyPr>
          <a:lstStyle/>
          <a:p>
            <a:pPr marL="0" indent="0" algn="ctr">
              <a:buNone/>
            </a:pPr>
            <a:r>
              <a:rPr lang="en-GB" sz="2600" b="1" dirty="0" smtClean="0">
                <a:solidFill>
                  <a:srgbClr val="800000"/>
                </a:solidFill>
                <a:latin typeface="Arial"/>
                <a:cs typeface="Arial"/>
              </a:rPr>
              <a:t>Objectives of the SAG in Vanuatu </a:t>
            </a:r>
            <a:r>
              <a:rPr lang="en-GB" sz="2400" b="1" dirty="0" smtClean="0">
                <a:solidFill>
                  <a:srgbClr val="800000"/>
                </a:solidFill>
                <a:latin typeface="Arial"/>
                <a:cs typeface="Arial"/>
              </a:rPr>
              <a:t> </a:t>
            </a:r>
          </a:p>
          <a:p>
            <a:pPr lvl="0"/>
            <a:r>
              <a:rPr lang="en-GB" sz="2600" dirty="0" smtClean="0">
                <a:latin typeface="Arial"/>
                <a:cs typeface="Arial"/>
              </a:rPr>
              <a:t>2 meetings planned till end of July (1. Wednesday 8/07 2PM, 2. End of July ) </a:t>
            </a:r>
          </a:p>
          <a:p>
            <a:pPr lvl="0"/>
            <a:endParaRPr lang="en-GB" sz="2600" dirty="0" smtClean="0">
              <a:latin typeface="Arial"/>
              <a:cs typeface="Arial"/>
            </a:endParaRPr>
          </a:p>
          <a:p>
            <a:pPr lvl="0"/>
            <a:r>
              <a:rPr lang="en-GB" sz="2600" dirty="0">
                <a:latin typeface="Arial"/>
                <a:cs typeface="Arial"/>
              </a:rPr>
              <a:t>O</a:t>
            </a:r>
            <a:r>
              <a:rPr lang="en-GB" sz="2600" dirty="0" smtClean="0">
                <a:latin typeface="Arial"/>
                <a:cs typeface="Arial"/>
              </a:rPr>
              <a:t>bjectives:</a:t>
            </a:r>
          </a:p>
          <a:p>
            <a:pPr marL="0" indent="0">
              <a:buNone/>
            </a:pPr>
            <a:r>
              <a:rPr lang="en-GB" sz="2400" dirty="0" smtClean="0">
                <a:latin typeface="Arial"/>
                <a:cs typeface="Arial"/>
              </a:rPr>
              <a:t>	(1) Governance and framework for the Shelter Cluster in 	Vanuatu</a:t>
            </a:r>
          </a:p>
          <a:p>
            <a:pPr marL="0" indent="0">
              <a:buNone/>
            </a:pPr>
            <a:r>
              <a:rPr lang="en-GB" sz="2400" dirty="0" smtClean="0">
                <a:latin typeface="Arial"/>
                <a:cs typeface="Arial"/>
              </a:rPr>
              <a:t>	(2) Coordination platform continuum from HAP (Shelter 	Cluster) to Recovery Framework (Housing sector)</a:t>
            </a:r>
          </a:p>
          <a:p>
            <a:pPr marL="0" indent="0">
              <a:buNone/>
            </a:pPr>
            <a:r>
              <a:rPr lang="en-GB" sz="2400" dirty="0" smtClean="0">
                <a:latin typeface="Arial"/>
                <a:cs typeface="Arial"/>
              </a:rPr>
              <a:t>	(3) Shelter Cluster Recovery Strategy (from HAP - short 	term, Recovery Framework - medium term. To 	potentially liaise with NSDP).</a:t>
            </a:r>
          </a:p>
          <a:p>
            <a:pPr marL="0" indent="0">
              <a:buNone/>
            </a:pPr>
            <a:r>
              <a:rPr lang="en-GB" sz="2400" dirty="0" smtClean="0">
                <a:latin typeface="Arial"/>
                <a:cs typeface="Arial"/>
              </a:rPr>
              <a:t>	(4) Standards for preparedness and emergency</a:t>
            </a:r>
          </a:p>
          <a:p>
            <a:pPr marL="0" indent="0">
              <a:buNone/>
            </a:pPr>
            <a:endParaRPr lang="en-GB" sz="2600" dirty="0" smtClean="0">
              <a:latin typeface="Arial"/>
              <a:cs typeface="Arial"/>
            </a:endParaRPr>
          </a:p>
        </p:txBody>
      </p:sp>
    </p:spTree>
    <p:extLst>
      <p:ext uri="{BB962C8B-B14F-4D97-AF65-F5344CB8AC3E}">
        <p14:creationId xmlns:p14="http://schemas.microsoft.com/office/powerpoint/2010/main" val="74168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509929187"/>
              </p:ext>
            </p:extLst>
          </p:nvPr>
        </p:nvGraphicFramePr>
        <p:xfrm>
          <a:off x="0" y="228596"/>
          <a:ext cx="9144000" cy="6477003"/>
        </p:xfrm>
        <a:graphic>
          <a:graphicData uri="http://schemas.openxmlformats.org/drawingml/2006/table">
            <a:tbl>
              <a:tblPr firstRow="1" bandRow="1">
                <a:tableStyleId>{5C22544A-7EE6-4342-B048-85BDC9FD1C3A}</a:tableStyleId>
              </a:tblPr>
              <a:tblGrid>
                <a:gridCol w="9144000"/>
              </a:tblGrid>
              <a:tr h="498231">
                <a:tc>
                  <a:txBody>
                    <a:bodyPr/>
                    <a:lstStyle/>
                    <a:p>
                      <a:r>
                        <a:rPr lang="fr-FR" sz="2400" dirty="0" err="1" smtClean="0">
                          <a:latin typeface="Arial"/>
                          <a:cs typeface="Arial"/>
                        </a:rPr>
                        <a:t>Stakeholders</a:t>
                      </a:r>
                      <a:endParaRPr lang="fr-FR" sz="2400" dirty="0">
                        <a:latin typeface="Arial"/>
                        <a:cs typeface="Arial"/>
                      </a:endParaRPr>
                    </a:p>
                  </a:txBody>
                  <a:tcPr/>
                </a:tc>
              </a:tr>
              <a:tr h="498231">
                <a:tc>
                  <a:txBody>
                    <a:bodyPr/>
                    <a:lstStyle/>
                    <a:p>
                      <a:r>
                        <a:rPr lang="fr-FR" sz="2400" b="1" dirty="0" smtClean="0">
                          <a:latin typeface="Arial"/>
                          <a:cs typeface="Arial"/>
                        </a:rPr>
                        <a:t>Cluster Lead</a:t>
                      </a:r>
                      <a:endParaRPr lang="fr-FR" sz="2400" b="1" dirty="0">
                        <a:latin typeface="Arial"/>
                        <a:cs typeface="Arial"/>
                      </a:endParaRPr>
                    </a:p>
                  </a:txBody>
                  <a:tcPr/>
                </a:tc>
              </a:tr>
              <a:tr h="498231">
                <a:tc>
                  <a:txBody>
                    <a:bodyPr/>
                    <a:lstStyle/>
                    <a:p>
                      <a:r>
                        <a:rPr lang="fr-FR" sz="2400" b="1" dirty="0" smtClean="0">
                          <a:latin typeface="Arial"/>
                          <a:cs typeface="Arial"/>
                        </a:rPr>
                        <a:t>Cluster </a:t>
                      </a:r>
                      <a:r>
                        <a:rPr lang="fr-FR" sz="2400" b="1" dirty="0" err="1" smtClean="0">
                          <a:latin typeface="Arial"/>
                          <a:cs typeface="Arial"/>
                        </a:rPr>
                        <a:t>co</a:t>
                      </a:r>
                      <a:r>
                        <a:rPr lang="fr-FR" sz="2400" b="1" dirty="0" smtClean="0">
                          <a:latin typeface="Arial"/>
                          <a:cs typeface="Arial"/>
                        </a:rPr>
                        <a:t>-Lead</a:t>
                      </a:r>
                      <a:endParaRPr lang="fr-FR" sz="2400" b="1" dirty="0">
                        <a:latin typeface="Arial"/>
                        <a:cs typeface="Arial"/>
                      </a:endParaRPr>
                    </a:p>
                  </a:txBody>
                  <a:tcPr/>
                </a:tc>
              </a:tr>
              <a:tr h="498231">
                <a:tc>
                  <a:txBody>
                    <a:bodyPr/>
                    <a:lstStyle/>
                    <a:p>
                      <a:r>
                        <a:rPr lang="fr-FR" sz="2400" b="1" dirty="0" smtClean="0">
                          <a:latin typeface="Arial"/>
                          <a:cs typeface="Arial"/>
                        </a:rPr>
                        <a:t>United Nations</a:t>
                      </a:r>
                      <a:endParaRPr lang="fr-FR" sz="2400" b="1" dirty="0">
                        <a:latin typeface="Arial"/>
                        <a:cs typeface="Arial"/>
                      </a:endParaRPr>
                    </a:p>
                  </a:txBody>
                  <a:tcPr/>
                </a:tc>
              </a:tr>
              <a:tr h="498231">
                <a:tc>
                  <a:txBody>
                    <a:bodyPr/>
                    <a:lstStyle/>
                    <a:p>
                      <a:r>
                        <a:rPr lang="fr-FR" sz="2400" b="1" dirty="0" smtClean="0">
                          <a:latin typeface="Arial"/>
                          <a:cs typeface="Arial"/>
                        </a:rPr>
                        <a:t>Civil Society</a:t>
                      </a:r>
                      <a:endParaRPr lang="fr-FR" sz="2400" b="1" dirty="0">
                        <a:latin typeface="Arial"/>
                        <a:cs typeface="Arial"/>
                      </a:endParaRPr>
                    </a:p>
                  </a:txBody>
                  <a:tcPr/>
                </a:tc>
              </a:tr>
              <a:tr h="498231">
                <a:tc>
                  <a:txBody>
                    <a:bodyPr/>
                    <a:lstStyle/>
                    <a:p>
                      <a:r>
                        <a:rPr lang="fr-FR" sz="2400" b="1" dirty="0" err="1" smtClean="0">
                          <a:latin typeface="Arial"/>
                          <a:cs typeface="Arial"/>
                        </a:rPr>
                        <a:t>Governement</a:t>
                      </a:r>
                      <a:endParaRPr lang="fr-FR" sz="2400" b="1" dirty="0">
                        <a:latin typeface="Arial"/>
                        <a:cs typeface="Arial"/>
                      </a:endParaRPr>
                    </a:p>
                  </a:txBody>
                  <a:tcPr/>
                </a:tc>
              </a:tr>
              <a:tr h="498231">
                <a:tc>
                  <a:txBody>
                    <a:bodyPr/>
                    <a:lstStyle/>
                    <a:p>
                      <a:r>
                        <a:rPr lang="fr-FR" sz="2400" b="1" dirty="0" smtClean="0">
                          <a:latin typeface="Arial"/>
                          <a:cs typeface="Arial"/>
                        </a:rPr>
                        <a:t>Training network</a:t>
                      </a:r>
                      <a:endParaRPr lang="fr-FR" sz="2400" b="1" dirty="0">
                        <a:latin typeface="Arial"/>
                        <a:cs typeface="Arial"/>
                      </a:endParaRPr>
                    </a:p>
                  </a:txBody>
                  <a:tcPr/>
                </a:tc>
              </a:tr>
              <a:tr h="498231">
                <a:tc>
                  <a:txBody>
                    <a:bodyPr/>
                    <a:lstStyle/>
                    <a:p>
                      <a:r>
                        <a:rPr lang="fr-FR" sz="2400" b="1" dirty="0" err="1" smtClean="0">
                          <a:latin typeface="Arial"/>
                          <a:cs typeface="Arial"/>
                        </a:rPr>
                        <a:t>Red</a:t>
                      </a:r>
                      <a:r>
                        <a:rPr lang="fr-FR" sz="2400" b="1" dirty="0" smtClean="0">
                          <a:latin typeface="Arial"/>
                          <a:cs typeface="Arial"/>
                        </a:rPr>
                        <a:t> Cross</a:t>
                      </a:r>
                      <a:r>
                        <a:rPr lang="fr-FR" sz="2400" b="1" baseline="0" dirty="0" smtClean="0">
                          <a:latin typeface="Arial"/>
                          <a:cs typeface="Arial"/>
                        </a:rPr>
                        <a:t> </a:t>
                      </a:r>
                      <a:endParaRPr lang="fr-FR" sz="2400" b="1" dirty="0">
                        <a:latin typeface="Arial"/>
                        <a:cs typeface="Arial"/>
                      </a:endParaRPr>
                    </a:p>
                  </a:txBody>
                  <a:tcPr/>
                </a:tc>
              </a:tr>
              <a:tr h="498231">
                <a:tc>
                  <a:txBody>
                    <a:bodyPr/>
                    <a:lstStyle/>
                    <a:p>
                      <a:r>
                        <a:rPr lang="fr-FR" sz="2400" b="1" dirty="0" smtClean="0">
                          <a:latin typeface="Arial"/>
                          <a:cs typeface="Arial"/>
                        </a:rPr>
                        <a:t>Local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r>
              <a:tr h="498231">
                <a:tc>
                  <a:txBody>
                    <a:bodyPr/>
                    <a:lstStyle/>
                    <a:p>
                      <a:r>
                        <a:rPr lang="fr-FR" sz="2400" b="1" dirty="0" smtClean="0">
                          <a:latin typeface="Arial"/>
                          <a:cs typeface="Arial"/>
                        </a:rPr>
                        <a:t>International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r>
              <a:tr h="498231">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b="1" dirty="0" smtClean="0">
                          <a:latin typeface="Arial"/>
                          <a:cs typeface="Arial"/>
                        </a:rPr>
                        <a:t>Protection &amp; </a:t>
                      </a:r>
                      <a:r>
                        <a:rPr lang="fr-FR" sz="2400" b="1" dirty="0" err="1" smtClean="0">
                          <a:latin typeface="Arial"/>
                          <a:cs typeface="Arial"/>
                        </a:rPr>
                        <a:t>Gender</a:t>
                      </a:r>
                      <a:endParaRPr lang="fr-FR" sz="2400" b="1" dirty="0" smtClean="0">
                        <a:latin typeface="Arial"/>
                        <a:cs typeface="Arial"/>
                      </a:endParaRPr>
                    </a:p>
                  </a:txBody>
                  <a:tcPr/>
                </a:tc>
              </a:tr>
              <a:tr h="498231">
                <a:tc>
                  <a:txBody>
                    <a:bodyPr/>
                    <a:lstStyle/>
                    <a:p>
                      <a:r>
                        <a:rPr lang="fr-FR" sz="2400" b="1" dirty="0" smtClean="0">
                          <a:latin typeface="Arial"/>
                          <a:cs typeface="Arial"/>
                        </a:rPr>
                        <a:t>Evacuation</a:t>
                      </a:r>
                      <a:r>
                        <a:rPr lang="fr-FR" sz="2400" b="1" baseline="0" dirty="0" smtClean="0">
                          <a:latin typeface="Arial"/>
                          <a:cs typeface="Arial"/>
                        </a:rPr>
                        <a:t> </a:t>
                      </a:r>
                      <a:r>
                        <a:rPr lang="fr-FR" sz="2400" b="1" baseline="0" dirty="0" err="1" smtClean="0">
                          <a:latin typeface="Arial"/>
                          <a:cs typeface="Arial"/>
                        </a:rPr>
                        <a:t>Centers</a:t>
                      </a:r>
                      <a:endParaRPr lang="fr-FR" sz="2400" b="1" dirty="0">
                        <a:latin typeface="Arial"/>
                        <a:cs typeface="Arial"/>
                      </a:endParaRPr>
                    </a:p>
                  </a:txBody>
                  <a:tcPr/>
                </a:tc>
              </a:tr>
              <a:tr h="498231">
                <a:tc>
                  <a:txBody>
                    <a:bodyPr/>
                    <a:lstStyle/>
                    <a:p>
                      <a:r>
                        <a:rPr lang="fr-FR" sz="2400" b="1" dirty="0" err="1" smtClean="0">
                          <a:latin typeface="Arial"/>
                          <a:cs typeface="Arial"/>
                        </a:rPr>
                        <a:t>Donors</a:t>
                      </a:r>
                      <a:endParaRPr lang="fr-FR" sz="2400" b="1" dirty="0">
                        <a:latin typeface="Arial"/>
                        <a:cs typeface="Arial"/>
                      </a:endParaRPr>
                    </a:p>
                  </a:txBody>
                  <a:tcPr/>
                </a:tc>
              </a:tr>
            </a:tbl>
          </a:graphicData>
        </a:graphic>
      </p:graphicFrame>
    </p:spTree>
    <p:extLst>
      <p:ext uri="{BB962C8B-B14F-4D97-AF65-F5344CB8AC3E}">
        <p14:creationId xmlns:p14="http://schemas.microsoft.com/office/powerpoint/2010/main" val="93799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06743138"/>
              </p:ext>
            </p:extLst>
          </p:nvPr>
        </p:nvGraphicFramePr>
        <p:xfrm>
          <a:off x="0" y="228596"/>
          <a:ext cx="9143999" cy="6477003"/>
        </p:xfrm>
        <a:graphic>
          <a:graphicData uri="http://schemas.openxmlformats.org/drawingml/2006/table">
            <a:tbl>
              <a:tblPr firstRow="1" bandRow="1">
                <a:tableStyleId>{5C22544A-7EE6-4342-B048-85BDC9FD1C3A}</a:tableStyleId>
              </a:tblPr>
              <a:tblGrid>
                <a:gridCol w="3352800"/>
                <a:gridCol w="5257800"/>
                <a:gridCol w="533399"/>
              </a:tblGrid>
              <a:tr h="498231">
                <a:tc>
                  <a:txBody>
                    <a:bodyPr/>
                    <a:lstStyle/>
                    <a:p>
                      <a:r>
                        <a:rPr lang="fr-FR" sz="2400" dirty="0" err="1" smtClean="0">
                          <a:latin typeface="Arial"/>
                          <a:cs typeface="Arial"/>
                        </a:rPr>
                        <a:t>Stakeholders</a:t>
                      </a:r>
                      <a:endParaRPr lang="fr-FR" sz="2400" dirty="0">
                        <a:latin typeface="Arial"/>
                        <a:cs typeface="Arial"/>
                      </a:endParaRPr>
                    </a:p>
                  </a:txBody>
                  <a:tcPr/>
                </a:tc>
                <a:tc>
                  <a:txBody>
                    <a:bodyPr/>
                    <a:lstStyle/>
                    <a:p>
                      <a:r>
                        <a:rPr lang="fr-FR" sz="2400" dirty="0" err="1" smtClean="0">
                          <a:latin typeface="Arial"/>
                          <a:cs typeface="Arial"/>
                        </a:rPr>
                        <a:t>Proposed</a:t>
                      </a:r>
                      <a:r>
                        <a:rPr lang="fr-FR" sz="2400" dirty="0" smtClean="0">
                          <a:latin typeface="Arial"/>
                          <a:cs typeface="Arial"/>
                        </a:rPr>
                        <a:t> </a:t>
                      </a:r>
                      <a:r>
                        <a:rPr lang="fr-FR" sz="2400" dirty="0" err="1" smtClean="0">
                          <a:latin typeface="Arial"/>
                          <a:cs typeface="Arial"/>
                        </a:rPr>
                        <a:t>membership</a:t>
                      </a:r>
                      <a:endParaRPr lang="fr-FR" sz="2400" dirty="0">
                        <a:latin typeface="Arial"/>
                        <a:cs typeface="Arial"/>
                      </a:endParaRPr>
                    </a:p>
                  </a:txBody>
                  <a:tcPr/>
                </a:tc>
                <a:tc>
                  <a:txBody>
                    <a:bodyPr/>
                    <a:lstStyle/>
                    <a:p>
                      <a:r>
                        <a:rPr lang="fr-FR" sz="2400" dirty="0" smtClean="0">
                          <a:latin typeface="Arial"/>
                          <a:cs typeface="Arial"/>
                        </a:rPr>
                        <a:t>16</a:t>
                      </a:r>
                      <a:endParaRPr lang="fr-FR" sz="2400" dirty="0">
                        <a:latin typeface="Arial"/>
                        <a:cs typeface="Arial"/>
                      </a:endParaRPr>
                    </a:p>
                  </a:txBody>
                  <a:tcPr/>
                </a:tc>
              </a:tr>
              <a:tr h="498231">
                <a:tc>
                  <a:txBody>
                    <a:bodyPr/>
                    <a:lstStyle/>
                    <a:p>
                      <a:r>
                        <a:rPr lang="fr-FR" sz="2400" b="1" dirty="0" smtClean="0">
                          <a:latin typeface="Arial"/>
                          <a:cs typeface="Arial"/>
                        </a:rPr>
                        <a:t>Cluster Lead</a:t>
                      </a:r>
                      <a:endParaRPr lang="fr-FR" sz="2400" b="1" dirty="0">
                        <a:latin typeface="Arial"/>
                        <a:cs typeface="Arial"/>
                      </a:endParaRPr>
                    </a:p>
                  </a:txBody>
                  <a:tcPr/>
                </a:tc>
                <a:tc>
                  <a:txBody>
                    <a:bodyPr/>
                    <a:lstStyle/>
                    <a:p>
                      <a:r>
                        <a:rPr lang="fr-FR" sz="2400" dirty="0" smtClean="0">
                          <a:latin typeface="Arial"/>
                          <a:cs typeface="Arial"/>
                        </a:rPr>
                        <a:t>PWD &amp; DLA</a:t>
                      </a:r>
                      <a:endParaRPr lang="fr-FR" sz="2400" dirty="0">
                        <a:latin typeface="Arial"/>
                        <a:cs typeface="Arial"/>
                      </a:endParaRP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r>
                        <a:rPr lang="fr-FR" sz="2400" b="1" dirty="0" smtClean="0">
                          <a:latin typeface="Arial"/>
                          <a:cs typeface="Arial"/>
                        </a:rPr>
                        <a:t>Cluster </a:t>
                      </a:r>
                      <a:r>
                        <a:rPr lang="fr-FR" sz="2400" b="1" dirty="0" err="1" smtClean="0">
                          <a:latin typeface="Arial"/>
                          <a:cs typeface="Arial"/>
                        </a:rPr>
                        <a:t>co</a:t>
                      </a:r>
                      <a:r>
                        <a:rPr lang="fr-FR" sz="2400" b="1" dirty="0" smtClean="0">
                          <a:latin typeface="Arial"/>
                          <a:cs typeface="Arial"/>
                        </a:rPr>
                        <a:t>-Lead</a:t>
                      </a:r>
                      <a:endParaRPr lang="fr-FR" sz="2400" b="1" dirty="0">
                        <a:latin typeface="Arial"/>
                        <a:cs typeface="Arial"/>
                      </a:endParaRPr>
                    </a:p>
                  </a:txBody>
                  <a:tcPr/>
                </a:tc>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dirty="0" smtClean="0">
                          <a:latin typeface="Arial"/>
                          <a:cs typeface="Arial"/>
                        </a:rPr>
                        <a:t>IFRC (emergency &amp; </a:t>
                      </a:r>
                      <a:r>
                        <a:rPr lang="fr-FR" sz="2400" dirty="0" err="1" smtClean="0">
                          <a:latin typeface="Arial"/>
                          <a:cs typeface="Arial"/>
                        </a:rPr>
                        <a:t>Preparedness</a:t>
                      </a:r>
                      <a:r>
                        <a:rPr lang="fr-FR" sz="2400" dirty="0" smtClean="0">
                          <a:latin typeface="Arial"/>
                          <a:cs typeface="Arial"/>
                        </a:rPr>
                        <a:t>),  </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United Nations</a:t>
                      </a:r>
                      <a:endParaRPr lang="fr-FR" sz="2400" b="1" dirty="0">
                        <a:latin typeface="Arial"/>
                        <a:cs typeface="Arial"/>
                      </a:endParaRPr>
                    </a:p>
                  </a:txBody>
                  <a:tcPr/>
                </a:tc>
                <a:tc>
                  <a:txBody>
                    <a:bodyPr/>
                    <a:lstStyle/>
                    <a:p>
                      <a:r>
                        <a:rPr lang="fr-FR" sz="2400" dirty="0" smtClean="0">
                          <a:latin typeface="Arial"/>
                          <a:cs typeface="Arial"/>
                        </a:rPr>
                        <a:t>UN Habitat (</a:t>
                      </a:r>
                      <a:r>
                        <a:rPr lang="fr-FR" sz="2400" dirty="0" err="1" smtClean="0">
                          <a:latin typeface="Arial"/>
                          <a:cs typeface="Arial"/>
                        </a:rPr>
                        <a:t>Recovery</a:t>
                      </a:r>
                      <a:r>
                        <a:rPr lang="fr-FR" sz="2400" dirty="0" smtClean="0">
                          <a:latin typeface="Arial"/>
                          <a:cs typeface="Arial"/>
                        </a:rPr>
                        <a:t>)</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Civil Society</a:t>
                      </a:r>
                      <a:endParaRPr lang="fr-FR" sz="2400" b="1" dirty="0">
                        <a:latin typeface="Arial"/>
                        <a:cs typeface="Arial"/>
                      </a:endParaRPr>
                    </a:p>
                  </a:txBody>
                  <a:tcPr/>
                </a:tc>
                <a:tc>
                  <a:txBody>
                    <a:bodyPr/>
                    <a:lstStyle/>
                    <a:p>
                      <a:r>
                        <a:rPr lang="fr-FR" sz="2400" dirty="0" smtClean="0">
                          <a:latin typeface="Arial"/>
                          <a:cs typeface="Arial"/>
                        </a:rPr>
                        <a:t>Council of </a:t>
                      </a:r>
                      <a:r>
                        <a:rPr lang="fr-FR" sz="2400" dirty="0" err="1" smtClean="0">
                          <a:latin typeface="Arial"/>
                          <a:cs typeface="Arial"/>
                        </a:rPr>
                        <a:t>Chiefs</a:t>
                      </a:r>
                      <a:r>
                        <a:rPr lang="fr-FR" sz="2400" dirty="0" smtClean="0">
                          <a:latin typeface="Arial"/>
                          <a:cs typeface="Arial"/>
                        </a:rPr>
                        <a:t> &amp; VCC</a:t>
                      </a:r>
                      <a:endParaRPr lang="fr-FR" sz="2400" dirty="0">
                        <a:latin typeface="Arial"/>
                        <a:cs typeface="Arial"/>
                      </a:endParaRP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r>
                        <a:rPr lang="fr-FR" sz="2400" b="1" dirty="0" err="1" smtClean="0">
                          <a:latin typeface="Arial"/>
                          <a:cs typeface="Arial"/>
                        </a:rPr>
                        <a:t>Governement</a:t>
                      </a:r>
                      <a:endParaRPr lang="fr-FR" sz="2400" b="1" dirty="0">
                        <a:latin typeface="Arial"/>
                        <a:cs typeface="Arial"/>
                      </a:endParaRPr>
                    </a:p>
                  </a:txBody>
                  <a:tcPr/>
                </a:tc>
                <a:tc>
                  <a:txBody>
                    <a:bodyPr/>
                    <a:lstStyle/>
                    <a:p>
                      <a:r>
                        <a:rPr lang="fr-FR" sz="2400" dirty="0" smtClean="0">
                          <a:latin typeface="Arial"/>
                          <a:cs typeface="Arial"/>
                        </a:rPr>
                        <a:t>NDMO &amp; </a:t>
                      </a:r>
                      <a:r>
                        <a:rPr lang="fr-FR" sz="2400" dirty="0" err="1" smtClean="0">
                          <a:latin typeface="Arial"/>
                          <a:cs typeface="Arial"/>
                        </a:rPr>
                        <a:t>ministry</a:t>
                      </a:r>
                      <a:r>
                        <a:rPr lang="fr-FR" sz="2400" dirty="0" smtClean="0">
                          <a:latin typeface="Arial"/>
                          <a:cs typeface="Arial"/>
                        </a:rPr>
                        <a:t> of Land</a:t>
                      </a:r>
                      <a:endParaRPr lang="fr-FR" sz="2400" dirty="0">
                        <a:latin typeface="Arial"/>
                        <a:cs typeface="Arial"/>
                      </a:endParaRP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r>
                        <a:rPr lang="fr-FR" sz="2400" b="1" dirty="0" smtClean="0">
                          <a:latin typeface="Arial"/>
                          <a:cs typeface="Arial"/>
                        </a:rPr>
                        <a:t>Training network</a:t>
                      </a:r>
                      <a:endParaRPr lang="fr-FR" sz="2400" b="1" dirty="0">
                        <a:latin typeface="Arial"/>
                        <a:cs typeface="Arial"/>
                      </a:endParaRPr>
                    </a:p>
                  </a:txBody>
                  <a:tcPr/>
                </a:tc>
                <a:tc>
                  <a:txBody>
                    <a:bodyPr/>
                    <a:lstStyle/>
                    <a:p>
                      <a:r>
                        <a:rPr lang="fr-FR" sz="2400" dirty="0" smtClean="0">
                          <a:latin typeface="Arial"/>
                          <a:cs typeface="Arial"/>
                        </a:rPr>
                        <a:t>VNTC</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err="1" smtClean="0">
                          <a:latin typeface="Arial"/>
                          <a:cs typeface="Arial"/>
                        </a:rPr>
                        <a:t>Red</a:t>
                      </a:r>
                      <a:r>
                        <a:rPr lang="fr-FR" sz="2400" b="1" dirty="0" smtClean="0">
                          <a:latin typeface="Arial"/>
                          <a:cs typeface="Arial"/>
                        </a:rPr>
                        <a:t> Cross</a:t>
                      </a:r>
                      <a:r>
                        <a:rPr lang="fr-FR" sz="2400" b="1" baseline="0" dirty="0" smtClean="0">
                          <a:latin typeface="Arial"/>
                          <a:cs typeface="Arial"/>
                        </a:rPr>
                        <a:t> </a:t>
                      </a:r>
                      <a:endParaRPr lang="fr-FR" sz="2400" b="1" dirty="0">
                        <a:latin typeface="Arial"/>
                        <a:cs typeface="Arial"/>
                      </a:endParaRPr>
                    </a:p>
                  </a:txBody>
                  <a:tcPr/>
                </a:tc>
                <a:tc>
                  <a:txBody>
                    <a:bodyPr/>
                    <a:lstStyle/>
                    <a:p>
                      <a:r>
                        <a:rPr lang="fr-FR" sz="2400" dirty="0" smtClean="0">
                          <a:latin typeface="Arial"/>
                          <a:cs typeface="Arial"/>
                        </a:rPr>
                        <a:t>Vanuatu </a:t>
                      </a:r>
                      <a:r>
                        <a:rPr lang="fr-FR" sz="2400" dirty="0" err="1" smtClean="0">
                          <a:latin typeface="Arial"/>
                          <a:cs typeface="Arial"/>
                        </a:rPr>
                        <a:t>Red</a:t>
                      </a:r>
                      <a:r>
                        <a:rPr lang="fr-FR" sz="2400" dirty="0" smtClean="0">
                          <a:latin typeface="Arial"/>
                          <a:cs typeface="Arial"/>
                        </a:rPr>
                        <a:t> Cross</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Local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c>
                  <a:txBody>
                    <a:bodyPr/>
                    <a:lstStyle/>
                    <a:p>
                      <a:r>
                        <a:rPr lang="fr-FR" sz="2400" dirty="0" smtClean="0">
                          <a:latin typeface="Arial"/>
                          <a:cs typeface="Arial"/>
                        </a:rPr>
                        <a:t>ADRA Vanuatu</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International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dirty="0" smtClean="0">
                          <a:latin typeface="Arial"/>
                          <a:cs typeface="Arial"/>
                        </a:rPr>
                        <a:t>CARE International &amp; </a:t>
                      </a:r>
                      <a:r>
                        <a:rPr lang="fr-FR" sz="2400" dirty="0" err="1" smtClean="0">
                          <a:latin typeface="Arial"/>
                          <a:cs typeface="Arial"/>
                        </a:rPr>
                        <a:t>Butterfly</a:t>
                      </a:r>
                      <a:r>
                        <a:rPr lang="fr-FR" sz="2400" dirty="0" smtClean="0">
                          <a:latin typeface="Arial"/>
                          <a:cs typeface="Arial"/>
                        </a:rPr>
                        <a:t> Trust</a:t>
                      </a: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b="1" dirty="0" smtClean="0">
                          <a:latin typeface="Arial"/>
                          <a:cs typeface="Arial"/>
                        </a:rPr>
                        <a:t>Protection &amp; </a:t>
                      </a:r>
                      <a:r>
                        <a:rPr lang="fr-FR" sz="2400" b="1" dirty="0" err="1" smtClean="0">
                          <a:latin typeface="Arial"/>
                          <a:cs typeface="Arial"/>
                        </a:rPr>
                        <a:t>Gender</a:t>
                      </a:r>
                      <a:endParaRPr lang="fr-FR" sz="2400" b="1" dirty="0" smtClean="0">
                        <a:latin typeface="Arial"/>
                        <a:cs typeface="Arial"/>
                      </a:endParaRPr>
                    </a:p>
                  </a:txBody>
                  <a:tcPr/>
                </a:tc>
                <a:tc>
                  <a:txBody>
                    <a:bodyPr/>
                    <a:lstStyle/>
                    <a:p>
                      <a:r>
                        <a:rPr lang="fr-FR" sz="2400" dirty="0" err="1" smtClean="0">
                          <a:latin typeface="Arial"/>
                          <a:cs typeface="Arial"/>
                        </a:rPr>
                        <a:t>Women</a:t>
                      </a:r>
                      <a:r>
                        <a:rPr lang="fr-FR" sz="2400" dirty="0" smtClean="0">
                          <a:latin typeface="Arial"/>
                          <a:cs typeface="Arial"/>
                        </a:rPr>
                        <a:t> </a:t>
                      </a:r>
                      <a:r>
                        <a:rPr lang="fr-FR" sz="2400" dirty="0" err="1" smtClean="0">
                          <a:latin typeface="Arial"/>
                          <a:cs typeface="Arial"/>
                        </a:rPr>
                        <a:t>voice</a:t>
                      </a:r>
                      <a:r>
                        <a:rPr lang="fr-FR" sz="2400" dirty="0" smtClean="0">
                          <a:latin typeface="Arial"/>
                          <a:cs typeface="Arial"/>
                        </a:rPr>
                        <a:t> (to </a:t>
                      </a:r>
                      <a:r>
                        <a:rPr lang="fr-FR" sz="2400" dirty="0" err="1" smtClean="0">
                          <a:latin typeface="Arial"/>
                          <a:cs typeface="Arial"/>
                        </a:rPr>
                        <a:t>be</a:t>
                      </a:r>
                      <a:r>
                        <a:rPr lang="fr-FR" sz="2400" dirty="0" smtClean="0">
                          <a:latin typeface="Arial"/>
                          <a:cs typeface="Arial"/>
                        </a:rPr>
                        <a:t> </a:t>
                      </a:r>
                      <a:r>
                        <a:rPr lang="fr-FR" sz="2400" dirty="0" err="1" smtClean="0">
                          <a:latin typeface="Arial"/>
                          <a:cs typeface="Arial"/>
                        </a:rPr>
                        <a:t>identified</a:t>
                      </a:r>
                      <a:r>
                        <a:rPr lang="fr-FR" sz="2400" dirty="0" smtClean="0">
                          <a:latin typeface="Arial"/>
                          <a:cs typeface="Arial"/>
                        </a:rPr>
                        <a:t>)</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Evacuation</a:t>
                      </a:r>
                      <a:r>
                        <a:rPr lang="fr-FR" sz="2400" b="1" baseline="0" dirty="0" smtClean="0">
                          <a:latin typeface="Arial"/>
                          <a:cs typeface="Arial"/>
                        </a:rPr>
                        <a:t> </a:t>
                      </a:r>
                      <a:r>
                        <a:rPr lang="fr-FR" sz="2400" b="1" baseline="0" dirty="0" err="1" smtClean="0">
                          <a:latin typeface="Arial"/>
                          <a:cs typeface="Arial"/>
                        </a:rPr>
                        <a:t>Centers</a:t>
                      </a:r>
                      <a:endParaRPr lang="fr-FR" sz="2400" b="1" dirty="0">
                        <a:latin typeface="Arial"/>
                        <a:cs typeface="Arial"/>
                      </a:endParaRPr>
                    </a:p>
                  </a:txBody>
                  <a:tcPr/>
                </a:tc>
                <a:tc>
                  <a:txBody>
                    <a:bodyPr/>
                    <a:lstStyle/>
                    <a:p>
                      <a:r>
                        <a:rPr lang="fr-FR" sz="2400" dirty="0" smtClean="0">
                          <a:latin typeface="Arial"/>
                          <a:cs typeface="Arial"/>
                        </a:rPr>
                        <a:t>IOM</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err="1" smtClean="0">
                          <a:latin typeface="Arial"/>
                          <a:cs typeface="Arial"/>
                        </a:rPr>
                        <a:t>Donors</a:t>
                      </a:r>
                      <a:endParaRPr lang="fr-FR" sz="2400" b="1" dirty="0">
                        <a:latin typeface="Arial"/>
                        <a:cs typeface="Arial"/>
                      </a:endParaRPr>
                    </a:p>
                  </a:txBody>
                  <a:tcPr/>
                </a:tc>
                <a:tc>
                  <a:txBody>
                    <a:bodyPr/>
                    <a:lstStyle/>
                    <a:p>
                      <a:r>
                        <a:rPr lang="fr-FR" sz="2400" dirty="0" smtClean="0">
                          <a:latin typeface="Arial"/>
                          <a:cs typeface="Arial"/>
                        </a:rPr>
                        <a:t>To</a:t>
                      </a:r>
                      <a:r>
                        <a:rPr lang="fr-FR" sz="2400" baseline="0" dirty="0" smtClean="0">
                          <a:latin typeface="Arial"/>
                          <a:cs typeface="Arial"/>
                        </a:rPr>
                        <a:t> </a:t>
                      </a:r>
                      <a:r>
                        <a:rPr lang="fr-FR" sz="2400" baseline="0" dirty="0" err="1" smtClean="0">
                          <a:latin typeface="Arial"/>
                          <a:cs typeface="Arial"/>
                        </a:rPr>
                        <a:t>be</a:t>
                      </a:r>
                      <a:r>
                        <a:rPr lang="fr-FR" sz="2400" baseline="0" dirty="0" smtClean="0">
                          <a:latin typeface="Arial"/>
                          <a:cs typeface="Arial"/>
                        </a:rPr>
                        <a:t> </a:t>
                      </a:r>
                      <a:r>
                        <a:rPr lang="fr-FR" sz="2400" baseline="0" dirty="0" err="1" smtClean="0">
                          <a:latin typeface="Arial"/>
                          <a:cs typeface="Arial"/>
                        </a:rPr>
                        <a:t>identified</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bl>
          </a:graphicData>
        </a:graphic>
      </p:graphicFrame>
    </p:spTree>
    <p:extLst>
      <p:ext uri="{BB962C8B-B14F-4D97-AF65-F5344CB8AC3E}">
        <p14:creationId xmlns:p14="http://schemas.microsoft.com/office/powerpoint/2010/main" val="268766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3.3 VAT Exemption </a:t>
            </a:r>
            <a:endParaRPr lang="en-US" sz="3600" dirty="0">
              <a:solidFill>
                <a:schemeClr val="tx1"/>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1993523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fontScale="90000"/>
          </a:bodyPr>
          <a:lstStyle/>
          <a:p>
            <a:r>
              <a:rPr lang="en-US" sz="3600" dirty="0">
                <a:solidFill>
                  <a:schemeClr val="tx1"/>
                </a:solidFill>
              </a:rPr>
              <a:t>3.4 CWC - Shelter Building Back Safer Radio show</a:t>
            </a:r>
            <a:br>
              <a:rPr lang="en-US" sz="3600" dirty="0">
                <a:solidFill>
                  <a:schemeClr val="tx1"/>
                </a:solidFill>
              </a:rPr>
            </a:br>
            <a:r>
              <a:rPr lang="en-US" sz="3600" dirty="0">
                <a:solidFill>
                  <a:schemeClr val="tx1"/>
                </a:solidFill>
              </a:rPr>
              <a:t> </a:t>
            </a:r>
            <a:endParaRPr lang="en-US" sz="3600" dirty="0">
              <a:solidFill>
                <a:schemeClr val="tx1"/>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273555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fontScale="90000"/>
          </a:bodyPr>
          <a:lstStyle/>
          <a:p>
            <a:r>
              <a:rPr lang="en-US" sz="3600" dirty="0">
                <a:solidFill>
                  <a:schemeClr val="tx1"/>
                </a:solidFill>
              </a:rPr>
              <a:t>3.5 Vanuatu National Statistic Office presentation</a:t>
            </a:r>
            <a:br>
              <a:rPr lang="en-US" sz="3600" dirty="0">
                <a:solidFill>
                  <a:schemeClr val="tx1"/>
                </a:solidFill>
              </a:rPr>
            </a:br>
            <a:endParaRPr lang="en-US" sz="3600" dirty="0">
              <a:solidFill>
                <a:schemeClr val="tx1"/>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246276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4. </a:t>
            </a:r>
            <a:r>
              <a:rPr lang="en-US" sz="3600" dirty="0">
                <a:solidFill>
                  <a:schemeClr val="tx1"/>
                </a:solidFill>
              </a:rPr>
              <a:t>Partners update and </a:t>
            </a:r>
            <a:r>
              <a:rPr lang="en-US" sz="3600" dirty="0" smtClean="0">
                <a:solidFill>
                  <a:schemeClr val="tx1"/>
                </a:solidFill>
              </a:rPr>
              <a:t>issues</a:t>
            </a:r>
            <a:endParaRPr lang="en-US" sz="3600" dirty="0">
              <a:solidFill>
                <a:schemeClr val="tx1"/>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2742850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5. AOB</a:t>
            </a:r>
            <a:endParaRPr lang="en-US" sz="3600" dirty="0">
              <a:solidFill>
                <a:schemeClr val="tx1"/>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Tree>
    <p:extLst>
      <p:ext uri="{BB962C8B-B14F-4D97-AF65-F5344CB8AC3E}">
        <p14:creationId xmlns:p14="http://schemas.microsoft.com/office/powerpoint/2010/main" val="365933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2"/>
          <p:cNvSpPr>
            <a:spLocks noGrp="1"/>
          </p:cNvSpPr>
          <p:nvPr>
            <p:ph idx="1"/>
          </p:nvPr>
        </p:nvSpPr>
        <p:spPr>
          <a:xfrm>
            <a:off x="457200" y="1189037"/>
            <a:ext cx="8229600" cy="4983163"/>
          </a:xfrm>
        </p:spPr>
        <p:txBody>
          <a:bodyPr>
            <a:noAutofit/>
          </a:bodyPr>
          <a:lstStyle/>
          <a:p>
            <a:pPr marL="0" indent="0" fontAlgn="base">
              <a:buNone/>
            </a:pPr>
            <a:r>
              <a:rPr lang="en-US" sz="2400" b="1" dirty="0"/>
              <a:t>1. Introduction</a:t>
            </a:r>
            <a:endParaRPr lang="en-US" sz="2400" dirty="0"/>
          </a:p>
          <a:p>
            <a:pPr marL="0" indent="0" fontAlgn="base">
              <a:buNone/>
            </a:pPr>
            <a:r>
              <a:rPr lang="en-US" sz="2400" b="1" dirty="0"/>
              <a:t>2. IM Update</a:t>
            </a:r>
            <a:endParaRPr lang="en-US" sz="2400" dirty="0"/>
          </a:p>
          <a:p>
            <a:pPr marL="0" indent="0" fontAlgn="base">
              <a:buNone/>
            </a:pPr>
            <a:r>
              <a:rPr lang="en-US" sz="2400" b="1" dirty="0"/>
              <a:t>3. Updates and discussion</a:t>
            </a:r>
            <a:endParaRPr lang="en-US" sz="2400" dirty="0"/>
          </a:p>
          <a:p>
            <a:pPr lvl="2" fontAlgn="base"/>
            <a:r>
              <a:rPr lang="en-US" sz="2113" dirty="0"/>
              <a:t>Recovery Framework, </a:t>
            </a:r>
            <a:r>
              <a:rPr lang="en-US" sz="2113" dirty="0" smtClean="0"/>
              <a:t>"Strengthening Ni-</a:t>
            </a:r>
            <a:r>
              <a:rPr lang="en-US" sz="2113" dirty="0"/>
              <a:t>V</a:t>
            </a:r>
            <a:r>
              <a:rPr lang="en-US" sz="2113" dirty="0" smtClean="0"/>
              <a:t>anuatu </a:t>
            </a:r>
            <a:r>
              <a:rPr lang="en-US" sz="2113" dirty="0"/>
              <a:t>R</a:t>
            </a:r>
            <a:r>
              <a:rPr lang="en-US" sz="2113" dirty="0" smtClean="0"/>
              <a:t>esilience</a:t>
            </a:r>
            <a:r>
              <a:rPr lang="en-US" sz="2113" dirty="0"/>
              <a:t>", priorities and project submissions</a:t>
            </a:r>
          </a:p>
          <a:p>
            <a:pPr lvl="2" fontAlgn="base"/>
            <a:r>
              <a:rPr lang="en-US" sz="2113" dirty="0"/>
              <a:t>Shelter Cluster Strategic Framework &amp; SAG meeting</a:t>
            </a:r>
          </a:p>
          <a:p>
            <a:pPr lvl="2" fontAlgn="base"/>
            <a:r>
              <a:rPr lang="en-US" sz="2113" dirty="0"/>
              <a:t>VAT exemption for shelter material process by NDMO</a:t>
            </a:r>
          </a:p>
          <a:p>
            <a:pPr lvl="2" fontAlgn="base"/>
            <a:r>
              <a:rPr lang="en-US" sz="2113" dirty="0"/>
              <a:t>CWC - Shelter Building Back Safer Radio show</a:t>
            </a:r>
          </a:p>
          <a:p>
            <a:pPr lvl="2" fontAlgn="base"/>
            <a:r>
              <a:rPr lang="en-US" sz="2113" dirty="0"/>
              <a:t>Vanuatu National Statistic Office </a:t>
            </a:r>
            <a:r>
              <a:rPr lang="en-US" sz="2113" dirty="0" smtClean="0"/>
              <a:t>presentation</a:t>
            </a:r>
            <a:endParaRPr lang="en-US" sz="2113" dirty="0"/>
          </a:p>
          <a:p>
            <a:pPr marL="0" indent="0" fontAlgn="base">
              <a:buNone/>
            </a:pPr>
            <a:r>
              <a:rPr lang="en-US" sz="2400" b="1" dirty="0"/>
              <a:t>4. Partners update and issues</a:t>
            </a:r>
            <a:endParaRPr lang="en-US" sz="2400" dirty="0"/>
          </a:p>
          <a:p>
            <a:pPr marL="0" indent="0" fontAlgn="base">
              <a:buNone/>
            </a:pPr>
            <a:r>
              <a:rPr lang="en-US" sz="2400" b="1" dirty="0"/>
              <a:t>5. AOB</a:t>
            </a:r>
            <a:endParaRPr lang="en-US" sz="2400" dirty="0"/>
          </a:p>
        </p:txBody>
      </p:sp>
      <p:sp>
        <p:nvSpPr>
          <p:cNvPr id="10" name="Title 1"/>
          <p:cNvSpPr txBox="1">
            <a:spLocks/>
          </p:cNvSpPr>
          <p:nvPr/>
        </p:nvSpPr>
        <p:spPr>
          <a:xfrm>
            <a:off x="611560" y="251865"/>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4314C"/>
                </a:solidFill>
                <a:effectLst/>
                <a:uLnTx/>
                <a:uFillTx/>
                <a:latin typeface="Verdana" pitchFamily="34" charset="0"/>
                <a:ea typeface="Verdana" pitchFamily="34" charset="0"/>
                <a:cs typeface="Verdana" pitchFamily="34" charset="0"/>
              </a:rPr>
              <a:t>Agenda</a:t>
            </a:r>
            <a:endParaRPr kumimoji="0" lang="en-GB" sz="3200" b="1" i="0" u="none" strike="noStrike" kern="1200" cap="none" spc="0" normalizeH="0" baseline="0" noProof="0" dirty="0">
              <a:ln>
                <a:noFill/>
              </a:ln>
              <a:solidFill>
                <a:srgbClr val="04314C"/>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69347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152400" y="1066800"/>
            <a:ext cx="8839200" cy="5029201"/>
          </a:xfrm>
        </p:spPr>
        <p:txBody>
          <a:bodyPr anchor="ctr">
            <a:normAutofit fontScale="62500" lnSpcReduction="20000"/>
          </a:bodyPr>
          <a:lstStyle/>
          <a:p>
            <a:pPr marL="0" indent="0">
              <a:buNone/>
            </a:pPr>
            <a:r>
              <a:rPr lang="en-US" sz="45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Purpose</a:t>
            </a:r>
          </a:p>
          <a:p>
            <a:pPr marL="0" indent="0">
              <a:buNone/>
            </a:pPr>
            <a:endParaRPr lang="en-US" sz="4500" dirty="0"/>
          </a:p>
          <a:p>
            <a:pPr marL="164331" lvl="1" indent="0">
              <a:buNone/>
            </a:pPr>
            <a:r>
              <a:rPr lang="en-US" sz="4500" b="1" dirty="0" smtClean="0"/>
              <a:t>Response -</a:t>
            </a:r>
            <a:r>
              <a:rPr lang="en-US" sz="4500" dirty="0" smtClean="0"/>
              <a:t> Show the progress and coverage of Shelter Cluster partners towards achieving ‘Cluster Objective 1’, which supports the Humanitarian Action Plan’s ‘Primary Strategic Objective’ that covers all response activities of every cluster.</a:t>
            </a:r>
          </a:p>
          <a:p>
            <a:pPr lvl="1"/>
            <a:endParaRPr lang="en-US" sz="4500" dirty="0" smtClean="0"/>
          </a:p>
          <a:p>
            <a:pPr marL="164331" lvl="1" indent="0">
              <a:buNone/>
            </a:pPr>
            <a:r>
              <a:rPr lang="en-US" sz="4500" b="1" dirty="0" smtClean="0"/>
              <a:t>Early Recovery - </a:t>
            </a:r>
            <a:r>
              <a:rPr lang="en-US" sz="4500" dirty="0" smtClean="0"/>
              <a:t>Show the activity number and coverage of shelter tool kit &amp; fixing kit distributions along with shelter awareness training &amp; shelter reconstruction.</a:t>
            </a:r>
          </a:p>
          <a:p>
            <a:pPr marL="164331" lvl="1" indent="0">
              <a:buNone/>
            </a:pPr>
            <a:endParaRPr lang="en-US" sz="2800" dirty="0"/>
          </a:p>
          <a:p>
            <a:pPr marL="164331" lvl="1" indent="0" algn="ctr">
              <a:buNone/>
            </a:pPr>
            <a:r>
              <a:rPr lang="en-US" sz="4500" dirty="0" smtClean="0">
                <a:solidFill>
                  <a:srgbClr val="FF0000"/>
                </a:solidFill>
              </a:rPr>
              <a:t>Reminder – 3Ws Due Monday </a:t>
            </a:r>
            <a:r>
              <a:rPr lang="en-US" sz="4500" dirty="0" smtClean="0">
                <a:solidFill>
                  <a:srgbClr val="FF0000"/>
                </a:solidFill>
              </a:rPr>
              <a:t>13 July!</a:t>
            </a:r>
            <a:endParaRPr lang="en-US" sz="4500" dirty="0" smtClean="0">
              <a:solidFill>
                <a:srgbClr val="FF0000"/>
              </a:solidFill>
            </a:endParaRPr>
          </a:p>
        </p:txBody>
      </p:sp>
    </p:spTree>
    <p:extLst>
      <p:ext uri="{BB962C8B-B14F-4D97-AF65-F5344CB8AC3E}">
        <p14:creationId xmlns:p14="http://schemas.microsoft.com/office/powerpoint/2010/main" val="332710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25" y="1213469"/>
            <a:ext cx="6142921" cy="1267131"/>
          </a:xfrm>
          <a:prstGeom prst="rect">
            <a:avLst/>
          </a:prstGeom>
          <a:ln>
            <a:solidFill>
              <a:schemeClr val="bg2">
                <a:lumMod val="50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024" y="2590800"/>
            <a:ext cx="6142921" cy="3487437"/>
          </a:xfrm>
          <a:prstGeom prst="rect">
            <a:avLst/>
          </a:prstGeom>
          <a:ln>
            <a:solidFill>
              <a:schemeClr val="bg2">
                <a:lumMod val="50000"/>
              </a:schemeClr>
            </a:solidFill>
          </a:ln>
        </p:spPr>
      </p:pic>
      <p:sp>
        <p:nvSpPr>
          <p:cNvPr id="11" name="TextBox 10"/>
          <p:cNvSpPr txBox="1"/>
          <p:nvPr/>
        </p:nvSpPr>
        <p:spPr>
          <a:xfrm>
            <a:off x="38100" y="1217583"/>
            <a:ext cx="1571624" cy="400110"/>
          </a:xfrm>
          <a:prstGeom prst="rect">
            <a:avLst/>
          </a:prstGeom>
          <a:solidFill>
            <a:schemeClr val="bg1"/>
          </a:solidFill>
        </p:spPr>
        <p:txBody>
          <a:bodyPr wrap="square" rtlCol="0" anchor="ctr">
            <a:spAutoFit/>
          </a:bodyPr>
          <a:lstStyle/>
          <a:p>
            <a:pPr algn="ctr"/>
            <a:r>
              <a:rPr lang="en-US" sz="20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Response</a:t>
            </a:r>
            <a:endParaRPr lang="en-US" sz="2000" b="1" dirty="0">
              <a:solidFill>
                <a:srgbClr val="7F1416"/>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urved Up Arrow 12"/>
          <p:cNvSpPr/>
          <p:nvPr/>
        </p:nvSpPr>
        <p:spPr>
          <a:xfrm rot="16200000">
            <a:off x="6842356" y="2758844"/>
            <a:ext cx="3003088" cy="838200"/>
          </a:xfrm>
          <a:prstGeom prst="curvedUpArrow">
            <a:avLst>
              <a:gd name="adj1" fmla="val 20795"/>
              <a:gd name="adj2" fmla="val 50000"/>
              <a:gd name="adj3" fmla="val 25000"/>
            </a:avLst>
          </a:prstGeom>
          <a:solidFill>
            <a:srgbClr val="E5D0D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2004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152400" y="1066800"/>
            <a:ext cx="8839200" cy="5029201"/>
          </a:xfrm>
        </p:spPr>
        <p:txBody>
          <a:bodyPr anchor="ctr">
            <a:normAutofit/>
          </a:bodyPr>
          <a:lstStyle/>
          <a:p>
            <a:pPr marL="164331" lvl="1" indent="0" algn="ctr">
              <a:buNone/>
            </a:pPr>
            <a:r>
              <a:rPr lang="en-US" sz="2800" dirty="0" smtClean="0">
                <a:hlinkClick r:id="rId3" action="ppaction://hlinkfile"/>
              </a:rPr>
              <a:t>SC </a:t>
            </a:r>
            <a:r>
              <a:rPr lang="en-US" sz="2800" dirty="0">
                <a:hlinkClick r:id="rId3" action="ppaction://hlinkfile"/>
              </a:rPr>
              <a:t>Vanuatu Primary </a:t>
            </a:r>
            <a:r>
              <a:rPr lang="en-US" sz="2800" dirty="0" smtClean="0">
                <a:hlinkClick r:id="rId3" action="ppaction://hlinkfile"/>
              </a:rPr>
              <a:t>Strategic Objective </a:t>
            </a:r>
            <a:r>
              <a:rPr lang="en-US" sz="2800" dirty="0">
                <a:hlinkClick r:id="rId3" action="ppaction://hlinkfile"/>
              </a:rPr>
              <a:t>Progress </a:t>
            </a:r>
            <a:r>
              <a:rPr lang="en-US" sz="2800" dirty="0" smtClean="0">
                <a:hlinkClick r:id="rId3" action="ppaction://hlinkfile"/>
              </a:rPr>
              <a:t>Map</a:t>
            </a:r>
            <a:endParaRPr lang="en-US" sz="2800" dirty="0" smtClean="0"/>
          </a:p>
          <a:p>
            <a:pPr lvl="1"/>
            <a:endParaRPr lang="en-US" sz="2800" dirty="0" smtClean="0"/>
          </a:p>
          <a:p>
            <a:pPr lvl="1"/>
            <a:endParaRPr lang="en-US" sz="2800" dirty="0"/>
          </a:p>
          <a:p>
            <a:pPr lvl="1"/>
            <a:endParaRPr lang="en-US" sz="2800" dirty="0" smtClean="0"/>
          </a:p>
          <a:p>
            <a:pPr marL="164331" lvl="1" indent="0" algn="ctr">
              <a:buNone/>
            </a:pPr>
            <a:r>
              <a:rPr lang="en-US" sz="2800" dirty="0" smtClean="0">
                <a:hlinkClick r:id="rId4" action="ppaction://hlinkfile"/>
              </a:rPr>
              <a:t>SC </a:t>
            </a:r>
            <a:r>
              <a:rPr lang="en-US" sz="2800" dirty="0">
                <a:hlinkClick r:id="rId4" action="ppaction://hlinkfile"/>
              </a:rPr>
              <a:t>Vanuatu Primary Strategic Objective Progress </a:t>
            </a:r>
            <a:r>
              <a:rPr lang="en-US" sz="2800" dirty="0" smtClean="0">
                <a:hlinkClick r:id="rId4" action="ppaction://hlinkfile"/>
              </a:rPr>
              <a:t>Table</a:t>
            </a:r>
            <a:endParaRPr lang="en-US" sz="2800" dirty="0" smtClean="0"/>
          </a:p>
        </p:txBody>
      </p:sp>
    </p:spTree>
    <p:extLst>
      <p:ext uri="{BB962C8B-B14F-4D97-AF65-F5344CB8AC3E}">
        <p14:creationId xmlns:p14="http://schemas.microsoft.com/office/powerpoint/2010/main" val="13678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417638"/>
            <a:ext cx="8229600" cy="4678363"/>
          </a:xfrm>
        </p:spPr>
        <p:txBody>
          <a:bodyPr anchor="t">
            <a:normAutofit fontScale="92500" lnSpcReduction="20000"/>
          </a:bodyPr>
          <a:lstStyle/>
          <a:p>
            <a:pPr marL="0" indent="0">
              <a:buNone/>
            </a:pPr>
            <a:r>
              <a:rPr lang="en-US" sz="30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Early Recovery</a:t>
            </a:r>
          </a:p>
          <a:p>
            <a:pPr marL="0" indent="0">
              <a:buNone/>
            </a:pPr>
            <a:endParaRPr lang="en-US" sz="2000" b="1" dirty="0">
              <a:solidFill>
                <a:srgbClr val="7F1416"/>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smtClean="0">
                <a:ea typeface="Verdana" panose="020B0604030504040204" pitchFamily="34" charset="0"/>
                <a:cs typeface="Verdana" panose="020B0604030504040204" pitchFamily="34" charset="0"/>
              </a:rPr>
              <a:t>Includes</a:t>
            </a:r>
            <a:endParaRPr lang="en-US" sz="3000" dirty="0">
              <a:ea typeface="Verdana" panose="020B0604030504040204" pitchFamily="34" charset="0"/>
              <a:cs typeface="Verdana" panose="020B0604030504040204" pitchFamily="34" charset="0"/>
            </a:endParaRPr>
          </a:p>
          <a:p>
            <a:pPr marL="431374" lvl="3" indent="-123249">
              <a:buFont typeface="Wingdings" pitchFamily="2" charset="2"/>
              <a:buChar char="§"/>
            </a:pPr>
            <a:r>
              <a:rPr lang="en-US" sz="3000" dirty="0"/>
              <a:t> Shelter Tool Kits (overlap with SC Objective 1)</a:t>
            </a:r>
          </a:p>
          <a:p>
            <a:pPr marL="431374" lvl="3" indent="-123249">
              <a:buFont typeface="Wingdings" pitchFamily="2" charset="2"/>
              <a:buChar char="§"/>
            </a:pPr>
            <a:r>
              <a:rPr lang="en-US" sz="3000" dirty="0"/>
              <a:t> Fixing Kits </a:t>
            </a:r>
          </a:p>
          <a:p>
            <a:pPr marL="431374" lvl="3" indent="-123249">
              <a:buFont typeface="Wingdings" pitchFamily="2" charset="2"/>
              <a:buChar char="§"/>
            </a:pPr>
            <a:r>
              <a:rPr lang="en-US" sz="3000" dirty="0"/>
              <a:t> Shelter Awareness Training </a:t>
            </a:r>
          </a:p>
          <a:p>
            <a:pPr marL="431374" lvl="3" indent="-123249">
              <a:buFont typeface="Wingdings" pitchFamily="2" charset="2"/>
              <a:buChar char="§"/>
            </a:pPr>
            <a:r>
              <a:rPr lang="en-US" sz="3000" dirty="0"/>
              <a:t> Shelter </a:t>
            </a:r>
            <a:r>
              <a:rPr lang="en-US" sz="3000" dirty="0" smtClean="0"/>
              <a:t>Reconstruction</a:t>
            </a:r>
          </a:p>
          <a:p>
            <a:pPr marL="0" lvl="1" indent="0">
              <a:buNone/>
            </a:pPr>
            <a:endParaRPr lang="en-US" sz="3000" b="1" dirty="0">
              <a:solidFill>
                <a:srgbClr val="7F1416"/>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smtClean="0"/>
              <a:t>Not yet able to identify scope of these activities because not all agencies are able to identify total number of households to be reached.</a:t>
            </a:r>
            <a:endParaRPr lang="en-US" sz="3000" dirty="0"/>
          </a:p>
        </p:txBody>
      </p:sp>
    </p:spTree>
    <p:extLst>
      <p:ext uri="{BB962C8B-B14F-4D97-AF65-F5344CB8AC3E}">
        <p14:creationId xmlns:p14="http://schemas.microsoft.com/office/powerpoint/2010/main" val="386276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228600" y="1066800"/>
            <a:ext cx="8763000" cy="5029201"/>
          </a:xfrm>
        </p:spPr>
        <p:txBody>
          <a:bodyPr anchor="ctr">
            <a:normAutofit/>
          </a:bodyPr>
          <a:lstStyle/>
          <a:p>
            <a:pPr marL="0" indent="0" algn="ctr">
              <a:buNone/>
            </a:pPr>
            <a:r>
              <a:rPr lang="en-US" sz="2800" dirty="0" smtClean="0">
                <a:ea typeface="Verdana" panose="020B0604030504040204" pitchFamily="34" charset="0"/>
                <a:cs typeface="Verdana" panose="020B0604030504040204" pitchFamily="34" charset="0"/>
                <a:hlinkClick r:id="rId3" action="ppaction://hlinkfile"/>
              </a:rPr>
              <a:t>SC </a:t>
            </a:r>
            <a:r>
              <a:rPr lang="en-US" sz="2800" dirty="0">
                <a:ea typeface="Verdana" panose="020B0604030504040204" pitchFamily="34" charset="0"/>
                <a:cs typeface="Verdana" panose="020B0604030504040204" pitchFamily="34" charset="0"/>
                <a:hlinkClick r:id="rId3" action="ppaction://hlinkfile"/>
              </a:rPr>
              <a:t>Vanuatu </a:t>
            </a:r>
            <a:r>
              <a:rPr lang="en-US" sz="2800" dirty="0" smtClean="0">
                <a:ea typeface="Verdana" panose="020B0604030504040204" pitchFamily="34" charset="0"/>
                <a:cs typeface="Verdana" panose="020B0604030504040204" pitchFamily="34" charset="0"/>
                <a:hlinkClick r:id="rId3" action="ppaction://hlinkfile"/>
              </a:rPr>
              <a:t>Completed, Ongoing </a:t>
            </a:r>
            <a:r>
              <a:rPr lang="en-US" sz="2800" dirty="0">
                <a:ea typeface="Verdana" panose="020B0604030504040204" pitchFamily="34" charset="0"/>
                <a:cs typeface="Verdana" panose="020B0604030504040204" pitchFamily="34" charset="0"/>
                <a:hlinkClick r:id="rId3" action="ppaction://hlinkfile"/>
              </a:rPr>
              <a:t>&amp; </a:t>
            </a:r>
            <a:r>
              <a:rPr lang="en-US" sz="2800" dirty="0" smtClean="0">
                <a:ea typeface="Verdana" panose="020B0604030504040204" pitchFamily="34" charset="0"/>
                <a:cs typeface="Verdana" panose="020B0604030504040204" pitchFamily="34" charset="0"/>
                <a:hlinkClick r:id="rId3" action="ppaction://hlinkfile"/>
              </a:rPr>
              <a:t>Planned </a:t>
            </a:r>
            <a:r>
              <a:rPr lang="en-US" sz="2800" dirty="0">
                <a:ea typeface="Verdana" panose="020B0604030504040204" pitchFamily="34" charset="0"/>
                <a:cs typeface="Verdana" panose="020B0604030504040204" pitchFamily="34" charset="0"/>
                <a:hlinkClick r:id="rId3" action="ppaction://hlinkfile"/>
              </a:rPr>
              <a:t>Early Recovery Activities </a:t>
            </a:r>
            <a:r>
              <a:rPr lang="en-US" sz="2800" dirty="0" smtClean="0">
                <a:ea typeface="Verdana" panose="020B0604030504040204" pitchFamily="34" charset="0"/>
                <a:cs typeface="Verdana" panose="020B0604030504040204" pitchFamily="34" charset="0"/>
                <a:hlinkClick r:id="rId3" action="ppaction://hlinkfile"/>
              </a:rPr>
              <a:t>Table</a:t>
            </a:r>
            <a:endParaRPr lang="en-US" sz="2800" dirty="0" smtClean="0">
              <a:ea typeface="Verdana" panose="020B0604030504040204" pitchFamily="34" charset="0"/>
              <a:cs typeface="Verdana" panose="020B0604030504040204" pitchFamily="34" charset="0"/>
            </a:endParaRPr>
          </a:p>
          <a:p>
            <a:pPr>
              <a:buFontTx/>
              <a:buChar char="-"/>
            </a:pPr>
            <a:endParaRPr lang="en-US" sz="2800" dirty="0" smtClean="0">
              <a:ea typeface="Verdana" panose="020B0604030504040204" pitchFamily="34" charset="0"/>
              <a:cs typeface="Verdana" panose="020B0604030504040204" pitchFamily="34" charset="0"/>
            </a:endParaRPr>
          </a:p>
          <a:p>
            <a:pPr>
              <a:buFontTx/>
              <a:buChar char="-"/>
            </a:pPr>
            <a:endParaRPr lang="en-US" sz="2800" dirty="0" smtClean="0">
              <a:ea typeface="Verdana" panose="020B0604030504040204" pitchFamily="34" charset="0"/>
              <a:cs typeface="Verdana" panose="020B0604030504040204" pitchFamily="34" charset="0"/>
            </a:endParaRPr>
          </a:p>
          <a:p>
            <a:pPr>
              <a:buFontTx/>
              <a:buChar char="-"/>
            </a:pPr>
            <a:endParaRPr lang="en-US" sz="2800" dirty="0">
              <a:ea typeface="Verdana" panose="020B0604030504040204" pitchFamily="34" charset="0"/>
              <a:cs typeface="Verdana" panose="020B0604030504040204" pitchFamily="34" charset="0"/>
            </a:endParaRPr>
          </a:p>
          <a:p>
            <a:pPr marL="0" indent="0" algn="ctr">
              <a:buNone/>
            </a:pPr>
            <a:r>
              <a:rPr lang="en-US" sz="2800" dirty="0" smtClean="0">
                <a:ea typeface="Verdana" panose="020B0604030504040204" pitchFamily="34" charset="0"/>
                <a:cs typeface="Verdana" panose="020B0604030504040204" pitchFamily="34" charset="0"/>
                <a:hlinkClick r:id="rId4" action="ppaction://hlinkfile"/>
              </a:rPr>
              <a:t>SC </a:t>
            </a:r>
            <a:r>
              <a:rPr lang="en-US" sz="2800" dirty="0">
                <a:ea typeface="Verdana" panose="020B0604030504040204" pitchFamily="34" charset="0"/>
                <a:cs typeface="Verdana" panose="020B0604030504040204" pitchFamily="34" charset="0"/>
                <a:hlinkClick r:id="rId4" action="ppaction://hlinkfile"/>
              </a:rPr>
              <a:t>Vanuatu 3W Island Activity by HH </a:t>
            </a:r>
            <a:r>
              <a:rPr lang="en-US" sz="2800" dirty="0" smtClean="0">
                <a:ea typeface="Verdana" panose="020B0604030504040204" pitchFamily="34" charset="0"/>
                <a:cs typeface="Verdana" panose="020B0604030504040204" pitchFamily="34" charset="0"/>
                <a:hlinkClick r:id="rId4" action="ppaction://hlinkfile"/>
              </a:rPr>
              <a:t>Reached Table</a:t>
            </a:r>
            <a:endParaRPr lang="en-US" sz="2800" dirty="0"/>
          </a:p>
        </p:txBody>
      </p:sp>
    </p:spTree>
    <p:extLst>
      <p:ext uri="{BB962C8B-B14F-4D97-AF65-F5344CB8AC3E}">
        <p14:creationId xmlns:p14="http://schemas.microsoft.com/office/powerpoint/2010/main" val="220262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066800"/>
            <a:ext cx="8229600" cy="5029199"/>
          </a:xfrm>
        </p:spPr>
        <p:txBody>
          <a:bodyPr anchor="ctr">
            <a:normAutofit fontScale="92500" lnSpcReduction="20000"/>
          </a:bodyPr>
          <a:lstStyle/>
          <a:p>
            <a:pPr marL="0" indent="0">
              <a:buNone/>
            </a:pPr>
            <a:r>
              <a:rPr lang="en-US" sz="2800" b="1" dirty="0" smtClean="0">
                <a:solidFill>
                  <a:schemeClr val="accent3"/>
                </a:solidFill>
              </a:rPr>
              <a:t>3Ws</a:t>
            </a:r>
          </a:p>
          <a:p>
            <a:pPr marL="0" indent="0">
              <a:buNone/>
            </a:pPr>
            <a:endParaRPr lang="en-US" sz="2800" b="1" dirty="0" smtClean="0">
              <a:solidFill>
                <a:schemeClr val="accent3"/>
              </a:solidFill>
            </a:endParaRPr>
          </a:p>
          <a:p>
            <a:pPr>
              <a:buFontTx/>
              <a:buChar char="-"/>
            </a:pPr>
            <a:r>
              <a:rPr lang="en-US" sz="2800" dirty="0" smtClean="0"/>
              <a:t>Please</a:t>
            </a:r>
            <a:r>
              <a:rPr lang="en-US" sz="2800" dirty="0" smtClean="0">
                <a:solidFill>
                  <a:schemeClr val="accent3"/>
                </a:solidFill>
              </a:rPr>
              <a:t> </a:t>
            </a:r>
            <a:r>
              <a:rPr lang="en-US" sz="2800" dirty="0" smtClean="0"/>
              <a:t>check to update status of activities (planned -&gt; ongoing, ongoing -&gt; complete)</a:t>
            </a:r>
          </a:p>
          <a:p>
            <a:pPr>
              <a:buFontTx/>
              <a:buChar char="-"/>
            </a:pPr>
            <a:r>
              <a:rPr lang="en-US" sz="2800" dirty="0" smtClean="0"/>
              <a:t>Update HH reached  so we can understand scope of your activities</a:t>
            </a:r>
          </a:p>
          <a:p>
            <a:pPr>
              <a:buFontTx/>
              <a:buChar char="-"/>
            </a:pPr>
            <a:r>
              <a:rPr lang="en-US" sz="2800" dirty="0" smtClean="0"/>
              <a:t>Please contact me for any IM needs – </a:t>
            </a:r>
            <a:r>
              <a:rPr lang="en-US" sz="2800" dirty="0" smtClean="0"/>
              <a:t>3Ws, mapping</a:t>
            </a:r>
            <a:r>
              <a:rPr lang="en-US" sz="2800" dirty="0" smtClean="0"/>
              <a:t>, gap &amp; needs analysis, contact lists, etc…</a:t>
            </a:r>
          </a:p>
          <a:p>
            <a:pPr marL="0" indent="0" algn="ctr">
              <a:buNone/>
            </a:pPr>
            <a:endParaRPr lang="en-US" sz="2800" dirty="0" smtClean="0"/>
          </a:p>
          <a:p>
            <a:pPr marL="0" indent="0" algn="ctr">
              <a:buNone/>
            </a:pPr>
            <a:r>
              <a:rPr lang="en-US" sz="3900" dirty="0" smtClean="0"/>
              <a:t>im.vanuatu@sheltercluster.org</a:t>
            </a:r>
            <a:endParaRPr lang="en-US" sz="3900" dirty="0" smtClean="0"/>
          </a:p>
          <a:p>
            <a:pPr marL="0" indent="0" algn="ctr">
              <a:buNone/>
            </a:pPr>
            <a:endParaRPr lang="en-US" sz="2800" dirty="0" smtClean="0">
              <a:solidFill>
                <a:schemeClr val="accent6">
                  <a:lumMod val="75000"/>
                </a:schemeClr>
              </a:solidFill>
            </a:endParaRPr>
          </a:p>
          <a:p>
            <a:pPr marL="0" indent="0" algn="ctr">
              <a:buNone/>
            </a:pPr>
            <a:r>
              <a:rPr lang="en-US" sz="2800" dirty="0">
                <a:solidFill>
                  <a:srgbClr val="FF0000"/>
                </a:solidFill>
              </a:rPr>
              <a:t>Reminder – 3Ws Due Monday </a:t>
            </a:r>
            <a:r>
              <a:rPr lang="en-US" sz="2800" dirty="0" smtClean="0">
                <a:solidFill>
                  <a:srgbClr val="FF0000"/>
                </a:solidFill>
              </a:rPr>
              <a:t>13 July!</a:t>
            </a:r>
            <a:endParaRPr lang="en-US" sz="2800" dirty="0">
              <a:solidFill>
                <a:srgbClr val="FF0000"/>
              </a:solidFill>
            </a:endParaRPr>
          </a:p>
        </p:txBody>
      </p:sp>
    </p:spTree>
    <p:extLst>
      <p:ext uri="{BB962C8B-B14F-4D97-AF65-F5344CB8AC3E}">
        <p14:creationId xmlns:p14="http://schemas.microsoft.com/office/powerpoint/2010/main" val="405720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066800"/>
            <a:ext cx="8229600" cy="5029199"/>
          </a:xfrm>
        </p:spPr>
        <p:txBody>
          <a:bodyPr anchor="t">
            <a:normAutofit/>
          </a:bodyPr>
          <a:lstStyle/>
          <a:p>
            <a:pPr marL="0" indent="0">
              <a:buNone/>
            </a:pPr>
            <a:r>
              <a:rPr lang="en-US" sz="2600" b="1" dirty="0" smtClean="0">
                <a:solidFill>
                  <a:schemeClr val="accent3"/>
                </a:solidFill>
              </a:rPr>
              <a:t>Website</a:t>
            </a:r>
            <a:endParaRPr lang="en-US" sz="2600" b="1" dirty="0" smtClean="0">
              <a:solidFill>
                <a:schemeClr val="accent3"/>
              </a:solidFill>
            </a:endParaRPr>
          </a:p>
          <a:p>
            <a:pPr marL="0" indent="0" algn="ctr">
              <a:buNone/>
            </a:pPr>
            <a:r>
              <a:rPr lang="en-US" sz="2000" b="1" dirty="0" smtClean="0"/>
              <a:t>Our website has lots of resources, including:</a:t>
            </a:r>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0" indent="0" algn="ctr">
              <a:buNone/>
            </a:pPr>
            <a:r>
              <a:rPr lang="en-US" sz="2000" b="1" dirty="0" smtClean="0"/>
              <a:t>https</a:t>
            </a:r>
            <a:r>
              <a:rPr lang="en-US" sz="2000" b="1" dirty="0"/>
              <a:t>://www.sheltercluster.org/response/vanuatu-cyclone-pam-2015</a:t>
            </a:r>
            <a:endParaRPr lang="en-US" sz="2000" b="1" dirty="0" smtClean="0"/>
          </a:p>
          <a:p>
            <a:pPr marL="164331" lvl="1" indent="0">
              <a:buNone/>
            </a:pPr>
            <a:endParaRPr lang="en-US" sz="2657" b="1" dirty="0" smtClean="0">
              <a:solidFill>
                <a:schemeClr val="accent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948557"/>
            <a:ext cx="3733800" cy="3265683"/>
          </a:xfrm>
          <a:prstGeom prst="rect">
            <a:avLst/>
          </a:prstGeom>
          <a:ln>
            <a:solidFill>
              <a:schemeClr val="bg2">
                <a:lumMod val="50000"/>
              </a:schemeClr>
            </a:solidFill>
          </a:ln>
        </p:spPr>
      </p:pic>
    </p:spTree>
    <p:extLst>
      <p:ext uri="{BB962C8B-B14F-4D97-AF65-F5344CB8AC3E}">
        <p14:creationId xmlns:p14="http://schemas.microsoft.com/office/powerpoint/2010/main" val="1186014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523</Words>
  <Application>Microsoft Office PowerPoint</Application>
  <PresentationFormat>On-screen Show (4:3)</PresentationFormat>
  <Paragraphs>202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Verdana</vt:lpstr>
      <vt:lpstr>Wingdings</vt:lpstr>
      <vt:lpstr>Shelter Cluster Powerpoint Template V 1 0 - MYN</vt:lpstr>
      <vt:lpstr>PowerPoint Presentation</vt:lpstr>
      <vt:lpstr>PowerPoint Presentation</vt:lpstr>
      <vt:lpstr>2. IM Update</vt:lpstr>
      <vt:lpstr>2. IM Update</vt:lpstr>
      <vt:lpstr>2. IM Update</vt:lpstr>
      <vt:lpstr>2. IM Update</vt:lpstr>
      <vt:lpstr>2. IM Update</vt:lpstr>
      <vt:lpstr>2. IM Update</vt:lpstr>
      <vt:lpstr>2. IM Update</vt:lpstr>
      <vt:lpstr>3.1 Recovery Framework </vt:lpstr>
      <vt:lpstr>3.2 Shelter Cluster Strategic Framework &amp; SAG meeting</vt:lpstr>
      <vt:lpstr>PowerPoint Presentation</vt:lpstr>
      <vt:lpstr>PowerPoint Presentation</vt:lpstr>
      <vt:lpstr>PowerPoint Presentation</vt:lpstr>
      <vt:lpstr>3.3 VAT Exemption </vt:lpstr>
      <vt:lpstr>3.4 CWC - Shelter Building Back Safer Radio show  </vt:lpstr>
      <vt:lpstr>3.5 Vanuatu National Statistic Office presentation </vt:lpstr>
      <vt:lpstr>4. Partners update and issues</vt:lpstr>
      <vt:lpstr>5. AOB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Rashmi Rita</dc:creator>
  <cp:lastModifiedBy>Ryan Smith</cp:lastModifiedBy>
  <cp:revision>128</cp:revision>
  <cp:lastPrinted>2015-04-20T03:41:37Z</cp:lastPrinted>
  <dcterms:created xsi:type="dcterms:W3CDTF">2015-04-20T03:36:07Z</dcterms:created>
  <dcterms:modified xsi:type="dcterms:W3CDTF">2015-07-01T23:32:35Z</dcterms:modified>
</cp:coreProperties>
</file>