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6" r:id="rId2"/>
    <p:sldId id="272" r:id="rId3"/>
    <p:sldId id="324" r:id="rId4"/>
    <p:sldId id="325" r:id="rId5"/>
    <p:sldId id="326" r:id="rId6"/>
    <p:sldId id="327" r:id="rId7"/>
    <p:sldId id="328" r:id="rId8"/>
    <p:sldId id="329" r:id="rId9"/>
    <p:sldId id="314" r:id="rId10"/>
    <p:sldId id="322" r:id="rId11"/>
    <p:sldId id="315" r:id="rId12"/>
    <p:sldId id="316" r:id="rId13"/>
    <p:sldId id="317" r:id="rId14"/>
    <p:sldId id="318" r:id="rId15"/>
    <p:sldId id="319" r:id="rId16"/>
    <p:sldId id="320" r:id="rId17"/>
    <p:sldId id="323" r:id="rId18"/>
    <p:sldId id="321" r:id="rId19"/>
  </p:sldIdLst>
  <p:sldSz cx="9144000" cy="6858000" type="screen4x3"/>
  <p:notesSz cx="9926638" cy="14355763"/>
  <p:defaultTextStyle>
    <a:defPPr>
      <a:defRPr lang="en-US"/>
    </a:defPPr>
    <a:lvl1pPr marL="0" algn="l" defTabSz="663096" rtl="0" eaLnBrk="1" latinLnBrk="0" hangingPunct="1">
      <a:defRPr sz="1295" kern="1200">
        <a:solidFill>
          <a:schemeClr val="tx1"/>
        </a:solidFill>
        <a:latin typeface="+mn-lt"/>
        <a:ea typeface="+mn-ea"/>
        <a:cs typeface="+mn-cs"/>
      </a:defRPr>
    </a:lvl1pPr>
    <a:lvl2pPr marL="331548" algn="l" defTabSz="663096" rtl="0" eaLnBrk="1" latinLnBrk="0" hangingPunct="1">
      <a:defRPr sz="1295" kern="1200">
        <a:solidFill>
          <a:schemeClr val="tx1"/>
        </a:solidFill>
        <a:latin typeface="+mn-lt"/>
        <a:ea typeface="+mn-ea"/>
        <a:cs typeface="+mn-cs"/>
      </a:defRPr>
    </a:lvl2pPr>
    <a:lvl3pPr marL="663096" algn="l" defTabSz="663096" rtl="0" eaLnBrk="1" latinLnBrk="0" hangingPunct="1">
      <a:defRPr sz="1295" kern="1200">
        <a:solidFill>
          <a:schemeClr val="tx1"/>
        </a:solidFill>
        <a:latin typeface="+mn-lt"/>
        <a:ea typeface="+mn-ea"/>
        <a:cs typeface="+mn-cs"/>
      </a:defRPr>
    </a:lvl3pPr>
    <a:lvl4pPr marL="994644" algn="l" defTabSz="663096" rtl="0" eaLnBrk="1" latinLnBrk="0" hangingPunct="1">
      <a:defRPr sz="1295" kern="1200">
        <a:solidFill>
          <a:schemeClr val="tx1"/>
        </a:solidFill>
        <a:latin typeface="+mn-lt"/>
        <a:ea typeface="+mn-ea"/>
        <a:cs typeface="+mn-cs"/>
      </a:defRPr>
    </a:lvl4pPr>
    <a:lvl5pPr marL="1326191" algn="l" defTabSz="663096" rtl="0" eaLnBrk="1" latinLnBrk="0" hangingPunct="1">
      <a:defRPr sz="1295" kern="1200">
        <a:solidFill>
          <a:schemeClr val="tx1"/>
        </a:solidFill>
        <a:latin typeface="+mn-lt"/>
        <a:ea typeface="+mn-ea"/>
        <a:cs typeface="+mn-cs"/>
      </a:defRPr>
    </a:lvl5pPr>
    <a:lvl6pPr marL="1657739" algn="l" defTabSz="663096" rtl="0" eaLnBrk="1" latinLnBrk="0" hangingPunct="1">
      <a:defRPr sz="1295" kern="1200">
        <a:solidFill>
          <a:schemeClr val="tx1"/>
        </a:solidFill>
        <a:latin typeface="+mn-lt"/>
        <a:ea typeface="+mn-ea"/>
        <a:cs typeface="+mn-cs"/>
      </a:defRPr>
    </a:lvl6pPr>
    <a:lvl7pPr marL="1989287" algn="l" defTabSz="663096" rtl="0" eaLnBrk="1" latinLnBrk="0" hangingPunct="1">
      <a:defRPr sz="1295" kern="1200">
        <a:solidFill>
          <a:schemeClr val="tx1"/>
        </a:solidFill>
        <a:latin typeface="+mn-lt"/>
        <a:ea typeface="+mn-ea"/>
        <a:cs typeface="+mn-cs"/>
      </a:defRPr>
    </a:lvl7pPr>
    <a:lvl8pPr marL="2320835" algn="l" defTabSz="663096" rtl="0" eaLnBrk="1" latinLnBrk="0" hangingPunct="1">
      <a:defRPr sz="1295" kern="1200">
        <a:solidFill>
          <a:schemeClr val="tx1"/>
        </a:solidFill>
        <a:latin typeface="+mn-lt"/>
        <a:ea typeface="+mn-ea"/>
        <a:cs typeface="+mn-cs"/>
      </a:defRPr>
    </a:lvl8pPr>
    <a:lvl9pPr marL="2652383" algn="l" defTabSz="663096" rtl="0" eaLnBrk="1" latinLnBrk="0" hangingPunct="1">
      <a:defRPr sz="1295"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0D0"/>
    <a:srgbClr val="7F1416"/>
    <a:srgbClr val="CDD6DB"/>
    <a:srgbClr val="168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76" autoAdjust="0"/>
  </p:normalViewPr>
  <p:slideViewPr>
    <p:cSldViewPr>
      <p:cViewPr varScale="1">
        <p:scale>
          <a:sx n="70" d="100"/>
          <a:sy n="70" d="100"/>
        </p:scale>
        <p:origin x="-72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125" cy="719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5" y="1"/>
            <a:ext cx="4302125" cy="719138"/>
          </a:xfrm>
          <a:prstGeom prst="rect">
            <a:avLst/>
          </a:prstGeom>
        </p:spPr>
        <p:txBody>
          <a:bodyPr vert="horz" lIns="91440" tIns="45720" rIns="91440" bIns="45720" rtlCol="0"/>
          <a:lstStyle>
            <a:lvl1pPr algn="r">
              <a:defRPr sz="1200"/>
            </a:lvl1pPr>
          </a:lstStyle>
          <a:p>
            <a:fld id="{C931EE10-C047-4A64-AA1E-C05E7CAD5168}" type="datetimeFigureOut">
              <a:rPr lang="en-US" smtClean="0"/>
              <a:t>11/07/15</a:t>
            </a:fld>
            <a:endParaRPr lang="en-US"/>
          </a:p>
        </p:txBody>
      </p:sp>
      <p:sp>
        <p:nvSpPr>
          <p:cNvPr id="4" name="Slide Image Placeholder 3"/>
          <p:cNvSpPr>
            <a:spLocks noGrp="1" noRot="1" noChangeAspect="1"/>
          </p:cNvSpPr>
          <p:nvPr>
            <p:ph type="sldImg" idx="2"/>
          </p:nvPr>
        </p:nvSpPr>
        <p:spPr>
          <a:xfrm>
            <a:off x="1733550" y="1793875"/>
            <a:ext cx="6459538" cy="4845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88" y="6908800"/>
            <a:ext cx="7942262" cy="56530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13636626"/>
            <a:ext cx="4302125" cy="719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5" y="13636626"/>
            <a:ext cx="4302125" cy="719138"/>
          </a:xfrm>
          <a:prstGeom prst="rect">
            <a:avLst/>
          </a:prstGeom>
        </p:spPr>
        <p:txBody>
          <a:bodyPr vert="horz" lIns="91440" tIns="45720" rIns="91440" bIns="45720" rtlCol="0" anchor="b"/>
          <a:lstStyle>
            <a:lvl1pPr algn="r">
              <a:defRPr sz="1200"/>
            </a:lvl1pPr>
          </a:lstStyle>
          <a:p>
            <a:fld id="{43E97E7A-790F-4775-B1C1-760D31F85450}" type="slidenum">
              <a:rPr lang="en-US" smtClean="0"/>
              <a:t>‹#›</a:t>
            </a:fld>
            <a:endParaRPr lang="en-US"/>
          </a:p>
        </p:txBody>
      </p:sp>
    </p:spTree>
    <p:extLst>
      <p:ext uri="{BB962C8B-B14F-4D97-AF65-F5344CB8AC3E}">
        <p14:creationId xmlns:p14="http://schemas.microsoft.com/office/powerpoint/2010/main" val="2283192629"/>
      </p:ext>
    </p:extLst>
  </p:cSld>
  <p:clrMap bg1="lt1" tx1="dk1" bg2="lt2" tx2="dk2" accent1="accent1" accent2="accent2" accent3="accent3" accent4="accent4" accent5="accent5" accent6="accent6" hlink="hlink" folHlink="folHlink"/>
  <p:notesStyle>
    <a:lvl1pPr marL="0" algn="l" defTabSz="473640" rtl="0" eaLnBrk="1" latinLnBrk="0" hangingPunct="1">
      <a:defRPr sz="622" kern="1200">
        <a:solidFill>
          <a:schemeClr val="tx1"/>
        </a:solidFill>
        <a:latin typeface="+mn-lt"/>
        <a:ea typeface="+mn-ea"/>
        <a:cs typeface="+mn-cs"/>
      </a:defRPr>
    </a:lvl1pPr>
    <a:lvl2pPr marL="236820" algn="l" defTabSz="473640" rtl="0" eaLnBrk="1" latinLnBrk="0" hangingPunct="1">
      <a:defRPr sz="622" kern="1200">
        <a:solidFill>
          <a:schemeClr val="tx1"/>
        </a:solidFill>
        <a:latin typeface="+mn-lt"/>
        <a:ea typeface="+mn-ea"/>
        <a:cs typeface="+mn-cs"/>
      </a:defRPr>
    </a:lvl2pPr>
    <a:lvl3pPr marL="473640" algn="l" defTabSz="473640" rtl="0" eaLnBrk="1" latinLnBrk="0" hangingPunct="1">
      <a:defRPr sz="622" kern="1200">
        <a:solidFill>
          <a:schemeClr val="tx1"/>
        </a:solidFill>
        <a:latin typeface="+mn-lt"/>
        <a:ea typeface="+mn-ea"/>
        <a:cs typeface="+mn-cs"/>
      </a:defRPr>
    </a:lvl3pPr>
    <a:lvl4pPr marL="710460" algn="l" defTabSz="473640" rtl="0" eaLnBrk="1" latinLnBrk="0" hangingPunct="1">
      <a:defRPr sz="622" kern="1200">
        <a:solidFill>
          <a:schemeClr val="tx1"/>
        </a:solidFill>
        <a:latin typeface="+mn-lt"/>
        <a:ea typeface="+mn-ea"/>
        <a:cs typeface="+mn-cs"/>
      </a:defRPr>
    </a:lvl4pPr>
    <a:lvl5pPr marL="947280" algn="l" defTabSz="473640" rtl="0" eaLnBrk="1" latinLnBrk="0" hangingPunct="1">
      <a:defRPr sz="622" kern="1200">
        <a:solidFill>
          <a:schemeClr val="tx1"/>
        </a:solidFill>
        <a:latin typeface="+mn-lt"/>
        <a:ea typeface="+mn-ea"/>
        <a:cs typeface="+mn-cs"/>
      </a:defRPr>
    </a:lvl5pPr>
    <a:lvl6pPr marL="1184100" algn="l" defTabSz="473640" rtl="0" eaLnBrk="1" latinLnBrk="0" hangingPunct="1">
      <a:defRPr sz="622" kern="1200">
        <a:solidFill>
          <a:schemeClr val="tx1"/>
        </a:solidFill>
        <a:latin typeface="+mn-lt"/>
        <a:ea typeface="+mn-ea"/>
        <a:cs typeface="+mn-cs"/>
      </a:defRPr>
    </a:lvl6pPr>
    <a:lvl7pPr marL="1420919" algn="l" defTabSz="473640" rtl="0" eaLnBrk="1" latinLnBrk="0" hangingPunct="1">
      <a:defRPr sz="622" kern="1200">
        <a:solidFill>
          <a:schemeClr val="tx1"/>
        </a:solidFill>
        <a:latin typeface="+mn-lt"/>
        <a:ea typeface="+mn-ea"/>
        <a:cs typeface="+mn-cs"/>
      </a:defRPr>
    </a:lvl7pPr>
    <a:lvl8pPr marL="1657739" algn="l" defTabSz="473640" rtl="0" eaLnBrk="1" latinLnBrk="0" hangingPunct="1">
      <a:defRPr sz="622" kern="1200">
        <a:solidFill>
          <a:schemeClr val="tx1"/>
        </a:solidFill>
        <a:latin typeface="+mn-lt"/>
        <a:ea typeface="+mn-ea"/>
        <a:cs typeface="+mn-cs"/>
      </a:defRPr>
    </a:lvl8pPr>
    <a:lvl9pPr marL="1894559" algn="l" defTabSz="473640" rtl="0" eaLnBrk="1" latinLnBrk="0" hangingPunct="1">
      <a:defRPr sz="6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12339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23396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12339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12339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123396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2339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12339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12339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728915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52723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1131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30171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79911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09400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12339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1" y="18448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670180"/>
            <a:ext cx="6400800" cy="1270992"/>
          </a:xfrm>
        </p:spPr>
        <p:txBody>
          <a:bodyPr/>
          <a:lstStyle>
            <a:lvl1pPr marL="0" indent="0" algn="ctr">
              <a:buNone/>
              <a:defRPr>
                <a:solidFill>
                  <a:schemeClr val="tx1">
                    <a:tint val="75000"/>
                  </a:schemeClr>
                </a:solidFill>
              </a:defRPr>
            </a:lvl1pPr>
            <a:lvl2pPr marL="164333" indent="0" algn="ctr">
              <a:buNone/>
              <a:defRPr>
                <a:solidFill>
                  <a:schemeClr val="tx1">
                    <a:tint val="75000"/>
                  </a:schemeClr>
                </a:solidFill>
              </a:defRPr>
            </a:lvl2pPr>
            <a:lvl3pPr marL="328665" indent="0" algn="ctr">
              <a:buNone/>
              <a:defRPr>
                <a:solidFill>
                  <a:schemeClr val="tx1">
                    <a:tint val="75000"/>
                  </a:schemeClr>
                </a:solidFill>
              </a:defRPr>
            </a:lvl3pPr>
            <a:lvl4pPr marL="492997" indent="0" algn="ctr">
              <a:buNone/>
              <a:defRPr>
                <a:solidFill>
                  <a:schemeClr val="tx1">
                    <a:tint val="75000"/>
                  </a:schemeClr>
                </a:solidFill>
              </a:defRPr>
            </a:lvl4pPr>
            <a:lvl5pPr marL="657328" indent="0" algn="ctr">
              <a:buNone/>
              <a:defRPr>
                <a:solidFill>
                  <a:schemeClr val="tx1">
                    <a:tint val="75000"/>
                  </a:schemeClr>
                </a:solidFill>
              </a:defRPr>
            </a:lvl5pPr>
            <a:lvl6pPr marL="821661" indent="0" algn="ctr">
              <a:buNone/>
              <a:defRPr>
                <a:solidFill>
                  <a:schemeClr val="tx1">
                    <a:tint val="75000"/>
                  </a:schemeClr>
                </a:solidFill>
              </a:defRPr>
            </a:lvl6pPr>
            <a:lvl7pPr marL="985992" indent="0" algn="ctr">
              <a:buNone/>
              <a:defRPr>
                <a:solidFill>
                  <a:schemeClr val="tx1">
                    <a:tint val="75000"/>
                  </a:schemeClr>
                </a:solidFill>
              </a:defRPr>
            </a:lvl7pPr>
            <a:lvl8pPr marL="1150325" indent="0" algn="ctr">
              <a:buNone/>
              <a:defRPr>
                <a:solidFill>
                  <a:schemeClr val="tx1">
                    <a:tint val="75000"/>
                  </a:schemeClr>
                </a:solidFill>
              </a:defRPr>
            </a:lvl8pPr>
            <a:lvl9pPr marL="1314658"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12945484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285797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200533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906620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1438"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719">
                <a:solidFill>
                  <a:schemeClr val="tx1">
                    <a:tint val="75000"/>
                  </a:schemeClr>
                </a:solidFill>
              </a:defRPr>
            </a:lvl1pPr>
            <a:lvl2pPr marL="164333" indent="0">
              <a:buNone/>
              <a:defRPr sz="647">
                <a:solidFill>
                  <a:schemeClr val="tx1">
                    <a:tint val="75000"/>
                  </a:schemeClr>
                </a:solidFill>
              </a:defRPr>
            </a:lvl2pPr>
            <a:lvl3pPr marL="328665" indent="0">
              <a:buNone/>
              <a:defRPr sz="575">
                <a:solidFill>
                  <a:schemeClr val="tx1">
                    <a:tint val="75000"/>
                  </a:schemeClr>
                </a:solidFill>
              </a:defRPr>
            </a:lvl3pPr>
            <a:lvl4pPr marL="492997" indent="0">
              <a:buNone/>
              <a:defRPr sz="503">
                <a:solidFill>
                  <a:schemeClr val="tx1">
                    <a:tint val="75000"/>
                  </a:schemeClr>
                </a:solidFill>
              </a:defRPr>
            </a:lvl4pPr>
            <a:lvl5pPr marL="657328" indent="0">
              <a:buNone/>
              <a:defRPr sz="503">
                <a:solidFill>
                  <a:schemeClr val="tx1">
                    <a:tint val="75000"/>
                  </a:schemeClr>
                </a:solidFill>
              </a:defRPr>
            </a:lvl5pPr>
            <a:lvl6pPr marL="821661" indent="0">
              <a:buNone/>
              <a:defRPr sz="503">
                <a:solidFill>
                  <a:schemeClr val="tx1">
                    <a:tint val="75000"/>
                  </a:schemeClr>
                </a:solidFill>
              </a:defRPr>
            </a:lvl6pPr>
            <a:lvl7pPr marL="985992" indent="0">
              <a:buNone/>
              <a:defRPr sz="503">
                <a:solidFill>
                  <a:schemeClr val="tx1">
                    <a:tint val="75000"/>
                  </a:schemeClr>
                </a:solidFill>
              </a:defRPr>
            </a:lvl7pPr>
            <a:lvl8pPr marL="1150325" indent="0">
              <a:buNone/>
              <a:defRPr sz="503">
                <a:solidFill>
                  <a:schemeClr val="tx1">
                    <a:tint val="75000"/>
                  </a:schemeClr>
                </a:solidFill>
              </a:defRPr>
            </a:lvl8pPr>
            <a:lvl9pPr marL="1314658" indent="0">
              <a:buNone/>
              <a:defRPr sz="503">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6380753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1007"/>
            </a:lvl1pPr>
            <a:lvl2pPr>
              <a:defRPr sz="863"/>
            </a:lvl2pPr>
            <a:lvl3pPr>
              <a:defRPr sz="719"/>
            </a:lvl3pPr>
            <a:lvl4pPr>
              <a:defRPr sz="647"/>
            </a:lvl4pPr>
            <a:lvl5pPr>
              <a:defRPr sz="647"/>
            </a:lvl5pPr>
            <a:lvl6pPr>
              <a:defRPr sz="647"/>
            </a:lvl6pPr>
            <a:lvl7pPr>
              <a:defRPr sz="647"/>
            </a:lvl7pPr>
            <a:lvl8pPr>
              <a:defRPr sz="647"/>
            </a:lvl8pPr>
            <a:lvl9pPr>
              <a:defRPr sz="6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1600203"/>
            <a:ext cx="4038600" cy="4525963"/>
          </a:xfrm>
        </p:spPr>
        <p:txBody>
          <a:bodyPr/>
          <a:lstStyle>
            <a:lvl1pPr>
              <a:defRPr sz="1007"/>
            </a:lvl1pPr>
            <a:lvl2pPr>
              <a:defRPr sz="863"/>
            </a:lvl2pPr>
            <a:lvl3pPr>
              <a:defRPr sz="719"/>
            </a:lvl3pPr>
            <a:lvl4pPr>
              <a:defRPr sz="647"/>
            </a:lvl4pPr>
            <a:lvl5pPr>
              <a:defRPr sz="647"/>
            </a:lvl5pPr>
            <a:lvl6pPr>
              <a:defRPr sz="647"/>
            </a:lvl6pPr>
            <a:lvl7pPr>
              <a:defRPr sz="647"/>
            </a:lvl7pPr>
            <a:lvl8pPr>
              <a:defRPr sz="647"/>
            </a:lvl8pPr>
            <a:lvl9pPr>
              <a:defRPr sz="6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536810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8" y="1535113"/>
            <a:ext cx="4040188" cy="639762"/>
          </a:xfrm>
        </p:spPr>
        <p:txBody>
          <a:bodyPr anchor="b"/>
          <a:lstStyle>
            <a:lvl1pPr marL="0" indent="0">
              <a:buNone/>
              <a:defRPr sz="863" b="1"/>
            </a:lvl1pPr>
            <a:lvl2pPr marL="164333" indent="0">
              <a:buNone/>
              <a:defRPr sz="719" b="1"/>
            </a:lvl2pPr>
            <a:lvl3pPr marL="328665" indent="0">
              <a:buNone/>
              <a:defRPr sz="647" b="1"/>
            </a:lvl3pPr>
            <a:lvl4pPr marL="492997" indent="0">
              <a:buNone/>
              <a:defRPr sz="575" b="1"/>
            </a:lvl4pPr>
            <a:lvl5pPr marL="657328" indent="0">
              <a:buNone/>
              <a:defRPr sz="575" b="1"/>
            </a:lvl5pPr>
            <a:lvl6pPr marL="821661" indent="0">
              <a:buNone/>
              <a:defRPr sz="575" b="1"/>
            </a:lvl6pPr>
            <a:lvl7pPr marL="985992" indent="0">
              <a:buNone/>
              <a:defRPr sz="575" b="1"/>
            </a:lvl7pPr>
            <a:lvl8pPr marL="1150325" indent="0">
              <a:buNone/>
              <a:defRPr sz="575" b="1"/>
            </a:lvl8pPr>
            <a:lvl9pPr marL="1314658" indent="0">
              <a:buNone/>
              <a:defRPr sz="575" b="1"/>
            </a:lvl9pPr>
          </a:lstStyle>
          <a:p>
            <a:pPr lvl="0"/>
            <a:r>
              <a:rPr lang="en-US" smtClean="0"/>
              <a:t>Click to edit Master text styles</a:t>
            </a:r>
          </a:p>
        </p:txBody>
      </p:sp>
      <p:sp>
        <p:nvSpPr>
          <p:cNvPr id="4" name="Content Placeholder 3"/>
          <p:cNvSpPr>
            <a:spLocks noGrp="1"/>
          </p:cNvSpPr>
          <p:nvPr>
            <p:ph sz="half" idx="2"/>
          </p:nvPr>
        </p:nvSpPr>
        <p:spPr>
          <a:xfrm>
            <a:off x="457208" y="2174875"/>
            <a:ext cx="4040188" cy="3951288"/>
          </a:xfrm>
        </p:spPr>
        <p:txBody>
          <a:bodyPr/>
          <a:lstStyle>
            <a:lvl1pPr>
              <a:defRPr sz="863"/>
            </a:lvl1pPr>
            <a:lvl2pPr>
              <a:defRPr sz="719"/>
            </a:lvl2pPr>
            <a:lvl3pPr>
              <a:defRPr sz="647"/>
            </a:lvl3pPr>
            <a:lvl4pPr>
              <a:defRPr sz="575"/>
            </a:lvl4pPr>
            <a:lvl5pPr>
              <a:defRPr sz="575"/>
            </a:lvl5pPr>
            <a:lvl6pPr>
              <a:defRPr sz="575"/>
            </a:lvl6pPr>
            <a:lvl7pPr>
              <a:defRPr sz="575"/>
            </a:lvl7pPr>
            <a:lvl8pPr>
              <a:defRPr sz="575"/>
            </a:lvl8pPr>
            <a:lvl9pPr>
              <a:defRPr sz="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863" b="1"/>
            </a:lvl1pPr>
            <a:lvl2pPr marL="164333" indent="0">
              <a:buNone/>
              <a:defRPr sz="719" b="1"/>
            </a:lvl2pPr>
            <a:lvl3pPr marL="328665" indent="0">
              <a:buNone/>
              <a:defRPr sz="647" b="1"/>
            </a:lvl3pPr>
            <a:lvl4pPr marL="492997" indent="0">
              <a:buNone/>
              <a:defRPr sz="575" b="1"/>
            </a:lvl4pPr>
            <a:lvl5pPr marL="657328" indent="0">
              <a:buNone/>
              <a:defRPr sz="575" b="1"/>
            </a:lvl5pPr>
            <a:lvl6pPr marL="821661" indent="0">
              <a:buNone/>
              <a:defRPr sz="575" b="1"/>
            </a:lvl6pPr>
            <a:lvl7pPr marL="985992" indent="0">
              <a:buNone/>
              <a:defRPr sz="575" b="1"/>
            </a:lvl7pPr>
            <a:lvl8pPr marL="1150325" indent="0">
              <a:buNone/>
              <a:defRPr sz="575" b="1"/>
            </a:lvl8pPr>
            <a:lvl9pPr marL="1314658" indent="0">
              <a:buNone/>
              <a:defRPr sz="575"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863"/>
            </a:lvl1pPr>
            <a:lvl2pPr>
              <a:defRPr sz="719"/>
            </a:lvl2pPr>
            <a:lvl3pPr>
              <a:defRPr sz="647"/>
            </a:lvl3pPr>
            <a:lvl4pPr>
              <a:defRPr sz="575"/>
            </a:lvl4pPr>
            <a:lvl5pPr>
              <a:defRPr sz="575"/>
            </a:lvl5pPr>
            <a:lvl6pPr>
              <a:defRPr sz="575"/>
            </a:lvl6pPr>
            <a:lvl7pPr>
              <a:defRPr sz="575"/>
            </a:lvl7pPr>
            <a:lvl8pPr>
              <a:defRPr sz="575"/>
            </a:lvl8pPr>
            <a:lvl9pPr>
              <a:defRPr sz="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599172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9987769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2204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5"/>
            <a:ext cx="3008313" cy="1162050"/>
          </a:xfrm>
        </p:spPr>
        <p:txBody>
          <a:bodyPr anchor="b"/>
          <a:lstStyle>
            <a:lvl1pPr algn="l">
              <a:defRPr sz="719" b="1"/>
            </a:lvl1pPr>
          </a:lstStyle>
          <a:p>
            <a:r>
              <a:rPr lang="en-US" smtClean="0"/>
              <a:t>Click to edit Master title style</a:t>
            </a:r>
            <a:endParaRPr lang="en-GB"/>
          </a:p>
        </p:txBody>
      </p:sp>
      <p:sp>
        <p:nvSpPr>
          <p:cNvPr id="3" name="Content Placeholder 2"/>
          <p:cNvSpPr>
            <a:spLocks noGrp="1"/>
          </p:cNvSpPr>
          <p:nvPr>
            <p:ph idx="1"/>
          </p:nvPr>
        </p:nvSpPr>
        <p:spPr>
          <a:xfrm>
            <a:off x="3575049" y="273058"/>
            <a:ext cx="5111752" cy="5853113"/>
          </a:xfrm>
        </p:spPr>
        <p:txBody>
          <a:bodyPr/>
          <a:lstStyle>
            <a:lvl1pPr>
              <a:defRPr sz="1150"/>
            </a:lvl1pPr>
            <a:lvl2pPr>
              <a:defRPr sz="1007"/>
            </a:lvl2pPr>
            <a:lvl3pPr>
              <a:defRPr sz="863"/>
            </a:lvl3pPr>
            <a:lvl4pPr>
              <a:defRPr sz="719"/>
            </a:lvl4pPr>
            <a:lvl5pPr>
              <a:defRPr sz="719"/>
            </a:lvl5pPr>
            <a:lvl6pPr>
              <a:defRPr sz="719"/>
            </a:lvl6pPr>
            <a:lvl7pPr>
              <a:defRPr sz="719"/>
            </a:lvl7pPr>
            <a:lvl8pPr>
              <a:defRPr sz="719"/>
            </a:lvl8pPr>
            <a:lvl9pPr>
              <a:defRPr sz="7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3"/>
            <a:ext cx="3008313" cy="4691063"/>
          </a:xfrm>
        </p:spPr>
        <p:txBody>
          <a:bodyPr/>
          <a:lstStyle>
            <a:lvl1pPr marL="0" indent="0">
              <a:buNone/>
              <a:defRPr sz="503"/>
            </a:lvl1pPr>
            <a:lvl2pPr marL="164333" indent="0">
              <a:buNone/>
              <a:defRPr sz="431"/>
            </a:lvl2pPr>
            <a:lvl3pPr marL="328665" indent="0">
              <a:buNone/>
              <a:defRPr sz="360"/>
            </a:lvl3pPr>
            <a:lvl4pPr marL="492997" indent="0">
              <a:buNone/>
              <a:defRPr sz="323"/>
            </a:lvl4pPr>
            <a:lvl5pPr marL="657328" indent="0">
              <a:buNone/>
              <a:defRPr sz="323"/>
            </a:lvl5pPr>
            <a:lvl6pPr marL="821661" indent="0">
              <a:buNone/>
              <a:defRPr sz="323"/>
            </a:lvl6pPr>
            <a:lvl7pPr marL="985992" indent="0">
              <a:buNone/>
              <a:defRPr sz="323"/>
            </a:lvl7pPr>
            <a:lvl8pPr marL="1150325" indent="0">
              <a:buNone/>
              <a:defRPr sz="323"/>
            </a:lvl8pPr>
            <a:lvl9pPr marL="1314658" indent="0">
              <a:buNone/>
              <a:defRPr sz="323"/>
            </a:lvl9pPr>
          </a:lstStyle>
          <a:p>
            <a:pPr lvl="0"/>
            <a:r>
              <a:rPr lang="en-US" smtClean="0"/>
              <a:t>Click to edit Master text styles</a:t>
            </a:r>
          </a:p>
        </p:txBody>
      </p:sp>
    </p:spTree>
    <p:extLst>
      <p:ext uri="{BB962C8B-B14F-4D97-AF65-F5344CB8AC3E}">
        <p14:creationId xmlns:p14="http://schemas.microsoft.com/office/powerpoint/2010/main" val="165287990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719"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1150"/>
            </a:lvl1pPr>
            <a:lvl2pPr marL="164333" indent="0">
              <a:buNone/>
              <a:defRPr sz="1007"/>
            </a:lvl2pPr>
            <a:lvl3pPr marL="328665" indent="0">
              <a:buNone/>
              <a:defRPr sz="863"/>
            </a:lvl3pPr>
            <a:lvl4pPr marL="492997" indent="0">
              <a:buNone/>
              <a:defRPr sz="719"/>
            </a:lvl4pPr>
            <a:lvl5pPr marL="657328" indent="0">
              <a:buNone/>
              <a:defRPr sz="719"/>
            </a:lvl5pPr>
            <a:lvl6pPr marL="821661" indent="0">
              <a:buNone/>
              <a:defRPr sz="719"/>
            </a:lvl6pPr>
            <a:lvl7pPr marL="985992" indent="0">
              <a:buNone/>
              <a:defRPr sz="719"/>
            </a:lvl7pPr>
            <a:lvl8pPr marL="1150325" indent="0">
              <a:buNone/>
              <a:defRPr sz="719"/>
            </a:lvl8pPr>
            <a:lvl9pPr marL="1314658" indent="0">
              <a:buNone/>
              <a:defRPr sz="719"/>
            </a:lvl9pPr>
          </a:lstStyle>
          <a:p>
            <a:r>
              <a:rPr lang="en-US" smtClean="0"/>
              <a:t>Click icon to add picture</a:t>
            </a:r>
            <a:endParaRPr lang="en-GB"/>
          </a:p>
        </p:txBody>
      </p:sp>
      <p:sp>
        <p:nvSpPr>
          <p:cNvPr id="4" name="Text Placeholder 3"/>
          <p:cNvSpPr>
            <a:spLocks noGrp="1"/>
          </p:cNvSpPr>
          <p:nvPr>
            <p:ph type="body" sz="half" idx="2"/>
          </p:nvPr>
        </p:nvSpPr>
        <p:spPr>
          <a:xfrm>
            <a:off x="1792288" y="5367340"/>
            <a:ext cx="5486400" cy="804862"/>
          </a:xfrm>
        </p:spPr>
        <p:txBody>
          <a:bodyPr/>
          <a:lstStyle>
            <a:lvl1pPr marL="0" indent="0">
              <a:buNone/>
              <a:defRPr sz="503"/>
            </a:lvl1pPr>
            <a:lvl2pPr marL="164333" indent="0">
              <a:buNone/>
              <a:defRPr sz="431"/>
            </a:lvl2pPr>
            <a:lvl3pPr marL="328665" indent="0">
              <a:buNone/>
              <a:defRPr sz="360"/>
            </a:lvl3pPr>
            <a:lvl4pPr marL="492997" indent="0">
              <a:buNone/>
              <a:defRPr sz="323"/>
            </a:lvl4pPr>
            <a:lvl5pPr marL="657328" indent="0">
              <a:buNone/>
              <a:defRPr sz="323"/>
            </a:lvl5pPr>
            <a:lvl6pPr marL="821661" indent="0">
              <a:buNone/>
              <a:defRPr sz="323"/>
            </a:lvl6pPr>
            <a:lvl7pPr marL="985992" indent="0">
              <a:buNone/>
              <a:defRPr sz="323"/>
            </a:lvl7pPr>
            <a:lvl8pPr marL="1150325" indent="0">
              <a:buNone/>
              <a:defRPr sz="323"/>
            </a:lvl8pPr>
            <a:lvl9pPr marL="1314658" indent="0">
              <a:buNone/>
              <a:defRPr sz="323"/>
            </a:lvl9pPr>
          </a:lstStyle>
          <a:p>
            <a:pPr lvl="0"/>
            <a:r>
              <a:rPr lang="en-US" smtClean="0"/>
              <a:t>Click to edit Master text styles</a:t>
            </a:r>
          </a:p>
        </p:txBody>
      </p:sp>
    </p:spTree>
    <p:extLst>
      <p:ext uri="{BB962C8B-B14F-4D97-AF65-F5344CB8AC3E}">
        <p14:creationId xmlns:p14="http://schemas.microsoft.com/office/powerpoint/2010/main" val="270232938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2"/>
          <p:cNvSpPr>
            <a:spLocks noChangeArrowheads="1"/>
          </p:cNvSpPr>
          <p:nvPr/>
        </p:nvSpPr>
        <p:spPr bwMode="auto">
          <a:xfrm>
            <a:off x="4" y="162222"/>
            <a:ext cx="66447" cy="13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870" tIns="16435" rIns="32870" bIns="16435" numCol="1" anchor="ctr" anchorCtr="0" compatLnSpc="1">
            <a:prstTxWarp prst="textNoShape">
              <a:avLst/>
            </a:prstTxWarp>
            <a:spAutoFit/>
          </a:bodyPr>
          <a:lstStyle/>
          <a:p>
            <a:pPr defTabSz="437169"/>
            <a:endParaRPr lang="en-GB" sz="647">
              <a:solidFill>
                <a:prstClr val="black"/>
              </a:solidFill>
            </a:endParaRPr>
          </a:p>
        </p:txBody>
      </p:sp>
      <p:sp>
        <p:nvSpPr>
          <p:cNvPr id="11" name="Rectangle 10"/>
          <p:cNvSpPr/>
          <p:nvPr/>
        </p:nvSpPr>
        <p:spPr>
          <a:xfrm>
            <a:off x="0" y="2"/>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white"/>
              </a:solidFill>
            </a:endParaRPr>
          </a:p>
        </p:txBody>
      </p:sp>
      <p:sp>
        <p:nvSpPr>
          <p:cNvPr id="12" name="Rectangle 2"/>
          <p:cNvSpPr>
            <a:spLocks noChangeArrowheads="1"/>
          </p:cNvSpPr>
          <p:nvPr/>
        </p:nvSpPr>
        <p:spPr bwMode="auto">
          <a:xfrm>
            <a:off x="4" y="162222"/>
            <a:ext cx="66447" cy="13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870" tIns="16435" rIns="32870" bIns="16435" numCol="1" anchor="ctr" anchorCtr="0" compatLnSpc="1">
            <a:prstTxWarp prst="textNoShape">
              <a:avLst/>
            </a:prstTxWarp>
            <a:spAutoFit/>
          </a:bodyPr>
          <a:lstStyle/>
          <a:p>
            <a:pPr defTabSz="437169"/>
            <a:endParaRPr lang="en-GB" sz="647">
              <a:solidFill>
                <a:prstClr val="black"/>
              </a:solidFill>
            </a:endParaRPr>
          </a:p>
        </p:txBody>
      </p:sp>
      <p:sp>
        <p:nvSpPr>
          <p:cNvPr id="16" name="Rectangle 15"/>
          <p:cNvSpPr/>
          <p:nvPr/>
        </p:nvSpPr>
        <p:spPr>
          <a:xfrm>
            <a:off x="0" y="7"/>
            <a:ext cx="9144000" cy="237676"/>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white"/>
              </a:solidFill>
            </a:endParaRPr>
          </a:p>
        </p:txBody>
      </p:sp>
      <p:sp>
        <p:nvSpPr>
          <p:cNvPr id="20" name="Rectangle 19"/>
          <p:cNvSpPr/>
          <p:nvPr/>
        </p:nvSpPr>
        <p:spPr>
          <a:xfrm>
            <a:off x="0" y="6741370"/>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7" name="Rectangle 26"/>
          <p:cNvSpPr/>
          <p:nvPr/>
        </p:nvSpPr>
        <p:spPr>
          <a:xfrm>
            <a:off x="1836000" y="6741370"/>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8" name="Rectangle 27"/>
          <p:cNvSpPr/>
          <p:nvPr/>
        </p:nvSpPr>
        <p:spPr>
          <a:xfrm>
            <a:off x="3672000" y="6741370"/>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9" name="Rectangle 28"/>
          <p:cNvSpPr/>
          <p:nvPr/>
        </p:nvSpPr>
        <p:spPr>
          <a:xfrm>
            <a:off x="5508000" y="6741370"/>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30" name="Rectangle 29"/>
          <p:cNvSpPr/>
          <p:nvPr/>
        </p:nvSpPr>
        <p:spPr>
          <a:xfrm>
            <a:off x="7326256" y="6741370"/>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pic>
        <p:nvPicPr>
          <p:cNvPr id="4" name="Picture 3"/>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276600" y="6163121"/>
            <a:ext cx="3048000" cy="578249"/>
          </a:xfrm>
          <a:prstGeom prst="rect">
            <a:avLst/>
          </a:prstGeom>
        </p:spPr>
      </p:pic>
    </p:spTree>
    <p:extLst>
      <p:ext uri="{BB962C8B-B14F-4D97-AF65-F5344CB8AC3E}">
        <p14:creationId xmlns:p14="http://schemas.microsoft.com/office/powerpoint/2010/main" val="1331940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p:txStyles>
    <p:titleStyle>
      <a:lvl1pPr algn="ctr" defTabSz="328665" rtl="0" eaLnBrk="1" latinLnBrk="0" hangingPunct="1">
        <a:spcBef>
          <a:spcPct val="0"/>
        </a:spcBef>
        <a:buNone/>
        <a:defRPr sz="1294" b="1" kern="1200">
          <a:solidFill>
            <a:srgbClr val="04314C"/>
          </a:solidFill>
          <a:latin typeface="Verdana" pitchFamily="34" charset="0"/>
          <a:ea typeface="Verdana" pitchFamily="34" charset="0"/>
          <a:cs typeface="Verdana" pitchFamily="34" charset="0"/>
        </a:defRPr>
      </a:lvl1pPr>
    </p:titleStyle>
    <p:body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p:bodyStyle>
    <p:otherStyle>
      <a:defPPr>
        <a:defRPr lang="en-US"/>
      </a:defPPr>
      <a:lvl1pPr marL="0" algn="l" defTabSz="328665" rtl="0" eaLnBrk="1" latinLnBrk="0" hangingPunct="1">
        <a:defRPr sz="647" kern="1200">
          <a:solidFill>
            <a:schemeClr val="tx1"/>
          </a:solidFill>
          <a:latin typeface="+mn-lt"/>
          <a:ea typeface="+mn-ea"/>
          <a:cs typeface="+mn-cs"/>
        </a:defRPr>
      </a:lvl1pPr>
      <a:lvl2pPr marL="164333" algn="l" defTabSz="328665" rtl="0" eaLnBrk="1" latinLnBrk="0" hangingPunct="1">
        <a:defRPr sz="647" kern="1200">
          <a:solidFill>
            <a:schemeClr val="tx1"/>
          </a:solidFill>
          <a:latin typeface="+mn-lt"/>
          <a:ea typeface="+mn-ea"/>
          <a:cs typeface="+mn-cs"/>
        </a:defRPr>
      </a:lvl2pPr>
      <a:lvl3pPr marL="328665" algn="l" defTabSz="328665" rtl="0" eaLnBrk="1" latinLnBrk="0" hangingPunct="1">
        <a:defRPr sz="647" kern="1200">
          <a:solidFill>
            <a:schemeClr val="tx1"/>
          </a:solidFill>
          <a:latin typeface="+mn-lt"/>
          <a:ea typeface="+mn-ea"/>
          <a:cs typeface="+mn-cs"/>
        </a:defRPr>
      </a:lvl3pPr>
      <a:lvl4pPr marL="492997" algn="l" defTabSz="328665" rtl="0" eaLnBrk="1" latinLnBrk="0" hangingPunct="1">
        <a:defRPr sz="647" kern="1200">
          <a:solidFill>
            <a:schemeClr val="tx1"/>
          </a:solidFill>
          <a:latin typeface="+mn-lt"/>
          <a:ea typeface="+mn-ea"/>
          <a:cs typeface="+mn-cs"/>
        </a:defRPr>
      </a:lvl4pPr>
      <a:lvl5pPr marL="657328" algn="l" defTabSz="328665" rtl="0" eaLnBrk="1" latinLnBrk="0" hangingPunct="1">
        <a:defRPr sz="647" kern="1200">
          <a:solidFill>
            <a:schemeClr val="tx1"/>
          </a:solidFill>
          <a:latin typeface="+mn-lt"/>
          <a:ea typeface="+mn-ea"/>
          <a:cs typeface="+mn-cs"/>
        </a:defRPr>
      </a:lvl5pPr>
      <a:lvl6pPr marL="821661" algn="l" defTabSz="328665" rtl="0" eaLnBrk="1" latinLnBrk="0" hangingPunct="1">
        <a:defRPr sz="647" kern="1200">
          <a:solidFill>
            <a:schemeClr val="tx1"/>
          </a:solidFill>
          <a:latin typeface="+mn-lt"/>
          <a:ea typeface="+mn-ea"/>
          <a:cs typeface="+mn-cs"/>
        </a:defRPr>
      </a:lvl6pPr>
      <a:lvl7pPr marL="985992" algn="l" defTabSz="328665" rtl="0" eaLnBrk="1" latinLnBrk="0" hangingPunct="1">
        <a:defRPr sz="647" kern="1200">
          <a:solidFill>
            <a:schemeClr val="tx1"/>
          </a:solidFill>
          <a:latin typeface="+mn-lt"/>
          <a:ea typeface="+mn-ea"/>
          <a:cs typeface="+mn-cs"/>
        </a:defRPr>
      </a:lvl7pPr>
      <a:lvl8pPr marL="1150325" algn="l" defTabSz="328665" rtl="0" eaLnBrk="1" latinLnBrk="0" hangingPunct="1">
        <a:defRPr sz="647" kern="1200">
          <a:solidFill>
            <a:schemeClr val="tx1"/>
          </a:solidFill>
          <a:latin typeface="+mn-lt"/>
          <a:ea typeface="+mn-ea"/>
          <a:cs typeface="+mn-cs"/>
        </a:defRPr>
      </a:lvl8pPr>
      <a:lvl9pPr marL="1314658" algn="l" defTabSz="328665" rtl="0" eaLnBrk="1" latinLnBrk="0" hangingPunct="1">
        <a:defRPr sz="6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package" Target="../embeddings/Document_Microsoft_Word1.docx"/><Relationship Id="rId6"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28600" y="2667638"/>
            <a:ext cx="8686800" cy="1522724"/>
          </a:xfrm>
          <a:prstGeom prst="rect">
            <a:avLst/>
          </a:prstGeom>
        </p:spPr>
        <p:txBody>
          <a:bodyPr wrap="square" anchor="ctr">
            <a:spAutoFit/>
          </a:bodyPr>
          <a:lstStyle/>
          <a:p>
            <a:pPr algn="ctr"/>
            <a:r>
              <a:rPr lang="en-GB" sz="4000" b="1" dirty="0" smtClean="0">
                <a:solidFill>
                  <a:srgbClr val="04314C"/>
                </a:solidFill>
                <a:latin typeface="Verdana" pitchFamily="34" charset="0"/>
                <a:ea typeface="Verdana" pitchFamily="34" charset="0"/>
                <a:cs typeface="Verdana" pitchFamily="34" charset="0"/>
              </a:rPr>
              <a:t>Shelter Cluster Vanuatu </a:t>
            </a:r>
            <a:r>
              <a:rPr lang="en-GB" sz="4000" b="1" dirty="0">
                <a:solidFill>
                  <a:srgbClr val="04314C"/>
                </a:solidFill>
                <a:latin typeface="Verdana" pitchFamily="34" charset="0"/>
                <a:ea typeface="Verdana" pitchFamily="34" charset="0"/>
                <a:cs typeface="Verdana" pitchFamily="34" charset="0"/>
              </a:rPr>
              <a:t/>
            </a:r>
            <a:br>
              <a:rPr lang="en-GB" sz="4000" b="1" dirty="0">
                <a:solidFill>
                  <a:srgbClr val="04314C"/>
                </a:solidFill>
                <a:latin typeface="Verdana" pitchFamily="34" charset="0"/>
                <a:ea typeface="Verdana" pitchFamily="34" charset="0"/>
                <a:cs typeface="Verdana" pitchFamily="34" charset="0"/>
              </a:rPr>
            </a:br>
            <a:r>
              <a:rPr lang="en-GB" sz="4000" b="1" dirty="0" smtClean="0">
                <a:solidFill>
                  <a:srgbClr val="04314C"/>
                </a:solidFill>
                <a:latin typeface="Verdana" pitchFamily="34" charset="0"/>
                <a:ea typeface="Verdana" pitchFamily="34" charset="0"/>
                <a:cs typeface="Verdana" pitchFamily="34" charset="0"/>
              </a:rPr>
              <a:t>Meeting </a:t>
            </a:r>
            <a:r>
              <a:rPr lang="en-GB" sz="4000" b="1" dirty="0">
                <a:solidFill>
                  <a:srgbClr val="04314C"/>
                </a:solidFill>
                <a:latin typeface="Verdana" pitchFamily="34" charset="0"/>
                <a:ea typeface="Verdana" pitchFamily="34" charset="0"/>
                <a:cs typeface="Verdana" pitchFamily="34" charset="0"/>
              </a:rPr>
              <a:t/>
            </a:r>
            <a:br>
              <a:rPr lang="en-GB" sz="4000" b="1" dirty="0">
                <a:solidFill>
                  <a:srgbClr val="04314C"/>
                </a:solidFill>
                <a:latin typeface="Verdana" pitchFamily="34" charset="0"/>
                <a:ea typeface="Verdana" pitchFamily="34" charset="0"/>
                <a:cs typeface="Verdana" pitchFamily="34" charset="0"/>
              </a:rPr>
            </a:br>
            <a:endParaRPr lang="fr-FR" dirty="0"/>
          </a:p>
        </p:txBody>
      </p:sp>
      <p:sp>
        <p:nvSpPr>
          <p:cNvPr id="7" name="Subtitle 2"/>
          <p:cNvSpPr txBox="1">
            <a:spLocks/>
          </p:cNvSpPr>
          <p:nvPr/>
        </p:nvSpPr>
        <p:spPr>
          <a:xfrm>
            <a:off x="1371600" y="4355285"/>
            <a:ext cx="6400800" cy="1270992"/>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Clr>
                <a:srgbClr val="7F1416"/>
              </a:buClr>
              <a:buFont typeface="Wingdings" pitchFamily="2" charset="2"/>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7F1416"/>
              </a:buClr>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7F1416"/>
              </a:buClr>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7F1416"/>
              </a:buClr>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7F1416"/>
              </a:buClr>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7F1416"/>
              </a:buClr>
              <a:buSzTx/>
              <a:buFont typeface="Wingdings" pitchFamily="2" charset="2"/>
              <a:buNone/>
              <a:tabLst/>
              <a:defRPr/>
            </a:pPr>
            <a:r>
              <a:rPr lang="en-GB" b="1" dirty="0" smtClean="0">
                <a:solidFill>
                  <a:sysClr val="windowText" lastClr="000000">
                    <a:tint val="75000"/>
                  </a:sysClr>
                </a:solidFill>
                <a:latin typeface="Calibri"/>
              </a:rPr>
              <a:t>09</a:t>
            </a:r>
            <a:r>
              <a:rPr kumimoji="0" lang="en-GB" sz="3200" b="1" i="0" u="none" strike="noStrike" kern="1200" cap="none" spc="0" normalizeH="0" baseline="0" noProof="0" dirty="0" smtClean="0">
                <a:ln>
                  <a:noFill/>
                </a:ln>
                <a:solidFill>
                  <a:sysClr val="windowText" lastClr="000000">
                    <a:tint val="75000"/>
                  </a:sysClr>
                </a:solidFill>
                <a:effectLst/>
                <a:uLnTx/>
                <a:uFillTx/>
                <a:latin typeface="Calibri"/>
              </a:rPr>
              <a:t> July 2015</a:t>
            </a:r>
          </a:p>
          <a:p>
            <a:pPr marL="0" marR="0" lvl="0" indent="0" algn="ctr" defTabSz="914400" rtl="0" eaLnBrk="1" fontAlgn="auto" latinLnBrk="0" hangingPunct="1">
              <a:lnSpc>
                <a:spcPct val="100000"/>
              </a:lnSpc>
              <a:spcBef>
                <a:spcPct val="20000"/>
              </a:spcBef>
              <a:spcAft>
                <a:spcPts val="0"/>
              </a:spcAft>
              <a:buClr>
                <a:srgbClr val="7F1416"/>
              </a:buClr>
              <a:buSzTx/>
              <a:buFont typeface="Wingdings" pitchFamily="2" charset="2"/>
              <a:buNone/>
              <a:tabLst/>
              <a:defRPr/>
            </a:pPr>
            <a:r>
              <a:rPr kumimoji="0" lang="en-GB" sz="3200" b="1" i="0" u="none" strike="noStrike" kern="1200" cap="none" spc="0" normalizeH="0" baseline="0" noProof="0" dirty="0" smtClean="0">
                <a:ln>
                  <a:noFill/>
                </a:ln>
                <a:solidFill>
                  <a:sysClr val="windowText" lastClr="000000">
                    <a:tint val="75000"/>
                  </a:sysClr>
                </a:solidFill>
                <a:effectLst/>
                <a:uLnTx/>
                <a:uFillTx/>
                <a:latin typeface="Calibri"/>
              </a:rPr>
              <a:t>PWD Offices,</a:t>
            </a:r>
            <a:r>
              <a:rPr kumimoji="0" lang="en-GB" sz="3200" b="1" i="0" u="none" strike="noStrike" kern="1200" cap="none" spc="0" normalizeH="0" noProof="0" dirty="0" smtClean="0">
                <a:ln>
                  <a:noFill/>
                </a:ln>
                <a:solidFill>
                  <a:sysClr val="windowText" lastClr="000000">
                    <a:tint val="75000"/>
                  </a:sysClr>
                </a:solidFill>
                <a:effectLst/>
                <a:uLnTx/>
                <a:uFillTx/>
                <a:latin typeface="Calibri"/>
              </a:rPr>
              <a:t> </a:t>
            </a:r>
            <a:r>
              <a:rPr lang="en-GB" b="1" dirty="0" smtClean="0">
                <a:solidFill>
                  <a:sysClr val="windowText" lastClr="000000">
                    <a:tint val="75000"/>
                  </a:sysClr>
                </a:solidFill>
                <a:latin typeface="Calibri"/>
              </a:rPr>
              <a:t>Port-Vila</a:t>
            </a:r>
            <a:endParaRPr kumimoji="0" lang="en-GB" sz="3200" b="1" i="0" u="none" strike="noStrike" kern="1200" cap="none" spc="0" normalizeH="0" baseline="0" noProof="0" dirty="0" smtClean="0">
              <a:ln>
                <a:noFill/>
              </a:ln>
              <a:solidFill>
                <a:sysClr val="windowText" lastClr="000000">
                  <a:tint val="75000"/>
                </a:sysClr>
              </a:solidFill>
              <a:effectLst/>
              <a:uLnTx/>
              <a:uFillTx/>
              <a:latin typeface="Calibri"/>
            </a:endParaRPr>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7200"/>
            <a:ext cx="9144000" cy="1734747"/>
          </a:xfrm>
          <a:prstGeom prst="rect">
            <a:avLst/>
          </a:prstGeom>
        </p:spPr>
      </p:pic>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99612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fontAlgn="base"/>
            <a:r>
              <a:rPr lang="en-US" sz="3600" dirty="0" smtClean="0">
                <a:solidFill>
                  <a:srgbClr val="191919"/>
                </a:solidFill>
              </a:rPr>
              <a:t>3.2 </a:t>
            </a:r>
            <a:r>
              <a:rPr lang="fr-FR" sz="3600" dirty="0">
                <a:solidFill>
                  <a:srgbClr val="191919"/>
                </a:solidFill>
              </a:rPr>
              <a:t>Update on SAG 08/07 meeting</a:t>
            </a:r>
            <a:br>
              <a:rPr lang="fr-FR" sz="3600" dirty="0">
                <a:solidFill>
                  <a:srgbClr val="191919"/>
                </a:solidFill>
              </a:rPr>
            </a:br>
            <a:endParaRPr lang="en-US" sz="3600" dirty="0">
              <a:solidFill>
                <a:srgbClr val="191919"/>
              </a:solidFill>
            </a:endParaRPr>
          </a:p>
        </p:txBody>
      </p:sp>
      <p:sp>
        <p:nvSpPr>
          <p:cNvPr id="6" name="Content Placeholder 5"/>
          <p:cNvSpPr>
            <a:spLocks noGrp="1"/>
          </p:cNvSpPr>
          <p:nvPr>
            <p:ph idx="1"/>
          </p:nvPr>
        </p:nvSpPr>
        <p:spPr>
          <a:xfrm>
            <a:off x="457200" y="1417638"/>
            <a:ext cx="8229600" cy="4678361"/>
          </a:xfrm>
        </p:spPr>
        <p:txBody>
          <a:bodyPr anchor="t">
            <a:normAutofit/>
          </a:bodyPr>
          <a:lstStyle/>
          <a:p>
            <a:r>
              <a:rPr lang="en-GB" sz="2800" dirty="0"/>
              <a:t>Attendance of DLA, PWD, NDMO, IFRC SCT, UN Habitat, DFAT, Vanuatu Red Cross, Butterfly trust, MOIA sector analyst, CARE International, </a:t>
            </a:r>
            <a:r>
              <a:rPr lang="en-GB" sz="2800" dirty="0" smtClean="0"/>
              <a:t>IOM</a:t>
            </a:r>
          </a:p>
          <a:p>
            <a:endParaRPr lang="en-GB" sz="2800" dirty="0"/>
          </a:p>
          <a:p>
            <a:r>
              <a:rPr lang="en-US" sz="2800" dirty="0" smtClean="0"/>
              <a:t>Key discussions around Shelter Cluster coordination framework and recovery framework.</a:t>
            </a:r>
          </a:p>
          <a:p>
            <a:endParaRPr lang="en-US" sz="2800" dirty="0" smtClean="0"/>
          </a:p>
          <a:p>
            <a:r>
              <a:rPr lang="en-US" sz="2800" dirty="0" smtClean="0"/>
              <a:t>Consensus for 2 recommendations.</a:t>
            </a:r>
            <a:endParaRPr lang="en-US" sz="2800" dirty="0"/>
          </a:p>
          <a:p>
            <a:pPr>
              <a:buFontTx/>
              <a:buChar char="-"/>
            </a:pPr>
            <a:endParaRPr lang="en-US" sz="2800" b="1" dirty="0" smtClean="0"/>
          </a:p>
          <a:p>
            <a:pPr>
              <a:buFontTx/>
              <a:buChar char="-"/>
            </a:pPr>
            <a:endParaRPr lang="en-US" sz="2800" b="1" dirty="0" smtClean="0"/>
          </a:p>
          <a:p>
            <a:pPr>
              <a:buFontTx/>
              <a:buChar char="-"/>
            </a:pPr>
            <a:endParaRPr lang="en-US" sz="2800" b="1" dirty="0"/>
          </a:p>
          <a:p>
            <a:endParaRPr lang="en-US" sz="2800" b="1" dirty="0"/>
          </a:p>
          <a:p>
            <a:pPr algn="ctr"/>
            <a:endParaRPr lang="en-US" sz="2800" b="1" dirty="0" smtClean="0"/>
          </a:p>
          <a:p>
            <a:pPr lvl="1"/>
            <a:endParaRPr lang="en-US" sz="2800" b="1" dirty="0" smtClean="0">
              <a:solidFill>
                <a:schemeClr val="accent3"/>
              </a:solidFill>
            </a:endParaRPr>
          </a:p>
        </p:txBody>
      </p:sp>
      <p:sp>
        <p:nvSpPr>
          <p:cNvPr id="4" name="Content Placeholder 5"/>
          <p:cNvSpPr txBox="1">
            <a:spLocks/>
          </p:cNvSpPr>
          <p:nvPr/>
        </p:nvSpPr>
        <p:spPr>
          <a:xfrm>
            <a:off x="457200" y="1417638"/>
            <a:ext cx="8229600" cy="4678363"/>
          </a:xfrm>
          <a:prstGeom prst="rect">
            <a:avLst/>
          </a:prstGeom>
        </p:spPr>
        <p:txBody>
          <a:bodyPr vert="horz" lIns="91440" tIns="45720" rIns="91440" bIns="45720" rtlCol="0" anchor="t">
            <a:noAutofit/>
          </a:bodyPr>
          <a:lst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a:lstStyle>
          <a:p>
            <a:pPr marL="0" indent="0">
              <a:buNone/>
            </a:pPr>
            <a:endParaRPr lang="en-GB" sz="2400" dirty="0" smtClean="0"/>
          </a:p>
        </p:txBody>
      </p:sp>
    </p:spTree>
    <p:extLst>
      <p:ext uri="{BB962C8B-B14F-4D97-AF65-F5344CB8AC3E}">
        <p14:creationId xmlns:p14="http://schemas.microsoft.com/office/powerpoint/2010/main" val="12391214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17638"/>
            <a:ext cx="8229600" cy="4678361"/>
          </a:xfrm>
        </p:spPr>
        <p:txBody>
          <a:bodyPr anchor="t">
            <a:normAutofit/>
          </a:bodyPr>
          <a:lstStyle/>
          <a:p>
            <a:pPr marL="0" indent="0">
              <a:buNone/>
            </a:pPr>
            <a:endParaRPr lang="en-US" sz="2000" b="1" dirty="0" smtClean="0"/>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164331" lvl="1" indent="0">
              <a:buNone/>
            </a:pPr>
            <a:endParaRPr lang="en-US" sz="2657" b="1" dirty="0" smtClean="0">
              <a:solidFill>
                <a:schemeClr val="accent3"/>
              </a:solidFill>
            </a:endParaRPr>
          </a:p>
        </p:txBody>
      </p:sp>
      <p:sp>
        <p:nvSpPr>
          <p:cNvPr id="4" name="Content Placeholder 5"/>
          <p:cNvSpPr txBox="1">
            <a:spLocks/>
          </p:cNvSpPr>
          <p:nvPr/>
        </p:nvSpPr>
        <p:spPr>
          <a:xfrm>
            <a:off x="381000" y="381000"/>
            <a:ext cx="8229600" cy="4678363"/>
          </a:xfrm>
          <a:prstGeom prst="rect">
            <a:avLst/>
          </a:prstGeom>
        </p:spPr>
        <p:txBody>
          <a:bodyPr vert="horz" lIns="91440" tIns="45720" rIns="91440" bIns="45720" rtlCol="0" anchor="t">
            <a:noAutofit/>
          </a:bodyPr>
          <a:lst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a:lstStyle>
          <a:p>
            <a:r>
              <a:rPr lang="en-GB" sz="2400" dirty="0"/>
              <a:t>A. To better reflect the need to liaise humanitarian shelter and long term housing issues, and to enhance emergency shelter response and preparedness, the </a:t>
            </a:r>
            <a:r>
              <a:rPr lang="en-GB" sz="2400" b="1" dirty="0"/>
              <a:t>Department of Local Affairs (DLA) is now leading the Shelter Cluster with technical support of PWD</a:t>
            </a:r>
            <a:r>
              <a:rPr lang="en-GB" sz="2400" dirty="0"/>
              <a:t>; with IFRC (for emergency) and UN-Habitat (for recovery) humanitarian co leads. Shelter cluster will be contributing to preparedness strengthening under the MCCA/NDMO.</a:t>
            </a:r>
            <a:endParaRPr lang="fr-FR" sz="2400" dirty="0"/>
          </a:p>
          <a:p>
            <a:endParaRPr lang="fr-FR" sz="2400" dirty="0"/>
          </a:p>
          <a:p>
            <a:pPr marL="0" indent="0">
              <a:buNone/>
            </a:pPr>
            <a:r>
              <a:rPr lang="en-GB" sz="2400" dirty="0"/>
              <a:t>The SAG recommend MIPU to prepare letter to DG PMO, confirming its role in the shelter cluster from 13 March to 31 July, The letter need to confirm the transition of the Shelter Cluster lead after 31 July under MOIA as cluster lead with PWD as technical support to the shelter cluster.</a:t>
            </a:r>
            <a:endParaRPr lang="fr-FR" sz="2400" dirty="0"/>
          </a:p>
        </p:txBody>
      </p:sp>
    </p:spTree>
    <p:extLst>
      <p:ext uri="{BB962C8B-B14F-4D97-AF65-F5344CB8AC3E}">
        <p14:creationId xmlns:p14="http://schemas.microsoft.com/office/powerpoint/2010/main" val="24711446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17638"/>
            <a:ext cx="8229600" cy="4678361"/>
          </a:xfrm>
        </p:spPr>
        <p:txBody>
          <a:bodyPr anchor="t">
            <a:normAutofit/>
          </a:bodyPr>
          <a:lstStyle/>
          <a:p>
            <a:pPr marL="0" indent="0">
              <a:buNone/>
            </a:pPr>
            <a:endParaRPr lang="en-US" sz="2000" b="1" dirty="0" smtClean="0"/>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164331" lvl="1" indent="0">
              <a:buNone/>
            </a:pPr>
            <a:endParaRPr lang="en-US" sz="2657" b="1" dirty="0" smtClean="0">
              <a:solidFill>
                <a:schemeClr val="accent3"/>
              </a:solidFill>
            </a:endParaRPr>
          </a:p>
        </p:txBody>
      </p:sp>
      <p:sp>
        <p:nvSpPr>
          <p:cNvPr id="4" name="Content Placeholder 5"/>
          <p:cNvSpPr txBox="1">
            <a:spLocks/>
          </p:cNvSpPr>
          <p:nvPr/>
        </p:nvSpPr>
        <p:spPr>
          <a:xfrm>
            <a:off x="381000" y="381000"/>
            <a:ext cx="8229600" cy="4678363"/>
          </a:xfrm>
          <a:prstGeom prst="rect">
            <a:avLst/>
          </a:prstGeom>
        </p:spPr>
        <p:txBody>
          <a:bodyPr vert="horz" lIns="91440" tIns="45720" rIns="91440" bIns="45720" rtlCol="0" anchor="t">
            <a:noAutofit/>
          </a:bodyPr>
          <a:lst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a:lstStyle>
          <a:p>
            <a:r>
              <a:rPr lang="en-GB" sz="2000" dirty="0"/>
              <a:t>B. The SAG would like to have further clarification on submission process regarding:</a:t>
            </a:r>
            <a:endParaRPr lang="fr-FR" sz="2000" dirty="0"/>
          </a:p>
          <a:p>
            <a:pPr marL="0" indent="0">
              <a:buNone/>
            </a:pPr>
            <a:r>
              <a:rPr lang="en-GB" sz="2000" dirty="0" smtClean="0"/>
              <a:t>(</a:t>
            </a:r>
            <a:r>
              <a:rPr lang="en-GB" sz="2000" dirty="0"/>
              <a:t>1) </a:t>
            </a:r>
            <a:r>
              <a:rPr lang="en-GB" sz="2000" b="1" dirty="0"/>
              <a:t>Different types of projects </a:t>
            </a:r>
            <a:r>
              <a:rPr lang="en-GB" sz="2000" dirty="0"/>
              <a:t>(projects before PAM, Project already started for the on going response to PAM, Projects already funded and not started and new potential ones after 31 July), and  specific template to be used  (full GIP form, partial or use of the monitoring template) for submission to the recovery framework</a:t>
            </a:r>
            <a:r>
              <a:rPr lang="en-GB" sz="2000" dirty="0" smtClean="0"/>
              <a:t>.</a:t>
            </a:r>
            <a:endParaRPr lang="fr-FR" sz="2000" dirty="0"/>
          </a:p>
          <a:p>
            <a:pPr marL="0" indent="0">
              <a:buNone/>
            </a:pPr>
            <a:r>
              <a:rPr lang="en-GB" sz="2000" dirty="0"/>
              <a:t>(2) </a:t>
            </a:r>
            <a:r>
              <a:rPr lang="en-GB" sz="2000" b="1" dirty="0"/>
              <a:t>Projects having different activities </a:t>
            </a:r>
            <a:r>
              <a:rPr lang="en-GB" sz="2000" dirty="0"/>
              <a:t>linked to different ministries and priority actions.</a:t>
            </a:r>
            <a:endParaRPr lang="fr-FR" sz="2000" dirty="0"/>
          </a:p>
          <a:p>
            <a:pPr marL="0" indent="0">
              <a:buNone/>
            </a:pPr>
            <a:r>
              <a:rPr lang="en-GB" sz="2000" dirty="0" smtClean="0"/>
              <a:t>(</a:t>
            </a:r>
            <a:r>
              <a:rPr lang="en-GB" sz="2000" dirty="0"/>
              <a:t>3) As there is no actual action under MOIA in the recovery framework for housing, to add </a:t>
            </a:r>
            <a:r>
              <a:rPr lang="en-GB" sz="2000" b="1" dirty="0"/>
              <a:t>additional activities under MOIA related to shelter &amp; housing</a:t>
            </a:r>
            <a:r>
              <a:rPr lang="en-GB" sz="2000" dirty="0"/>
              <a:t>.</a:t>
            </a:r>
            <a:endParaRPr lang="fr-FR" sz="2000" dirty="0"/>
          </a:p>
          <a:p>
            <a:pPr marL="0" indent="0">
              <a:buNone/>
            </a:pPr>
            <a:r>
              <a:rPr lang="en-GB" sz="2000" dirty="0" smtClean="0"/>
              <a:t>(</a:t>
            </a:r>
            <a:r>
              <a:rPr lang="en-GB" sz="2000" dirty="0"/>
              <a:t>4) </a:t>
            </a:r>
            <a:r>
              <a:rPr lang="en-GB" sz="2000" b="1" dirty="0"/>
              <a:t>Request an extension of the deadline</a:t>
            </a:r>
            <a:r>
              <a:rPr lang="en-GB" sz="2000" dirty="0"/>
              <a:t>, due to needed clarification on above issues.</a:t>
            </a:r>
            <a:endParaRPr lang="fr-FR" sz="2000" dirty="0"/>
          </a:p>
          <a:p>
            <a:pPr marL="0" indent="0">
              <a:buNone/>
            </a:pPr>
            <a:endParaRPr lang="fr-FR" sz="2000" dirty="0"/>
          </a:p>
          <a:p>
            <a:pPr marL="0" indent="0">
              <a:buNone/>
            </a:pPr>
            <a:r>
              <a:rPr lang="en-GB" sz="2000" dirty="0"/>
              <a:t>The SAG kindly </a:t>
            </a:r>
            <a:r>
              <a:rPr lang="en-GB" sz="2000" b="1" dirty="0"/>
              <a:t>requests for a workshop with DSPPAC, MOIA &amp; MIPU and MCCA</a:t>
            </a:r>
            <a:r>
              <a:rPr lang="en-GB" sz="2000" dirty="0"/>
              <a:t> to address above issues.</a:t>
            </a:r>
            <a:endParaRPr lang="fr-FR" sz="2000" dirty="0"/>
          </a:p>
        </p:txBody>
      </p:sp>
    </p:spTree>
    <p:extLst>
      <p:ext uri="{BB962C8B-B14F-4D97-AF65-F5344CB8AC3E}">
        <p14:creationId xmlns:p14="http://schemas.microsoft.com/office/powerpoint/2010/main" val="8459356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Autofit/>
          </a:bodyPr>
          <a:lstStyle/>
          <a:p>
            <a:pPr fontAlgn="base"/>
            <a:r>
              <a:rPr lang="en-US" sz="2400" dirty="0" smtClean="0">
                <a:solidFill>
                  <a:srgbClr val="191919"/>
                </a:solidFill>
              </a:rPr>
              <a:t>3.2 </a:t>
            </a:r>
            <a:r>
              <a:rPr lang="fr-FR" sz="2400" dirty="0">
                <a:solidFill>
                  <a:srgbClr val="191919"/>
                </a:solidFill>
              </a:rPr>
              <a:t>Feedback on Building Back </a:t>
            </a:r>
            <a:r>
              <a:rPr lang="fr-FR" sz="2400" dirty="0" err="1">
                <a:solidFill>
                  <a:srgbClr val="191919"/>
                </a:solidFill>
              </a:rPr>
              <a:t>Safer</a:t>
            </a:r>
            <a:r>
              <a:rPr lang="fr-FR" sz="2400" dirty="0">
                <a:solidFill>
                  <a:srgbClr val="191919"/>
                </a:solidFill>
              </a:rPr>
              <a:t> </a:t>
            </a:r>
            <a:r>
              <a:rPr lang="fr-FR" sz="2400" dirty="0" err="1">
                <a:solidFill>
                  <a:srgbClr val="191919"/>
                </a:solidFill>
              </a:rPr>
              <a:t>TWiG</a:t>
            </a:r>
            <a:r>
              <a:rPr lang="fr-FR" sz="2400" dirty="0">
                <a:solidFill>
                  <a:srgbClr val="191919"/>
                </a:solidFill>
              </a:rPr>
              <a:t/>
            </a:r>
            <a:br>
              <a:rPr lang="fr-FR" sz="2400" dirty="0">
                <a:solidFill>
                  <a:srgbClr val="191919"/>
                </a:solidFill>
              </a:rPr>
            </a:br>
            <a:r>
              <a:rPr lang="fr-FR" sz="2400" dirty="0">
                <a:solidFill>
                  <a:srgbClr val="191919"/>
                </a:solidFill>
              </a:rPr>
              <a:t/>
            </a:r>
            <a:br>
              <a:rPr lang="fr-FR" sz="2400" dirty="0">
                <a:solidFill>
                  <a:srgbClr val="191919"/>
                </a:solidFill>
              </a:rPr>
            </a:br>
            <a:endParaRPr lang="en-US" sz="2400" dirty="0">
              <a:solidFill>
                <a:srgbClr val="191919"/>
              </a:solidFill>
            </a:endParaRPr>
          </a:p>
        </p:txBody>
      </p:sp>
      <p:sp>
        <p:nvSpPr>
          <p:cNvPr id="4" name="Content Placeholder 5"/>
          <p:cNvSpPr txBox="1">
            <a:spLocks/>
          </p:cNvSpPr>
          <p:nvPr/>
        </p:nvSpPr>
        <p:spPr>
          <a:xfrm>
            <a:off x="457200" y="1417638"/>
            <a:ext cx="8229600" cy="4678363"/>
          </a:xfrm>
          <a:prstGeom prst="rect">
            <a:avLst/>
          </a:prstGeom>
        </p:spPr>
        <p:txBody>
          <a:bodyPr vert="horz" lIns="91440" tIns="45720" rIns="91440" bIns="45720" rtlCol="0" anchor="t">
            <a:noAutofit/>
          </a:bodyPr>
          <a:lst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a:lstStyle>
          <a:p>
            <a:pPr marL="0" indent="0">
              <a:buNone/>
            </a:pPr>
            <a:endParaRPr lang="en-GB" sz="2400" dirty="0" smtClean="0"/>
          </a:p>
        </p:txBody>
      </p:sp>
    </p:spTree>
    <p:extLst>
      <p:ext uri="{BB962C8B-B14F-4D97-AF65-F5344CB8AC3E}">
        <p14:creationId xmlns:p14="http://schemas.microsoft.com/office/powerpoint/2010/main" val="14195043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Autofit/>
          </a:bodyPr>
          <a:lstStyle/>
          <a:p>
            <a:pPr fontAlgn="base"/>
            <a:r>
              <a:rPr lang="en-GB" sz="2400" dirty="0" smtClean="0">
                <a:solidFill>
                  <a:srgbClr val="191919"/>
                </a:solidFill>
              </a:rPr>
              <a:t>3.3 Evaluation of the effectiveness of the shelter operational response</a:t>
            </a:r>
            <a:br>
              <a:rPr lang="en-GB" sz="2400" dirty="0" smtClean="0">
                <a:solidFill>
                  <a:srgbClr val="191919"/>
                </a:solidFill>
              </a:rPr>
            </a:br>
            <a:r>
              <a:rPr lang="en-GB" sz="2400" dirty="0" smtClean="0">
                <a:solidFill>
                  <a:srgbClr val="191919"/>
                </a:solidFill>
              </a:rPr>
              <a:t> </a:t>
            </a:r>
            <a:endParaRPr lang="en-GB" sz="2400" dirty="0">
              <a:solidFill>
                <a:srgbClr val="191919"/>
              </a:solidFill>
            </a:endParaRPr>
          </a:p>
        </p:txBody>
      </p:sp>
      <p:sp>
        <p:nvSpPr>
          <p:cNvPr id="4" name="Content Placeholder 5"/>
          <p:cNvSpPr txBox="1">
            <a:spLocks/>
          </p:cNvSpPr>
          <p:nvPr/>
        </p:nvSpPr>
        <p:spPr>
          <a:xfrm>
            <a:off x="457200" y="1417638"/>
            <a:ext cx="8229600" cy="4678363"/>
          </a:xfrm>
          <a:prstGeom prst="rect">
            <a:avLst/>
          </a:prstGeom>
        </p:spPr>
        <p:txBody>
          <a:bodyPr vert="horz" lIns="91440" tIns="45720" rIns="91440" bIns="45720" rtlCol="0" anchor="t">
            <a:noAutofit/>
          </a:bodyPr>
          <a:lst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a:lstStyle>
          <a:p>
            <a:pPr marL="0" indent="0">
              <a:buNone/>
            </a:pPr>
            <a:endParaRPr lang="en-GB" sz="2400" dirty="0" smtClean="0"/>
          </a:p>
        </p:txBody>
      </p:sp>
      <p:sp>
        <p:nvSpPr>
          <p:cNvPr id="6" name="Content Placeholder 5"/>
          <p:cNvSpPr>
            <a:spLocks noGrp="1"/>
          </p:cNvSpPr>
          <p:nvPr>
            <p:ph idx="1"/>
          </p:nvPr>
        </p:nvSpPr>
        <p:spPr>
          <a:xfrm>
            <a:off x="457200" y="1417638"/>
            <a:ext cx="8229600" cy="4678361"/>
          </a:xfrm>
        </p:spPr>
        <p:txBody>
          <a:bodyPr anchor="t">
            <a:normAutofit/>
          </a:bodyPr>
          <a:lstStyle/>
          <a:p>
            <a:r>
              <a:rPr lang="en-GB" sz="2800" dirty="0" smtClean="0"/>
              <a:t>Follow up the Shelter &amp; Settlement vulnerability assessment. </a:t>
            </a:r>
          </a:p>
          <a:p>
            <a:endParaRPr lang="en-GB" sz="2800" dirty="0" smtClean="0"/>
          </a:p>
          <a:p>
            <a:r>
              <a:rPr lang="en-GB" sz="2800" dirty="0" smtClean="0"/>
              <a:t>Deployment Shelter cluster Team Assessment coordinator and GIS officer (REACH), with the current coordination team and Global Shelter Cluster team support.</a:t>
            </a:r>
          </a:p>
          <a:p>
            <a:endParaRPr lang="en-GB" sz="2800" dirty="0"/>
          </a:p>
          <a:p>
            <a:r>
              <a:rPr lang="en-GB" sz="2800" dirty="0" smtClean="0"/>
              <a:t>3 weeks from mid August</a:t>
            </a:r>
          </a:p>
          <a:p>
            <a:pPr>
              <a:buFontTx/>
              <a:buChar char="-"/>
            </a:pPr>
            <a:endParaRPr lang="en-GB" sz="2800" b="1" dirty="0" smtClean="0"/>
          </a:p>
          <a:p>
            <a:pPr>
              <a:buFontTx/>
              <a:buChar char="-"/>
            </a:pPr>
            <a:endParaRPr lang="en-GB" sz="2800" b="1" dirty="0" smtClean="0"/>
          </a:p>
          <a:p>
            <a:pPr>
              <a:buFontTx/>
              <a:buChar char="-"/>
            </a:pPr>
            <a:endParaRPr lang="en-GB" sz="2800" b="1" dirty="0" smtClean="0"/>
          </a:p>
          <a:p>
            <a:pPr marL="0" indent="0">
              <a:buNone/>
            </a:pPr>
            <a:endParaRPr lang="en-GB" sz="2800" b="1" dirty="0" smtClean="0"/>
          </a:p>
          <a:p>
            <a:pPr marL="0" indent="0" algn="ctr">
              <a:buNone/>
            </a:pPr>
            <a:endParaRPr lang="en-GB" sz="2800" b="1" dirty="0" smtClean="0"/>
          </a:p>
          <a:p>
            <a:pPr marL="164331" lvl="1" indent="0">
              <a:buNone/>
            </a:pPr>
            <a:endParaRPr lang="en-GB" sz="2800" b="1" dirty="0" smtClean="0">
              <a:solidFill>
                <a:schemeClr val="accent3"/>
              </a:solidFill>
            </a:endParaRPr>
          </a:p>
        </p:txBody>
      </p:sp>
    </p:spTree>
    <p:extLst>
      <p:ext uri="{BB962C8B-B14F-4D97-AF65-F5344CB8AC3E}">
        <p14:creationId xmlns:p14="http://schemas.microsoft.com/office/powerpoint/2010/main" val="9195919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762000" y="1447800"/>
            <a:ext cx="8229600" cy="4678363"/>
          </a:xfrm>
          <a:prstGeom prst="rect">
            <a:avLst/>
          </a:prstGeom>
        </p:spPr>
        <p:txBody>
          <a:bodyPr vert="horz" lIns="91440" tIns="45720" rIns="91440" bIns="45720" rtlCol="0" anchor="t">
            <a:noAutofit/>
          </a:bodyPr>
          <a:lst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a:lstStyle>
          <a:p>
            <a:pPr marL="0" indent="0">
              <a:buNone/>
            </a:pPr>
            <a:endParaRPr lang="en-GB" sz="2400" dirty="0" smtClean="0"/>
          </a:p>
        </p:txBody>
      </p:sp>
      <p:sp>
        <p:nvSpPr>
          <p:cNvPr id="6" name="Content Placeholder 5"/>
          <p:cNvSpPr>
            <a:spLocks noGrp="1"/>
          </p:cNvSpPr>
          <p:nvPr>
            <p:ph idx="1"/>
          </p:nvPr>
        </p:nvSpPr>
        <p:spPr>
          <a:xfrm>
            <a:off x="457200" y="457200"/>
            <a:ext cx="8229600" cy="5562600"/>
          </a:xfrm>
        </p:spPr>
        <p:txBody>
          <a:bodyPr anchor="t">
            <a:normAutofit/>
          </a:bodyPr>
          <a:lstStyle/>
          <a:p>
            <a:pPr>
              <a:buFontTx/>
              <a:buChar char="-"/>
            </a:pPr>
            <a:endParaRPr lang="en-GB" sz="2800" b="1" dirty="0" smtClean="0"/>
          </a:p>
          <a:p>
            <a:pPr>
              <a:buFontTx/>
              <a:buChar char="-"/>
            </a:pPr>
            <a:endParaRPr lang="en-GB" sz="2800" b="1" dirty="0" smtClean="0"/>
          </a:p>
          <a:p>
            <a:pPr>
              <a:buFontTx/>
              <a:buChar char="-"/>
            </a:pPr>
            <a:endParaRPr lang="en-GB" sz="2800" b="1" dirty="0" smtClean="0"/>
          </a:p>
          <a:p>
            <a:pPr marL="0" indent="0">
              <a:buNone/>
            </a:pPr>
            <a:endParaRPr lang="en-GB" sz="2800" b="1" dirty="0" smtClean="0"/>
          </a:p>
          <a:p>
            <a:pPr marL="0" indent="0" algn="ctr">
              <a:buNone/>
            </a:pPr>
            <a:endParaRPr lang="en-GB" sz="2800" b="1" dirty="0" smtClean="0"/>
          </a:p>
          <a:p>
            <a:pPr marL="164331" lvl="1" indent="0">
              <a:buNone/>
            </a:pPr>
            <a:endParaRPr lang="en-GB" sz="2800" b="1" dirty="0" smtClean="0">
              <a:solidFill>
                <a:schemeClr val="accent3"/>
              </a:solidFill>
            </a:endParaRPr>
          </a:p>
        </p:txBody>
      </p:sp>
      <p:graphicFrame>
        <p:nvGraphicFramePr>
          <p:cNvPr id="9" name="Objet 8"/>
          <p:cNvGraphicFramePr>
            <a:graphicFrameLocks noChangeAspect="1"/>
          </p:cNvGraphicFramePr>
          <p:nvPr>
            <p:extLst>
              <p:ext uri="{D42A27DB-BD31-4B8C-83A1-F6EECF244321}">
                <p14:modId xmlns:p14="http://schemas.microsoft.com/office/powerpoint/2010/main" val="3231727234"/>
              </p:ext>
            </p:extLst>
          </p:nvPr>
        </p:nvGraphicFramePr>
        <p:xfrm>
          <a:off x="1371600" y="270164"/>
          <a:ext cx="6629400" cy="6543304"/>
        </p:xfrm>
        <a:graphic>
          <a:graphicData uri="http://schemas.openxmlformats.org/presentationml/2006/ole">
            <mc:AlternateContent xmlns:mc="http://schemas.openxmlformats.org/markup-compatibility/2006">
              <mc:Choice xmlns:v="urn:schemas-microsoft-com:vml" Requires="v">
                <p:oleObj spid="_x0000_s1033" name="Document" r:id="rId5" imgW="5867400" imgH="5791200" progId="Word.Document.12">
                  <p:embed/>
                </p:oleObj>
              </mc:Choice>
              <mc:Fallback>
                <p:oleObj name="Document" r:id="rId5" imgW="5867400" imgH="5791200" progId="Word.Document.12">
                  <p:embed/>
                  <p:pic>
                    <p:nvPicPr>
                      <p:cNvPr id="0" name=""/>
                      <p:cNvPicPr/>
                      <p:nvPr/>
                    </p:nvPicPr>
                    <p:blipFill>
                      <a:blip r:embed="rId6"/>
                      <a:stretch>
                        <a:fillRect/>
                      </a:stretch>
                    </p:blipFill>
                    <p:spPr>
                      <a:xfrm>
                        <a:off x="1371600" y="270164"/>
                        <a:ext cx="6629400" cy="6543304"/>
                      </a:xfrm>
                      <a:prstGeom prst="rect">
                        <a:avLst/>
                      </a:prstGeom>
                    </p:spPr>
                  </p:pic>
                </p:oleObj>
              </mc:Fallback>
            </mc:AlternateContent>
          </a:graphicData>
        </a:graphic>
      </p:graphicFrame>
    </p:spTree>
    <p:extLst>
      <p:ext uri="{BB962C8B-B14F-4D97-AF65-F5344CB8AC3E}">
        <p14:creationId xmlns:p14="http://schemas.microsoft.com/office/powerpoint/2010/main" val="42658001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19200"/>
            <a:ext cx="8229600" cy="4876799"/>
          </a:xfrm>
        </p:spPr>
        <p:txBody>
          <a:bodyPr anchor="t">
            <a:normAutofit/>
          </a:bodyPr>
          <a:lstStyle/>
          <a:p>
            <a:pPr marL="0" indent="0">
              <a:buNone/>
            </a:pPr>
            <a:endParaRPr lang="en-US" sz="2000" b="1" dirty="0" smtClean="0"/>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164331" lvl="1" indent="0">
              <a:buNone/>
            </a:pPr>
            <a:endParaRPr lang="en-US" sz="2657" b="1" dirty="0" smtClean="0">
              <a:solidFill>
                <a:schemeClr val="accent3"/>
              </a:solidFill>
            </a:endParaRPr>
          </a:p>
        </p:txBody>
      </p:sp>
      <p:sp>
        <p:nvSpPr>
          <p:cNvPr id="4" name="Content Placeholder 5"/>
          <p:cNvSpPr txBox="1">
            <a:spLocks/>
          </p:cNvSpPr>
          <p:nvPr/>
        </p:nvSpPr>
        <p:spPr>
          <a:xfrm>
            <a:off x="381000" y="381000"/>
            <a:ext cx="8229600" cy="4678363"/>
          </a:xfrm>
          <a:prstGeom prst="rect">
            <a:avLst/>
          </a:prstGeom>
        </p:spPr>
        <p:txBody>
          <a:bodyPr vert="horz" lIns="91440" tIns="45720" rIns="91440" bIns="45720" rtlCol="0" anchor="t">
            <a:noAutofit/>
          </a:bodyPr>
          <a:lst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a:lstStyle>
          <a:p>
            <a:pPr marL="0" indent="0">
              <a:buNone/>
            </a:pPr>
            <a:r>
              <a:rPr lang="fr-FR" sz="2800" dirty="0" smtClean="0"/>
              <a:t>Questions:</a:t>
            </a:r>
            <a:endParaRPr lang="fr-FR" sz="2800" dirty="0"/>
          </a:p>
          <a:p>
            <a:pPr marL="0" indent="0">
              <a:buNone/>
            </a:pPr>
            <a:r>
              <a:rPr lang="fr-FR" sz="2800" dirty="0" smtClean="0"/>
              <a:t>1. </a:t>
            </a:r>
            <a:r>
              <a:rPr lang="fr-FR" sz="2800" dirty="0" err="1" smtClean="0"/>
              <a:t>What</a:t>
            </a:r>
            <a:r>
              <a:rPr lang="fr-FR" sz="2800" dirty="0" smtClean="0"/>
              <a:t> about </a:t>
            </a:r>
            <a:r>
              <a:rPr lang="fr-FR" sz="2800" dirty="0" err="1" smtClean="0"/>
              <a:t>these</a:t>
            </a:r>
            <a:r>
              <a:rPr lang="fr-FR" sz="2800" dirty="0" smtClean="0"/>
              <a:t> </a:t>
            </a:r>
            <a:r>
              <a:rPr lang="fr-FR" sz="2800" b="1" dirty="0" smtClean="0"/>
              <a:t>objectives</a:t>
            </a:r>
            <a:r>
              <a:rPr lang="fr-FR" sz="2800" dirty="0" smtClean="0"/>
              <a:t>?</a:t>
            </a:r>
          </a:p>
          <a:p>
            <a:pPr marL="0" indent="0">
              <a:buNone/>
            </a:pPr>
            <a:endParaRPr lang="fr-FR" sz="2800" dirty="0"/>
          </a:p>
          <a:p>
            <a:pPr marL="0" indent="0">
              <a:buNone/>
            </a:pPr>
            <a:r>
              <a:rPr lang="fr-FR" sz="2800" dirty="0" smtClean="0"/>
              <a:t>2. </a:t>
            </a:r>
            <a:r>
              <a:rPr lang="fr-FR" sz="2800" dirty="0" err="1" smtClean="0"/>
              <a:t>What</a:t>
            </a:r>
            <a:r>
              <a:rPr lang="fr-FR" sz="2800" dirty="0" smtClean="0"/>
              <a:t> do </a:t>
            </a:r>
            <a:r>
              <a:rPr lang="fr-FR" sz="2800" dirty="0" err="1" smtClean="0"/>
              <a:t>we</a:t>
            </a:r>
            <a:r>
              <a:rPr lang="fr-FR" sz="2800" b="1" dirty="0" smtClean="0"/>
              <a:t> </a:t>
            </a:r>
            <a:r>
              <a:rPr lang="fr-FR" sz="2800" b="1" dirty="0" err="1" smtClean="0"/>
              <a:t>want</a:t>
            </a:r>
            <a:r>
              <a:rPr lang="fr-FR" sz="2800" b="1" dirty="0" smtClean="0"/>
              <a:t> to know</a:t>
            </a:r>
            <a:r>
              <a:rPr lang="fr-FR" sz="2800" dirty="0" smtClean="0"/>
              <a:t>?</a:t>
            </a:r>
          </a:p>
          <a:p>
            <a:pPr marL="0" indent="0">
              <a:buNone/>
            </a:pPr>
            <a:endParaRPr lang="fr-FR" sz="2800" dirty="0"/>
          </a:p>
          <a:p>
            <a:pPr marL="0" indent="0">
              <a:buNone/>
            </a:pPr>
            <a:r>
              <a:rPr lang="fr-FR" sz="2800" dirty="0" smtClean="0"/>
              <a:t>3. </a:t>
            </a:r>
            <a:r>
              <a:rPr lang="fr-FR" sz="2800" dirty="0" err="1" smtClean="0"/>
              <a:t>What</a:t>
            </a:r>
            <a:r>
              <a:rPr lang="fr-FR" sz="2800" dirty="0" smtClean="0"/>
              <a:t> </a:t>
            </a:r>
            <a:r>
              <a:rPr lang="fr-FR" sz="2800" dirty="0" err="1" smtClean="0"/>
              <a:t>we</a:t>
            </a:r>
            <a:r>
              <a:rPr lang="fr-FR" sz="2800" dirty="0" smtClean="0"/>
              <a:t> </a:t>
            </a:r>
            <a:r>
              <a:rPr lang="fr-FR" sz="2800" b="1" dirty="0" err="1" smtClean="0"/>
              <a:t>want</a:t>
            </a:r>
            <a:r>
              <a:rPr lang="fr-FR" sz="2800" b="1" dirty="0" smtClean="0"/>
              <a:t> to </a:t>
            </a:r>
            <a:r>
              <a:rPr lang="fr-FR" sz="2800" b="1" dirty="0" err="1" smtClean="0"/>
              <a:t>measure</a:t>
            </a:r>
            <a:r>
              <a:rPr lang="fr-FR" sz="2800" dirty="0" smtClean="0"/>
              <a:t>?</a:t>
            </a:r>
          </a:p>
          <a:p>
            <a:pPr marL="0" indent="0">
              <a:buNone/>
            </a:pPr>
            <a:endParaRPr lang="fr-FR" sz="2800" dirty="0"/>
          </a:p>
          <a:p>
            <a:pPr marL="0" indent="0">
              <a:buNone/>
            </a:pPr>
            <a:r>
              <a:rPr lang="fr-FR" sz="2800" dirty="0" smtClean="0"/>
              <a:t>4. </a:t>
            </a:r>
            <a:r>
              <a:rPr lang="fr-FR" sz="2800" dirty="0" err="1" smtClean="0"/>
              <a:t>What</a:t>
            </a:r>
            <a:r>
              <a:rPr lang="fr-FR" sz="2800" dirty="0" smtClean="0"/>
              <a:t> </a:t>
            </a:r>
            <a:r>
              <a:rPr lang="fr-FR" sz="2800" dirty="0" err="1" smtClean="0"/>
              <a:t>would</a:t>
            </a:r>
            <a:r>
              <a:rPr lang="fr-FR" sz="2800" dirty="0" smtClean="0"/>
              <a:t> </a:t>
            </a:r>
            <a:r>
              <a:rPr lang="fr-FR" sz="2800" dirty="0" err="1" smtClean="0"/>
              <a:t>be</a:t>
            </a:r>
            <a:r>
              <a:rPr lang="fr-FR" sz="2800" dirty="0" smtClean="0"/>
              <a:t> the </a:t>
            </a:r>
            <a:r>
              <a:rPr lang="fr-FR" sz="2800" b="1" dirty="0" err="1" smtClean="0"/>
              <a:t>key</a:t>
            </a:r>
            <a:r>
              <a:rPr lang="fr-FR" sz="2800" b="1" dirty="0" smtClean="0"/>
              <a:t> </a:t>
            </a:r>
            <a:r>
              <a:rPr lang="fr-FR" sz="2800" b="1" dirty="0" err="1" smtClean="0"/>
              <a:t>indicators</a:t>
            </a:r>
            <a:r>
              <a:rPr lang="fr-FR" sz="2800" dirty="0" smtClean="0"/>
              <a:t>?</a:t>
            </a:r>
          </a:p>
          <a:p>
            <a:pPr marL="0" indent="0">
              <a:buNone/>
            </a:pPr>
            <a:endParaRPr lang="fr-FR" sz="2800" dirty="0"/>
          </a:p>
          <a:p>
            <a:pPr marL="0" indent="0">
              <a:buNone/>
            </a:pPr>
            <a:r>
              <a:rPr lang="fr-FR" sz="2800" dirty="0" smtClean="0"/>
              <a:t>5. How </a:t>
            </a:r>
            <a:r>
              <a:rPr lang="fr-FR" sz="2800" b="1" dirty="0" smtClean="0"/>
              <a:t>cluster </a:t>
            </a:r>
            <a:r>
              <a:rPr lang="fr-FR" sz="2800" b="1" dirty="0" err="1" smtClean="0"/>
              <a:t>partners</a:t>
            </a:r>
            <a:r>
              <a:rPr lang="fr-FR" sz="2800" b="1" dirty="0" smtClean="0"/>
              <a:t> </a:t>
            </a:r>
            <a:r>
              <a:rPr lang="fr-FR" sz="2800" b="1" dirty="0" err="1" smtClean="0"/>
              <a:t>could</a:t>
            </a:r>
            <a:r>
              <a:rPr lang="fr-FR" sz="2800" b="1" dirty="0" smtClean="0"/>
              <a:t> support </a:t>
            </a:r>
            <a:r>
              <a:rPr lang="fr-FR" sz="2800" b="1" dirty="0" err="1" smtClean="0"/>
              <a:t>this</a:t>
            </a:r>
            <a:r>
              <a:rPr lang="fr-FR" sz="2800" b="1" dirty="0" smtClean="0"/>
              <a:t> </a:t>
            </a:r>
            <a:r>
              <a:rPr lang="fr-FR" sz="2800" b="1" dirty="0" err="1" smtClean="0"/>
              <a:t>process</a:t>
            </a:r>
            <a:r>
              <a:rPr lang="fr-FR" sz="2800" dirty="0" smtClean="0"/>
              <a:t>?</a:t>
            </a:r>
            <a:endParaRPr lang="fr-FR" sz="2800" dirty="0"/>
          </a:p>
        </p:txBody>
      </p:sp>
    </p:spTree>
    <p:extLst>
      <p:ext uri="{BB962C8B-B14F-4D97-AF65-F5344CB8AC3E}">
        <p14:creationId xmlns:p14="http://schemas.microsoft.com/office/powerpoint/2010/main" val="8695486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Autofit/>
          </a:bodyPr>
          <a:lstStyle/>
          <a:p>
            <a:pPr fontAlgn="base"/>
            <a:r>
              <a:rPr lang="en-GB" sz="3600" dirty="0" smtClean="0">
                <a:solidFill>
                  <a:srgbClr val="191919"/>
                </a:solidFill>
              </a:rPr>
              <a:t>4 Partners update</a:t>
            </a:r>
            <a:br>
              <a:rPr lang="en-GB" sz="3600" dirty="0" smtClean="0">
                <a:solidFill>
                  <a:srgbClr val="191919"/>
                </a:solidFill>
              </a:rPr>
            </a:br>
            <a:r>
              <a:rPr lang="en-GB" sz="3600" dirty="0" smtClean="0">
                <a:solidFill>
                  <a:srgbClr val="191919"/>
                </a:solidFill>
              </a:rPr>
              <a:t> </a:t>
            </a:r>
            <a:endParaRPr lang="en-GB" sz="3600" dirty="0">
              <a:solidFill>
                <a:srgbClr val="191919"/>
              </a:solidFill>
            </a:endParaRPr>
          </a:p>
        </p:txBody>
      </p:sp>
      <p:sp>
        <p:nvSpPr>
          <p:cNvPr id="4" name="Content Placeholder 5"/>
          <p:cNvSpPr txBox="1">
            <a:spLocks/>
          </p:cNvSpPr>
          <p:nvPr/>
        </p:nvSpPr>
        <p:spPr>
          <a:xfrm>
            <a:off x="457200" y="1417638"/>
            <a:ext cx="8229600" cy="4678363"/>
          </a:xfrm>
          <a:prstGeom prst="rect">
            <a:avLst/>
          </a:prstGeom>
        </p:spPr>
        <p:txBody>
          <a:bodyPr vert="horz" lIns="91440" tIns="45720" rIns="91440" bIns="45720" rtlCol="0" anchor="t">
            <a:noAutofit/>
          </a:bodyPr>
          <a:lst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a:lstStyle>
          <a:p>
            <a:pPr marL="0" indent="0">
              <a:buNone/>
            </a:pPr>
            <a:endParaRPr lang="en-GB" sz="2400" dirty="0" smtClean="0"/>
          </a:p>
        </p:txBody>
      </p:sp>
      <p:sp>
        <p:nvSpPr>
          <p:cNvPr id="2" name="Espace réservé du contenu 1"/>
          <p:cNvSpPr>
            <a:spLocks noGrp="1"/>
          </p:cNvSpPr>
          <p:nvPr>
            <p:ph idx="1"/>
          </p:nvPr>
        </p:nvSpPr>
        <p:spPr/>
        <p:txBody>
          <a:bodyPr/>
          <a:lstStyle/>
          <a:p>
            <a:endParaRPr lang="fr-FR"/>
          </a:p>
        </p:txBody>
      </p:sp>
    </p:spTree>
    <p:extLst>
      <p:ext uri="{BB962C8B-B14F-4D97-AF65-F5344CB8AC3E}">
        <p14:creationId xmlns:p14="http://schemas.microsoft.com/office/powerpoint/2010/main" val="24675821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02901"/>
            <a:ext cx="9144000" cy="5902699"/>
          </a:xfrm>
          <a:prstGeom prst="rect">
            <a:avLst/>
          </a:prstGeom>
        </p:spPr>
      </p:pic>
      <p:sp>
        <p:nvSpPr>
          <p:cNvPr id="4" name="Title 4"/>
          <p:cNvSpPr txBox="1">
            <a:spLocks/>
          </p:cNvSpPr>
          <p:nvPr/>
        </p:nvSpPr>
        <p:spPr>
          <a:xfrm>
            <a:off x="609600" y="-76200"/>
            <a:ext cx="8229600" cy="1143000"/>
          </a:xfrm>
          <a:prstGeom prst="rect">
            <a:avLst/>
          </a:prstGeom>
        </p:spPr>
        <p:txBody>
          <a:bodyPr vert="horz" lIns="91440" tIns="45720" rIns="91440" bIns="45720" rtlCol="0" anchor="ctr">
            <a:noAutofit/>
          </a:bodyPr>
          <a:lstStyle>
            <a:lvl1pPr algn="ctr" defTabSz="328665" rtl="0" eaLnBrk="1" latinLnBrk="0" hangingPunct="1">
              <a:spcBef>
                <a:spcPct val="0"/>
              </a:spcBef>
              <a:buNone/>
              <a:defRPr sz="1294" b="1" kern="1200">
                <a:solidFill>
                  <a:srgbClr val="04314C"/>
                </a:solidFill>
                <a:latin typeface="Verdana" pitchFamily="34" charset="0"/>
                <a:ea typeface="Verdana" pitchFamily="34" charset="0"/>
                <a:cs typeface="Verdana" pitchFamily="34" charset="0"/>
              </a:defRPr>
            </a:lvl1pPr>
          </a:lstStyle>
          <a:p>
            <a:pPr fontAlgn="base"/>
            <a:r>
              <a:rPr lang="en-GB" sz="3600" dirty="0" smtClean="0">
                <a:solidFill>
                  <a:srgbClr val="191919"/>
                </a:solidFill>
              </a:rPr>
              <a:t>5 </a:t>
            </a:r>
            <a:r>
              <a:rPr lang="en-GB" sz="3600" dirty="0" smtClean="0">
                <a:solidFill>
                  <a:srgbClr val="191919"/>
                </a:solidFill>
              </a:rPr>
              <a:t>AOB, </a:t>
            </a:r>
            <a:r>
              <a:rPr lang="en-GB" sz="3600" dirty="0" err="1" smtClean="0">
                <a:solidFill>
                  <a:srgbClr val="191919"/>
                </a:solidFill>
              </a:rPr>
              <a:t>Tshirt</a:t>
            </a:r>
            <a:r>
              <a:rPr lang="en-GB" sz="3600" dirty="0" smtClean="0">
                <a:solidFill>
                  <a:srgbClr val="191919"/>
                </a:solidFill>
              </a:rPr>
              <a:t> DRAFT </a:t>
            </a:r>
            <a:endParaRPr lang="en-GB" sz="3600" dirty="0">
              <a:solidFill>
                <a:srgbClr val="191919"/>
              </a:solidFill>
            </a:endParaRPr>
          </a:p>
        </p:txBody>
      </p:sp>
    </p:spTree>
    <p:extLst>
      <p:ext uri="{BB962C8B-B14F-4D97-AF65-F5344CB8AC3E}">
        <p14:creationId xmlns:p14="http://schemas.microsoft.com/office/powerpoint/2010/main" val="9453833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Content Placeholder 2"/>
          <p:cNvSpPr>
            <a:spLocks noGrp="1"/>
          </p:cNvSpPr>
          <p:nvPr>
            <p:ph idx="1"/>
          </p:nvPr>
        </p:nvSpPr>
        <p:spPr>
          <a:xfrm>
            <a:off x="457200" y="1189037"/>
            <a:ext cx="8229600" cy="4983163"/>
          </a:xfrm>
        </p:spPr>
        <p:txBody>
          <a:bodyPr anchor="ctr">
            <a:noAutofit/>
          </a:bodyPr>
          <a:lstStyle/>
          <a:p>
            <a:pPr marL="0" indent="0">
              <a:buNone/>
            </a:pPr>
            <a:r>
              <a:rPr lang="en-US" sz="2400" b="1" dirty="0"/>
              <a:t>1. Introduction</a:t>
            </a:r>
            <a:endParaRPr lang="en-US" sz="2400" dirty="0"/>
          </a:p>
          <a:p>
            <a:pPr marL="0" indent="0">
              <a:buNone/>
            </a:pPr>
            <a:r>
              <a:rPr lang="en-GB" sz="2400" b="1" dirty="0"/>
              <a:t>2. IM Update</a:t>
            </a:r>
            <a:endParaRPr lang="en-US" sz="2400" dirty="0"/>
          </a:p>
          <a:p>
            <a:pPr marL="0" indent="0">
              <a:buNone/>
            </a:pPr>
            <a:r>
              <a:rPr lang="en-GB" sz="2400" b="1" dirty="0"/>
              <a:t>3. Updates and discussion</a:t>
            </a:r>
            <a:endParaRPr lang="en-US" sz="2400" dirty="0"/>
          </a:p>
          <a:p>
            <a:pPr lvl="1">
              <a:buFont typeface="Arial" panose="020B0604020202020204" pitchFamily="34" charset="0"/>
              <a:buChar char="•"/>
            </a:pPr>
            <a:r>
              <a:rPr lang="en-US" sz="2400" dirty="0"/>
              <a:t> </a:t>
            </a:r>
            <a:r>
              <a:rPr lang="en-US" sz="2400" dirty="0" smtClean="0"/>
              <a:t>Vanuatu Radio Talk Back on shelter and building back safer</a:t>
            </a:r>
          </a:p>
          <a:p>
            <a:pPr lvl="1">
              <a:buFont typeface="Arial" panose="020B0604020202020204" pitchFamily="34" charset="0"/>
              <a:buChar char="•"/>
            </a:pPr>
            <a:r>
              <a:rPr lang="en-US" sz="2400" dirty="0" smtClean="0"/>
              <a:t>Update </a:t>
            </a:r>
            <a:r>
              <a:rPr lang="en-US" sz="2400" dirty="0"/>
              <a:t>on SAG 08/07 meeting with its recommendations regarding shelter cluster lead and Recovery framework submission process</a:t>
            </a:r>
          </a:p>
          <a:p>
            <a:pPr lvl="1">
              <a:buFont typeface="Arial" panose="020B0604020202020204" pitchFamily="34" charset="0"/>
              <a:buChar char="•"/>
            </a:pPr>
            <a:r>
              <a:rPr lang="en-US" sz="2400" dirty="0"/>
              <a:t>Feedback on Building Back Safer </a:t>
            </a:r>
            <a:r>
              <a:rPr lang="en-US" sz="2400" dirty="0" err="1"/>
              <a:t>TWiG</a:t>
            </a:r>
            <a:endParaRPr lang="en-US" sz="2400" dirty="0"/>
          </a:p>
          <a:p>
            <a:pPr lvl="1">
              <a:buFont typeface="Arial" panose="020B0604020202020204" pitchFamily="34" charset="0"/>
              <a:buChar char="•"/>
            </a:pPr>
            <a:r>
              <a:rPr lang="en-US" sz="2400" dirty="0"/>
              <a:t>Objectives of incoming evaluation of the effectiveness of the shelter operational response following the Cyclone Pam.</a:t>
            </a:r>
          </a:p>
          <a:p>
            <a:pPr marL="0" indent="0">
              <a:buNone/>
            </a:pPr>
            <a:r>
              <a:rPr lang="en-GB" sz="2400" b="1" dirty="0"/>
              <a:t>4. Partners update and issues</a:t>
            </a:r>
            <a:endParaRPr lang="en-US" sz="2400" dirty="0"/>
          </a:p>
          <a:p>
            <a:pPr marL="0" indent="0">
              <a:buNone/>
            </a:pPr>
            <a:r>
              <a:rPr lang="en-GB" sz="2400" b="1" dirty="0"/>
              <a:t>5. AOB</a:t>
            </a:r>
            <a:endParaRPr lang="en-US" sz="2400" dirty="0"/>
          </a:p>
        </p:txBody>
      </p:sp>
      <p:sp>
        <p:nvSpPr>
          <p:cNvPr id="10" name="Title 1"/>
          <p:cNvSpPr txBox="1">
            <a:spLocks/>
          </p:cNvSpPr>
          <p:nvPr/>
        </p:nvSpPr>
        <p:spPr>
          <a:xfrm>
            <a:off x="611560" y="251865"/>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4314C"/>
                </a:solidFill>
                <a:effectLst/>
                <a:uLnTx/>
                <a:uFillTx/>
                <a:latin typeface="Verdana" pitchFamily="34" charset="0"/>
                <a:ea typeface="Verdana" pitchFamily="34" charset="0"/>
                <a:cs typeface="Verdana" pitchFamily="34" charset="0"/>
              </a:rPr>
              <a:t>Agenda</a:t>
            </a:r>
            <a:endParaRPr kumimoji="0" lang="en-GB" sz="3200" b="1" i="0" u="none" strike="noStrike" kern="1200" cap="none" spc="0" normalizeH="0" baseline="0" noProof="0" dirty="0">
              <a:ln>
                <a:noFill/>
              </a:ln>
              <a:solidFill>
                <a:srgbClr val="04314C"/>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693477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152400" y="1066800"/>
            <a:ext cx="8839200" cy="5029201"/>
          </a:xfrm>
        </p:spPr>
        <p:txBody>
          <a:bodyPr anchor="t">
            <a:normAutofit/>
          </a:bodyPr>
          <a:lstStyle/>
          <a:p>
            <a:pPr marL="0" indent="0">
              <a:buNone/>
            </a:pPr>
            <a:r>
              <a:rPr lang="en-US" sz="3600" b="1" dirty="0" smtClean="0">
                <a:solidFill>
                  <a:srgbClr val="7F1416"/>
                </a:solidFill>
                <a:latin typeface="Verdana" panose="020B0604030504040204" pitchFamily="34" charset="0"/>
                <a:ea typeface="Verdana" panose="020B0604030504040204" pitchFamily="34" charset="0"/>
                <a:cs typeface="Verdana" panose="020B0604030504040204" pitchFamily="34" charset="0"/>
              </a:rPr>
              <a:t>Purpose</a:t>
            </a:r>
          </a:p>
          <a:p>
            <a:pPr marL="0" indent="0">
              <a:buNone/>
            </a:pPr>
            <a:endParaRPr lang="en-US" sz="4500" dirty="0"/>
          </a:p>
          <a:p>
            <a:pPr marL="1078731" lvl="1" indent="-914400">
              <a:buFont typeface="+mj-lt"/>
              <a:buAutoNum type="arabicPeriod"/>
            </a:pPr>
            <a:r>
              <a:rPr lang="en-US" sz="2800" dirty="0" smtClean="0"/>
              <a:t>Remaining gaps throughout all islands but especially Efate and </a:t>
            </a:r>
            <a:r>
              <a:rPr lang="en-US" sz="2800" dirty="0" err="1" smtClean="0"/>
              <a:t>Tanna</a:t>
            </a:r>
            <a:r>
              <a:rPr lang="en-US" sz="2800" dirty="0" smtClean="0"/>
              <a:t>.</a:t>
            </a:r>
            <a:endParaRPr lang="en-US" sz="2800" dirty="0"/>
          </a:p>
          <a:p>
            <a:pPr marL="1078731" lvl="1" indent="-914400">
              <a:buFont typeface="+mj-lt"/>
              <a:buAutoNum type="arabicPeriod"/>
            </a:pPr>
            <a:endParaRPr lang="en-US" sz="3600" dirty="0"/>
          </a:p>
          <a:p>
            <a:pPr marL="164331" lvl="1" indent="0" algn="ctr">
              <a:buNone/>
            </a:pPr>
            <a:r>
              <a:rPr lang="en-US" sz="3600" dirty="0" smtClean="0">
                <a:solidFill>
                  <a:srgbClr val="FF0000"/>
                </a:solidFill>
              </a:rPr>
              <a:t>Reminder – 3Ws Due Monday 13 July!</a:t>
            </a:r>
          </a:p>
        </p:txBody>
      </p:sp>
    </p:spTree>
    <p:extLst>
      <p:ext uri="{BB962C8B-B14F-4D97-AF65-F5344CB8AC3E}">
        <p14:creationId xmlns:p14="http://schemas.microsoft.com/office/powerpoint/2010/main" val="31580219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 y="304800"/>
            <a:ext cx="7848600" cy="5750360"/>
          </a:xfrm>
          <a:prstGeom prst="rect">
            <a:avLst/>
          </a:prstGeom>
          <a:ln>
            <a:solidFill>
              <a:schemeClr val="bg2">
                <a:lumMod val="75000"/>
              </a:schemeClr>
            </a:solidFill>
          </a:ln>
        </p:spPr>
      </p:pic>
    </p:spTree>
    <p:extLst>
      <p:ext uri="{BB962C8B-B14F-4D97-AF65-F5344CB8AC3E}">
        <p14:creationId xmlns:p14="http://schemas.microsoft.com/office/powerpoint/2010/main" val="41208738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52600"/>
            <a:ext cx="9144000" cy="3873282"/>
          </a:xfrm>
          <a:prstGeom prst="rect">
            <a:avLst/>
          </a:prstGeom>
          <a:ln>
            <a:solidFill>
              <a:schemeClr val="bg2">
                <a:lumMod val="75000"/>
              </a:schemeClr>
            </a:solidFill>
          </a:ln>
        </p:spPr>
      </p:pic>
      <p:sp>
        <p:nvSpPr>
          <p:cNvPr id="3" name="Title 2"/>
          <p:cNvSpPr>
            <a:spLocks noGrp="1"/>
          </p:cNvSpPr>
          <p:nvPr>
            <p:ph type="title"/>
          </p:nvPr>
        </p:nvSpPr>
        <p:spPr/>
        <p:txBody>
          <a:bodyPr>
            <a:normAutofit/>
          </a:bodyPr>
          <a:lstStyle/>
          <a:p>
            <a:r>
              <a:rPr lang="en-US" sz="3600" dirty="0" smtClean="0"/>
              <a:t>TANNA</a:t>
            </a:r>
            <a:endParaRPr lang="en-US" sz="3600" dirty="0"/>
          </a:p>
        </p:txBody>
      </p:sp>
    </p:spTree>
    <p:extLst>
      <p:ext uri="{BB962C8B-B14F-4D97-AF65-F5344CB8AC3E}">
        <p14:creationId xmlns:p14="http://schemas.microsoft.com/office/powerpoint/2010/main" val="32677544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95400"/>
            <a:ext cx="9144000" cy="4785303"/>
          </a:xfrm>
          <a:prstGeom prst="rect">
            <a:avLst/>
          </a:prstGeom>
          <a:ln>
            <a:solidFill>
              <a:schemeClr val="bg2">
                <a:lumMod val="75000"/>
              </a:schemeClr>
            </a:solidFill>
          </a:ln>
        </p:spPr>
      </p:pic>
      <p:sp>
        <p:nvSpPr>
          <p:cNvPr id="3" name="Title 2"/>
          <p:cNvSpPr>
            <a:spLocks noGrp="1"/>
          </p:cNvSpPr>
          <p:nvPr>
            <p:ph type="title"/>
          </p:nvPr>
        </p:nvSpPr>
        <p:spPr>
          <a:xfrm>
            <a:off x="457200" y="304800"/>
            <a:ext cx="8229600" cy="868362"/>
          </a:xfrm>
        </p:spPr>
        <p:txBody>
          <a:bodyPr>
            <a:normAutofit/>
          </a:bodyPr>
          <a:lstStyle/>
          <a:p>
            <a:r>
              <a:rPr lang="en-US" sz="3600" dirty="0" smtClean="0"/>
              <a:t>EFATE</a:t>
            </a:r>
            <a:endParaRPr lang="en-US" sz="3200" dirty="0"/>
          </a:p>
        </p:txBody>
      </p:sp>
    </p:spTree>
    <p:extLst>
      <p:ext uri="{BB962C8B-B14F-4D97-AF65-F5344CB8AC3E}">
        <p14:creationId xmlns:p14="http://schemas.microsoft.com/office/powerpoint/2010/main" val="8457308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457200" y="1066800"/>
            <a:ext cx="8229600" cy="5029199"/>
          </a:xfrm>
        </p:spPr>
        <p:txBody>
          <a:bodyPr anchor="ctr">
            <a:normAutofit fontScale="92500" lnSpcReduction="20000"/>
          </a:bodyPr>
          <a:lstStyle/>
          <a:p>
            <a:pPr marL="0" indent="0">
              <a:buNone/>
            </a:pPr>
            <a:r>
              <a:rPr lang="en-US" sz="2800" b="1" dirty="0" smtClean="0">
                <a:solidFill>
                  <a:schemeClr val="accent3"/>
                </a:solidFill>
              </a:rPr>
              <a:t>3Ws</a:t>
            </a:r>
          </a:p>
          <a:p>
            <a:pPr marL="0" indent="0">
              <a:buNone/>
            </a:pPr>
            <a:endParaRPr lang="en-US" sz="2800" b="1" dirty="0" smtClean="0">
              <a:solidFill>
                <a:schemeClr val="accent3"/>
              </a:solidFill>
            </a:endParaRPr>
          </a:p>
          <a:p>
            <a:pPr>
              <a:buFontTx/>
              <a:buChar char="-"/>
            </a:pPr>
            <a:r>
              <a:rPr lang="en-US" sz="2800" dirty="0" smtClean="0"/>
              <a:t>Please</a:t>
            </a:r>
            <a:r>
              <a:rPr lang="en-US" sz="2800" dirty="0" smtClean="0">
                <a:solidFill>
                  <a:schemeClr val="accent3"/>
                </a:solidFill>
              </a:rPr>
              <a:t> </a:t>
            </a:r>
            <a:r>
              <a:rPr lang="en-US" sz="2800" dirty="0" smtClean="0"/>
              <a:t>check to update status of activities (planned -&gt; ongoing, ongoing -&gt; complete)</a:t>
            </a:r>
          </a:p>
          <a:p>
            <a:pPr>
              <a:buFontTx/>
              <a:buChar char="-"/>
            </a:pPr>
            <a:r>
              <a:rPr lang="en-US" sz="2800" dirty="0" smtClean="0"/>
              <a:t>Update HH reached  so we can understand scope of your activities</a:t>
            </a:r>
          </a:p>
          <a:p>
            <a:pPr>
              <a:buFontTx/>
              <a:buChar char="-"/>
            </a:pPr>
            <a:r>
              <a:rPr lang="en-US" sz="2800" dirty="0" smtClean="0"/>
              <a:t>Please contact me for any IM needs – 3Ws, mapping, gap &amp; needs analysis, contact lists, etc…</a:t>
            </a:r>
          </a:p>
          <a:p>
            <a:pPr marL="0" indent="0" algn="ctr">
              <a:buNone/>
            </a:pPr>
            <a:endParaRPr lang="en-US" sz="2800" dirty="0" smtClean="0"/>
          </a:p>
          <a:p>
            <a:pPr marL="0" indent="0" algn="ctr">
              <a:buNone/>
            </a:pPr>
            <a:r>
              <a:rPr lang="en-US" sz="3900" dirty="0" smtClean="0"/>
              <a:t>im.vanuatu@sheltercluster.org</a:t>
            </a:r>
          </a:p>
          <a:p>
            <a:pPr marL="0" indent="0" algn="ctr">
              <a:buNone/>
            </a:pPr>
            <a:endParaRPr lang="en-US" sz="2800" dirty="0" smtClean="0">
              <a:solidFill>
                <a:schemeClr val="accent6">
                  <a:lumMod val="75000"/>
                </a:schemeClr>
              </a:solidFill>
            </a:endParaRPr>
          </a:p>
          <a:p>
            <a:pPr marL="0" indent="0" algn="ctr">
              <a:buNone/>
            </a:pPr>
            <a:r>
              <a:rPr lang="en-US" sz="2800" dirty="0">
                <a:solidFill>
                  <a:srgbClr val="FF0000"/>
                </a:solidFill>
              </a:rPr>
              <a:t>Reminder – 3Ws Due Monday </a:t>
            </a:r>
            <a:r>
              <a:rPr lang="en-US" sz="2800" dirty="0" smtClean="0">
                <a:solidFill>
                  <a:srgbClr val="FF0000"/>
                </a:solidFill>
              </a:rPr>
              <a:t>13 July!</a:t>
            </a:r>
            <a:endParaRPr lang="en-US" sz="2800" dirty="0">
              <a:solidFill>
                <a:srgbClr val="FF0000"/>
              </a:solidFill>
            </a:endParaRPr>
          </a:p>
        </p:txBody>
      </p:sp>
    </p:spTree>
    <p:extLst>
      <p:ext uri="{BB962C8B-B14F-4D97-AF65-F5344CB8AC3E}">
        <p14:creationId xmlns:p14="http://schemas.microsoft.com/office/powerpoint/2010/main" val="791598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sz="3600" dirty="0" smtClean="0">
                <a:solidFill>
                  <a:schemeClr val="tx1"/>
                </a:solidFill>
              </a:rPr>
              <a:t>2. IM Update</a:t>
            </a:r>
            <a:endParaRPr lang="en-US" sz="3600" dirty="0">
              <a:solidFill>
                <a:schemeClr val="tx1"/>
              </a:solidFill>
            </a:endParaRPr>
          </a:p>
        </p:txBody>
      </p:sp>
      <p:sp>
        <p:nvSpPr>
          <p:cNvPr id="6" name="Content Placeholder 5"/>
          <p:cNvSpPr>
            <a:spLocks noGrp="1"/>
          </p:cNvSpPr>
          <p:nvPr>
            <p:ph idx="1"/>
          </p:nvPr>
        </p:nvSpPr>
        <p:spPr>
          <a:xfrm>
            <a:off x="457200" y="1066800"/>
            <a:ext cx="8229600" cy="5029199"/>
          </a:xfrm>
        </p:spPr>
        <p:txBody>
          <a:bodyPr anchor="t">
            <a:normAutofit/>
          </a:bodyPr>
          <a:lstStyle/>
          <a:p>
            <a:pPr marL="0" indent="0">
              <a:buNone/>
            </a:pPr>
            <a:r>
              <a:rPr lang="en-US" sz="2600" b="1" dirty="0" smtClean="0">
                <a:solidFill>
                  <a:schemeClr val="accent3"/>
                </a:solidFill>
              </a:rPr>
              <a:t>Website</a:t>
            </a:r>
          </a:p>
          <a:p>
            <a:pPr marL="0" indent="0" algn="ctr">
              <a:buNone/>
            </a:pPr>
            <a:r>
              <a:rPr lang="en-US" sz="2000" b="1" dirty="0" smtClean="0"/>
              <a:t>Our website has lots of resources, including:</a:t>
            </a:r>
          </a:p>
          <a:p>
            <a:pPr>
              <a:buFontTx/>
              <a:buChar char="-"/>
            </a:pPr>
            <a:endParaRPr lang="en-US" sz="2800" b="1" dirty="0"/>
          </a:p>
          <a:p>
            <a:pPr>
              <a:buFontTx/>
              <a:buChar char="-"/>
            </a:pPr>
            <a:endParaRPr lang="en-US" sz="2800" b="1" dirty="0" smtClean="0"/>
          </a:p>
          <a:p>
            <a:pPr>
              <a:buFontTx/>
              <a:buChar char="-"/>
            </a:pPr>
            <a:endParaRPr lang="en-US" sz="2800" b="1" dirty="0"/>
          </a:p>
          <a:p>
            <a:pPr>
              <a:buFontTx/>
              <a:buChar char="-"/>
            </a:pPr>
            <a:endParaRPr lang="en-US" sz="2800" b="1" dirty="0" smtClean="0"/>
          </a:p>
          <a:p>
            <a:pPr>
              <a:buFontTx/>
              <a:buChar char="-"/>
            </a:pPr>
            <a:endParaRPr lang="en-US" sz="2800" b="1" dirty="0"/>
          </a:p>
          <a:p>
            <a:pPr marL="0" indent="0">
              <a:buNone/>
            </a:pPr>
            <a:endParaRPr lang="en-US" sz="2800" b="1" dirty="0"/>
          </a:p>
          <a:p>
            <a:pPr marL="0" indent="0" algn="ctr">
              <a:buNone/>
            </a:pPr>
            <a:endParaRPr lang="en-US" sz="2000" b="1" dirty="0" smtClean="0"/>
          </a:p>
          <a:p>
            <a:pPr marL="0" indent="0" algn="ctr">
              <a:buNone/>
            </a:pPr>
            <a:r>
              <a:rPr lang="en-US" sz="2000" b="1" dirty="0" smtClean="0"/>
              <a:t>https</a:t>
            </a:r>
            <a:r>
              <a:rPr lang="en-US" sz="2000" b="1" dirty="0"/>
              <a:t>://www.sheltercluster.org/response/vanuatu-cyclone-pam-2015</a:t>
            </a:r>
            <a:endParaRPr lang="en-US" sz="2000" b="1" dirty="0" smtClean="0"/>
          </a:p>
          <a:p>
            <a:pPr marL="164331" lvl="1" indent="0">
              <a:buNone/>
            </a:pPr>
            <a:endParaRPr lang="en-US" sz="2657" b="1" dirty="0" smtClean="0">
              <a:solidFill>
                <a:schemeClr val="accent3"/>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5100" y="1948557"/>
            <a:ext cx="3733800" cy="3265683"/>
          </a:xfrm>
          <a:prstGeom prst="rect">
            <a:avLst/>
          </a:prstGeom>
          <a:ln>
            <a:solidFill>
              <a:schemeClr val="bg2">
                <a:lumMod val="50000"/>
              </a:schemeClr>
            </a:solidFill>
          </a:ln>
        </p:spPr>
      </p:pic>
    </p:spTree>
    <p:extLst>
      <p:ext uri="{BB962C8B-B14F-4D97-AF65-F5344CB8AC3E}">
        <p14:creationId xmlns:p14="http://schemas.microsoft.com/office/powerpoint/2010/main" val="472704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143000"/>
          </a:xfrm>
        </p:spPr>
        <p:txBody>
          <a:bodyPr anchor="ctr">
            <a:normAutofit fontScale="90000"/>
          </a:bodyPr>
          <a:lstStyle/>
          <a:p>
            <a:pPr fontAlgn="base"/>
            <a:r>
              <a:rPr lang="en-US" sz="3600" dirty="0" smtClean="0">
                <a:solidFill>
                  <a:schemeClr val="bg2">
                    <a:lumMod val="10000"/>
                  </a:schemeClr>
                </a:solidFill>
              </a:rPr>
              <a:t>3.1 </a:t>
            </a:r>
            <a:r>
              <a:rPr lang="en-US" sz="3600" dirty="0">
                <a:solidFill>
                  <a:schemeClr val="bg2">
                    <a:lumMod val="10000"/>
                  </a:schemeClr>
                </a:solidFill>
              </a:rPr>
              <a:t>Vanuatu Radio Talk Back on shelter and building back safer</a:t>
            </a:r>
            <a:r>
              <a:rPr lang="fr-FR" sz="3600" dirty="0">
                <a:solidFill>
                  <a:schemeClr val="bg2">
                    <a:lumMod val="10000"/>
                  </a:schemeClr>
                </a:solidFill>
              </a:rPr>
              <a:t/>
            </a:r>
            <a:br>
              <a:rPr lang="fr-FR" sz="3600" dirty="0">
                <a:solidFill>
                  <a:schemeClr val="bg2">
                    <a:lumMod val="10000"/>
                  </a:schemeClr>
                </a:solidFill>
              </a:rPr>
            </a:br>
            <a:endParaRPr lang="en-US" sz="3600" dirty="0">
              <a:solidFill>
                <a:schemeClr val="bg2">
                  <a:lumMod val="10000"/>
                </a:schemeClr>
              </a:solidFill>
            </a:endParaRPr>
          </a:p>
        </p:txBody>
      </p:sp>
      <p:sp>
        <p:nvSpPr>
          <p:cNvPr id="6" name="Content Placeholder 5"/>
          <p:cNvSpPr>
            <a:spLocks noGrp="1"/>
          </p:cNvSpPr>
          <p:nvPr>
            <p:ph idx="1"/>
          </p:nvPr>
        </p:nvSpPr>
        <p:spPr>
          <a:xfrm>
            <a:off x="457200" y="1417638"/>
            <a:ext cx="8229600" cy="4678361"/>
          </a:xfrm>
        </p:spPr>
        <p:txBody>
          <a:bodyPr anchor="t">
            <a:normAutofit lnSpcReduction="10000"/>
          </a:bodyPr>
          <a:lstStyle/>
          <a:p>
            <a:r>
              <a:rPr lang="en-GB" sz="2400" dirty="0" smtClean="0"/>
              <a:t>In coordination with NDMO Communication with Communities working group</a:t>
            </a:r>
          </a:p>
          <a:p>
            <a:r>
              <a:rPr lang="en-GB" sz="2400" dirty="0" smtClean="0"/>
              <a:t>1 hour talk on Vanuatu Radio, Monday 06/07</a:t>
            </a:r>
          </a:p>
          <a:p>
            <a:r>
              <a:rPr lang="en-GB" sz="2400" dirty="0" smtClean="0"/>
              <a:t>Cluster lead (PWD) and co lead (IFRC SCT)</a:t>
            </a:r>
          </a:p>
          <a:p>
            <a:pPr marL="0" indent="0">
              <a:buNone/>
            </a:pPr>
            <a:endParaRPr lang="en-GB" sz="2400" dirty="0" smtClean="0"/>
          </a:p>
          <a:p>
            <a:pPr>
              <a:buFont typeface="Wingdings" charset="2"/>
              <a:buChar char="ü"/>
            </a:pPr>
            <a:r>
              <a:rPr lang="en-GB" sz="2400" dirty="0" smtClean="0"/>
              <a:t>What is the shelter cluster?</a:t>
            </a:r>
          </a:p>
          <a:p>
            <a:pPr>
              <a:buFont typeface="Wingdings" charset="2"/>
              <a:buChar char="ü"/>
            </a:pPr>
            <a:r>
              <a:rPr lang="en-GB" sz="2400" dirty="0" smtClean="0"/>
              <a:t>What is the response?</a:t>
            </a:r>
          </a:p>
          <a:p>
            <a:pPr>
              <a:buFont typeface="Wingdings" charset="2"/>
              <a:buChar char="ü"/>
            </a:pPr>
            <a:r>
              <a:rPr lang="en-GB" sz="2400" dirty="0" smtClean="0"/>
              <a:t>Building back safer and </a:t>
            </a:r>
          </a:p>
          <a:p>
            <a:pPr marL="0" indent="0">
              <a:buNone/>
            </a:pPr>
            <a:r>
              <a:rPr lang="en-GB" sz="2400" dirty="0"/>
              <a:t> </a:t>
            </a:r>
            <a:r>
              <a:rPr lang="en-GB" sz="2400" dirty="0" smtClean="0"/>
              <a:t>  other key messages</a:t>
            </a:r>
          </a:p>
          <a:p>
            <a:pPr marL="0" indent="0">
              <a:buNone/>
            </a:pPr>
            <a:endParaRPr lang="en-GB" sz="2400" dirty="0"/>
          </a:p>
          <a:p>
            <a:pPr marL="0" indent="0">
              <a:buNone/>
            </a:pPr>
            <a:r>
              <a:rPr lang="en-GB" sz="2400" dirty="0" smtClean="0"/>
              <a:t>Show available in MP3 (58Mo)</a:t>
            </a:r>
          </a:p>
          <a:p>
            <a:pPr>
              <a:buFontTx/>
              <a:buChar char="-"/>
            </a:pPr>
            <a:endParaRPr lang="en-GB" sz="2400" b="1" dirty="0" smtClean="0"/>
          </a:p>
          <a:p>
            <a:pPr>
              <a:buFontTx/>
              <a:buChar char="-"/>
            </a:pPr>
            <a:endParaRPr lang="en-GB" sz="2400" b="1" dirty="0" smtClean="0"/>
          </a:p>
          <a:p>
            <a:pPr>
              <a:buFontTx/>
              <a:buChar char="-"/>
            </a:pPr>
            <a:endParaRPr lang="en-GB" sz="2400" b="1" dirty="0" smtClean="0"/>
          </a:p>
          <a:p>
            <a:endParaRPr lang="en-GB" sz="2400" b="1" dirty="0" smtClean="0"/>
          </a:p>
          <a:p>
            <a:pPr algn="ctr"/>
            <a:endParaRPr lang="en-GB" sz="2400" b="1" dirty="0" smtClean="0"/>
          </a:p>
          <a:p>
            <a:pPr lvl="1"/>
            <a:endParaRPr lang="en-GB" sz="2400" b="1" dirty="0" smtClean="0">
              <a:solidFill>
                <a:schemeClr val="accent3"/>
              </a:solidFill>
            </a:endParaRPr>
          </a:p>
        </p:txBody>
      </p:sp>
      <p:sp>
        <p:nvSpPr>
          <p:cNvPr id="4" name="Content Placeholder 5"/>
          <p:cNvSpPr txBox="1">
            <a:spLocks/>
          </p:cNvSpPr>
          <p:nvPr/>
        </p:nvSpPr>
        <p:spPr>
          <a:xfrm>
            <a:off x="457200" y="1417638"/>
            <a:ext cx="8229600" cy="4678363"/>
          </a:xfrm>
          <a:prstGeom prst="rect">
            <a:avLst/>
          </a:prstGeom>
        </p:spPr>
        <p:txBody>
          <a:bodyPr vert="horz" lIns="91440" tIns="45720" rIns="91440" bIns="45720" rtlCol="0" anchor="t">
            <a:noAutofit/>
          </a:bodyPr>
          <a:lst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a:lstStyle>
          <a:p>
            <a:pPr marL="0" indent="0">
              <a:buNone/>
            </a:pPr>
            <a:endParaRPr lang="en-GB" sz="2400" dirty="0" smtClean="0"/>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3219450"/>
            <a:ext cx="4648200" cy="3486150"/>
          </a:xfrm>
          <a:prstGeom prst="rect">
            <a:avLst/>
          </a:prstGeom>
        </p:spPr>
      </p:pic>
    </p:spTree>
    <p:extLst>
      <p:ext uri="{BB962C8B-B14F-4D97-AF65-F5344CB8AC3E}">
        <p14:creationId xmlns:p14="http://schemas.microsoft.com/office/powerpoint/2010/main" val="21348878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helter Cluster Powerpoint Template V 1 0 - MY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3375</TotalTime>
  <Words>522</Words>
  <Application>Microsoft Macintosh PowerPoint</Application>
  <PresentationFormat>Présentation à l'écran (4:3)</PresentationFormat>
  <Paragraphs>142</Paragraphs>
  <Slides>18</Slides>
  <Notes>17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0" baseType="lpstr">
      <vt:lpstr>Shelter Cluster Powerpoint Template V 1 0 - MYN</vt:lpstr>
      <vt:lpstr>Document</vt:lpstr>
      <vt:lpstr>Présentation PowerPoint</vt:lpstr>
      <vt:lpstr>Présentation PowerPoint</vt:lpstr>
      <vt:lpstr>2. IM Update</vt:lpstr>
      <vt:lpstr>Présentation PowerPoint</vt:lpstr>
      <vt:lpstr>TANNA</vt:lpstr>
      <vt:lpstr>EFATE</vt:lpstr>
      <vt:lpstr>2. IM Update</vt:lpstr>
      <vt:lpstr>2. IM Update</vt:lpstr>
      <vt:lpstr>3.1 Vanuatu Radio Talk Back on shelter and building back safer </vt:lpstr>
      <vt:lpstr>3.2 Update on SAG 08/07 meeting </vt:lpstr>
      <vt:lpstr>Présentation PowerPoint</vt:lpstr>
      <vt:lpstr>Présentation PowerPoint</vt:lpstr>
      <vt:lpstr>3.2 Feedback on Building Back Safer TWiG  </vt:lpstr>
      <vt:lpstr>3.3 Evaluation of the effectiveness of the shelter operational response  </vt:lpstr>
      <vt:lpstr>Présentation PowerPoint</vt:lpstr>
      <vt:lpstr>Présentation PowerPoint</vt:lpstr>
      <vt:lpstr>4 Partners update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Rashmi Rita</dc:creator>
  <cp:lastModifiedBy>Xavier Génot</cp:lastModifiedBy>
  <cp:revision>138</cp:revision>
  <cp:lastPrinted>2015-04-20T03:41:37Z</cp:lastPrinted>
  <dcterms:created xsi:type="dcterms:W3CDTF">2015-04-20T03:36:07Z</dcterms:created>
  <dcterms:modified xsi:type="dcterms:W3CDTF">2015-07-11T01:50:49Z</dcterms:modified>
</cp:coreProperties>
</file>