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6" r:id="rId2"/>
    <p:sldId id="272" r:id="rId3"/>
    <p:sldId id="324" r:id="rId4"/>
    <p:sldId id="330" r:id="rId5"/>
    <p:sldId id="328" r:id="rId6"/>
    <p:sldId id="329" r:id="rId7"/>
    <p:sldId id="332" r:id="rId8"/>
    <p:sldId id="331" r:id="rId9"/>
    <p:sldId id="334" r:id="rId10"/>
    <p:sldId id="338" r:id="rId11"/>
    <p:sldId id="339" r:id="rId12"/>
    <p:sldId id="340" r:id="rId13"/>
    <p:sldId id="335" r:id="rId14"/>
    <p:sldId id="341" r:id="rId15"/>
    <p:sldId id="336" r:id="rId16"/>
    <p:sldId id="337" r:id="rId17"/>
  </p:sldIdLst>
  <p:sldSz cx="9144000" cy="6858000" type="screen4x3"/>
  <p:notesSz cx="9926638" cy="14355763"/>
  <p:defaultTextStyle>
    <a:defPPr>
      <a:defRPr lang="en-US"/>
    </a:defPPr>
    <a:lvl1pPr marL="0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1pPr>
    <a:lvl2pPr marL="331548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2pPr>
    <a:lvl3pPr marL="663096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3pPr>
    <a:lvl4pPr marL="994644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4pPr>
    <a:lvl5pPr marL="1326191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5pPr>
    <a:lvl6pPr marL="1657739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6pPr>
    <a:lvl7pPr marL="1989287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7pPr>
    <a:lvl8pPr marL="2320835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8pPr>
    <a:lvl9pPr marL="2652383" algn="l" defTabSz="663096" rtl="0" eaLnBrk="1" latinLnBrk="0" hangingPunct="1">
      <a:defRPr sz="12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1416"/>
    <a:srgbClr val="E5D0D0"/>
    <a:srgbClr val="CDD6DB"/>
    <a:srgbClr val="1687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76" autoAdjust="0"/>
  </p:normalViewPr>
  <p:slideViewPr>
    <p:cSldViewPr>
      <p:cViewPr varScale="1">
        <p:scale>
          <a:sx n="46" d="100"/>
          <a:sy n="46" d="100"/>
        </p:scale>
        <p:origin x="-11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1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1EE10-C047-4A64-AA1E-C05E7CAD5168}" type="datetimeFigureOut">
              <a:rPr lang="en-US" smtClean="0"/>
              <a:t>16/07/15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3550" y="1793875"/>
            <a:ext cx="6459538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908800"/>
            <a:ext cx="7942262" cy="5653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636626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636626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97E7A-790F-4775-B1C1-760D31F85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9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1pPr>
    <a:lvl2pPr marL="23682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2pPr>
    <a:lvl3pPr marL="47364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3pPr>
    <a:lvl4pPr marL="71046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4pPr>
    <a:lvl5pPr marL="94728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5pPr>
    <a:lvl6pPr marL="1184100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6pPr>
    <a:lvl7pPr marL="1420919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7pPr>
    <a:lvl8pPr marL="1657739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8pPr>
    <a:lvl9pPr marL="1894559" algn="l" defTabSz="473640" rtl="0" eaLnBrk="1" latinLnBrk="0" hangingPunct="1">
      <a:defRPr sz="6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662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7056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7056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23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16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755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66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915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312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116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02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816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448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47713"/>
            <a:ext cx="4997450" cy="3749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065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1" y="18448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80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8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2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7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1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4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9454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857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274642"/>
            <a:ext cx="601980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005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066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1438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0"/>
            <a:ext cx="7772400" cy="1500187"/>
          </a:xfrm>
        </p:spPr>
        <p:txBody>
          <a:bodyPr anchor="b"/>
          <a:lstStyle>
            <a:lvl1pPr marL="0" indent="0">
              <a:buNone/>
              <a:defRPr sz="719">
                <a:solidFill>
                  <a:schemeClr val="tx1">
                    <a:tint val="75000"/>
                  </a:schemeClr>
                </a:solidFill>
              </a:defRPr>
            </a:lvl1pPr>
            <a:lvl2pPr marL="164333" indent="0">
              <a:buNone/>
              <a:defRPr sz="647">
                <a:solidFill>
                  <a:schemeClr val="tx1">
                    <a:tint val="75000"/>
                  </a:schemeClr>
                </a:solidFill>
              </a:defRPr>
            </a:lvl2pPr>
            <a:lvl3pPr marL="328665" indent="0">
              <a:buNone/>
              <a:defRPr sz="575">
                <a:solidFill>
                  <a:schemeClr val="tx1">
                    <a:tint val="75000"/>
                  </a:schemeClr>
                </a:solidFill>
              </a:defRPr>
            </a:lvl3pPr>
            <a:lvl4pPr marL="492997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4pPr>
            <a:lvl5pPr marL="657328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5pPr>
            <a:lvl6pPr marL="821661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6pPr>
            <a:lvl7pPr marL="985992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7pPr>
            <a:lvl8pPr marL="1150325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8pPr>
            <a:lvl9pPr marL="1314658" indent="0">
              <a:buNone/>
              <a:defRPr sz="5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3807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1007"/>
            </a:lvl1pPr>
            <a:lvl2pPr>
              <a:defRPr sz="863"/>
            </a:lvl2pPr>
            <a:lvl3pPr>
              <a:defRPr sz="719"/>
            </a:lvl3pPr>
            <a:lvl4pPr>
              <a:defRPr sz="647"/>
            </a:lvl4pPr>
            <a:lvl5pPr>
              <a:defRPr sz="647"/>
            </a:lvl5pPr>
            <a:lvl6pPr>
              <a:defRPr sz="647"/>
            </a:lvl6pPr>
            <a:lvl7pPr>
              <a:defRPr sz="647"/>
            </a:lvl7pPr>
            <a:lvl8pPr>
              <a:defRPr sz="647"/>
            </a:lvl8pPr>
            <a:lvl9pPr>
              <a:defRPr sz="64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1007"/>
            </a:lvl1pPr>
            <a:lvl2pPr>
              <a:defRPr sz="863"/>
            </a:lvl2pPr>
            <a:lvl3pPr>
              <a:defRPr sz="719"/>
            </a:lvl3pPr>
            <a:lvl4pPr>
              <a:defRPr sz="647"/>
            </a:lvl4pPr>
            <a:lvl5pPr>
              <a:defRPr sz="647"/>
            </a:lvl5pPr>
            <a:lvl6pPr>
              <a:defRPr sz="647"/>
            </a:lvl6pPr>
            <a:lvl7pPr>
              <a:defRPr sz="647"/>
            </a:lvl7pPr>
            <a:lvl8pPr>
              <a:defRPr sz="647"/>
            </a:lvl8pPr>
            <a:lvl9pPr>
              <a:defRPr sz="64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368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8" y="1535113"/>
            <a:ext cx="4040188" cy="639762"/>
          </a:xfrm>
        </p:spPr>
        <p:txBody>
          <a:bodyPr anchor="b"/>
          <a:lstStyle>
            <a:lvl1pPr marL="0" indent="0">
              <a:buNone/>
              <a:defRPr sz="863" b="1"/>
            </a:lvl1pPr>
            <a:lvl2pPr marL="164333" indent="0">
              <a:buNone/>
              <a:defRPr sz="719" b="1"/>
            </a:lvl2pPr>
            <a:lvl3pPr marL="328665" indent="0">
              <a:buNone/>
              <a:defRPr sz="647" b="1"/>
            </a:lvl3pPr>
            <a:lvl4pPr marL="492997" indent="0">
              <a:buNone/>
              <a:defRPr sz="575" b="1"/>
            </a:lvl4pPr>
            <a:lvl5pPr marL="657328" indent="0">
              <a:buNone/>
              <a:defRPr sz="575" b="1"/>
            </a:lvl5pPr>
            <a:lvl6pPr marL="821661" indent="0">
              <a:buNone/>
              <a:defRPr sz="575" b="1"/>
            </a:lvl6pPr>
            <a:lvl7pPr marL="985992" indent="0">
              <a:buNone/>
              <a:defRPr sz="575" b="1"/>
            </a:lvl7pPr>
            <a:lvl8pPr marL="1150325" indent="0">
              <a:buNone/>
              <a:defRPr sz="575" b="1"/>
            </a:lvl8pPr>
            <a:lvl9pPr marL="1314658" indent="0">
              <a:buNone/>
              <a:defRPr sz="57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8" y="2174875"/>
            <a:ext cx="4040188" cy="3951288"/>
          </a:xfrm>
        </p:spPr>
        <p:txBody>
          <a:bodyPr/>
          <a:lstStyle>
            <a:lvl1pPr>
              <a:defRPr sz="863"/>
            </a:lvl1pPr>
            <a:lvl2pPr>
              <a:defRPr sz="719"/>
            </a:lvl2pPr>
            <a:lvl3pPr>
              <a:defRPr sz="647"/>
            </a:lvl3pPr>
            <a:lvl4pPr>
              <a:defRPr sz="575"/>
            </a:lvl4pPr>
            <a:lvl5pPr>
              <a:defRPr sz="575"/>
            </a:lvl5pPr>
            <a:lvl6pPr>
              <a:defRPr sz="575"/>
            </a:lvl6pPr>
            <a:lvl7pPr>
              <a:defRPr sz="575"/>
            </a:lvl7pPr>
            <a:lvl8pPr>
              <a:defRPr sz="575"/>
            </a:lvl8pPr>
            <a:lvl9pPr>
              <a:defRPr sz="5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2"/>
          </a:xfrm>
        </p:spPr>
        <p:txBody>
          <a:bodyPr anchor="b"/>
          <a:lstStyle>
            <a:lvl1pPr marL="0" indent="0">
              <a:buNone/>
              <a:defRPr sz="863" b="1"/>
            </a:lvl1pPr>
            <a:lvl2pPr marL="164333" indent="0">
              <a:buNone/>
              <a:defRPr sz="719" b="1"/>
            </a:lvl2pPr>
            <a:lvl3pPr marL="328665" indent="0">
              <a:buNone/>
              <a:defRPr sz="647" b="1"/>
            </a:lvl3pPr>
            <a:lvl4pPr marL="492997" indent="0">
              <a:buNone/>
              <a:defRPr sz="575" b="1"/>
            </a:lvl4pPr>
            <a:lvl5pPr marL="657328" indent="0">
              <a:buNone/>
              <a:defRPr sz="575" b="1"/>
            </a:lvl5pPr>
            <a:lvl6pPr marL="821661" indent="0">
              <a:buNone/>
              <a:defRPr sz="575" b="1"/>
            </a:lvl6pPr>
            <a:lvl7pPr marL="985992" indent="0">
              <a:buNone/>
              <a:defRPr sz="575" b="1"/>
            </a:lvl7pPr>
            <a:lvl8pPr marL="1150325" indent="0">
              <a:buNone/>
              <a:defRPr sz="575" b="1"/>
            </a:lvl8pPr>
            <a:lvl9pPr marL="1314658" indent="0">
              <a:buNone/>
              <a:defRPr sz="57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863"/>
            </a:lvl1pPr>
            <a:lvl2pPr>
              <a:defRPr sz="719"/>
            </a:lvl2pPr>
            <a:lvl3pPr>
              <a:defRPr sz="647"/>
            </a:lvl3pPr>
            <a:lvl4pPr>
              <a:defRPr sz="575"/>
            </a:lvl4pPr>
            <a:lvl5pPr>
              <a:defRPr sz="575"/>
            </a:lvl5pPr>
            <a:lvl6pPr>
              <a:defRPr sz="575"/>
            </a:lvl6pPr>
            <a:lvl7pPr>
              <a:defRPr sz="575"/>
            </a:lvl7pPr>
            <a:lvl8pPr>
              <a:defRPr sz="575"/>
            </a:lvl8pPr>
            <a:lvl9pPr>
              <a:defRPr sz="5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91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877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022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8" y="273055"/>
            <a:ext cx="3008313" cy="1162050"/>
          </a:xfrm>
        </p:spPr>
        <p:txBody>
          <a:bodyPr anchor="b"/>
          <a:lstStyle>
            <a:lvl1pPr algn="l">
              <a:defRPr sz="719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8"/>
            <a:ext cx="5111752" cy="5853113"/>
          </a:xfrm>
        </p:spPr>
        <p:txBody>
          <a:bodyPr/>
          <a:lstStyle>
            <a:lvl1pPr>
              <a:defRPr sz="1150"/>
            </a:lvl1pPr>
            <a:lvl2pPr>
              <a:defRPr sz="1007"/>
            </a:lvl2pPr>
            <a:lvl3pPr>
              <a:defRPr sz="863"/>
            </a:lvl3pPr>
            <a:lvl4pPr>
              <a:defRPr sz="719"/>
            </a:lvl4pPr>
            <a:lvl5pPr>
              <a:defRPr sz="719"/>
            </a:lvl5pPr>
            <a:lvl6pPr>
              <a:defRPr sz="719"/>
            </a:lvl6pPr>
            <a:lvl7pPr>
              <a:defRPr sz="719"/>
            </a:lvl7pPr>
            <a:lvl8pPr>
              <a:defRPr sz="719"/>
            </a:lvl8pPr>
            <a:lvl9pPr>
              <a:defRPr sz="71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8" y="1435103"/>
            <a:ext cx="3008313" cy="4691063"/>
          </a:xfrm>
        </p:spPr>
        <p:txBody>
          <a:bodyPr/>
          <a:lstStyle>
            <a:lvl1pPr marL="0" indent="0">
              <a:buNone/>
              <a:defRPr sz="503"/>
            </a:lvl1pPr>
            <a:lvl2pPr marL="164333" indent="0">
              <a:buNone/>
              <a:defRPr sz="431"/>
            </a:lvl2pPr>
            <a:lvl3pPr marL="328665" indent="0">
              <a:buNone/>
              <a:defRPr sz="360"/>
            </a:lvl3pPr>
            <a:lvl4pPr marL="492997" indent="0">
              <a:buNone/>
              <a:defRPr sz="323"/>
            </a:lvl4pPr>
            <a:lvl5pPr marL="657328" indent="0">
              <a:buNone/>
              <a:defRPr sz="323"/>
            </a:lvl5pPr>
            <a:lvl6pPr marL="821661" indent="0">
              <a:buNone/>
              <a:defRPr sz="323"/>
            </a:lvl6pPr>
            <a:lvl7pPr marL="985992" indent="0">
              <a:buNone/>
              <a:defRPr sz="323"/>
            </a:lvl7pPr>
            <a:lvl8pPr marL="1150325" indent="0">
              <a:buNone/>
              <a:defRPr sz="323"/>
            </a:lvl8pPr>
            <a:lvl9pPr marL="1314658" indent="0">
              <a:buNone/>
              <a:defRPr sz="3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879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8"/>
          </a:xfrm>
        </p:spPr>
        <p:txBody>
          <a:bodyPr anchor="b"/>
          <a:lstStyle>
            <a:lvl1pPr algn="l">
              <a:defRPr sz="719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150"/>
            </a:lvl1pPr>
            <a:lvl2pPr marL="164333" indent="0">
              <a:buNone/>
              <a:defRPr sz="1007"/>
            </a:lvl2pPr>
            <a:lvl3pPr marL="328665" indent="0">
              <a:buNone/>
              <a:defRPr sz="863"/>
            </a:lvl3pPr>
            <a:lvl4pPr marL="492997" indent="0">
              <a:buNone/>
              <a:defRPr sz="719"/>
            </a:lvl4pPr>
            <a:lvl5pPr marL="657328" indent="0">
              <a:buNone/>
              <a:defRPr sz="719"/>
            </a:lvl5pPr>
            <a:lvl6pPr marL="821661" indent="0">
              <a:buNone/>
              <a:defRPr sz="719"/>
            </a:lvl6pPr>
            <a:lvl7pPr marL="985992" indent="0">
              <a:buNone/>
              <a:defRPr sz="719"/>
            </a:lvl7pPr>
            <a:lvl8pPr marL="1150325" indent="0">
              <a:buNone/>
              <a:defRPr sz="719"/>
            </a:lvl8pPr>
            <a:lvl9pPr marL="1314658" indent="0">
              <a:buNone/>
              <a:defRPr sz="719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2"/>
          </a:xfrm>
        </p:spPr>
        <p:txBody>
          <a:bodyPr/>
          <a:lstStyle>
            <a:lvl1pPr marL="0" indent="0">
              <a:buNone/>
              <a:defRPr sz="503"/>
            </a:lvl1pPr>
            <a:lvl2pPr marL="164333" indent="0">
              <a:buNone/>
              <a:defRPr sz="431"/>
            </a:lvl2pPr>
            <a:lvl3pPr marL="328665" indent="0">
              <a:buNone/>
              <a:defRPr sz="360"/>
            </a:lvl3pPr>
            <a:lvl4pPr marL="492997" indent="0">
              <a:buNone/>
              <a:defRPr sz="323"/>
            </a:lvl4pPr>
            <a:lvl5pPr marL="657328" indent="0">
              <a:buNone/>
              <a:defRPr sz="323"/>
            </a:lvl5pPr>
            <a:lvl6pPr marL="821661" indent="0">
              <a:buNone/>
              <a:defRPr sz="323"/>
            </a:lvl6pPr>
            <a:lvl7pPr marL="985992" indent="0">
              <a:buNone/>
              <a:defRPr sz="323"/>
            </a:lvl7pPr>
            <a:lvl8pPr marL="1150325" indent="0">
              <a:buNone/>
              <a:defRPr sz="323"/>
            </a:lvl8pPr>
            <a:lvl9pPr marL="1314658" indent="0">
              <a:buNone/>
              <a:defRPr sz="32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2329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162222"/>
            <a:ext cx="66447" cy="132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2870" tIns="16435" rIns="32870" bIns="16435" numCol="1" anchor="ctr" anchorCtr="0" compatLnSpc="1">
            <a:prstTxWarp prst="textNoShape">
              <a:avLst/>
            </a:prstTxWarp>
            <a:spAutoFit/>
          </a:bodyPr>
          <a:lstStyle/>
          <a:p>
            <a:pPr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2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white"/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4" y="162222"/>
            <a:ext cx="66447" cy="132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2870" tIns="16435" rIns="32870" bIns="16435" numCol="1" anchor="ctr" anchorCtr="0" compatLnSpc="1">
            <a:prstTxWarp prst="textNoShape">
              <a:avLst/>
            </a:prstTxWarp>
            <a:spAutoFit/>
          </a:bodyPr>
          <a:lstStyle/>
          <a:p>
            <a:pPr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7"/>
            <a:ext cx="9144000" cy="237676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6741370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836000" y="6741370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672000" y="6741370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508000" y="6741370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26256" y="6741370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37169"/>
            <a:endParaRPr lang="en-GB" sz="647">
              <a:solidFill>
                <a:prstClr val="black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6600" y="6163121"/>
            <a:ext cx="3048000" cy="57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94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ctr" defTabSz="328665" rtl="0" eaLnBrk="1" latinLnBrk="0" hangingPunct="1">
        <a:spcBef>
          <a:spcPct val="0"/>
        </a:spcBef>
        <a:buNone/>
        <a:defRPr sz="1294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123249" indent="-123249" algn="l" defTabSz="328665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1150" kern="1200">
          <a:solidFill>
            <a:schemeClr val="tx1"/>
          </a:solidFill>
          <a:latin typeface="+mn-lt"/>
          <a:ea typeface="+mn-ea"/>
          <a:cs typeface="+mn-cs"/>
        </a:defRPr>
      </a:lvl1pPr>
      <a:lvl2pPr marL="267039" indent="-102708" algn="l" defTabSz="328665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1007" kern="1200">
          <a:solidFill>
            <a:schemeClr val="tx1"/>
          </a:solidFill>
          <a:latin typeface="+mn-lt"/>
          <a:ea typeface="+mn-ea"/>
          <a:cs typeface="+mn-cs"/>
        </a:defRPr>
      </a:lvl2pPr>
      <a:lvl3pPr marL="410831" indent="-82166" algn="l" defTabSz="328665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863" kern="1200">
          <a:solidFill>
            <a:schemeClr val="tx1"/>
          </a:solidFill>
          <a:latin typeface="+mn-lt"/>
          <a:ea typeface="+mn-ea"/>
          <a:cs typeface="+mn-cs"/>
        </a:defRPr>
      </a:lvl3pPr>
      <a:lvl4pPr marL="575164" indent="-82166" algn="l" defTabSz="328665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719" kern="1200">
          <a:solidFill>
            <a:schemeClr val="tx1"/>
          </a:solidFill>
          <a:latin typeface="+mn-lt"/>
          <a:ea typeface="+mn-ea"/>
          <a:cs typeface="+mn-cs"/>
        </a:defRPr>
      </a:lvl4pPr>
      <a:lvl5pPr marL="739495" indent="-82166" algn="l" defTabSz="328665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719" kern="1200">
          <a:solidFill>
            <a:schemeClr val="tx1"/>
          </a:solidFill>
          <a:latin typeface="+mn-lt"/>
          <a:ea typeface="+mn-ea"/>
          <a:cs typeface="+mn-cs"/>
        </a:defRPr>
      </a:lvl5pPr>
      <a:lvl6pPr marL="903827" indent="-82166" algn="l" defTabSz="328665" rtl="0" eaLnBrk="1" latinLnBrk="0" hangingPunct="1">
        <a:spcBef>
          <a:spcPct val="20000"/>
        </a:spcBef>
        <a:buFont typeface="Arial" pitchFamily="34" charset="0"/>
        <a:buChar char="•"/>
        <a:defRPr sz="719" kern="1200">
          <a:solidFill>
            <a:schemeClr val="tx1"/>
          </a:solidFill>
          <a:latin typeface="+mn-lt"/>
          <a:ea typeface="+mn-ea"/>
          <a:cs typeface="+mn-cs"/>
        </a:defRPr>
      </a:lvl6pPr>
      <a:lvl7pPr marL="1068159" indent="-82166" algn="l" defTabSz="328665" rtl="0" eaLnBrk="1" latinLnBrk="0" hangingPunct="1">
        <a:spcBef>
          <a:spcPct val="20000"/>
        </a:spcBef>
        <a:buFont typeface="Arial" pitchFamily="34" charset="0"/>
        <a:buChar char="•"/>
        <a:defRPr sz="719" kern="1200">
          <a:solidFill>
            <a:schemeClr val="tx1"/>
          </a:solidFill>
          <a:latin typeface="+mn-lt"/>
          <a:ea typeface="+mn-ea"/>
          <a:cs typeface="+mn-cs"/>
        </a:defRPr>
      </a:lvl7pPr>
      <a:lvl8pPr marL="1232492" indent="-82166" algn="l" defTabSz="328665" rtl="0" eaLnBrk="1" latinLnBrk="0" hangingPunct="1">
        <a:spcBef>
          <a:spcPct val="20000"/>
        </a:spcBef>
        <a:buFont typeface="Arial" pitchFamily="34" charset="0"/>
        <a:buChar char="•"/>
        <a:defRPr sz="719" kern="1200">
          <a:solidFill>
            <a:schemeClr val="tx1"/>
          </a:solidFill>
          <a:latin typeface="+mn-lt"/>
          <a:ea typeface="+mn-ea"/>
          <a:cs typeface="+mn-cs"/>
        </a:defRPr>
      </a:lvl8pPr>
      <a:lvl9pPr marL="1396823" indent="-82166" algn="l" defTabSz="328665" rtl="0" eaLnBrk="1" latinLnBrk="0" hangingPunct="1">
        <a:spcBef>
          <a:spcPct val="20000"/>
        </a:spcBef>
        <a:buFont typeface="Arial" pitchFamily="34" charset="0"/>
        <a:buChar char="•"/>
        <a:defRPr sz="7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1pPr>
      <a:lvl2pPr marL="164333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2pPr>
      <a:lvl3pPr marL="328665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3pPr>
      <a:lvl4pPr marL="492997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4pPr>
      <a:lvl5pPr marL="657328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5pPr>
      <a:lvl6pPr marL="821661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6pPr>
      <a:lvl7pPr marL="985992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7pPr>
      <a:lvl8pPr marL="1150325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8pPr>
      <a:lvl9pPr marL="1314658" algn="l" defTabSz="328665" rtl="0" eaLnBrk="1" latinLnBrk="0" hangingPunct="1">
        <a:defRPr sz="6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667638"/>
            <a:ext cx="8686800" cy="152272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Shelter Cluster Vanuatu </a:t>
            </a:r>
            <a:r>
              <a:rPr lang="en-GB" sz="4000" b="1" dirty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sz="4000" b="1" dirty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4000" b="1" dirty="0" smtClean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Meeting </a:t>
            </a:r>
            <a:r>
              <a:rPr lang="en-GB" sz="4000" b="1" dirty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sz="4000" b="1" dirty="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4355285"/>
            <a:ext cx="6400800" cy="12709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r>
              <a:rPr lang="en-GB" b="1" dirty="0" smtClean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16</a:t>
            </a: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</a:rPr>
              <a:t> July 2015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F141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</a:rPr>
              <a:t>PWD Offices,</a:t>
            </a:r>
            <a:r>
              <a:rPr kumimoji="0" lang="en-GB" sz="3200" b="1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>
                    <a:tint val="75000"/>
                  </a:sysClr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en-GB" b="1" dirty="0" smtClean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Port-Vila</a:t>
            </a:r>
            <a:endParaRPr kumimoji="0" lang="en-GB" sz="32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81000"/>
            <a:ext cx="9144000" cy="173474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579120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961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5714999"/>
          </a:xfrm>
        </p:spPr>
        <p:txBody>
          <a:bodyPr anchor="t">
            <a:normAutofit fontScale="62500" lnSpcReduction="20000"/>
          </a:bodyPr>
          <a:lstStyle/>
          <a:p>
            <a:pPr marL="0" indent="0">
              <a:buNone/>
            </a:pPr>
            <a:r>
              <a:rPr lang="en-GB" sz="4000" dirty="0" smtClean="0"/>
              <a:t>under </a:t>
            </a:r>
            <a:r>
              <a:rPr lang="en-GB" sz="4000" dirty="0"/>
              <a:t>the strategy: </a:t>
            </a:r>
            <a:r>
              <a:rPr lang="en-GB" sz="4000" b="1" i="1" dirty="0"/>
              <a:t>Assist to rebuild/repair/upgrade private housing and infrastructure</a:t>
            </a:r>
            <a:r>
              <a:rPr lang="en-GB" sz="4000" b="1" dirty="0"/>
              <a:t>, </a:t>
            </a:r>
            <a:r>
              <a:rPr lang="en-GB" sz="4000" dirty="0"/>
              <a:t>especially on projects submitted to the priority </a:t>
            </a:r>
            <a:r>
              <a:rPr lang="en-GB" sz="4000" dirty="0" smtClean="0"/>
              <a:t>action </a:t>
            </a:r>
            <a:r>
              <a:rPr lang="en-GB" sz="4000" b="1" dirty="0" smtClean="0">
                <a:solidFill>
                  <a:srgbClr val="FF0000"/>
                </a:solidFill>
              </a:rPr>
              <a:t>Strengthening </a:t>
            </a:r>
            <a:r>
              <a:rPr lang="en-GB" sz="4000" b="1" dirty="0">
                <a:solidFill>
                  <a:srgbClr val="FF0000"/>
                </a:solidFill>
              </a:rPr>
              <a:t>housing &amp; settlement community resilience</a:t>
            </a:r>
            <a:r>
              <a:rPr lang="en-GB" sz="4000" b="1" i="1" dirty="0">
                <a:solidFill>
                  <a:srgbClr val="FF0000"/>
                </a:solidFill>
              </a:rPr>
              <a:t> </a:t>
            </a:r>
            <a:r>
              <a:rPr lang="en-GB" sz="4000" dirty="0" smtClean="0"/>
              <a:t>activities </a:t>
            </a:r>
            <a:r>
              <a:rPr lang="en-GB" sz="4000" dirty="0"/>
              <a:t>initiated within the HAP and new planned projects aiming </a:t>
            </a:r>
            <a:r>
              <a:rPr lang="en-GB" sz="4000" dirty="0" smtClean="0"/>
              <a:t>to</a:t>
            </a:r>
          </a:p>
          <a:p>
            <a:endParaRPr lang="en-GB" sz="4000" dirty="0" smtClean="0"/>
          </a:p>
          <a:p>
            <a:pPr marL="0" indent="0">
              <a:buNone/>
            </a:pPr>
            <a:r>
              <a:rPr lang="en-GB" sz="4000" dirty="0" smtClean="0"/>
              <a:t>(</a:t>
            </a:r>
            <a:r>
              <a:rPr lang="en-GB" sz="4000" dirty="0"/>
              <a:t>1) assist repairing, retrofitting and reconstruction of damaged houses, </a:t>
            </a:r>
            <a:endParaRPr lang="en-GB" sz="4000" dirty="0" smtClean="0"/>
          </a:p>
          <a:p>
            <a:pPr marL="0" indent="0">
              <a:buNone/>
            </a:pPr>
            <a:r>
              <a:rPr lang="en-GB" sz="4000" dirty="0" smtClean="0"/>
              <a:t>(</a:t>
            </a:r>
            <a:r>
              <a:rPr lang="en-GB" sz="4000" dirty="0"/>
              <a:t>2) households safe shelter awareness and training, </a:t>
            </a:r>
            <a:endParaRPr lang="en-GB" sz="4000" dirty="0" smtClean="0"/>
          </a:p>
          <a:p>
            <a:pPr marL="0" indent="0">
              <a:buNone/>
            </a:pPr>
            <a:r>
              <a:rPr lang="en-GB" sz="4000" dirty="0" smtClean="0"/>
              <a:t>(</a:t>
            </a:r>
            <a:r>
              <a:rPr lang="en-GB" sz="4000" dirty="0"/>
              <a:t>3) assist repairing, retrofitting and reconstruction of damaged community building, </a:t>
            </a:r>
            <a:endParaRPr lang="en-GB" sz="4000" dirty="0" smtClean="0"/>
          </a:p>
          <a:p>
            <a:pPr marL="0" indent="0">
              <a:buNone/>
            </a:pPr>
            <a:r>
              <a:rPr lang="en-GB" sz="4000" dirty="0" smtClean="0"/>
              <a:t>(</a:t>
            </a:r>
            <a:r>
              <a:rPr lang="en-GB" sz="4000" dirty="0"/>
              <a:t>4) Local and traditional construction knowledge and capacity strengthening, </a:t>
            </a:r>
            <a:endParaRPr lang="en-GB" sz="4000" dirty="0" smtClean="0"/>
          </a:p>
          <a:p>
            <a:pPr marL="0" indent="0">
              <a:buNone/>
            </a:pPr>
            <a:r>
              <a:rPr lang="en-GB" sz="4000" dirty="0" smtClean="0"/>
              <a:t>(</a:t>
            </a:r>
            <a:r>
              <a:rPr lang="en-GB" sz="4000" dirty="0"/>
              <a:t>5) Building Back Safer knowledge dissemination, and (6) strengthening local and national capacity in post disaster shelter and housing </a:t>
            </a: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877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571499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4000" b="1" dirty="0" smtClean="0"/>
              <a:t>Contribution to the action:</a:t>
            </a:r>
            <a:endParaRPr lang="en-GB" sz="4000" dirty="0" smtClean="0"/>
          </a:p>
          <a:p>
            <a:pPr lvl="0"/>
            <a:r>
              <a:rPr lang="en-GB" sz="2400" dirty="0"/>
              <a:t>PWD will compile, with the support of DLA and Shelter Cluster coordination team, all proposals in the GIP </a:t>
            </a:r>
            <a:r>
              <a:rPr lang="en-GB" sz="2400" b="1" dirty="0"/>
              <a:t>format for submission to MIPU DG by the </a:t>
            </a:r>
            <a:r>
              <a:rPr lang="en-GB" sz="2400" b="1" dirty="0">
                <a:solidFill>
                  <a:srgbClr val="FF0000"/>
                </a:solidFill>
              </a:rPr>
              <a:t>end of July 2015</a:t>
            </a:r>
            <a:r>
              <a:rPr lang="en-GB" sz="2400" dirty="0" smtClean="0"/>
              <a:t>.</a:t>
            </a:r>
          </a:p>
          <a:p>
            <a:pPr lvl="0"/>
            <a:endParaRPr lang="fr-FR" sz="2400" dirty="0"/>
          </a:p>
          <a:p>
            <a:pPr lvl="0"/>
            <a:r>
              <a:rPr lang="en-GB" sz="2400" b="1" dirty="0"/>
              <a:t>W</a:t>
            </a:r>
            <a:r>
              <a:rPr lang="en-GB" sz="2400" b="1" dirty="0" smtClean="0"/>
              <a:t>rite </a:t>
            </a:r>
            <a:r>
              <a:rPr lang="en-GB" sz="2400" b="1" dirty="0"/>
              <a:t>and submit detailed UNFUNDED recovery activity proposal</a:t>
            </a:r>
            <a:r>
              <a:rPr lang="en-GB" sz="2400" dirty="0"/>
              <a:t> for inclusion in the 2 projects. </a:t>
            </a:r>
            <a:r>
              <a:rPr lang="en-GB" sz="2400" b="1" dirty="0">
                <a:solidFill>
                  <a:srgbClr val="FF0000"/>
                </a:solidFill>
              </a:rPr>
              <a:t>Proposals need to be sent before Wednesday 22, </a:t>
            </a:r>
            <a:r>
              <a:rPr lang="en-GB" sz="2400" b="1" dirty="0" smtClean="0">
                <a:solidFill>
                  <a:srgbClr val="FF0000"/>
                </a:solidFill>
              </a:rPr>
              <a:t>8PM</a:t>
            </a:r>
          </a:p>
          <a:p>
            <a:pPr lvl="0"/>
            <a:endParaRPr lang="en-GB" sz="2400" b="1" dirty="0" smtClean="0">
              <a:solidFill>
                <a:srgbClr val="FF0000"/>
              </a:solidFill>
            </a:endParaRPr>
          </a:p>
          <a:p>
            <a:pPr lvl="0"/>
            <a:r>
              <a:rPr lang="en-GB" sz="2400" b="1" dirty="0"/>
              <a:t>W</a:t>
            </a:r>
            <a:r>
              <a:rPr lang="en-GB" sz="2400" b="1" dirty="0" smtClean="0"/>
              <a:t>rite </a:t>
            </a:r>
            <a:r>
              <a:rPr lang="en-GB" sz="2400" b="1" dirty="0"/>
              <a:t>and submit </a:t>
            </a:r>
            <a:r>
              <a:rPr lang="en-GB" sz="2400" b="1" dirty="0">
                <a:solidFill>
                  <a:srgbClr val="000000"/>
                </a:solidFill>
              </a:rPr>
              <a:t>summaries of PRE-EXISTING ALREADY FUNDED recovery activities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/>
              <a:t>for reference in this priority action. </a:t>
            </a:r>
            <a:r>
              <a:rPr lang="en-GB" sz="2400" b="1" dirty="0"/>
              <a:t>It will be done </a:t>
            </a:r>
            <a:r>
              <a:rPr lang="en-GB" sz="2400" b="1" dirty="0">
                <a:solidFill>
                  <a:srgbClr val="FF0000"/>
                </a:solidFill>
              </a:rPr>
              <a:t>through the on-line survey which will be open from 18 to 22 June</a:t>
            </a:r>
            <a:r>
              <a:rPr lang="en-GB" sz="2400" b="1" dirty="0"/>
              <a:t>,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63062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571499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4000" b="1" dirty="0" smtClean="0"/>
              <a:t>Contribution to the action:</a:t>
            </a:r>
            <a:endParaRPr lang="en-GB" sz="4000" dirty="0" smtClean="0"/>
          </a:p>
          <a:p>
            <a:pPr lvl="0"/>
            <a:r>
              <a:rPr lang="en-GB" sz="2400" dirty="0" smtClean="0"/>
              <a:t> </a:t>
            </a:r>
            <a:r>
              <a:rPr lang="en-GB" sz="2400" b="1" dirty="0" smtClean="0"/>
              <a:t>On line survey and proposal submitted will allow</a:t>
            </a:r>
            <a:r>
              <a:rPr lang="en-GB" sz="2400" dirty="0" smtClean="0"/>
              <a:t>:</a:t>
            </a:r>
          </a:p>
          <a:p>
            <a:pPr lvl="0">
              <a:buFont typeface="Wingdings" charset="2"/>
              <a:buChar char="ü"/>
            </a:pPr>
            <a:r>
              <a:rPr lang="en-GB" sz="2400" dirty="0" smtClean="0"/>
              <a:t>Analyse, consolidation of the programme and priorities</a:t>
            </a:r>
          </a:p>
          <a:p>
            <a:pPr lvl="0">
              <a:buFont typeface="Wingdings" charset="2"/>
              <a:buChar char="ü"/>
            </a:pPr>
            <a:r>
              <a:rPr lang="en-GB" sz="2400" dirty="0" smtClean="0"/>
              <a:t>Mapping of activities with potential gaps </a:t>
            </a:r>
          </a:p>
          <a:p>
            <a:pPr lvl="0">
              <a:buFont typeface="Wingdings" charset="2"/>
              <a:buChar char="ü"/>
            </a:pPr>
            <a:r>
              <a:rPr lang="en-GB" sz="2400" dirty="0" smtClean="0"/>
              <a:t>Scoping of Housing Sector Working Group</a:t>
            </a:r>
          </a:p>
          <a:p>
            <a:pPr marL="0" lvl="0" indent="0">
              <a:buNone/>
            </a:pPr>
            <a:endParaRPr lang="en-GB" sz="2400" dirty="0"/>
          </a:p>
          <a:p>
            <a:pPr lvl="0">
              <a:buFont typeface="Wingdings" charset="2"/>
              <a:buChar char="§"/>
            </a:pPr>
            <a:r>
              <a:rPr lang="en-GB" sz="2400" dirty="0" smtClean="0"/>
              <a:t>Attendance </a:t>
            </a:r>
            <a:r>
              <a:rPr lang="en-GB" sz="2400" dirty="0"/>
              <a:t>at </a:t>
            </a:r>
            <a:r>
              <a:rPr lang="en-GB" sz="2400" b="1" dirty="0"/>
              <a:t>Housing Sector Working Group meeting</a:t>
            </a:r>
            <a:r>
              <a:rPr lang="en-GB" sz="2400" dirty="0"/>
              <a:t>, which would </a:t>
            </a:r>
            <a:r>
              <a:rPr lang="en-GB" sz="2400" b="1" dirty="0">
                <a:solidFill>
                  <a:srgbClr val="FF0000"/>
                </a:solidFill>
              </a:rPr>
              <a:t>tentatively be held on Tuesday 28 June at PWD</a:t>
            </a:r>
            <a:r>
              <a:rPr lang="en-GB" sz="2400" dirty="0"/>
              <a:t>, is recommended wherein the project will be </a:t>
            </a:r>
            <a:r>
              <a:rPr lang="en-GB" sz="2400" dirty="0" smtClean="0"/>
              <a:t>discussed</a:t>
            </a:r>
          </a:p>
          <a:p>
            <a:pPr lvl="0"/>
            <a:endParaRPr lang="fr-FR" sz="2400" dirty="0"/>
          </a:p>
          <a:p>
            <a:pPr lvl="0"/>
            <a:r>
              <a:rPr lang="en-GB" sz="2400" dirty="0"/>
              <a:t>Continued and comprehensive </a:t>
            </a:r>
            <a:r>
              <a:rPr lang="en-GB" sz="2400" b="1" dirty="0">
                <a:solidFill>
                  <a:srgbClr val="FF0000"/>
                </a:solidFill>
              </a:rPr>
              <a:t>submission of 3Ws to the Housing Sector Working Group</a:t>
            </a:r>
            <a:r>
              <a:rPr lang="en-GB" sz="2400" dirty="0"/>
              <a:t> will ensure that current activities are not overlooked for this priority action.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484120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anchor="ctr">
            <a:normAutofit fontScale="90000"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3.2 Coordination platform after 31 July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GB" sz="4000" dirty="0"/>
              <a:t>Building on the shelter cluster’s coordination platform, which will end on 31July 2105 and partners recovery capacity, Public Works Department (MIPU) will implement a Housing sector working group starting on 1</a:t>
            </a:r>
            <a:r>
              <a:rPr lang="en-GB" sz="4000" baseline="30000" dirty="0"/>
              <a:t>st</a:t>
            </a:r>
            <a:r>
              <a:rPr lang="en-GB" sz="4000" dirty="0"/>
              <a:t> of August, with the support of DLA (MOIA) and NDMO (MCCA)  with the aim of coordinating some of the related priority actions under the strategy: </a:t>
            </a:r>
            <a:r>
              <a:rPr lang="en-GB" sz="4000" b="1" i="1" dirty="0"/>
              <a:t>Assist to rebuild/repair/upgrade private housing and infrastructure</a:t>
            </a:r>
            <a:r>
              <a:rPr lang="en-GB" sz="4000" b="1" dirty="0"/>
              <a:t>, </a:t>
            </a:r>
            <a:r>
              <a:rPr lang="en-GB" sz="4000" dirty="0"/>
              <a:t>especially on projects submitted to the priority action</a:t>
            </a:r>
            <a:r>
              <a:rPr lang="fr-FR" sz="4000" dirty="0"/>
              <a:t> </a:t>
            </a:r>
            <a:r>
              <a:rPr lang="en-GB" sz="4000" b="1" dirty="0">
                <a:solidFill>
                  <a:srgbClr val="FF0000"/>
                </a:solidFill>
              </a:rPr>
              <a:t>Strengthening housing &amp; settlement community </a:t>
            </a:r>
            <a:r>
              <a:rPr lang="en-GB" sz="4000" b="1" dirty="0" smtClean="0">
                <a:solidFill>
                  <a:srgbClr val="FF0000"/>
                </a:solidFill>
              </a:rPr>
              <a:t>resilience</a:t>
            </a:r>
          </a:p>
          <a:p>
            <a:pPr marL="0" indent="0">
              <a:buNone/>
            </a:pPr>
            <a:r>
              <a:rPr lang="en-GB" sz="3600" b="1" i="1" dirty="0" smtClean="0">
                <a:solidFill>
                  <a:srgbClr val="FF0000"/>
                </a:solidFill>
              </a:rPr>
              <a:t> </a:t>
            </a: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083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3.3 Incoming events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 fontScale="62500" lnSpcReduction="20000"/>
          </a:bodyPr>
          <a:lstStyle/>
          <a:p>
            <a:pPr marL="0" indent="0">
              <a:buNone/>
            </a:pPr>
            <a:r>
              <a:rPr lang="fr-FR" sz="4000" b="1" dirty="0" smtClean="0">
                <a:solidFill>
                  <a:srgbClr val="000000"/>
                </a:solidFill>
              </a:rPr>
              <a:t>Last </a:t>
            </a:r>
            <a:r>
              <a:rPr lang="fr-FR" sz="4000" b="1" dirty="0" err="1" smtClean="0">
                <a:solidFill>
                  <a:srgbClr val="000000"/>
                </a:solidFill>
              </a:rPr>
              <a:t>TWiG</a:t>
            </a:r>
            <a:r>
              <a:rPr lang="fr-FR" sz="4000" b="1" dirty="0" smtClean="0">
                <a:solidFill>
                  <a:srgbClr val="000000"/>
                </a:solidFill>
              </a:rPr>
              <a:t> on Building Back </a:t>
            </a:r>
            <a:r>
              <a:rPr lang="fr-FR" sz="4000" b="1" dirty="0" err="1" smtClean="0">
                <a:solidFill>
                  <a:srgbClr val="000000"/>
                </a:solidFill>
              </a:rPr>
              <a:t>Safer</a:t>
            </a:r>
            <a:r>
              <a:rPr lang="fr-FR" sz="4000" b="1" dirty="0" smtClean="0">
                <a:solidFill>
                  <a:srgbClr val="000000"/>
                </a:solidFill>
              </a:rPr>
              <a:t> </a:t>
            </a:r>
            <a:r>
              <a:rPr lang="fr-FR" sz="4000" dirty="0" smtClean="0">
                <a:solidFill>
                  <a:srgbClr val="000000"/>
                </a:solidFill>
              </a:rPr>
              <a:t>on Tuesday 21/07 2PM, PWD offices</a:t>
            </a:r>
          </a:p>
          <a:p>
            <a:pPr marL="0" indent="0">
              <a:buNone/>
            </a:pPr>
            <a:endParaRPr lang="fr-FR" sz="4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r-FR" sz="4000" b="1" dirty="0" err="1" smtClean="0">
                <a:solidFill>
                  <a:srgbClr val="000000"/>
                </a:solidFill>
              </a:rPr>
              <a:t>TWiG</a:t>
            </a:r>
            <a:r>
              <a:rPr lang="fr-FR" sz="4000" b="1" dirty="0" smtClean="0">
                <a:solidFill>
                  <a:srgbClr val="000000"/>
                </a:solidFill>
              </a:rPr>
              <a:t> on REACH2 </a:t>
            </a:r>
            <a:r>
              <a:rPr lang="fr-FR" sz="4000" dirty="0" err="1" smtClean="0">
                <a:solidFill>
                  <a:srgbClr val="000000"/>
                </a:solidFill>
              </a:rPr>
              <a:t>preparation</a:t>
            </a:r>
            <a:r>
              <a:rPr lang="fr-FR" sz="4000" dirty="0" smtClean="0">
                <a:solidFill>
                  <a:srgbClr val="000000"/>
                </a:solidFill>
              </a:rPr>
              <a:t> </a:t>
            </a:r>
            <a:r>
              <a:rPr lang="fr-FR" sz="4000" dirty="0" err="1" smtClean="0">
                <a:solidFill>
                  <a:srgbClr val="000000"/>
                </a:solidFill>
              </a:rPr>
              <a:t>next</a:t>
            </a:r>
            <a:r>
              <a:rPr lang="fr-FR" sz="4000" dirty="0" smtClean="0">
                <a:solidFill>
                  <a:srgbClr val="000000"/>
                </a:solidFill>
              </a:rPr>
              <a:t> </a:t>
            </a:r>
            <a:r>
              <a:rPr lang="fr-FR" sz="4000" dirty="0" err="1" smtClean="0">
                <a:solidFill>
                  <a:srgbClr val="000000"/>
                </a:solidFill>
              </a:rPr>
              <a:t>week</a:t>
            </a:r>
            <a:endParaRPr lang="fr-FR" sz="4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r-FR" sz="4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r-FR" sz="4000" b="1" dirty="0" err="1" smtClean="0">
                <a:solidFill>
                  <a:srgbClr val="000000"/>
                </a:solidFill>
              </a:rPr>
              <a:t>TWiG</a:t>
            </a:r>
            <a:r>
              <a:rPr lang="fr-FR" sz="4000" b="1" dirty="0" smtClean="0">
                <a:solidFill>
                  <a:srgbClr val="000000"/>
                </a:solidFill>
              </a:rPr>
              <a:t> on emergency </a:t>
            </a:r>
            <a:r>
              <a:rPr lang="fr-FR" sz="4000" b="1" dirty="0" err="1" smtClean="0">
                <a:solidFill>
                  <a:srgbClr val="000000"/>
                </a:solidFill>
              </a:rPr>
              <a:t>shelter</a:t>
            </a:r>
            <a:r>
              <a:rPr lang="fr-FR" sz="4000" b="1" dirty="0" smtClean="0">
                <a:solidFill>
                  <a:srgbClr val="000000"/>
                </a:solidFill>
              </a:rPr>
              <a:t> </a:t>
            </a:r>
            <a:r>
              <a:rPr lang="fr-FR" sz="4000" dirty="0" smtClean="0">
                <a:solidFill>
                  <a:srgbClr val="000000"/>
                </a:solidFill>
              </a:rPr>
              <a:t>TBC</a:t>
            </a:r>
          </a:p>
          <a:p>
            <a:pPr marL="0" indent="0">
              <a:buNone/>
            </a:pPr>
            <a:endParaRPr lang="fr-FR" sz="4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r-FR" sz="4000" b="1" dirty="0" err="1" smtClean="0">
                <a:solidFill>
                  <a:srgbClr val="000000"/>
                </a:solidFill>
              </a:rPr>
              <a:t>Shelter</a:t>
            </a:r>
            <a:r>
              <a:rPr lang="fr-FR" sz="4000" b="1" dirty="0" smtClean="0">
                <a:solidFill>
                  <a:srgbClr val="000000"/>
                </a:solidFill>
              </a:rPr>
              <a:t> Cluster meeting </a:t>
            </a:r>
            <a:r>
              <a:rPr lang="fr-FR" sz="4000" dirty="0" smtClean="0">
                <a:solidFill>
                  <a:srgbClr val="000000"/>
                </a:solidFill>
              </a:rPr>
              <a:t>on Thursday 23/07, 3PM</a:t>
            </a:r>
          </a:p>
          <a:p>
            <a:pPr marL="0" indent="0">
              <a:buNone/>
            </a:pPr>
            <a:endParaRPr lang="fr-FR" sz="4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r-FR" sz="4000" b="1" dirty="0" err="1" smtClean="0">
                <a:solidFill>
                  <a:srgbClr val="000000"/>
                </a:solidFill>
              </a:rPr>
              <a:t>Housing</a:t>
            </a:r>
            <a:r>
              <a:rPr lang="fr-FR" sz="4000" b="1" dirty="0" smtClean="0">
                <a:solidFill>
                  <a:srgbClr val="000000"/>
                </a:solidFill>
              </a:rPr>
              <a:t> </a:t>
            </a:r>
            <a:r>
              <a:rPr lang="fr-FR" sz="4000" b="1" dirty="0" err="1" smtClean="0">
                <a:solidFill>
                  <a:srgbClr val="000000"/>
                </a:solidFill>
              </a:rPr>
              <a:t>Working</a:t>
            </a:r>
            <a:r>
              <a:rPr lang="fr-FR" sz="4000" b="1" dirty="0" smtClean="0">
                <a:solidFill>
                  <a:srgbClr val="000000"/>
                </a:solidFill>
              </a:rPr>
              <a:t> Group meeting </a:t>
            </a:r>
            <a:r>
              <a:rPr lang="fr-FR" sz="4000" dirty="0" smtClean="0">
                <a:solidFill>
                  <a:srgbClr val="000000"/>
                </a:solidFill>
              </a:rPr>
              <a:t>on Tuesday 28/07 (TBC)</a:t>
            </a:r>
          </a:p>
          <a:p>
            <a:pPr marL="0" indent="0">
              <a:buNone/>
            </a:pPr>
            <a:endParaRPr lang="fr-FR" sz="40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r-FR" sz="4000" b="1" dirty="0" err="1" smtClean="0">
                <a:solidFill>
                  <a:srgbClr val="000000"/>
                </a:solidFill>
              </a:rPr>
              <a:t>Shelter</a:t>
            </a:r>
            <a:r>
              <a:rPr lang="fr-FR" sz="4000" b="1" dirty="0" smtClean="0">
                <a:solidFill>
                  <a:srgbClr val="000000"/>
                </a:solidFill>
              </a:rPr>
              <a:t> Cluster SAG</a:t>
            </a:r>
            <a:r>
              <a:rPr lang="fr-FR" sz="4000" dirty="0" smtClean="0">
                <a:solidFill>
                  <a:srgbClr val="000000"/>
                </a:solidFill>
              </a:rPr>
              <a:t>, 5 or 6/08</a:t>
            </a:r>
          </a:p>
          <a:p>
            <a:pPr marL="0" indent="0">
              <a:buNone/>
            </a:pPr>
            <a:endParaRPr lang="fr-FR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40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302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4. Partner Updates &amp; Issues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343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5</a:t>
            </a:r>
            <a:r>
              <a:rPr lang="en-US" sz="3600" dirty="0" smtClean="0">
                <a:solidFill>
                  <a:schemeClr val="tx1"/>
                </a:solidFill>
              </a:rPr>
              <a:t>. AOB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168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79120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89037"/>
            <a:ext cx="8229600" cy="498316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800" b="1" dirty="0"/>
              <a:t>1. Introduction</a:t>
            </a:r>
            <a:endParaRPr lang="en-US" sz="2800" dirty="0"/>
          </a:p>
          <a:p>
            <a:pPr marL="0" indent="0">
              <a:buNone/>
            </a:pPr>
            <a:r>
              <a:rPr lang="en-GB" sz="2800" b="1" dirty="0"/>
              <a:t>2. IM </a:t>
            </a:r>
            <a:r>
              <a:rPr lang="en-GB" sz="2800" b="1" dirty="0" smtClean="0"/>
              <a:t>Update</a:t>
            </a:r>
          </a:p>
          <a:p>
            <a:pPr marL="0" indent="0">
              <a:buNone/>
            </a:pPr>
            <a:r>
              <a:rPr lang="en-GB" sz="2800" b="1" dirty="0"/>
              <a:t>3. Updates and discussion</a:t>
            </a:r>
            <a:endParaRPr lang="en-US" sz="2800" dirty="0"/>
          </a:p>
          <a:p>
            <a:pPr lvl="2"/>
            <a:r>
              <a:rPr lang="en-US" sz="2513" dirty="0"/>
              <a:t>Submission process of shelter/housing projects to the recovery framework </a:t>
            </a:r>
          </a:p>
          <a:p>
            <a:pPr lvl="2"/>
            <a:r>
              <a:rPr lang="en-US" sz="2513" dirty="0"/>
              <a:t>Coordination platform after 31 July for shelter/housing</a:t>
            </a:r>
          </a:p>
          <a:p>
            <a:pPr marL="0" indent="0">
              <a:buNone/>
            </a:pPr>
            <a:r>
              <a:rPr lang="en-GB" sz="2800" b="1" dirty="0"/>
              <a:t>4. Partners update and issues</a:t>
            </a:r>
            <a:endParaRPr lang="en-US" sz="2800" dirty="0"/>
          </a:p>
          <a:p>
            <a:pPr marL="0" indent="0">
              <a:buNone/>
            </a:pPr>
            <a:r>
              <a:rPr lang="en-GB" sz="2800" b="1" dirty="0"/>
              <a:t>5. </a:t>
            </a:r>
            <a:r>
              <a:rPr lang="en-GB" sz="2800" b="1" dirty="0" smtClean="0"/>
              <a:t>AOB</a:t>
            </a:r>
            <a:endParaRPr lang="en-US" sz="28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11560" y="251865"/>
            <a:ext cx="7772400" cy="7225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4314C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Agenda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4314C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347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2. IM Update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78363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7F141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Purpose</a:t>
            </a:r>
            <a:endParaRPr lang="en-US" sz="2800" dirty="0"/>
          </a:p>
          <a:p>
            <a:pPr marL="1078731" lvl="1" indent="-914400">
              <a:buFont typeface="+mj-lt"/>
              <a:buAutoNum type="arabicPeriod"/>
            </a:pPr>
            <a:endParaRPr lang="en-US" sz="2800" dirty="0" smtClean="0"/>
          </a:p>
          <a:p>
            <a:pPr marL="164331" lvl="1" indent="0">
              <a:buNone/>
            </a:pPr>
            <a:r>
              <a:rPr lang="en-US" sz="2400" dirty="0" smtClean="0"/>
              <a:t>1. HAP Update</a:t>
            </a:r>
          </a:p>
          <a:p>
            <a:pPr marL="164331" lvl="1" indent="0">
              <a:buNone/>
            </a:pPr>
            <a:endParaRPr lang="en-US" sz="2400" dirty="0" smtClean="0"/>
          </a:p>
          <a:p>
            <a:pPr marL="164331" lvl="1" indent="0">
              <a:buNone/>
            </a:pPr>
            <a:r>
              <a:rPr lang="en-US" sz="2400" dirty="0" smtClean="0"/>
              <a:t>2. Mapping &amp; Gap Analysis</a:t>
            </a:r>
          </a:p>
          <a:p>
            <a:pPr marL="164331" lvl="1" indent="0">
              <a:buNone/>
            </a:pPr>
            <a:endParaRPr lang="en-US" sz="2400" dirty="0" smtClean="0"/>
          </a:p>
          <a:p>
            <a:pPr marL="164331" lvl="1" indent="0">
              <a:buNone/>
            </a:pPr>
            <a:r>
              <a:rPr lang="en-US" sz="2400" dirty="0" smtClean="0"/>
              <a:t>3. Website and contact</a:t>
            </a:r>
          </a:p>
          <a:p>
            <a:pPr marL="1078731" lvl="1" indent="-914400">
              <a:buFont typeface="+mj-lt"/>
              <a:buAutoNum type="arabicPeriod"/>
            </a:pPr>
            <a:endParaRPr lang="en-US" sz="2800" dirty="0"/>
          </a:p>
          <a:p>
            <a:pPr marL="164331" lvl="1" indent="0" algn="ctr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Reminder – 3Ws Due Monday 27 July!</a:t>
            </a:r>
          </a:p>
        </p:txBody>
      </p:sp>
    </p:spTree>
    <p:extLst>
      <p:ext uri="{BB962C8B-B14F-4D97-AF65-F5344CB8AC3E}">
        <p14:creationId xmlns:p14="http://schemas.microsoft.com/office/powerpoint/2010/main" val="3158021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2. IM Update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04900" y="1295400"/>
            <a:ext cx="6934200" cy="4675053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34601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2. IM Update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452596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7F1416"/>
                </a:solidFill>
              </a:rPr>
              <a:t>Mapping &amp; Gap </a:t>
            </a:r>
            <a:r>
              <a:rPr lang="en-US" sz="2600" b="1" dirty="0" smtClean="0">
                <a:solidFill>
                  <a:srgbClr val="7F1416"/>
                </a:solidFill>
              </a:rPr>
              <a:t>Analysis (to be distributed)</a:t>
            </a:r>
          </a:p>
          <a:p>
            <a:pPr marL="0" indent="0">
              <a:buNone/>
            </a:pPr>
            <a:endParaRPr lang="en-US" sz="2600" b="1" dirty="0">
              <a:solidFill>
                <a:srgbClr val="7F1416"/>
              </a:solidFill>
            </a:endParaRPr>
          </a:p>
          <a:p>
            <a:r>
              <a:rPr lang="en-US" sz="2600" b="1" dirty="0" smtClean="0">
                <a:solidFill>
                  <a:srgbClr val="7F1416"/>
                </a:solidFill>
              </a:rPr>
              <a:t> </a:t>
            </a:r>
            <a:r>
              <a:rPr lang="en-US" sz="2600" dirty="0" smtClean="0"/>
              <a:t>Master 3W</a:t>
            </a:r>
          </a:p>
          <a:p>
            <a:pPr marL="0" indent="0">
              <a:buNone/>
            </a:pPr>
            <a:endParaRPr lang="en-US" sz="2600" b="1" dirty="0" smtClean="0">
              <a:solidFill>
                <a:srgbClr val="7F1416"/>
              </a:solidFill>
            </a:endParaRPr>
          </a:p>
          <a:p>
            <a:r>
              <a:rPr lang="en-US" sz="2600" dirty="0" smtClean="0"/>
              <a:t> HAP </a:t>
            </a:r>
            <a:r>
              <a:rPr lang="en-US" sz="2600" dirty="0"/>
              <a:t>Cluster Objective </a:t>
            </a:r>
            <a:r>
              <a:rPr lang="en-US" sz="2600" dirty="0" smtClean="0"/>
              <a:t>1 – map and supporting table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/>
              <a:t> </a:t>
            </a:r>
            <a:r>
              <a:rPr lang="en-US" sz="2600" dirty="0" smtClean="0"/>
              <a:t>Breakdown of island activities table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/>
              <a:t> </a:t>
            </a:r>
            <a:r>
              <a:rPr lang="en-US" sz="2600" dirty="0" smtClean="0"/>
              <a:t>Breakdown of Tanna &amp; Efate activities table</a:t>
            </a:r>
          </a:p>
          <a:p>
            <a:endParaRPr lang="en-US" sz="2600" b="1" dirty="0" smtClean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59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2. IM Update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077200" cy="4678362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3"/>
                </a:solidFill>
              </a:rPr>
              <a:t>Website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Our website has lots of resources, including: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 Coordination &amp; information management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Technical support &amp; design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Assessment reports (i.e. Shelter &amp; Settlements Report)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Housing, land &amp; property issues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Gender &amp; protection issues in shelter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 Build Back Safer documents and guidelines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All Shelter Cluster meeting presentations, notes, etc.</a:t>
            </a:r>
          </a:p>
          <a:p>
            <a:pPr marL="0" indent="0" algn="ctr">
              <a:buNone/>
            </a:pPr>
            <a:endParaRPr lang="en-US" sz="2000" b="1" dirty="0" smtClean="0"/>
          </a:p>
          <a:p>
            <a:pPr marL="0" indent="0" algn="ctr">
              <a:buNone/>
            </a:pP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</a:rPr>
              <a:t>https</a:t>
            </a:r>
            <a:r>
              <a:rPr lang="en-US" sz="2600" dirty="0">
                <a:solidFill>
                  <a:schemeClr val="accent6">
                    <a:lumMod val="75000"/>
                  </a:schemeClr>
                </a:solidFill>
              </a:rPr>
              <a:t>://www.sheltercluster.org/response/vanuatu-cyclone-pam-2015</a:t>
            </a:r>
            <a:endParaRPr lang="en-US" sz="2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64331" lvl="1" indent="0">
              <a:buNone/>
            </a:pPr>
            <a:endParaRPr lang="en-US" sz="2657" dirty="0" smtClean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04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2. IM Update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077200" cy="467836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3"/>
                </a:solidFill>
              </a:rPr>
              <a:t>Contacts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If </a:t>
            </a:r>
            <a:r>
              <a:rPr lang="en-US" sz="2400" dirty="0"/>
              <a:t>you wish to contact me directly, email:</a:t>
            </a:r>
          </a:p>
          <a:p>
            <a:pPr marL="0" indent="0" algn="ctr">
              <a:buNone/>
            </a:pPr>
            <a:endParaRPr lang="en-US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im.vanuatu@sheltercluster.org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If </a:t>
            </a:r>
            <a:r>
              <a:rPr lang="en-US" sz="2400" dirty="0"/>
              <a:t>you wish to email the SC group directly, send an email to:</a:t>
            </a:r>
          </a:p>
          <a:p>
            <a:pPr marL="0" indent="0" algn="ctr">
              <a:buNone/>
            </a:pPr>
            <a:endParaRPr lang="en-US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vanuatu_sheltercluster@googlegroups.com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78928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2. IM Update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sz="4200" b="1" dirty="0" smtClean="0">
                <a:solidFill>
                  <a:srgbClr val="7F1416"/>
                </a:solidFill>
              </a:rPr>
              <a:t>3Ws</a:t>
            </a:r>
          </a:p>
          <a:p>
            <a:pPr marL="0" indent="0">
              <a:buNone/>
            </a:pPr>
            <a:endParaRPr lang="en-US" sz="2800" b="1" dirty="0" smtClean="0">
              <a:solidFill>
                <a:schemeClr val="accent3"/>
              </a:solidFill>
            </a:endParaRPr>
          </a:p>
          <a:p>
            <a:pPr marL="0" indent="0" algn="ctr">
              <a:buNone/>
            </a:pPr>
            <a:r>
              <a:rPr lang="en-US" sz="2800" u="sng" dirty="0" smtClean="0"/>
              <a:t>Updating these remaining 3Ws within the HAP period will be crucial in accurately recognizing shelter partners’ response!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Please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check to update status of activities (planned -&gt; ongoing, ongoing -&gt; complete)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 Update HH reached  so we can understand scope of your activities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 algn="ctr">
              <a:buNone/>
            </a:pP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800" dirty="0">
                <a:solidFill>
                  <a:srgbClr val="FF0000"/>
                </a:solidFill>
              </a:rPr>
              <a:t>Reminder – 3Ws Due Monday </a:t>
            </a:r>
            <a:r>
              <a:rPr lang="en-US" sz="3800" dirty="0" smtClean="0">
                <a:solidFill>
                  <a:srgbClr val="FF0000"/>
                </a:solidFill>
              </a:rPr>
              <a:t>27 July!</a:t>
            </a: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007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3.1 </a:t>
            </a:r>
            <a:r>
              <a:rPr lang="en-US" sz="3600" dirty="0">
                <a:solidFill>
                  <a:schemeClr val="tx1"/>
                </a:solidFill>
              </a:rPr>
              <a:t>Submission process </a:t>
            </a:r>
            <a:r>
              <a:rPr lang="en-US" sz="3600" dirty="0" smtClean="0">
                <a:solidFill>
                  <a:schemeClr val="tx1"/>
                </a:solidFill>
              </a:rPr>
              <a:t>to </a:t>
            </a:r>
            <a:r>
              <a:rPr lang="en-US" sz="3600" dirty="0">
                <a:solidFill>
                  <a:schemeClr val="tx1"/>
                </a:solidFill>
              </a:rPr>
              <a:t>the recovery framework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17638"/>
            <a:ext cx="8382000" cy="4678361"/>
          </a:xfrm>
        </p:spPr>
        <p:txBody>
          <a:bodyPr anchor="t">
            <a:normAutofit fontScale="77500" lnSpcReduction="20000"/>
          </a:bodyPr>
          <a:lstStyle/>
          <a:p>
            <a:r>
              <a:rPr lang="en-GB" sz="4000" dirty="0"/>
              <a:t>On 16 June 2015, the Office of the Prime Minister released the National Recovery and Strengthening Program Plan entitled “Strengthening </a:t>
            </a:r>
            <a:r>
              <a:rPr lang="en-GB" sz="4000" dirty="0" err="1"/>
              <a:t>ni</a:t>
            </a:r>
            <a:r>
              <a:rPr lang="en-GB" sz="4000" dirty="0"/>
              <a:t>-Vanuatu Resilience”. In this document, three areas of critical recovery need have been identified:</a:t>
            </a:r>
            <a:endParaRPr lang="fr-FR" sz="4000" dirty="0"/>
          </a:p>
          <a:p>
            <a:pPr marL="0" indent="0">
              <a:buNone/>
            </a:pPr>
            <a:endParaRPr lang="fr-FR" sz="4000" dirty="0"/>
          </a:p>
          <a:p>
            <a:pPr lvl="0"/>
            <a:r>
              <a:rPr lang="en-GB" sz="4000" i="1" dirty="0"/>
              <a:t>Restore and develop essential social services</a:t>
            </a:r>
            <a:endParaRPr lang="fr-FR" sz="4000" dirty="0"/>
          </a:p>
          <a:p>
            <a:pPr lvl="0"/>
            <a:r>
              <a:rPr lang="en-GB" sz="4000" i="1" dirty="0"/>
              <a:t>Repair and improve infrastructure</a:t>
            </a:r>
            <a:endParaRPr lang="fr-FR" sz="4000" dirty="0"/>
          </a:p>
          <a:p>
            <a:pPr lvl="0"/>
            <a:r>
              <a:rPr lang="en-GB" sz="4000" i="1" dirty="0"/>
              <a:t>Promote and support </a:t>
            </a:r>
            <a:r>
              <a:rPr lang="en-GB" sz="4000" i="1" dirty="0" err="1"/>
              <a:t>ni</a:t>
            </a:r>
            <a:r>
              <a:rPr lang="en-GB" sz="4000" i="1" dirty="0"/>
              <a:t>-Vanuatu livelihoods and </a:t>
            </a:r>
            <a:r>
              <a:rPr lang="en-GB" sz="4000" i="1" dirty="0" err="1"/>
              <a:t>lifeways</a:t>
            </a:r>
            <a:endParaRPr lang="fr-FR" sz="4000" dirty="0"/>
          </a:p>
          <a:p>
            <a:pPr marL="0" indent="0">
              <a:buNone/>
            </a:pPr>
            <a:endParaRPr lang="en-US" sz="3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97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Powerpoint Template V 1 0 - MYN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3495</TotalTime>
  <Words>845</Words>
  <Application>Microsoft Macintosh PowerPoint</Application>
  <PresentationFormat>Présentation à l'écran (4:3)</PresentationFormat>
  <Paragraphs>127</Paragraphs>
  <Slides>16</Slides>
  <Notes>16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Shelter Cluster Powerpoint Template V 1 0 - MYN</vt:lpstr>
      <vt:lpstr>Présentation PowerPoint</vt:lpstr>
      <vt:lpstr>Présentation PowerPoint</vt:lpstr>
      <vt:lpstr>2. IM Update</vt:lpstr>
      <vt:lpstr>2. IM Update</vt:lpstr>
      <vt:lpstr>2. IM Update</vt:lpstr>
      <vt:lpstr>2. IM Update</vt:lpstr>
      <vt:lpstr>2. IM Update</vt:lpstr>
      <vt:lpstr>2. IM Update</vt:lpstr>
      <vt:lpstr>3.1 Submission process to the recovery framework</vt:lpstr>
      <vt:lpstr>Présentation PowerPoint</vt:lpstr>
      <vt:lpstr>Présentation PowerPoint</vt:lpstr>
      <vt:lpstr>Présentation PowerPoint</vt:lpstr>
      <vt:lpstr>3.2 Coordination platform after 31 July </vt:lpstr>
      <vt:lpstr>3.3 Incoming events</vt:lpstr>
      <vt:lpstr>4. Partner Updates &amp; Issues</vt:lpstr>
      <vt:lpstr>5. AOB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Rashmi Rita</dc:creator>
  <cp:lastModifiedBy>Xavier Génot</cp:lastModifiedBy>
  <cp:revision>149</cp:revision>
  <cp:lastPrinted>2015-04-20T03:41:37Z</cp:lastPrinted>
  <dcterms:created xsi:type="dcterms:W3CDTF">2015-04-20T03:36:07Z</dcterms:created>
  <dcterms:modified xsi:type="dcterms:W3CDTF">2015-07-16T03:44:21Z</dcterms:modified>
</cp:coreProperties>
</file>