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66" r:id="rId2"/>
    <p:sldId id="272" r:id="rId3"/>
    <p:sldId id="354" r:id="rId4"/>
    <p:sldId id="334" r:id="rId5"/>
    <p:sldId id="357" r:id="rId6"/>
    <p:sldId id="358" r:id="rId7"/>
    <p:sldId id="342" r:id="rId8"/>
    <p:sldId id="344" r:id="rId9"/>
    <p:sldId id="345" r:id="rId10"/>
    <p:sldId id="346" r:id="rId11"/>
    <p:sldId id="347" r:id="rId12"/>
    <p:sldId id="341" r:id="rId13"/>
    <p:sldId id="352" r:id="rId14"/>
    <p:sldId id="353" r:id="rId15"/>
    <p:sldId id="351" r:id="rId16"/>
    <p:sldId id="348" r:id="rId17"/>
    <p:sldId id="336" r:id="rId18"/>
    <p:sldId id="355" r:id="rId19"/>
    <p:sldId id="356" r:id="rId20"/>
    <p:sldId id="349" r:id="rId21"/>
    <p:sldId id="350" r:id="rId22"/>
    <p:sldId id="337" r:id="rId23"/>
  </p:sldIdLst>
  <p:sldSz cx="9144000" cy="6858000" type="screen4x3"/>
  <p:notesSz cx="9926638" cy="14355763"/>
  <p:defaultTextStyle>
    <a:defPPr>
      <a:defRPr lang="en-US"/>
    </a:defPPr>
    <a:lvl1pPr marL="0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1pPr>
    <a:lvl2pPr marL="331548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2pPr>
    <a:lvl3pPr marL="663096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3pPr>
    <a:lvl4pPr marL="994644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4pPr>
    <a:lvl5pPr marL="1326191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5pPr>
    <a:lvl6pPr marL="1657739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6pPr>
    <a:lvl7pPr marL="1989287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7pPr>
    <a:lvl8pPr marL="2320835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8pPr>
    <a:lvl9pPr marL="2652383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416"/>
    <a:srgbClr val="E5D0D0"/>
    <a:srgbClr val="CDD6DB"/>
    <a:srgbClr val="1687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76" autoAdjust="0"/>
  </p:normalViewPr>
  <p:slideViewPr>
    <p:cSldViewPr>
      <p:cViewPr varScale="1">
        <p:scale>
          <a:sx n="71" d="100"/>
          <a:sy n="71" d="100"/>
        </p:scale>
        <p:origin x="-180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1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1EE10-C047-4A64-AA1E-C05E7CAD5168}" type="datetimeFigureOut">
              <a:rPr lang="en-US" smtClean="0"/>
              <a:t>26/07/15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3875"/>
            <a:ext cx="645953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908800"/>
            <a:ext cx="7942262" cy="5653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636626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6626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97E7A-790F-4775-B1C1-760D31F8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9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1pPr>
    <a:lvl2pPr marL="23682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2pPr>
    <a:lvl3pPr marL="47364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3pPr>
    <a:lvl4pPr marL="71046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4pPr>
    <a:lvl5pPr marL="94728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5pPr>
    <a:lvl6pPr marL="118410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6pPr>
    <a:lvl7pPr marL="1420919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7pPr>
    <a:lvl8pPr marL="1657739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8pPr>
    <a:lvl9pPr marL="1894559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66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705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7056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7056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7056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7056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3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3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662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20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3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21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3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22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755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66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1" y="18448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80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2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7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1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4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9454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857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274642"/>
            <a:ext cx="601980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005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66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1438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0"/>
            <a:ext cx="7772400" cy="1500187"/>
          </a:xfrm>
        </p:spPr>
        <p:txBody>
          <a:bodyPr anchor="b"/>
          <a:lstStyle>
            <a:lvl1pPr marL="0" indent="0">
              <a:buNone/>
              <a:defRPr sz="719">
                <a:solidFill>
                  <a:schemeClr val="tx1">
                    <a:tint val="75000"/>
                  </a:schemeClr>
                </a:solidFill>
              </a:defRPr>
            </a:lvl1pPr>
            <a:lvl2pPr marL="164333" indent="0">
              <a:buNone/>
              <a:defRPr sz="647">
                <a:solidFill>
                  <a:schemeClr val="tx1">
                    <a:tint val="75000"/>
                  </a:schemeClr>
                </a:solidFill>
              </a:defRPr>
            </a:lvl2pPr>
            <a:lvl3pPr marL="328665" indent="0">
              <a:buNone/>
              <a:defRPr sz="575">
                <a:solidFill>
                  <a:schemeClr val="tx1">
                    <a:tint val="75000"/>
                  </a:schemeClr>
                </a:solidFill>
              </a:defRPr>
            </a:lvl3pPr>
            <a:lvl4pPr marL="492997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4pPr>
            <a:lvl5pPr marL="657328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5pPr>
            <a:lvl6pPr marL="821661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6pPr>
            <a:lvl7pPr marL="985992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7pPr>
            <a:lvl8pPr marL="1150325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8pPr>
            <a:lvl9pPr marL="1314658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3807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1007"/>
            </a:lvl1pPr>
            <a:lvl2pPr>
              <a:defRPr sz="863"/>
            </a:lvl2pPr>
            <a:lvl3pPr>
              <a:defRPr sz="719"/>
            </a:lvl3pPr>
            <a:lvl4pPr>
              <a:defRPr sz="647"/>
            </a:lvl4pPr>
            <a:lvl5pPr>
              <a:defRPr sz="647"/>
            </a:lvl5pPr>
            <a:lvl6pPr>
              <a:defRPr sz="647"/>
            </a:lvl6pPr>
            <a:lvl7pPr>
              <a:defRPr sz="647"/>
            </a:lvl7pPr>
            <a:lvl8pPr>
              <a:defRPr sz="647"/>
            </a:lvl8pPr>
            <a:lvl9pPr>
              <a:defRPr sz="64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1007"/>
            </a:lvl1pPr>
            <a:lvl2pPr>
              <a:defRPr sz="863"/>
            </a:lvl2pPr>
            <a:lvl3pPr>
              <a:defRPr sz="719"/>
            </a:lvl3pPr>
            <a:lvl4pPr>
              <a:defRPr sz="647"/>
            </a:lvl4pPr>
            <a:lvl5pPr>
              <a:defRPr sz="647"/>
            </a:lvl5pPr>
            <a:lvl6pPr>
              <a:defRPr sz="647"/>
            </a:lvl6pPr>
            <a:lvl7pPr>
              <a:defRPr sz="647"/>
            </a:lvl7pPr>
            <a:lvl8pPr>
              <a:defRPr sz="647"/>
            </a:lvl8pPr>
            <a:lvl9pPr>
              <a:defRPr sz="64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6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8" cy="639762"/>
          </a:xfrm>
        </p:spPr>
        <p:txBody>
          <a:bodyPr anchor="b"/>
          <a:lstStyle>
            <a:lvl1pPr marL="0" indent="0">
              <a:buNone/>
              <a:defRPr sz="863" b="1"/>
            </a:lvl1pPr>
            <a:lvl2pPr marL="164333" indent="0">
              <a:buNone/>
              <a:defRPr sz="719" b="1"/>
            </a:lvl2pPr>
            <a:lvl3pPr marL="328665" indent="0">
              <a:buNone/>
              <a:defRPr sz="647" b="1"/>
            </a:lvl3pPr>
            <a:lvl4pPr marL="492997" indent="0">
              <a:buNone/>
              <a:defRPr sz="575" b="1"/>
            </a:lvl4pPr>
            <a:lvl5pPr marL="657328" indent="0">
              <a:buNone/>
              <a:defRPr sz="575" b="1"/>
            </a:lvl5pPr>
            <a:lvl6pPr marL="821661" indent="0">
              <a:buNone/>
              <a:defRPr sz="575" b="1"/>
            </a:lvl6pPr>
            <a:lvl7pPr marL="985992" indent="0">
              <a:buNone/>
              <a:defRPr sz="575" b="1"/>
            </a:lvl7pPr>
            <a:lvl8pPr marL="1150325" indent="0">
              <a:buNone/>
              <a:defRPr sz="575" b="1"/>
            </a:lvl8pPr>
            <a:lvl9pPr marL="1314658" indent="0">
              <a:buNone/>
              <a:defRPr sz="57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8" cy="3951288"/>
          </a:xfrm>
        </p:spPr>
        <p:txBody>
          <a:bodyPr/>
          <a:lstStyle>
            <a:lvl1pPr>
              <a:defRPr sz="863"/>
            </a:lvl1pPr>
            <a:lvl2pPr>
              <a:defRPr sz="719"/>
            </a:lvl2pPr>
            <a:lvl3pPr>
              <a:defRPr sz="647"/>
            </a:lvl3pPr>
            <a:lvl4pPr>
              <a:defRPr sz="575"/>
            </a:lvl4pPr>
            <a:lvl5pPr>
              <a:defRPr sz="575"/>
            </a:lvl5pPr>
            <a:lvl6pPr>
              <a:defRPr sz="575"/>
            </a:lvl6pPr>
            <a:lvl7pPr>
              <a:defRPr sz="575"/>
            </a:lvl7pPr>
            <a:lvl8pPr>
              <a:defRPr sz="575"/>
            </a:lvl8pPr>
            <a:lvl9pPr>
              <a:defRPr sz="5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863" b="1"/>
            </a:lvl1pPr>
            <a:lvl2pPr marL="164333" indent="0">
              <a:buNone/>
              <a:defRPr sz="719" b="1"/>
            </a:lvl2pPr>
            <a:lvl3pPr marL="328665" indent="0">
              <a:buNone/>
              <a:defRPr sz="647" b="1"/>
            </a:lvl3pPr>
            <a:lvl4pPr marL="492997" indent="0">
              <a:buNone/>
              <a:defRPr sz="575" b="1"/>
            </a:lvl4pPr>
            <a:lvl5pPr marL="657328" indent="0">
              <a:buNone/>
              <a:defRPr sz="575" b="1"/>
            </a:lvl5pPr>
            <a:lvl6pPr marL="821661" indent="0">
              <a:buNone/>
              <a:defRPr sz="575" b="1"/>
            </a:lvl6pPr>
            <a:lvl7pPr marL="985992" indent="0">
              <a:buNone/>
              <a:defRPr sz="575" b="1"/>
            </a:lvl7pPr>
            <a:lvl8pPr marL="1150325" indent="0">
              <a:buNone/>
              <a:defRPr sz="575" b="1"/>
            </a:lvl8pPr>
            <a:lvl9pPr marL="1314658" indent="0">
              <a:buNone/>
              <a:defRPr sz="57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863"/>
            </a:lvl1pPr>
            <a:lvl2pPr>
              <a:defRPr sz="719"/>
            </a:lvl2pPr>
            <a:lvl3pPr>
              <a:defRPr sz="647"/>
            </a:lvl3pPr>
            <a:lvl4pPr>
              <a:defRPr sz="575"/>
            </a:lvl4pPr>
            <a:lvl5pPr>
              <a:defRPr sz="575"/>
            </a:lvl5pPr>
            <a:lvl6pPr>
              <a:defRPr sz="575"/>
            </a:lvl6pPr>
            <a:lvl7pPr>
              <a:defRPr sz="575"/>
            </a:lvl7pPr>
            <a:lvl8pPr>
              <a:defRPr sz="575"/>
            </a:lvl8pPr>
            <a:lvl9pPr>
              <a:defRPr sz="5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91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877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02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273055"/>
            <a:ext cx="3008313" cy="1162050"/>
          </a:xfrm>
        </p:spPr>
        <p:txBody>
          <a:bodyPr anchor="b"/>
          <a:lstStyle>
            <a:lvl1pPr algn="l">
              <a:defRPr sz="71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8"/>
            <a:ext cx="5111752" cy="5853113"/>
          </a:xfrm>
        </p:spPr>
        <p:txBody>
          <a:bodyPr/>
          <a:lstStyle>
            <a:lvl1pPr>
              <a:defRPr sz="1150"/>
            </a:lvl1pPr>
            <a:lvl2pPr>
              <a:defRPr sz="1007"/>
            </a:lvl2pPr>
            <a:lvl3pPr>
              <a:defRPr sz="863"/>
            </a:lvl3pPr>
            <a:lvl4pPr>
              <a:defRPr sz="719"/>
            </a:lvl4pPr>
            <a:lvl5pPr>
              <a:defRPr sz="719"/>
            </a:lvl5pPr>
            <a:lvl6pPr>
              <a:defRPr sz="719"/>
            </a:lvl6pPr>
            <a:lvl7pPr>
              <a:defRPr sz="719"/>
            </a:lvl7pPr>
            <a:lvl8pPr>
              <a:defRPr sz="719"/>
            </a:lvl8pPr>
            <a:lvl9pPr>
              <a:defRPr sz="71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1435103"/>
            <a:ext cx="3008313" cy="4691063"/>
          </a:xfrm>
        </p:spPr>
        <p:txBody>
          <a:bodyPr/>
          <a:lstStyle>
            <a:lvl1pPr marL="0" indent="0">
              <a:buNone/>
              <a:defRPr sz="503"/>
            </a:lvl1pPr>
            <a:lvl2pPr marL="164333" indent="0">
              <a:buNone/>
              <a:defRPr sz="431"/>
            </a:lvl2pPr>
            <a:lvl3pPr marL="328665" indent="0">
              <a:buNone/>
              <a:defRPr sz="360"/>
            </a:lvl3pPr>
            <a:lvl4pPr marL="492997" indent="0">
              <a:buNone/>
              <a:defRPr sz="323"/>
            </a:lvl4pPr>
            <a:lvl5pPr marL="657328" indent="0">
              <a:buNone/>
              <a:defRPr sz="323"/>
            </a:lvl5pPr>
            <a:lvl6pPr marL="821661" indent="0">
              <a:buNone/>
              <a:defRPr sz="323"/>
            </a:lvl6pPr>
            <a:lvl7pPr marL="985992" indent="0">
              <a:buNone/>
              <a:defRPr sz="323"/>
            </a:lvl7pPr>
            <a:lvl8pPr marL="1150325" indent="0">
              <a:buNone/>
              <a:defRPr sz="323"/>
            </a:lvl8pPr>
            <a:lvl9pPr marL="1314658" indent="0">
              <a:buNone/>
              <a:defRPr sz="3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879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8"/>
          </a:xfrm>
        </p:spPr>
        <p:txBody>
          <a:bodyPr anchor="b"/>
          <a:lstStyle>
            <a:lvl1pPr algn="l">
              <a:defRPr sz="71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150"/>
            </a:lvl1pPr>
            <a:lvl2pPr marL="164333" indent="0">
              <a:buNone/>
              <a:defRPr sz="1007"/>
            </a:lvl2pPr>
            <a:lvl3pPr marL="328665" indent="0">
              <a:buNone/>
              <a:defRPr sz="863"/>
            </a:lvl3pPr>
            <a:lvl4pPr marL="492997" indent="0">
              <a:buNone/>
              <a:defRPr sz="719"/>
            </a:lvl4pPr>
            <a:lvl5pPr marL="657328" indent="0">
              <a:buNone/>
              <a:defRPr sz="719"/>
            </a:lvl5pPr>
            <a:lvl6pPr marL="821661" indent="0">
              <a:buNone/>
              <a:defRPr sz="719"/>
            </a:lvl6pPr>
            <a:lvl7pPr marL="985992" indent="0">
              <a:buNone/>
              <a:defRPr sz="719"/>
            </a:lvl7pPr>
            <a:lvl8pPr marL="1150325" indent="0">
              <a:buNone/>
              <a:defRPr sz="719"/>
            </a:lvl8pPr>
            <a:lvl9pPr marL="1314658" indent="0">
              <a:buNone/>
              <a:defRPr sz="719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503"/>
            </a:lvl1pPr>
            <a:lvl2pPr marL="164333" indent="0">
              <a:buNone/>
              <a:defRPr sz="431"/>
            </a:lvl2pPr>
            <a:lvl3pPr marL="328665" indent="0">
              <a:buNone/>
              <a:defRPr sz="360"/>
            </a:lvl3pPr>
            <a:lvl4pPr marL="492997" indent="0">
              <a:buNone/>
              <a:defRPr sz="323"/>
            </a:lvl4pPr>
            <a:lvl5pPr marL="657328" indent="0">
              <a:buNone/>
              <a:defRPr sz="323"/>
            </a:lvl5pPr>
            <a:lvl6pPr marL="821661" indent="0">
              <a:buNone/>
              <a:defRPr sz="323"/>
            </a:lvl6pPr>
            <a:lvl7pPr marL="985992" indent="0">
              <a:buNone/>
              <a:defRPr sz="323"/>
            </a:lvl7pPr>
            <a:lvl8pPr marL="1150325" indent="0">
              <a:buNone/>
              <a:defRPr sz="323"/>
            </a:lvl8pPr>
            <a:lvl9pPr marL="1314658" indent="0">
              <a:buNone/>
              <a:defRPr sz="3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2329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162222"/>
            <a:ext cx="66447" cy="132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2870" tIns="16435" rIns="32870" bIns="16435" numCol="1" anchor="ctr" anchorCtr="0" compatLnSpc="1">
            <a:prstTxWarp prst="textNoShape">
              <a:avLst/>
            </a:prstTxWarp>
            <a:spAutoFit/>
          </a:bodyPr>
          <a:lstStyle/>
          <a:p>
            <a:pPr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2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white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4" y="162222"/>
            <a:ext cx="66447" cy="132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2870" tIns="16435" rIns="32870" bIns="16435" numCol="1" anchor="ctr" anchorCtr="0" compatLnSpc="1">
            <a:prstTxWarp prst="textNoShape">
              <a:avLst/>
            </a:prstTxWarp>
            <a:spAutoFit/>
          </a:bodyPr>
          <a:lstStyle/>
          <a:p>
            <a:pPr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7"/>
            <a:ext cx="9144000" cy="237676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6741370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70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70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70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70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6600" y="6163121"/>
            <a:ext cx="3048000" cy="57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4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ctr" defTabSz="328665" rtl="0" eaLnBrk="1" latinLnBrk="0" hangingPunct="1">
        <a:spcBef>
          <a:spcPct val="0"/>
        </a:spcBef>
        <a:buNone/>
        <a:defRPr sz="1294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123249" indent="-123249" algn="l" defTabSz="328665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1150" kern="1200">
          <a:solidFill>
            <a:schemeClr val="tx1"/>
          </a:solidFill>
          <a:latin typeface="+mn-lt"/>
          <a:ea typeface="+mn-ea"/>
          <a:cs typeface="+mn-cs"/>
        </a:defRPr>
      </a:lvl1pPr>
      <a:lvl2pPr marL="267039" indent="-102708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1007" kern="1200">
          <a:solidFill>
            <a:schemeClr val="tx1"/>
          </a:solidFill>
          <a:latin typeface="+mn-lt"/>
          <a:ea typeface="+mn-ea"/>
          <a:cs typeface="+mn-cs"/>
        </a:defRPr>
      </a:lvl2pPr>
      <a:lvl3pPr marL="410831" indent="-82166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3pPr>
      <a:lvl4pPr marL="575164" indent="-82166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719" kern="1200">
          <a:solidFill>
            <a:schemeClr val="tx1"/>
          </a:solidFill>
          <a:latin typeface="+mn-lt"/>
          <a:ea typeface="+mn-ea"/>
          <a:cs typeface="+mn-cs"/>
        </a:defRPr>
      </a:lvl4pPr>
      <a:lvl5pPr marL="739495" indent="-82166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719" kern="1200">
          <a:solidFill>
            <a:schemeClr val="tx1"/>
          </a:solidFill>
          <a:latin typeface="+mn-lt"/>
          <a:ea typeface="+mn-ea"/>
          <a:cs typeface="+mn-cs"/>
        </a:defRPr>
      </a:lvl5pPr>
      <a:lvl6pPr marL="903827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6pPr>
      <a:lvl7pPr marL="1068159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7pPr>
      <a:lvl8pPr marL="1232492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8pPr>
      <a:lvl9pPr marL="1396823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1pPr>
      <a:lvl2pPr marL="164333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2pPr>
      <a:lvl3pPr marL="328665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3pPr>
      <a:lvl4pPr marL="492997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4pPr>
      <a:lvl5pPr marL="657328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5pPr>
      <a:lvl6pPr marL="821661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6pPr>
      <a:lvl7pPr marL="985992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7pPr>
      <a:lvl8pPr marL="1150325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8pPr>
      <a:lvl9pPr marL="1314658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667638"/>
            <a:ext cx="8686800" cy="152272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Shelter Cluster Vanuatu </a:t>
            </a:r>
            <a: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4000" b="1" dirty="0" smtClean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Meeting </a:t>
            </a:r>
            <a: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4355285"/>
            <a:ext cx="6400800" cy="1270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b="1" dirty="0" smtClean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23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 July 2015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PWD Offices,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en-GB" b="1" dirty="0" smtClean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Port-Vila</a:t>
            </a:r>
            <a:endParaRPr kumimoji="0" lang="en-GB" sz="32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1000"/>
            <a:ext cx="9144000" cy="173474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57912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961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3.4 </a:t>
            </a:r>
            <a:r>
              <a:rPr lang="en-US" sz="3600" dirty="0">
                <a:solidFill>
                  <a:schemeClr val="tx1"/>
                </a:solidFill>
              </a:rPr>
              <a:t>Completing Shelter distribution after 31 July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r>
              <a:rPr lang="en-GB" sz="2800" dirty="0" smtClean="0"/>
              <a:t>All shelter/housing activities after 31 July to be submitted to the Recovery Framework</a:t>
            </a:r>
          </a:p>
          <a:p>
            <a:r>
              <a:rPr lang="en-GB" sz="28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Humanitarian activities after 31 July issue raised at inter cluster meeting on 22/07. Meeting was chaired by NDMO director.</a:t>
            </a:r>
          </a:p>
          <a:p>
            <a:r>
              <a:rPr lang="en-GB" sz="28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For any shelter distribution after 31 July, need to be discussed with NDMO and PWD.</a:t>
            </a:r>
          </a:p>
          <a:p>
            <a:endParaRPr lang="en-GB" sz="2800" dirty="0" smtClean="0">
              <a:solidFill>
                <a:srgbClr val="000000"/>
              </a:solidFill>
              <a:latin typeface="Calibri"/>
              <a:ea typeface="Microsoft Sans Serif"/>
              <a:cs typeface="Calibri"/>
            </a:endParaRPr>
          </a:p>
          <a:p>
            <a:pPr marL="0" indent="0">
              <a:buNone/>
            </a:pPr>
            <a:endParaRPr lang="en-GB" sz="28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GB"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1767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3.5 </a:t>
            </a:r>
            <a:r>
              <a:rPr lang="en-US" sz="3600" dirty="0">
                <a:solidFill>
                  <a:schemeClr val="tx1"/>
                </a:solidFill>
              </a:rPr>
              <a:t>El Nino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r>
              <a:rPr lang="en-GB" sz="2800" dirty="0" smtClean="0">
                <a:solidFill>
                  <a:srgbClr val="000000"/>
                </a:solidFill>
                <a:ea typeface="Microsoft Sans Serif"/>
                <a:cs typeface="Calibri"/>
              </a:rPr>
              <a:t>El Nino issue </a:t>
            </a:r>
            <a:r>
              <a:rPr lang="en-GB" sz="2800" dirty="0">
                <a:solidFill>
                  <a:srgbClr val="000000"/>
                </a:solidFill>
                <a:ea typeface="Microsoft Sans Serif"/>
                <a:cs typeface="Calibri"/>
              </a:rPr>
              <a:t>raised at inter cluster meeting on 22/07. Meeting was chaired by NDMO director.</a:t>
            </a:r>
          </a:p>
          <a:p>
            <a:r>
              <a:rPr lang="en-GB" sz="2800" dirty="0" smtClean="0">
                <a:solidFill>
                  <a:srgbClr val="000000"/>
                </a:solidFill>
                <a:ea typeface="Microsoft Sans Serif"/>
                <a:cs typeface="Calibri"/>
              </a:rPr>
              <a:t>Decision to work on Action Plan, contribution by all cluster for first week of August.</a:t>
            </a:r>
          </a:p>
          <a:p>
            <a:r>
              <a:rPr lang="en-GB" sz="2800" dirty="0" smtClean="0">
                <a:solidFill>
                  <a:srgbClr val="000000"/>
                </a:solidFill>
                <a:ea typeface="Microsoft Sans Serif"/>
                <a:cs typeface="Calibri"/>
              </a:rPr>
              <a:t>WASH and FSAC clusters would be the 2 key clusters involved</a:t>
            </a:r>
          </a:p>
          <a:p>
            <a:endParaRPr lang="en-GB" sz="2800" dirty="0" smtClean="0">
              <a:solidFill>
                <a:srgbClr val="000000"/>
              </a:solidFill>
              <a:ea typeface="Microsoft Sans Serif"/>
              <a:cs typeface="Calibri"/>
            </a:endParaRPr>
          </a:p>
          <a:p>
            <a:pPr marL="0" indent="0">
              <a:buNone/>
            </a:pPr>
            <a:r>
              <a:rPr lang="en-GB" sz="2800" i="1" dirty="0" smtClean="0">
                <a:solidFill>
                  <a:srgbClr val="000000"/>
                </a:solidFill>
                <a:ea typeface="Microsoft Sans Serif"/>
                <a:cs typeface="Calibri"/>
              </a:rPr>
              <a:t>Do you think that El Nino impact need shelter activities and do Shelter Cluster need to be involved at this stage?</a:t>
            </a:r>
            <a:endParaRPr lang="en-GB" sz="2800" i="1" dirty="0">
              <a:solidFill>
                <a:srgbClr val="000000"/>
              </a:solidFill>
              <a:ea typeface="Microsoft Sans Serif"/>
              <a:cs typeface="Calibri"/>
            </a:endParaRPr>
          </a:p>
          <a:p>
            <a:endParaRPr lang="en-GB" sz="2800" dirty="0" smtClean="0">
              <a:solidFill>
                <a:srgbClr val="000000"/>
              </a:solidFill>
              <a:latin typeface="Calibri"/>
              <a:ea typeface="Microsoft Sans Serif"/>
              <a:cs typeface="Calibri"/>
            </a:endParaRPr>
          </a:p>
          <a:p>
            <a:pPr marL="0" indent="0">
              <a:buNone/>
            </a:pPr>
            <a:endParaRPr lang="en-GB" sz="28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GB"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9622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ctr"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3.6 Shelter &amp; Settlement vulnerability monitoring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pPr>
              <a:buFont typeface="Wingdings" charset="2"/>
              <a:buChar char="ü"/>
            </a:pPr>
            <a:r>
              <a:rPr lang="en-GB" sz="2400" dirty="0" smtClean="0">
                <a:solidFill>
                  <a:srgbClr val="000000"/>
                </a:solidFill>
              </a:rPr>
              <a:t>Shelter &amp; Settlement Vulnerability Assessment done in April May 2015</a:t>
            </a:r>
          </a:p>
          <a:p>
            <a:pPr marL="0" indent="0">
              <a:buNone/>
            </a:pPr>
            <a:endParaRPr lang="en-GB" sz="2400" dirty="0" smtClean="0">
              <a:solidFill>
                <a:srgbClr val="000000"/>
              </a:solidFill>
            </a:endParaRPr>
          </a:p>
          <a:p>
            <a:pPr>
              <a:buFont typeface="Wingdings" charset="2"/>
              <a:buChar char="ü"/>
            </a:pPr>
            <a:r>
              <a:rPr lang="en-GB" sz="2400" dirty="0" smtClean="0">
                <a:solidFill>
                  <a:srgbClr val="000000"/>
                </a:solidFill>
              </a:rPr>
              <a:t>Monitoring from 10 August till 7 September</a:t>
            </a:r>
          </a:p>
          <a:p>
            <a:pPr>
              <a:buFont typeface="Wingdings" charset="2"/>
              <a:buChar char="ü"/>
            </a:pPr>
            <a:endParaRPr lang="en-GB" sz="2400" dirty="0">
              <a:solidFill>
                <a:srgbClr val="000000"/>
              </a:solidFill>
            </a:endParaRPr>
          </a:p>
          <a:p>
            <a:pPr>
              <a:buFont typeface="Wingdings" charset="2"/>
              <a:buChar char="ü"/>
            </a:pPr>
            <a:r>
              <a:rPr lang="en-CA" sz="2400" dirty="0"/>
              <a:t>Main </a:t>
            </a:r>
            <a:r>
              <a:rPr lang="en-CA" sz="2400" dirty="0" smtClean="0"/>
              <a:t>objective</a:t>
            </a:r>
            <a:r>
              <a:rPr lang="fr-FR" sz="2400" dirty="0" smtClean="0"/>
              <a:t>: </a:t>
            </a:r>
            <a:r>
              <a:rPr lang="en-CA" sz="2400" dirty="0" smtClean="0"/>
              <a:t>To </a:t>
            </a:r>
            <a:r>
              <a:rPr lang="en-CA" sz="2400" dirty="0"/>
              <a:t>inform the (1) </a:t>
            </a:r>
            <a:r>
              <a:rPr lang="en-CA" sz="2400" b="1" dirty="0"/>
              <a:t>evaluation of the effectiveness of the shelter operational response</a:t>
            </a:r>
            <a:r>
              <a:rPr lang="en-CA" sz="2400" dirty="0"/>
              <a:t> detailed in the humanitarian action plan (2) </a:t>
            </a:r>
            <a:r>
              <a:rPr lang="en-CA" sz="2400" b="1" dirty="0"/>
              <a:t>on going recovery and preparedness strategies </a:t>
            </a:r>
            <a:r>
              <a:rPr lang="en-CA" sz="2400" dirty="0"/>
              <a:t>following the Cyclone Pam event that struck the Vanuatu archipelago in March 2015.</a:t>
            </a:r>
            <a:endParaRPr lang="fr-FR" sz="2400" dirty="0"/>
          </a:p>
          <a:p>
            <a:pPr marL="0" indent="0">
              <a:buNone/>
            </a:pPr>
            <a:endParaRPr lang="en-GB" sz="24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302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ctr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3.6 Shelter &amp; Settlement vulnerability monitoring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r>
              <a:rPr lang="en-CA" sz="2400" dirty="0"/>
              <a:t>Specific objectives</a:t>
            </a:r>
            <a:endParaRPr lang="fr-FR" sz="2400" dirty="0"/>
          </a:p>
          <a:p>
            <a:pPr marL="457200" lvl="0" indent="-457200">
              <a:buFont typeface="+mj-lt"/>
              <a:buAutoNum type="arabicPeriod"/>
            </a:pPr>
            <a:r>
              <a:rPr lang="en-CA" sz="2400" b="1" dirty="0"/>
              <a:t>Monitor the sheltering conditions </a:t>
            </a:r>
            <a:r>
              <a:rPr lang="en-CA" sz="2400" dirty="0"/>
              <a:t>for families affected by TC Pam since the baseline assessment;</a:t>
            </a:r>
            <a:endParaRPr lang="fr-FR" sz="2400" i="1" dirty="0"/>
          </a:p>
          <a:p>
            <a:pPr marL="457200" lvl="0" indent="-457200">
              <a:buFont typeface="+mj-lt"/>
              <a:buAutoNum type="arabicPeriod"/>
            </a:pPr>
            <a:r>
              <a:rPr lang="en-CA" sz="2400" dirty="0"/>
              <a:t>Evaluate the </a:t>
            </a:r>
            <a:r>
              <a:rPr lang="en-CA" sz="2400" b="1" dirty="0"/>
              <a:t>utility of various shelter interventions </a:t>
            </a:r>
            <a:r>
              <a:rPr lang="en-CA" sz="2400" dirty="0"/>
              <a:t>provided by Shelter Cluster agencies and others stakeholders to enable families and communities to recover</a:t>
            </a:r>
            <a:endParaRPr lang="fr-FR" sz="2400" dirty="0"/>
          </a:p>
          <a:p>
            <a:pPr marL="457200" lvl="0" indent="-457200">
              <a:buFont typeface="+mj-lt"/>
              <a:buAutoNum type="arabicPeriod"/>
            </a:pPr>
            <a:r>
              <a:rPr lang="en-CA" sz="2400" dirty="0"/>
              <a:t>Determine if </a:t>
            </a:r>
            <a:r>
              <a:rPr lang="en-CA" sz="2400" b="1" dirty="0"/>
              <a:t>emergency shelter residual gaps and recovery needs exist</a:t>
            </a:r>
            <a:endParaRPr lang="fr-FR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en-CA" sz="2400" b="1" dirty="0"/>
              <a:t>Inform future preparedness and contingency planning </a:t>
            </a:r>
            <a:r>
              <a:rPr lang="en-CA" sz="2400" dirty="0"/>
              <a:t>with respect to risk reduction, prepositioning of materials, and identification of vulnerable groups and sites </a:t>
            </a:r>
            <a:endParaRPr lang="fr-FR" sz="2400" dirty="0"/>
          </a:p>
          <a:p>
            <a:pPr marL="0" indent="0">
              <a:buNone/>
            </a:pPr>
            <a:endParaRPr lang="en-GB" sz="24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08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ctr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3.6 </a:t>
            </a:r>
            <a:r>
              <a:rPr lang="en-US" sz="3600" dirty="0" smtClean="0">
                <a:solidFill>
                  <a:schemeClr val="tx1"/>
                </a:solidFill>
              </a:rPr>
              <a:t>Shelter </a:t>
            </a:r>
            <a:r>
              <a:rPr lang="en-US" sz="3600" dirty="0">
                <a:solidFill>
                  <a:schemeClr val="tx1"/>
                </a:solidFill>
              </a:rPr>
              <a:t>&amp; Settlement vulnerability monitoring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r>
              <a:rPr lang="fr-FR" sz="2800" dirty="0" smtClean="0"/>
              <a:t>Inter </a:t>
            </a:r>
            <a:r>
              <a:rPr lang="fr-FR" sz="2800" dirty="0" err="1" smtClean="0"/>
              <a:t>agency</a:t>
            </a:r>
            <a:r>
              <a:rPr lang="fr-FR" sz="2800" dirty="0" smtClean="0"/>
              <a:t> </a:t>
            </a:r>
            <a:r>
              <a:rPr lang="fr-FR" sz="2800" dirty="0" err="1" smtClean="0"/>
              <a:t>exercise</a:t>
            </a:r>
            <a:r>
              <a:rPr lang="fr-FR" sz="2800" dirty="0" smtClean="0"/>
              <a:t>:</a:t>
            </a:r>
          </a:p>
          <a:p>
            <a:pPr marL="0" indent="0">
              <a:buNone/>
            </a:pPr>
            <a:endParaRPr lang="fr-FR" sz="2800" dirty="0" smtClean="0"/>
          </a:p>
          <a:p>
            <a:r>
              <a:rPr lang="fr-FR" sz="2800" dirty="0" smtClean="0"/>
              <a:t>Contribution of cluster </a:t>
            </a:r>
            <a:r>
              <a:rPr lang="fr-FR" sz="2800" dirty="0" err="1" smtClean="0"/>
              <a:t>partners</a:t>
            </a:r>
            <a:r>
              <a:rPr lang="fr-FR" sz="2800" dirty="0" smtClean="0"/>
              <a:t>.</a:t>
            </a:r>
          </a:p>
          <a:p>
            <a:r>
              <a:rPr lang="fr-FR" sz="2800" dirty="0" err="1" smtClean="0"/>
              <a:t>Capacity</a:t>
            </a:r>
            <a:r>
              <a:rPr lang="fr-FR" sz="2800" dirty="0" smtClean="0"/>
              <a:t> building </a:t>
            </a:r>
            <a:r>
              <a:rPr lang="fr-FR" sz="2800" dirty="0" err="1" smtClean="0"/>
              <a:t>oportunity</a:t>
            </a:r>
            <a:r>
              <a:rPr lang="fr-FR" sz="2800" dirty="0" smtClean="0"/>
              <a:t> for cluster </a:t>
            </a:r>
            <a:r>
              <a:rPr lang="fr-FR" sz="2800" dirty="0" err="1" smtClean="0"/>
              <a:t>partners</a:t>
            </a:r>
            <a:endParaRPr lang="fr-FR" sz="2800" dirty="0" smtClean="0"/>
          </a:p>
          <a:p>
            <a:r>
              <a:rPr lang="fr-FR" sz="2800" dirty="0" err="1" smtClean="0"/>
              <a:t>Capacity</a:t>
            </a:r>
            <a:r>
              <a:rPr lang="fr-FR" sz="2800" dirty="0" smtClean="0"/>
              <a:t> building for </a:t>
            </a:r>
            <a:r>
              <a:rPr lang="fr-FR" sz="2800" dirty="0" err="1" smtClean="0"/>
              <a:t>Governement</a:t>
            </a:r>
            <a:r>
              <a:rPr lang="fr-FR" sz="2800" dirty="0" smtClean="0"/>
              <a:t> </a:t>
            </a:r>
            <a:r>
              <a:rPr lang="fr-FR" sz="2800" dirty="0" err="1" smtClean="0"/>
              <a:t>agencies</a:t>
            </a:r>
            <a:r>
              <a:rPr lang="fr-FR" sz="2800" dirty="0" smtClean="0"/>
              <a:t> NDMO &amp; PWD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dirty="0" err="1" smtClean="0"/>
              <a:t>Please</a:t>
            </a:r>
            <a:r>
              <a:rPr lang="fr-FR" sz="2800" dirty="0" smtClean="0"/>
              <a:t> contact the SCT if </a:t>
            </a:r>
            <a:r>
              <a:rPr lang="fr-FR" sz="2800" dirty="0" err="1" smtClean="0"/>
              <a:t>interested</a:t>
            </a:r>
            <a:r>
              <a:rPr lang="fr-FR" sz="2800" dirty="0" smtClean="0"/>
              <a:t> </a:t>
            </a:r>
            <a:endParaRPr lang="fr-FR" sz="2800" dirty="0"/>
          </a:p>
          <a:p>
            <a:pPr marL="0" indent="0">
              <a:buNone/>
            </a:pPr>
            <a:endParaRPr lang="en-GB" sz="28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079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3.7 Incoming events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000000"/>
                </a:solidFill>
              </a:rPr>
              <a:t>Meeting with PWD, DLA &amp; DSPAC on Recovery Framework submission for Shelter/housing on 27/07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>
                <a:solidFill>
                  <a:srgbClr val="000000"/>
                </a:solidFill>
              </a:rPr>
              <a:t>Housing Working Group</a:t>
            </a:r>
            <a:r>
              <a:rPr lang="en-GB" sz="2400" dirty="0" smtClean="0">
                <a:solidFill>
                  <a:srgbClr val="000000"/>
                </a:solidFill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</a:rPr>
              <a:t>meeting </a:t>
            </a:r>
            <a:r>
              <a:rPr lang="en-GB" sz="2400" b="1" dirty="0">
                <a:solidFill>
                  <a:srgbClr val="000000"/>
                </a:solidFill>
              </a:rPr>
              <a:t>on Recovery Framework </a:t>
            </a:r>
            <a:r>
              <a:rPr lang="en-GB" sz="2400" b="1" dirty="0" smtClean="0">
                <a:solidFill>
                  <a:srgbClr val="000000"/>
                </a:solidFill>
              </a:rPr>
              <a:t>submission &amp; analysis </a:t>
            </a:r>
            <a:r>
              <a:rPr lang="en-GB" sz="2400" dirty="0">
                <a:solidFill>
                  <a:srgbClr val="000000"/>
                </a:solidFill>
              </a:rPr>
              <a:t>for Shelter/</a:t>
            </a:r>
            <a:r>
              <a:rPr lang="en-GB" sz="2400" dirty="0" smtClean="0">
                <a:solidFill>
                  <a:srgbClr val="000000"/>
                </a:solidFill>
              </a:rPr>
              <a:t>housing 28/07 at 2PM @ PWD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>
                <a:solidFill>
                  <a:srgbClr val="000000"/>
                </a:solidFill>
              </a:rPr>
              <a:t>No meeting on 30/07 due to Independence day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>
                <a:solidFill>
                  <a:srgbClr val="000000"/>
                </a:solidFill>
              </a:rPr>
              <a:t>Shelter Cluster </a:t>
            </a:r>
            <a:r>
              <a:rPr lang="en-GB" sz="2400" b="1" dirty="0" err="1" smtClean="0">
                <a:solidFill>
                  <a:srgbClr val="000000"/>
                </a:solidFill>
              </a:rPr>
              <a:t>TWiG</a:t>
            </a:r>
            <a:r>
              <a:rPr lang="en-GB" sz="2400" b="1" dirty="0" smtClean="0">
                <a:solidFill>
                  <a:srgbClr val="000000"/>
                </a:solidFill>
              </a:rPr>
              <a:t> meeting on incoming monitoring of Shelter &amp; Settlement vulnerability assessment </a:t>
            </a:r>
            <a:r>
              <a:rPr lang="en-GB" sz="2400" dirty="0" smtClean="0">
                <a:solidFill>
                  <a:srgbClr val="000000"/>
                </a:solidFill>
              </a:rPr>
              <a:t>(REACH 2 - TBD)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>
                <a:solidFill>
                  <a:srgbClr val="000000"/>
                </a:solidFill>
              </a:rPr>
              <a:t>Shelter </a:t>
            </a:r>
            <a:r>
              <a:rPr lang="en-GB" sz="2400" b="1" dirty="0">
                <a:solidFill>
                  <a:srgbClr val="000000"/>
                </a:solidFill>
              </a:rPr>
              <a:t>Cluster SAG</a:t>
            </a:r>
            <a:r>
              <a:rPr lang="en-GB" sz="2400" dirty="0">
                <a:solidFill>
                  <a:srgbClr val="000000"/>
                </a:solidFill>
              </a:rPr>
              <a:t>, </a:t>
            </a:r>
            <a:r>
              <a:rPr lang="en-GB" sz="2400" dirty="0" smtClean="0">
                <a:solidFill>
                  <a:srgbClr val="000000"/>
                </a:solidFill>
              </a:rPr>
              <a:t>05/</a:t>
            </a:r>
            <a:r>
              <a:rPr lang="en-GB" sz="2400" dirty="0">
                <a:solidFill>
                  <a:srgbClr val="000000"/>
                </a:solidFill>
              </a:rPr>
              <a:t>08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 smtClean="0">
                <a:solidFill>
                  <a:srgbClr val="000000"/>
                </a:solidFill>
              </a:rPr>
              <a:t>Housing Working Group meeting </a:t>
            </a:r>
            <a:r>
              <a:rPr lang="en-GB" sz="2400" dirty="0" smtClean="0">
                <a:solidFill>
                  <a:srgbClr val="000000"/>
                </a:solidFill>
              </a:rPr>
              <a:t>on Thursday 06/07, with Shelter Social Club</a:t>
            </a:r>
          </a:p>
        </p:txBody>
      </p:sp>
    </p:spTree>
    <p:extLst>
      <p:ext uri="{BB962C8B-B14F-4D97-AF65-F5344CB8AC3E}">
        <p14:creationId xmlns:p14="http://schemas.microsoft.com/office/powerpoint/2010/main" val="3454827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400" y="224186"/>
            <a:ext cx="8153400" cy="646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271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4. Partner Updates &amp; Issues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/>
          </a:bodyPr>
          <a:lstStyle/>
          <a:p>
            <a:pPr fontAlgn="base"/>
            <a:r>
              <a:rPr lang="fr-FR" sz="4000" dirty="0"/>
              <a:t>PWD/UNDP </a:t>
            </a:r>
            <a:r>
              <a:rPr lang="fr-FR" sz="4000" dirty="0" err="1"/>
              <a:t>multipurpose</a:t>
            </a:r>
            <a:r>
              <a:rPr lang="fr-FR" sz="4000" dirty="0"/>
              <a:t> </a:t>
            </a:r>
            <a:r>
              <a:rPr lang="fr-FR" sz="4000" dirty="0" err="1"/>
              <a:t>community</a:t>
            </a:r>
            <a:r>
              <a:rPr lang="fr-FR" sz="4000" dirty="0"/>
              <a:t> building </a:t>
            </a:r>
            <a:r>
              <a:rPr lang="fr-FR" sz="4000" dirty="0" err="1"/>
              <a:t>project</a:t>
            </a:r>
            <a:r>
              <a:rPr lang="fr-FR" sz="4000" dirty="0"/>
              <a:t> &amp; training component</a:t>
            </a:r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343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4. Partner Updates &amp; Issues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 lnSpcReduction="10000"/>
          </a:bodyPr>
          <a:lstStyle/>
          <a:p>
            <a:pPr fontAlgn="base"/>
            <a:r>
              <a:rPr lang="en-GB" sz="4000" b="1" dirty="0" smtClean="0"/>
              <a:t>PWD </a:t>
            </a:r>
            <a:r>
              <a:rPr lang="en-GB" sz="4000" b="1" dirty="0"/>
              <a:t>Building code </a:t>
            </a:r>
            <a:r>
              <a:rPr lang="en-GB" sz="4000" b="1" dirty="0" smtClean="0"/>
              <a:t>project</a:t>
            </a:r>
            <a:endParaRPr lang="en-GB" sz="4000" b="1" dirty="0"/>
          </a:p>
          <a:p>
            <a:pPr fontAlgn="base"/>
            <a:r>
              <a:rPr lang="en-GB" sz="4000" dirty="0" smtClean="0"/>
              <a:t>Building Act in 2013.</a:t>
            </a:r>
          </a:p>
          <a:p>
            <a:pPr fontAlgn="base"/>
            <a:r>
              <a:rPr lang="en-GB" sz="4000" dirty="0"/>
              <a:t>R</a:t>
            </a:r>
            <a:r>
              <a:rPr lang="en-GB" sz="4000" dirty="0" smtClean="0"/>
              <a:t>eview and update existing code process interrupted by PAM</a:t>
            </a:r>
          </a:p>
          <a:p>
            <a:pPr fontAlgn="base"/>
            <a:r>
              <a:rPr lang="en-GB" sz="4000" dirty="0" smtClean="0"/>
              <a:t>Next step Is to do workshops with all stakeholders, from mid August, at national and provincial levels.</a:t>
            </a:r>
            <a:endParaRPr lang="fr-FR" sz="4000" dirty="0"/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963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5714999"/>
          </a:xfrm>
        </p:spPr>
        <p:txBody>
          <a:bodyPr anchor="t">
            <a:normAutofit/>
          </a:bodyPr>
          <a:lstStyle/>
          <a:p>
            <a:pPr fontAlgn="base"/>
            <a:r>
              <a:rPr lang="en-GB" sz="4000" dirty="0" smtClean="0"/>
              <a:t>Workshops </a:t>
            </a:r>
            <a:r>
              <a:rPr lang="en-GB" sz="4000" dirty="0" err="1" smtClean="0"/>
              <a:t>wi</a:t>
            </a:r>
            <a:r>
              <a:rPr lang="fr-FR" sz="4000" dirty="0" err="1" smtClean="0"/>
              <a:t>ll</a:t>
            </a:r>
            <a:r>
              <a:rPr lang="fr-FR" sz="4000" dirty="0" smtClean="0"/>
              <a:t> </a:t>
            </a:r>
            <a:r>
              <a:rPr lang="fr-FR" sz="4000" dirty="0" err="1" smtClean="0"/>
              <a:t>aim</a:t>
            </a:r>
            <a:r>
              <a:rPr lang="fr-FR" sz="4000" dirty="0" smtClean="0"/>
              <a:t> to </a:t>
            </a:r>
            <a:r>
              <a:rPr lang="fr-FR" sz="4000" dirty="0" err="1" smtClean="0"/>
              <a:t>finalize</a:t>
            </a:r>
            <a:r>
              <a:rPr lang="fr-FR" sz="4000" dirty="0" smtClean="0"/>
              <a:t> the code and to </a:t>
            </a:r>
            <a:r>
              <a:rPr lang="fr-FR" sz="4000" dirty="0" err="1" smtClean="0"/>
              <a:t>strategize</a:t>
            </a:r>
            <a:r>
              <a:rPr lang="fr-FR" sz="4000" dirty="0" smtClean="0"/>
              <a:t> </a:t>
            </a:r>
            <a:r>
              <a:rPr lang="fr-FR" sz="4000" dirty="0" err="1" smtClean="0"/>
              <a:t>its</a:t>
            </a:r>
            <a:r>
              <a:rPr lang="fr-FR" sz="4000" dirty="0" smtClean="0"/>
              <a:t> </a:t>
            </a:r>
            <a:r>
              <a:rPr lang="fr-FR" sz="4000" dirty="0" err="1" smtClean="0"/>
              <a:t>dissemination</a:t>
            </a:r>
            <a:r>
              <a:rPr lang="fr-FR" sz="4000" dirty="0" smtClean="0"/>
              <a:t>.</a:t>
            </a:r>
          </a:p>
          <a:p>
            <a:pPr fontAlgn="base"/>
            <a:r>
              <a:rPr lang="fr-FR" sz="4000" dirty="0" err="1" smtClean="0"/>
              <a:t>Finalizing</a:t>
            </a:r>
            <a:r>
              <a:rPr lang="fr-FR" sz="4000" dirty="0" smtClean="0"/>
              <a:t> the Building code </a:t>
            </a:r>
            <a:r>
              <a:rPr lang="fr-FR" sz="4000" dirty="0" err="1" smtClean="0"/>
              <a:t>will</a:t>
            </a:r>
            <a:r>
              <a:rPr lang="fr-FR" sz="4000" dirty="0" smtClean="0"/>
              <a:t> </a:t>
            </a:r>
            <a:r>
              <a:rPr lang="fr-FR" sz="4000" dirty="0" err="1" smtClean="0"/>
              <a:t>be</a:t>
            </a:r>
            <a:r>
              <a:rPr lang="fr-FR" sz="4000" dirty="0" smtClean="0"/>
              <a:t> the </a:t>
            </a:r>
            <a:r>
              <a:rPr lang="fr-FR" sz="4000" dirty="0" err="1" smtClean="0"/>
              <a:t>next</a:t>
            </a:r>
            <a:r>
              <a:rPr lang="fr-FR" sz="4000" dirty="0" smtClean="0"/>
              <a:t> </a:t>
            </a:r>
            <a:r>
              <a:rPr lang="fr-FR" sz="4000" dirty="0" err="1" smtClean="0"/>
              <a:t>step</a:t>
            </a:r>
            <a:r>
              <a:rPr lang="fr-FR" sz="4000" dirty="0" smtClean="0"/>
              <a:t>.</a:t>
            </a:r>
          </a:p>
          <a:p>
            <a:pPr fontAlgn="base"/>
            <a:endParaRPr lang="fr-FR" sz="4000" dirty="0"/>
          </a:p>
          <a:p>
            <a:pPr fontAlgn="base"/>
            <a:r>
              <a:rPr lang="fr-FR" sz="4000" dirty="0" smtClean="0"/>
              <a:t>PWD </a:t>
            </a:r>
            <a:r>
              <a:rPr lang="fr-FR" sz="4000" dirty="0" err="1" smtClean="0"/>
              <a:t>is</a:t>
            </a:r>
            <a:r>
              <a:rPr lang="fr-FR" sz="4000" dirty="0" smtClean="0"/>
              <a:t> </a:t>
            </a:r>
            <a:r>
              <a:rPr lang="fr-FR" sz="4000" dirty="0" err="1" smtClean="0"/>
              <a:t>looking</a:t>
            </a:r>
            <a:r>
              <a:rPr lang="fr-FR" sz="4000" dirty="0" smtClean="0"/>
              <a:t> </a:t>
            </a:r>
            <a:r>
              <a:rPr lang="fr-FR" sz="4000" dirty="0" err="1" smtClean="0"/>
              <a:t>at</a:t>
            </a:r>
            <a:r>
              <a:rPr lang="fr-FR" sz="4000" dirty="0" smtClean="0"/>
              <a:t> </a:t>
            </a:r>
            <a:r>
              <a:rPr lang="fr-FR" sz="4000" dirty="0" err="1" smtClean="0"/>
              <a:t>financial</a:t>
            </a:r>
            <a:r>
              <a:rPr lang="fr-FR" sz="4000" dirty="0" smtClean="0"/>
              <a:t> </a:t>
            </a:r>
            <a:r>
              <a:rPr lang="fr-FR" sz="4000" dirty="0" err="1" smtClean="0"/>
              <a:t>resources</a:t>
            </a:r>
            <a:r>
              <a:rPr lang="fr-FR" sz="4000" dirty="0" smtClean="0"/>
              <a:t> to </a:t>
            </a:r>
            <a:r>
              <a:rPr lang="fr-FR" sz="4000" dirty="0" err="1" smtClean="0"/>
              <a:t>finalize</a:t>
            </a:r>
            <a:r>
              <a:rPr lang="fr-FR" sz="4000" dirty="0" smtClean="0"/>
              <a:t> </a:t>
            </a:r>
            <a:r>
              <a:rPr lang="fr-FR" sz="4000" dirty="0" err="1" smtClean="0"/>
              <a:t>these</a:t>
            </a:r>
            <a:r>
              <a:rPr lang="fr-FR" sz="4000" dirty="0" smtClean="0"/>
              <a:t> important </a:t>
            </a:r>
            <a:r>
              <a:rPr lang="fr-FR" sz="4000" dirty="0" err="1" smtClean="0"/>
              <a:t>tasks</a:t>
            </a:r>
            <a:endParaRPr lang="fr-FR" sz="4000" dirty="0" smtClean="0"/>
          </a:p>
          <a:p>
            <a:pPr fontAlgn="base"/>
            <a:endParaRPr lang="fr-FR" sz="4000" dirty="0"/>
          </a:p>
          <a:p>
            <a:pPr fontAlgn="base"/>
            <a:endParaRPr lang="fr-FR" sz="4000" dirty="0" smtClean="0"/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344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7912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4983163"/>
          </a:xfrm>
        </p:spPr>
        <p:txBody>
          <a:bodyPr anchor="ctr">
            <a:noAutofit/>
          </a:bodyPr>
          <a:lstStyle/>
          <a:p>
            <a:pPr marL="0" indent="0" fontAlgn="base">
              <a:buNone/>
            </a:pPr>
            <a:r>
              <a:rPr lang="en-US" sz="2800" b="1" dirty="0" smtClean="0"/>
              <a:t>1</a:t>
            </a:r>
            <a:r>
              <a:rPr lang="fr-FR" sz="2800" b="1" dirty="0" smtClean="0"/>
              <a:t>. Introduction</a:t>
            </a:r>
            <a:endParaRPr lang="fr-FR" sz="2800" dirty="0"/>
          </a:p>
          <a:p>
            <a:pPr marL="0" indent="0" fontAlgn="base">
              <a:buNone/>
            </a:pPr>
            <a:r>
              <a:rPr lang="en-GB" sz="2800" b="1" dirty="0"/>
              <a:t>2. IM Update</a:t>
            </a:r>
            <a:endParaRPr lang="fr-FR" sz="2800" dirty="0"/>
          </a:p>
          <a:p>
            <a:pPr marL="0" indent="0" fontAlgn="base">
              <a:buNone/>
            </a:pPr>
            <a:r>
              <a:rPr lang="en-GB" sz="2800" dirty="0"/>
              <a:t>Wrap up of the 3W for the HAP </a:t>
            </a:r>
            <a:r>
              <a:rPr lang="en-GB" sz="2800" dirty="0" smtClean="0"/>
              <a:t>period</a:t>
            </a:r>
            <a:r>
              <a:rPr lang="fr-FR" sz="2800" dirty="0"/>
              <a:t> </a:t>
            </a:r>
          </a:p>
          <a:p>
            <a:pPr marL="0" indent="0" fontAlgn="base">
              <a:buNone/>
            </a:pPr>
            <a:r>
              <a:rPr lang="en-GB" sz="2800" b="1" dirty="0"/>
              <a:t>3. Updates and </a:t>
            </a:r>
            <a:r>
              <a:rPr lang="en-GB" sz="2800" b="1" dirty="0" smtClean="0"/>
              <a:t>discussion</a:t>
            </a:r>
            <a:endParaRPr lang="fr-FR" sz="2800" dirty="0"/>
          </a:p>
          <a:p>
            <a:pPr fontAlgn="base"/>
            <a:r>
              <a:rPr lang="fr-FR" sz="2800" dirty="0" err="1"/>
              <a:t>Submission</a:t>
            </a:r>
            <a:r>
              <a:rPr lang="fr-FR" sz="2800" dirty="0"/>
              <a:t> </a:t>
            </a:r>
            <a:r>
              <a:rPr lang="fr-FR" sz="2800" dirty="0" err="1"/>
              <a:t>process</a:t>
            </a:r>
            <a:r>
              <a:rPr lang="fr-FR" sz="2800" dirty="0"/>
              <a:t> to </a:t>
            </a:r>
            <a:r>
              <a:rPr lang="fr-FR" sz="2800" dirty="0" err="1"/>
              <a:t>Recovery</a:t>
            </a:r>
            <a:r>
              <a:rPr lang="fr-FR" sz="2800" dirty="0"/>
              <a:t> Framework </a:t>
            </a:r>
            <a:r>
              <a:rPr lang="fr-FR" sz="2800" dirty="0" err="1"/>
              <a:t>status</a:t>
            </a:r>
            <a:r>
              <a:rPr lang="fr-FR" sz="2800" dirty="0"/>
              <a:t>. </a:t>
            </a:r>
            <a:endParaRPr lang="fr-FR" sz="2800" dirty="0" smtClean="0"/>
          </a:p>
          <a:p>
            <a:pPr fontAlgn="base"/>
            <a:r>
              <a:rPr lang="fr-FR" sz="2800" dirty="0" smtClean="0"/>
              <a:t>Building </a:t>
            </a:r>
            <a:r>
              <a:rPr lang="fr-FR" sz="2800" dirty="0"/>
              <a:t>Back </a:t>
            </a:r>
            <a:r>
              <a:rPr lang="fr-FR" sz="2800" dirty="0" err="1"/>
              <a:t>Safer</a:t>
            </a:r>
            <a:r>
              <a:rPr lang="fr-FR" sz="2800" dirty="0"/>
              <a:t> </a:t>
            </a:r>
            <a:r>
              <a:rPr lang="fr-FR" sz="2800" dirty="0" err="1"/>
              <a:t>TWiG</a:t>
            </a:r>
            <a:r>
              <a:rPr lang="fr-FR" sz="2800" dirty="0"/>
              <a:t> </a:t>
            </a:r>
            <a:r>
              <a:rPr lang="fr-FR" sz="2800" dirty="0" smtClean="0"/>
              <a:t>feedbacks</a:t>
            </a:r>
            <a:endParaRPr lang="fr-FR" sz="2800" dirty="0"/>
          </a:p>
          <a:p>
            <a:pPr fontAlgn="base"/>
            <a:r>
              <a:rPr lang="fr-FR" sz="2800" dirty="0" err="1"/>
              <a:t>Shelter</a:t>
            </a:r>
            <a:r>
              <a:rPr lang="fr-FR" sz="2800" dirty="0"/>
              <a:t> Cluster </a:t>
            </a:r>
            <a:r>
              <a:rPr lang="fr-FR" sz="2800" dirty="0" err="1"/>
              <a:t>Technical</a:t>
            </a:r>
            <a:r>
              <a:rPr lang="fr-FR" sz="2800" dirty="0"/>
              <a:t> Guidelines </a:t>
            </a:r>
            <a:r>
              <a:rPr lang="fr-FR" sz="2800" dirty="0" err="1"/>
              <a:t>process</a:t>
            </a:r>
            <a:r>
              <a:rPr lang="fr-FR" sz="2800" dirty="0"/>
              <a:t>. </a:t>
            </a:r>
            <a:endParaRPr lang="fr-FR" sz="2800" dirty="0" smtClean="0"/>
          </a:p>
          <a:p>
            <a:pPr fontAlgn="base"/>
            <a:r>
              <a:rPr lang="en-GB" sz="2800" dirty="0" smtClean="0"/>
              <a:t>Completing </a:t>
            </a:r>
            <a:r>
              <a:rPr lang="en-GB" sz="2800" dirty="0"/>
              <a:t>Shelter distribution after 31 </a:t>
            </a:r>
            <a:r>
              <a:rPr lang="en-GB" sz="2800" dirty="0" smtClean="0"/>
              <a:t>July</a:t>
            </a:r>
            <a:endParaRPr lang="fr-FR" sz="2800" dirty="0"/>
          </a:p>
          <a:p>
            <a:pPr fontAlgn="base"/>
            <a:r>
              <a:rPr lang="en-GB" sz="2800" dirty="0"/>
              <a:t>El Nino</a:t>
            </a:r>
            <a:r>
              <a:rPr lang="en-GB" sz="2800" dirty="0" smtClean="0"/>
              <a:t>.</a:t>
            </a:r>
          </a:p>
          <a:p>
            <a:pPr fontAlgn="base"/>
            <a:r>
              <a:rPr lang="en-GB" sz="2800" dirty="0"/>
              <a:t>Shelter &amp; Settlement vulnerability </a:t>
            </a:r>
            <a:r>
              <a:rPr lang="en-GB" sz="2800" dirty="0" smtClean="0"/>
              <a:t>monitoring</a:t>
            </a:r>
            <a:endParaRPr lang="fr-FR" sz="28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11560" y="251865"/>
            <a:ext cx="77724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Agenda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47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4. Partner Updates &amp; Issues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/>
          </a:bodyPr>
          <a:lstStyle/>
          <a:p>
            <a:pPr fontAlgn="base"/>
            <a:r>
              <a:rPr lang="fr-FR" sz="4000" dirty="0" smtClean="0"/>
              <a:t>ADRA</a:t>
            </a:r>
            <a:r>
              <a:rPr lang="fr-FR" sz="4000" dirty="0"/>
              <a:t>/Habitat for </a:t>
            </a:r>
            <a:r>
              <a:rPr lang="fr-FR" sz="4000" dirty="0" err="1"/>
              <a:t>Humanity</a:t>
            </a:r>
            <a:r>
              <a:rPr lang="fr-FR" sz="4000" dirty="0"/>
              <a:t> </a:t>
            </a:r>
            <a:r>
              <a:rPr lang="fr-FR" sz="4000" dirty="0" err="1"/>
              <a:t>shelter</a:t>
            </a:r>
            <a:r>
              <a:rPr lang="fr-FR" sz="4000" dirty="0"/>
              <a:t> </a:t>
            </a:r>
            <a:r>
              <a:rPr lang="fr-FR" sz="4000" dirty="0" err="1" smtClean="0"/>
              <a:t>project</a:t>
            </a:r>
            <a:r>
              <a:rPr lang="fr-FR" sz="4000" dirty="0" smtClean="0"/>
              <a:t> (</a:t>
            </a:r>
            <a:r>
              <a:rPr lang="fr-FR" sz="4000" dirty="0" err="1" smtClean="0"/>
              <a:t>canceled</a:t>
            </a:r>
            <a:r>
              <a:rPr lang="fr-FR" sz="4000" dirty="0" smtClean="0"/>
              <a:t>)</a:t>
            </a:r>
            <a:endParaRPr lang="fr-FR" sz="4000" dirty="0"/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237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4. Partner Updates &amp; Issues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/>
          </a:bodyPr>
          <a:lstStyle/>
          <a:p>
            <a:pPr fontAlgn="base"/>
            <a:r>
              <a:rPr lang="en-GB" sz="4000" dirty="0" smtClean="0"/>
              <a:t>Disability </a:t>
            </a:r>
            <a:r>
              <a:rPr lang="en-GB" sz="4000" dirty="0"/>
              <a:t>Desk letter of shelter occupancy issue.</a:t>
            </a:r>
            <a:endParaRPr lang="fr-FR" sz="4000" dirty="0"/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326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5</a:t>
            </a:r>
            <a:r>
              <a:rPr lang="en-US" sz="3600" dirty="0" smtClean="0">
                <a:solidFill>
                  <a:schemeClr val="tx1"/>
                </a:solidFill>
              </a:rPr>
              <a:t>. AOB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68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7912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4983163"/>
          </a:xfrm>
        </p:spPr>
        <p:txBody>
          <a:bodyPr anchor="ctr">
            <a:noAutofit/>
          </a:bodyPr>
          <a:lstStyle/>
          <a:p>
            <a:pPr fontAlgn="base"/>
            <a:endParaRPr lang="fr-FR" sz="2800" dirty="0"/>
          </a:p>
          <a:p>
            <a:pPr marL="0" indent="0" fontAlgn="base">
              <a:buNone/>
            </a:pPr>
            <a:r>
              <a:rPr lang="en-GB" sz="2800" b="1" dirty="0"/>
              <a:t>4. Partners update and issues</a:t>
            </a:r>
            <a:endParaRPr lang="fr-FR" sz="2800" dirty="0"/>
          </a:p>
          <a:p>
            <a:pPr fontAlgn="base"/>
            <a:r>
              <a:rPr lang="fr-FR" sz="2800" dirty="0"/>
              <a:t>PWD/UNDP </a:t>
            </a:r>
            <a:r>
              <a:rPr lang="fr-FR" sz="2800" dirty="0" err="1"/>
              <a:t>multipurpose</a:t>
            </a:r>
            <a:r>
              <a:rPr lang="fr-FR" sz="2800" dirty="0"/>
              <a:t> </a:t>
            </a:r>
            <a:r>
              <a:rPr lang="fr-FR" sz="2800" dirty="0" err="1"/>
              <a:t>community</a:t>
            </a:r>
            <a:r>
              <a:rPr lang="fr-FR" sz="2800" dirty="0"/>
              <a:t> building </a:t>
            </a:r>
            <a:r>
              <a:rPr lang="fr-FR" sz="2800" dirty="0" err="1"/>
              <a:t>project</a:t>
            </a:r>
            <a:r>
              <a:rPr lang="fr-FR" sz="2800" dirty="0"/>
              <a:t> &amp; training component</a:t>
            </a:r>
          </a:p>
          <a:p>
            <a:pPr fontAlgn="base"/>
            <a:r>
              <a:rPr lang="en-GB" sz="2800" dirty="0"/>
              <a:t>PWD Building code project</a:t>
            </a:r>
            <a:endParaRPr lang="fr-FR" sz="2800" dirty="0"/>
          </a:p>
          <a:p>
            <a:pPr fontAlgn="base"/>
            <a:r>
              <a:rPr lang="fr-FR" sz="2800" dirty="0"/>
              <a:t>ADRA/Habitat for </a:t>
            </a:r>
            <a:r>
              <a:rPr lang="fr-FR" sz="2800" dirty="0" err="1"/>
              <a:t>Humanity</a:t>
            </a:r>
            <a:r>
              <a:rPr lang="fr-FR" sz="2800" dirty="0"/>
              <a:t> </a:t>
            </a:r>
            <a:r>
              <a:rPr lang="fr-FR" sz="2800" dirty="0" err="1"/>
              <a:t>shelter</a:t>
            </a:r>
            <a:r>
              <a:rPr lang="fr-FR" sz="2800" dirty="0"/>
              <a:t> </a:t>
            </a:r>
            <a:r>
              <a:rPr lang="fr-FR" sz="2800" dirty="0" err="1"/>
              <a:t>project</a:t>
            </a:r>
            <a:endParaRPr lang="fr-FR" sz="2800" dirty="0"/>
          </a:p>
          <a:p>
            <a:pPr fontAlgn="base"/>
            <a:r>
              <a:rPr lang="en-GB" sz="2800" dirty="0"/>
              <a:t>Disability Desk letter of shelter occupancy issue.</a:t>
            </a:r>
            <a:endParaRPr lang="fr-FR" sz="2800" dirty="0"/>
          </a:p>
          <a:p>
            <a:pPr fontAlgn="base"/>
            <a:r>
              <a:rPr lang="en-GB" sz="2800" b="1" dirty="0"/>
              <a:t>5. AOB</a:t>
            </a:r>
            <a:endParaRPr lang="fr-FR" sz="28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11560" y="251865"/>
            <a:ext cx="77724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Agenda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IM Update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fr-FR" sz="4000" dirty="0"/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97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3.1 </a:t>
            </a:r>
            <a:r>
              <a:rPr lang="en-US" sz="3600" dirty="0">
                <a:solidFill>
                  <a:schemeClr val="tx1"/>
                </a:solidFill>
              </a:rPr>
              <a:t>Submission process to Recovery Framework status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 fontScale="92500" lnSpcReduction="10000"/>
          </a:bodyPr>
          <a:lstStyle/>
          <a:p>
            <a:r>
              <a:rPr lang="fr-FR" sz="4000" dirty="0" smtClean="0"/>
              <a:t>7 </a:t>
            </a:r>
            <a:r>
              <a:rPr lang="fr-FR" sz="4000" dirty="0" err="1" smtClean="0"/>
              <a:t>projects</a:t>
            </a:r>
            <a:r>
              <a:rPr lang="fr-FR" sz="4000" dirty="0" smtClean="0"/>
              <a:t>, </a:t>
            </a:r>
            <a:r>
              <a:rPr lang="fr-FR" sz="4000" dirty="0" err="1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already</a:t>
            </a:r>
            <a:r>
              <a:rPr lang="fr-FR" sz="4000" dirty="0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started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within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the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Humanitarian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Action Plan and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is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fully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funded</a:t>
            </a:r>
            <a:r>
              <a:rPr lang="fr-FR" sz="4000" dirty="0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.</a:t>
            </a:r>
          </a:p>
          <a:p>
            <a:r>
              <a:rPr lang="fr-FR" sz="4000" dirty="0" smtClean="0"/>
              <a:t>4 </a:t>
            </a:r>
            <a:r>
              <a:rPr lang="fr-FR" sz="4000" dirty="0" err="1" smtClean="0"/>
              <a:t>projects</a:t>
            </a:r>
            <a:r>
              <a:rPr lang="fr-FR" sz="4000" dirty="0" smtClean="0"/>
              <a:t>, </a:t>
            </a:r>
            <a:r>
              <a:rPr lang="fr-FR" sz="4000" dirty="0" err="1" smtClean="0"/>
              <a:t>starting</a:t>
            </a:r>
            <a:r>
              <a:rPr lang="fr-FR" sz="4000" dirty="0" smtClean="0"/>
              <a:t> </a:t>
            </a:r>
            <a:r>
              <a:rPr lang="fr-FR" sz="4000" dirty="0" err="1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after</a:t>
            </a:r>
            <a:r>
              <a:rPr lang="fr-FR" sz="4000" dirty="0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31 July and </a:t>
            </a:r>
            <a:r>
              <a:rPr lang="fr-FR" sz="4000" dirty="0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are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fully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funded</a:t>
            </a:r>
            <a:r>
              <a:rPr lang="fr-FR" sz="4000" dirty="0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.</a:t>
            </a:r>
          </a:p>
          <a:p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3</a:t>
            </a:r>
            <a:r>
              <a:rPr lang="fr-FR" sz="4000" dirty="0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projects</a:t>
            </a:r>
            <a:r>
              <a:rPr lang="fr-FR" sz="4000" dirty="0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,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Already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started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 or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will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start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after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31 July but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seek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to </a:t>
            </a:r>
            <a:r>
              <a:rPr lang="fr-FR" sz="4000" dirty="0" err="1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Recovery</a:t>
            </a:r>
            <a:r>
              <a:rPr lang="fr-FR" sz="4000" dirty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 Framework </a:t>
            </a:r>
            <a:r>
              <a:rPr lang="fr-FR" sz="4000" dirty="0" err="1" smtClean="0">
                <a:solidFill>
                  <a:srgbClr val="000000"/>
                </a:solidFill>
                <a:latin typeface="Microsoft Sans Serif"/>
                <a:ea typeface="Microsoft Sans Serif"/>
                <a:cs typeface="Microsoft Sans Serif"/>
              </a:rPr>
              <a:t>funding</a:t>
            </a:r>
            <a:endParaRPr lang="fr-FR" sz="4000" dirty="0" smtClean="0">
              <a:solidFill>
                <a:srgbClr val="000000"/>
              </a:solidFill>
              <a:latin typeface="Microsoft Sans Serif"/>
              <a:ea typeface="Microsoft Sans Serif"/>
              <a:cs typeface="Microsoft Sans Serif"/>
            </a:endParaRPr>
          </a:p>
          <a:p>
            <a:pPr marL="0" indent="0">
              <a:buNone/>
            </a:pPr>
            <a:endParaRPr lang="fr-FR" sz="4000" dirty="0"/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73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5791199"/>
          </a:xfrm>
        </p:spPr>
        <p:txBody>
          <a:bodyPr anchor="t">
            <a:noAutofit/>
          </a:bodyPr>
          <a:lstStyle/>
          <a:p>
            <a:r>
              <a:rPr lang="en-GB" sz="2300" b="1" dirty="0"/>
              <a:t>Strengthening housing &amp; settlement community resilience</a:t>
            </a:r>
            <a:r>
              <a:rPr lang="en-GB" sz="2300" b="1" i="1" dirty="0"/>
              <a:t>, which would encompass activities,</a:t>
            </a:r>
            <a:r>
              <a:rPr lang="en-GB" sz="2300" dirty="0"/>
              <a:t> initiated within the HAP and new planned projects aiming to:</a:t>
            </a:r>
            <a:r>
              <a:rPr lang="en-GB" sz="2300" i="1" dirty="0"/>
              <a:t> </a:t>
            </a:r>
            <a:endParaRPr lang="fr-FR" sz="2300" dirty="0"/>
          </a:p>
          <a:p>
            <a:r>
              <a:rPr lang="en-GB" sz="2300" dirty="0"/>
              <a:t>(1) assist in the repairing, retrofitting and reconstruction of damaged houses, </a:t>
            </a:r>
            <a:endParaRPr lang="fr-FR" sz="2300" dirty="0"/>
          </a:p>
          <a:p>
            <a:r>
              <a:rPr lang="en-GB" sz="2300" dirty="0"/>
              <a:t>(2) households and community safe shelter awareness, </a:t>
            </a:r>
            <a:endParaRPr lang="fr-FR" sz="2300" dirty="0"/>
          </a:p>
          <a:p>
            <a:r>
              <a:rPr lang="en-GB" sz="2300" dirty="0"/>
              <a:t>(3) building back safer training of skilled and unskilled workers, </a:t>
            </a:r>
            <a:endParaRPr lang="fr-FR" sz="2300" dirty="0"/>
          </a:p>
          <a:p>
            <a:r>
              <a:rPr lang="en-GB" sz="2300" dirty="0"/>
              <a:t>(4) assist in the repairing, retrofitting and reconstruction of damaged community building, </a:t>
            </a:r>
            <a:endParaRPr lang="fr-FR" sz="2300" dirty="0"/>
          </a:p>
          <a:p>
            <a:r>
              <a:rPr lang="en-GB" sz="2300" dirty="0"/>
              <a:t>(5) local and traditional construction knowledge and capacity strengthening, </a:t>
            </a:r>
            <a:endParaRPr lang="fr-FR" sz="2300" dirty="0"/>
          </a:p>
          <a:p>
            <a:r>
              <a:rPr lang="en-GB" sz="2300" dirty="0"/>
              <a:t>(6) building back safer knowledge dissemination, mass and affected population communication, </a:t>
            </a:r>
            <a:endParaRPr lang="fr-FR" sz="2300" dirty="0"/>
          </a:p>
          <a:p>
            <a:r>
              <a:rPr lang="en-GB" sz="2300" dirty="0"/>
              <a:t>(7) Strengthening local and national capacity in post disaster shelter &amp; </a:t>
            </a:r>
            <a:r>
              <a:rPr lang="en-GB" sz="2300" dirty="0" smtClean="0"/>
              <a:t>housing</a:t>
            </a:r>
            <a:endParaRPr lang="fr-FR" sz="2300" dirty="0"/>
          </a:p>
          <a:p>
            <a:pPr marL="0" indent="0">
              <a:buNone/>
            </a:pPr>
            <a:endParaRPr lang="en-US" sz="2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96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3.1 </a:t>
            </a:r>
            <a:r>
              <a:rPr lang="en-US" sz="3600" dirty="0">
                <a:solidFill>
                  <a:schemeClr val="tx1"/>
                </a:solidFill>
              </a:rPr>
              <a:t>Submission process to Recovery Framework status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r>
              <a:rPr lang="en-GB" sz="3000" dirty="0" smtClean="0">
                <a:latin typeface="Calibri"/>
                <a:cs typeface="Calibri"/>
              </a:rPr>
              <a:t>Following some partners request, deadline for submission extended for tomorrow Friday 11:30AM</a:t>
            </a:r>
            <a:r>
              <a:rPr lang="en-GB" sz="30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.</a:t>
            </a:r>
          </a:p>
          <a:p>
            <a:r>
              <a:rPr lang="en-GB" sz="3000" dirty="0" smtClean="0">
                <a:latin typeface="Calibri"/>
                <a:cs typeface="Calibri"/>
              </a:rPr>
              <a:t>Analysis to prepare meeting on Monday 27 with PWD, DLA &amp; DSPAC</a:t>
            </a:r>
            <a:endParaRPr lang="en-GB" sz="3000" dirty="0" smtClean="0">
              <a:solidFill>
                <a:srgbClr val="000000"/>
              </a:solidFill>
              <a:latin typeface="Calibri"/>
              <a:ea typeface="Microsoft Sans Serif"/>
              <a:cs typeface="Calibri"/>
            </a:endParaRPr>
          </a:p>
          <a:p>
            <a:r>
              <a:rPr lang="en-GB" sz="30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Meeting outputs and analysis to be presented to the Housing Working Group on Tuesday 28 at 2PM @PWD</a:t>
            </a:r>
          </a:p>
          <a:p>
            <a:r>
              <a:rPr lang="en-GB" sz="30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All to be sent to Recovery Committee before July 30</a:t>
            </a:r>
          </a:p>
          <a:p>
            <a:endParaRPr lang="en-GB" sz="3000" dirty="0" smtClean="0">
              <a:solidFill>
                <a:srgbClr val="000000"/>
              </a:solidFill>
              <a:latin typeface="Calibri"/>
              <a:ea typeface="Microsoft Sans Serif"/>
              <a:cs typeface="Calibri"/>
            </a:endParaRPr>
          </a:p>
          <a:p>
            <a:pPr marL="0" indent="0">
              <a:buNone/>
            </a:pPr>
            <a:endParaRPr lang="en-GB" sz="30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GB" sz="30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6875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3.2 </a:t>
            </a:r>
            <a:r>
              <a:rPr lang="en-US" sz="3600" dirty="0">
                <a:solidFill>
                  <a:schemeClr val="tx1"/>
                </a:solidFill>
              </a:rPr>
              <a:t>Building Back Safer </a:t>
            </a:r>
            <a:r>
              <a:rPr lang="en-US" sz="3600" dirty="0" err="1">
                <a:solidFill>
                  <a:schemeClr val="tx1"/>
                </a:solidFill>
              </a:rPr>
              <a:t>TWiG</a:t>
            </a:r>
            <a:r>
              <a:rPr lang="en-US" sz="3600" dirty="0">
                <a:solidFill>
                  <a:schemeClr val="tx1"/>
                </a:solidFill>
              </a:rPr>
              <a:t> feedbacks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r>
              <a:rPr lang="en-GB" sz="2800" dirty="0" smtClean="0">
                <a:latin typeface="Calibri"/>
                <a:cs typeface="Calibri"/>
              </a:rPr>
              <a:t>BBS concept note agreed to be the BBS Shelter Cluster Guidance. </a:t>
            </a:r>
          </a:p>
          <a:p>
            <a:r>
              <a:rPr lang="en-GB" sz="28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Will be circulated soon for comments.</a:t>
            </a:r>
          </a:p>
          <a:p>
            <a:r>
              <a:rPr lang="en-GB" sz="28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To be presented to incoming SAG and to inform Housing Working Group.</a:t>
            </a:r>
          </a:p>
          <a:p>
            <a:endParaRPr lang="en-GB" sz="2800" dirty="0" smtClean="0">
              <a:solidFill>
                <a:srgbClr val="000000"/>
              </a:solidFill>
              <a:latin typeface="Calibri"/>
              <a:ea typeface="Microsoft Sans Serif"/>
              <a:cs typeface="Calibri"/>
            </a:endParaRPr>
          </a:p>
          <a:p>
            <a:pPr marL="0" indent="0">
              <a:buNone/>
            </a:pPr>
            <a:endParaRPr lang="en-GB" sz="28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GB"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6623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3.3 </a:t>
            </a:r>
            <a:r>
              <a:rPr lang="en-US" sz="3600" dirty="0">
                <a:solidFill>
                  <a:schemeClr val="tx1"/>
                </a:solidFill>
              </a:rPr>
              <a:t>Shelter Cluster Technical Guidelines process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Autofit/>
          </a:bodyPr>
          <a:lstStyle/>
          <a:p>
            <a:r>
              <a:rPr lang="en-GB" sz="2800" dirty="0" smtClean="0"/>
              <a:t>As part of </a:t>
            </a:r>
            <a:r>
              <a:rPr lang="en-GB" sz="2800" b="1" dirty="0" smtClean="0"/>
              <a:t>preparedness</a:t>
            </a:r>
            <a:r>
              <a:rPr lang="en-GB" sz="2800" dirty="0" smtClean="0"/>
              <a:t>, this document will address:</a:t>
            </a:r>
          </a:p>
          <a:p>
            <a:pPr marL="0" indent="0">
              <a:buNone/>
            </a:pPr>
            <a:r>
              <a:rPr lang="en-GB" sz="2800" dirty="0" smtClean="0"/>
              <a:t> </a:t>
            </a:r>
          </a:p>
          <a:p>
            <a:pPr marL="0" indent="0">
              <a:buNone/>
            </a:pPr>
            <a:r>
              <a:rPr lang="en-GB" sz="2800" dirty="0" smtClean="0"/>
              <a:t>(1) The Technical response by the Shelter Cluster to Tropical Cyclone Pam. </a:t>
            </a:r>
          </a:p>
          <a:p>
            <a:pPr marL="0" indent="0">
              <a:buNone/>
            </a:pPr>
            <a:r>
              <a:rPr lang="en-GB" sz="2800" dirty="0" smtClean="0"/>
              <a:t>(2) The recommendations for further responses of the Shelter Cluster to natural disasters in Vanuatu, and </a:t>
            </a:r>
          </a:p>
          <a:p>
            <a:pPr marL="0" indent="0">
              <a:buNone/>
            </a:pPr>
            <a:r>
              <a:rPr lang="en-GB" sz="2800" dirty="0" smtClean="0"/>
              <a:t>(3) Shelter and NFI technical specifications.  </a:t>
            </a:r>
          </a:p>
          <a:p>
            <a:pPr marL="0" indent="0">
              <a:buNone/>
            </a:pPr>
            <a:endParaRPr lang="en-GB" sz="2800" dirty="0" smtClean="0">
              <a:solidFill>
                <a:srgbClr val="000000"/>
              </a:solidFill>
              <a:latin typeface="Calibri"/>
              <a:ea typeface="Microsoft Sans Serif"/>
              <a:cs typeface="Calibri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000000"/>
                </a:solidFill>
                <a:latin typeface="Calibri"/>
                <a:ea typeface="Microsoft Sans Serif"/>
                <a:cs typeface="Calibri"/>
              </a:rPr>
              <a:t>To be finalized end of August.</a:t>
            </a:r>
          </a:p>
          <a:p>
            <a:pPr marL="0" indent="0">
              <a:buNone/>
            </a:pPr>
            <a:endParaRPr lang="en-GB" sz="2800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en-GB" sz="2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1544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6958</TotalTime>
  <Words>920</Words>
  <Application>Microsoft Macintosh PowerPoint</Application>
  <PresentationFormat>Présentation à l'écran (4:3)</PresentationFormat>
  <Paragraphs>135</Paragraphs>
  <Slides>22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Shelter Cluster Powerpoint Template V 1 0 - MYN</vt:lpstr>
      <vt:lpstr>Présentation PowerPoint</vt:lpstr>
      <vt:lpstr>Présentation PowerPoint</vt:lpstr>
      <vt:lpstr>Présentation PowerPoint</vt:lpstr>
      <vt:lpstr>2. IM Update</vt:lpstr>
      <vt:lpstr>3.1 Submission process to Recovery Framework status</vt:lpstr>
      <vt:lpstr>Présentation PowerPoint</vt:lpstr>
      <vt:lpstr>3.1 Submission process to Recovery Framework status</vt:lpstr>
      <vt:lpstr>3.2 Building Back Safer TWiG feedbacks</vt:lpstr>
      <vt:lpstr>3.3 Shelter Cluster Technical Guidelines process</vt:lpstr>
      <vt:lpstr>3.4 Completing Shelter distribution after 31 July</vt:lpstr>
      <vt:lpstr>3.5 El Nino</vt:lpstr>
      <vt:lpstr>3.6 Shelter &amp; Settlement vulnerability monitoring</vt:lpstr>
      <vt:lpstr>3.6 Shelter &amp; Settlement vulnerability monitoring</vt:lpstr>
      <vt:lpstr>3.6 Shelter &amp; Settlement vulnerability monitoring</vt:lpstr>
      <vt:lpstr>3.7 Incoming events</vt:lpstr>
      <vt:lpstr>Présentation PowerPoint</vt:lpstr>
      <vt:lpstr>4. Partner Updates &amp; Issues</vt:lpstr>
      <vt:lpstr>4. Partner Updates &amp; Issues</vt:lpstr>
      <vt:lpstr>Présentation PowerPoint</vt:lpstr>
      <vt:lpstr>4. Partner Updates &amp; Issues</vt:lpstr>
      <vt:lpstr>4. Partner Updates &amp; Issues</vt:lpstr>
      <vt:lpstr>5. AOB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Rashmi Rita</dc:creator>
  <cp:lastModifiedBy>Xavier Génot</cp:lastModifiedBy>
  <cp:revision>165</cp:revision>
  <cp:lastPrinted>2015-04-20T03:41:37Z</cp:lastPrinted>
  <dcterms:created xsi:type="dcterms:W3CDTF">2015-04-20T03:36:07Z</dcterms:created>
  <dcterms:modified xsi:type="dcterms:W3CDTF">2015-07-26T10:46:47Z</dcterms:modified>
</cp:coreProperties>
</file>