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charts/chart8.xml" ContentType="application/vnd.openxmlformats-officedocument.drawingml.chart+xml"/>
  <Override PartName="/ppt/notesSlides/notesSlide22.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6" r:id="rId2"/>
    <p:sldId id="272" r:id="rId3"/>
    <p:sldId id="276" r:id="rId4"/>
    <p:sldId id="279" r:id="rId5"/>
    <p:sldId id="280" r:id="rId6"/>
    <p:sldId id="286" r:id="rId7"/>
    <p:sldId id="273" r:id="rId8"/>
    <p:sldId id="285" r:id="rId9"/>
    <p:sldId id="275" r:id="rId10"/>
    <p:sldId id="274" r:id="rId11"/>
    <p:sldId id="298" r:id="rId12"/>
    <p:sldId id="283" r:id="rId13"/>
    <p:sldId id="300" r:id="rId14"/>
    <p:sldId id="284" r:id="rId15"/>
    <p:sldId id="287" r:id="rId16"/>
    <p:sldId id="294" r:id="rId17"/>
    <p:sldId id="288" r:id="rId18"/>
    <p:sldId id="289" r:id="rId19"/>
    <p:sldId id="290" r:id="rId20"/>
    <p:sldId id="291" r:id="rId21"/>
    <p:sldId id="292" r:id="rId22"/>
    <p:sldId id="293" r:id="rId23"/>
    <p:sldId id="295" r:id="rId24"/>
    <p:sldId id="297" r:id="rId25"/>
    <p:sldId id="296" r:id="rId26"/>
    <p:sldId id="299" r:id="rId27"/>
    <p:sldId id="305" r:id="rId28"/>
    <p:sldId id="304" r:id="rId29"/>
    <p:sldId id="301" r:id="rId30"/>
    <p:sldId id="302" r:id="rId31"/>
  </p:sldIdLst>
  <p:sldSz cx="9144000" cy="6858000" type="screen4x3"/>
  <p:notesSz cx="9926638" cy="14355763"/>
  <p:defaultTextStyle>
    <a:defPPr>
      <a:defRPr lang="en-US"/>
    </a:defPPr>
    <a:lvl1pPr marL="0" algn="l" defTabSz="663096" rtl="0" eaLnBrk="1" latinLnBrk="0" hangingPunct="1">
      <a:defRPr sz="1295" kern="1200">
        <a:solidFill>
          <a:schemeClr val="tx1"/>
        </a:solidFill>
        <a:latin typeface="+mn-lt"/>
        <a:ea typeface="+mn-ea"/>
        <a:cs typeface="+mn-cs"/>
      </a:defRPr>
    </a:lvl1pPr>
    <a:lvl2pPr marL="331548" algn="l" defTabSz="663096" rtl="0" eaLnBrk="1" latinLnBrk="0" hangingPunct="1">
      <a:defRPr sz="1295" kern="1200">
        <a:solidFill>
          <a:schemeClr val="tx1"/>
        </a:solidFill>
        <a:latin typeface="+mn-lt"/>
        <a:ea typeface="+mn-ea"/>
        <a:cs typeface="+mn-cs"/>
      </a:defRPr>
    </a:lvl2pPr>
    <a:lvl3pPr marL="663096" algn="l" defTabSz="663096" rtl="0" eaLnBrk="1" latinLnBrk="0" hangingPunct="1">
      <a:defRPr sz="1295" kern="1200">
        <a:solidFill>
          <a:schemeClr val="tx1"/>
        </a:solidFill>
        <a:latin typeface="+mn-lt"/>
        <a:ea typeface="+mn-ea"/>
        <a:cs typeface="+mn-cs"/>
      </a:defRPr>
    </a:lvl3pPr>
    <a:lvl4pPr marL="994644" algn="l" defTabSz="663096" rtl="0" eaLnBrk="1" latinLnBrk="0" hangingPunct="1">
      <a:defRPr sz="1295" kern="1200">
        <a:solidFill>
          <a:schemeClr val="tx1"/>
        </a:solidFill>
        <a:latin typeface="+mn-lt"/>
        <a:ea typeface="+mn-ea"/>
        <a:cs typeface="+mn-cs"/>
      </a:defRPr>
    </a:lvl4pPr>
    <a:lvl5pPr marL="1326191" algn="l" defTabSz="663096" rtl="0" eaLnBrk="1" latinLnBrk="0" hangingPunct="1">
      <a:defRPr sz="1295" kern="1200">
        <a:solidFill>
          <a:schemeClr val="tx1"/>
        </a:solidFill>
        <a:latin typeface="+mn-lt"/>
        <a:ea typeface="+mn-ea"/>
        <a:cs typeface="+mn-cs"/>
      </a:defRPr>
    </a:lvl5pPr>
    <a:lvl6pPr marL="1657739" algn="l" defTabSz="663096" rtl="0" eaLnBrk="1" latinLnBrk="0" hangingPunct="1">
      <a:defRPr sz="1295" kern="1200">
        <a:solidFill>
          <a:schemeClr val="tx1"/>
        </a:solidFill>
        <a:latin typeface="+mn-lt"/>
        <a:ea typeface="+mn-ea"/>
        <a:cs typeface="+mn-cs"/>
      </a:defRPr>
    </a:lvl6pPr>
    <a:lvl7pPr marL="1989287" algn="l" defTabSz="663096" rtl="0" eaLnBrk="1" latinLnBrk="0" hangingPunct="1">
      <a:defRPr sz="1295" kern="1200">
        <a:solidFill>
          <a:schemeClr val="tx1"/>
        </a:solidFill>
        <a:latin typeface="+mn-lt"/>
        <a:ea typeface="+mn-ea"/>
        <a:cs typeface="+mn-cs"/>
      </a:defRPr>
    </a:lvl7pPr>
    <a:lvl8pPr marL="2320835" algn="l" defTabSz="663096" rtl="0" eaLnBrk="1" latinLnBrk="0" hangingPunct="1">
      <a:defRPr sz="1295" kern="1200">
        <a:solidFill>
          <a:schemeClr val="tx1"/>
        </a:solidFill>
        <a:latin typeface="+mn-lt"/>
        <a:ea typeface="+mn-ea"/>
        <a:cs typeface="+mn-cs"/>
      </a:defRPr>
    </a:lvl8pPr>
    <a:lvl9pPr marL="2652383" algn="l" defTabSz="663096" rtl="0" eaLnBrk="1" latinLnBrk="0" hangingPunct="1">
      <a:defRPr sz="1295"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416"/>
    <a:srgbClr val="E5D0D0"/>
    <a:srgbClr val="CDD6DB"/>
    <a:srgbClr val="168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676" autoAdjust="0"/>
  </p:normalViewPr>
  <p:slideViewPr>
    <p:cSldViewPr>
      <p:cViewPr varScale="1">
        <p:scale>
          <a:sx n="57" d="100"/>
          <a:sy n="57" d="100"/>
        </p:scale>
        <p:origin x="-968"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Overmars5air:Dropbox:2015%20Vanuatu%20Cyclone%20Pam:02%20SAG%20and%20Strategy:Recovery%20Framework:Survey%20to%20fill%20Project%20Proposal:FINAL%20data%20for%20analysis:UPDATED%20SurveySummary_0725201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Overmars5air:Dropbox:2015%20Vanuatu%20Cyclone%20Pam:02%20SAG%20and%20Strategy:Recovery%20Framework:Survey%20to%20fill%20Project%20Proposal:FINAL%20data%20for%20analysis:UPDATED%20SurveySummary_0725201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Overmars5air:Dropbox:2015%20Vanuatu%20Cyclone%20Pam:02%20SAG%20and%20Strategy:Recovery%20Framework:Survey%20to%20fill%20Project%20Proposal:FINAL%20data%20for%20analysis:UPDATED%20SurveySummary_07252015.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Overmars5air:Dropbox:2015%20Vanuatu%20Cyclone%20Pam:02%20SAG%20and%20Strategy:Recovery%20Framework:Survey%20to%20fill%20Project%20Proposal:FINAL%20data%20for%20analysis:UPDATED%20SurveySummary_07252015.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Overmars5air:Dropbox:2015%20Vanuatu%20Cyclone%20Pam:02%20SAG%20and%20Strategy:Recovery%20Framework:Survey%20to%20fill%20Project%20Proposal:FINAL%20data%20for%20analysis:UPDATED%20SurveySummary_07252015.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Overmars5air:Dropbox:2015%20Vanuatu%20Cyclone%20Pam:02%20SAG%20and%20Strategy:Recovery%20Framework:Survey%20to%20fill%20Project%20Proposal:FINAL%20data%20for%20analysis:UPDATED%20SurveySummary_07252015.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Overmars5air:Dropbox:2015%20Vanuatu%20Cyclone%20Pam:02%20SAG%20and%20Strategy:Recovery%20Framework:Survey%20to%20fill%20Project%20Proposal:FINAL%20data%20for%20analysis:UPDATED%20SurveySummary_07252015.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Overmars5air:Dropbox:2015%20Vanuatu%20Cyclone%20Pam:02%20SAG%20and%20Strategy:Recovery%20Framework:Survey%20to%20fill%20Project%20Proposal:FINAL%20data%20for%20analysis:UPDATED%20SurveySummary_07252015.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Overmars5air:Dropbox:2015%20Vanuatu%20Cyclone%20Pam:02%20SAG%20and%20Strategy:Recovery%20Framework:Survey%20to%20fill%20Project%20Proposal:FINAL%20data%20for%20analysis:UPDATED%20SurveySummary_0725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en-GB" sz="2800" b="1" i="0" baseline="0">
                <a:effectLst/>
              </a:rPr>
              <a:t>Number of projects coordinated with, by Governmental Lead Agency</a:t>
            </a:r>
            <a:endParaRPr lang="en-GB" sz="2800">
              <a:effectLst/>
            </a:endParaRPr>
          </a:p>
        </c:rich>
      </c:tx>
      <c:layout/>
      <c:overlay val="0"/>
    </c:title>
    <c:autoTitleDeleted val="0"/>
    <c:plotArea>
      <c:layout/>
      <c:barChart>
        <c:barDir val="bar"/>
        <c:grouping val="clustered"/>
        <c:varyColors val="0"/>
        <c:ser>
          <c:idx val="0"/>
          <c:order val="0"/>
          <c:tx>
            <c:strRef>
              <c:f>'Question 2'!$C$2:$C$3</c:f>
              <c:strCache>
                <c:ptCount val="1"/>
                <c:pt idx="0">
                  <c:v>Governemental lead agency you are coordinated with for your project Response Percent</c:v>
                </c:pt>
              </c:strCache>
            </c:strRef>
          </c:tx>
          <c:invertIfNegative val="0"/>
          <c:cat>
            <c:strRef>
              <c:f>'Question 2'!$B$4:$B$6</c:f>
              <c:strCache>
                <c:ptCount val="3"/>
                <c:pt idx="0">
                  <c:v>PWD</c:v>
                </c:pt>
                <c:pt idx="1">
                  <c:v>DLA</c:v>
                </c:pt>
                <c:pt idx="2">
                  <c:v>Other</c:v>
                </c:pt>
              </c:strCache>
            </c:strRef>
          </c:cat>
          <c:val>
            <c:numRef>
              <c:f>'Question 2'!$C$4:$C$6</c:f>
            </c:numRef>
          </c:val>
        </c:ser>
        <c:ser>
          <c:idx val="1"/>
          <c:order val="1"/>
          <c:tx>
            <c:strRef>
              <c:f>'Question 2'!$D$2:$D$3</c:f>
              <c:strCache>
                <c:ptCount val="1"/>
                <c:pt idx="0">
                  <c:v>Governemental lead agency you are coordinated with for your project Response Count</c:v>
                </c:pt>
              </c:strCache>
            </c:strRef>
          </c:tx>
          <c:spPr>
            <a:solidFill>
              <a:schemeClr val="accent5">
                <a:lumMod val="60000"/>
                <a:lumOff val="40000"/>
              </a:schemeClr>
            </a:solidFill>
          </c:spPr>
          <c:invertIfNegative val="0"/>
          <c:dLbls>
            <c:txPr>
              <a:bodyPr/>
              <a:lstStyle/>
              <a:p>
                <a:pPr>
                  <a:defRPr sz="2000" b="1"/>
                </a:pPr>
                <a:endParaRPr lang="fr-FR"/>
              </a:p>
            </c:txPr>
            <c:showLegendKey val="0"/>
            <c:showVal val="1"/>
            <c:showCatName val="0"/>
            <c:showSerName val="0"/>
            <c:showPercent val="0"/>
            <c:showBubbleSize val="0"/>
            <c:showLeaderLines val="0"/>
          </c:dLbls>
          <c:cat>
            <c:strRef>
              <c:f>'Question 2'!$B$4:$B$6</c:f>
              <c:strCache>
                <c:ptCount val="3"/>
                <c:pt idx="0">
                  <c:v>PWD</c:v>
                </c:pt>
                <c:pt idx="1">
                  <c:v>DLA</c:v>
                </c:pt>
                <c:pt idx="2">
                  <c:v>Other</c:v>
                </c:pt>
              </c:strCache>
            </c:strRef>
          </c:cat>
          <c:val>
            <c:numRef>
              <c:f>'Question 2'!$D$4:$D$6</c:f>
              <c:numCache>
                <c:formatCode>0</c:formatCode>
                <c:ptCount val="3"/>
                <c:pt idx="0">
                  <c:v>8.0</c:v>
                </c:pt>
                <c:pt idx="1">
                  <c:v>5.0</c:v>
                </c:pt>
                <c:pt idx="2">
                  <c:v>2.0</c:v>
                </c:pt>
              </c:numCache>
            </c:numRef>
          </c:val>
        </c:ser>
        <c:dLbls>
          <c:showLegendKey val="0"/>
          <c:showVal val="0"/>
          <c:showCatName val="0"/>
          <c:showSerName val="0"/>
          <c:showPercent val="0"/>
          <c:showBubbleSize val="0"/>
        </c:dLbls>
        <c:gapWidth val="150"/>
        <c:axId val="-2146055640"/>
        <c:axId val="-2146080424"/>
      </c:barChart>
      <c:catAx>
        <c:axId val="-2146055640"/>
        <c:scaling>
          <c:orientation val="minMax"/>
        </c:scaling>
        <c:delete val="0"/>
        <c:axPos val="l"/>
        <c:numFmt formatCode="General" sourceLinked="1"/>
        <c:majorTickMark val="out"/>
        <c:minorTickMark val="none"/>
        <c:tickLblPos val="nextTo"/>
        <c:txPr>
          <a:bodyPr/>
          <a:lstStyle/>
          <a:p>
            <a:pPr>
              <a:defRPr sz="2000"/>
            </a:pPr>
            <a:endParaRPr lang="fr-FR"/>
          </a:p>
        </c:txPr>
        <c:crossAx val="-2146080424"/>
        <c:crosses val="autoZero"/>
        <c:auto val="1"/>
        <c:lblAlgn val="ctr"/>
        <c:lblOffset val="100"/>
        <c:noMultiLvlLbl val="0"/>
      </c:catAx>
      <c:valAx>
        <c:axId val="-2146080424"/>
        <c:scaling>
          <c:orientation val="minMax"/>
        </c:scaling>
        <c:delete val="0"/>
        <c:axPos val="b"/>
        <c:majorGridlines/>
        <c:numFmt formatCode="0" sourceLinked="1"/>
        <c:majorTickMark val="out"/>
        <c:minorTickMark val="none"/>
        <c:tickLblPos val="nextTo"/>
        <c:crossAx val="-2146055640"/>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b="1" i="0" u="none" strike="noStrike" baseline="0">
                <a:solidFill>
                  <a:srgbClr val="333333"/>
                </a:solidFill>
                <a:latin typeface="Calibri"/>
                <a:ea typeface="Calibri"/>
                <a:cs typeface="Calibri"/>
              </a:defRPr>
            </a:pPr>
            <a:r>
              <a:rPr lang="en-GB" sz="2800" b="1" i="0" baseline="0">
                <a:effectLst/>
              </a:rPr>
              <a:t>Number of projects cyclone specific or part of long term development programming</a:t>
            </a:r>
            <a:endParaRPr lang="en-GB" sz="2800">
              <a:effectLst/>
            </a:endParaRPr>
          </a:p>
        </c:rich>
      </c:tx>
      <c:layout/>
      <c:overlay val="0"/>
    </c:title>
    <c:autoTitleDeleted val="0"/>
    <c:plotArea>
      <c:layout/>
      <c:barChart>
        <c:barDir val="bar"/>
        <c:grouping val="clustered"/>
        <c:varyColors val="0"/>
        <c:ser>
          <c:idx val="0"/>
          <c:order val="0"/>
          <c:tx>
            <c:strRef>
              <c:f>'Question 19'!$B$4</c:f>
              <c:strCache>
                <c:ptCount val="1"/>
                <c:pt idx="0">
                  <c:v>Cyclone Pam recovery specific</c:v>
                </c:pt>
              </c:strCache>
            </c:strRef>
          </c:tx>
          <c:spPr>
            <a:solidFill>
              <a:schemeClr val="accent5">
                <a:lumMod val="75000"/>
              </a:schemeClr>
            </a:solidFill>
          </c:spPr>
          <c:invertIfNegative val="0"/>
          <c:dLbls>
            <c:txPr>
              <a:bodyPr/>
              <a:lstStyle/>
              <a:p>
                <a:pPr>
                  <a:defRPr sz="2000" b="1"/>
                </a:pPr>
                <a:endParaRPr lang="fr-FR"/>
              </a:p>
            </c:txPr>
            <c:showLegendKey val="0"/>
            <c:showVal val="1"/>
            <c:showCatName val="0"/>
            <c:showSerName val="0"/>
            <c:showPercent val="0"/>
            <c:showBubbleSize val="0"/>
            <c:showLeaderLines val="0"/>
          </c:dLbls>
          <c:cat>
            <c:strRef>
              <c:f>'Question 19'!$C$2:$D$3</c:f>
              <c:strCache>
                <c:ptCount val="2"/>
                <c:pt idx="0">
                  <c:v>Cyclone specific or long term development programming.  (Please indicate whether activities are specific to Cyclone Pam recovery, or if they are part of longer-term development programming)</c:v>
                </c:pt>
                <c:pt idx="1">
                  <c:v>Response Count</c:v>
                </c:pt>
              </c:strCache>
            </c:strRef>
          </c:cat>
          <c:val>
            <c:numRef>
              <c:f>'Question 19'!$C$4:$D$4</c:f>
              <c:numCache>
                <c:formatCode>0</c:formatCode>
                <c:ptCount val="1"/>
                <c:pt idx="0">
                  <c:v>14.0</c:v>
                </c:pt>
              </c:numCache>
            </c:numRef>
          </c:val>
        </c:ser>
        <c:ser>
          <c:idx val="1"/>
          <c:order val="1"/>
          <c:tx>
            <c:strRef>
              <c:f>'Question 19'!$B$5</c:f>
              <c:strCache>
                <c:ptCount val="1"/>
                <c:pt idx="0">
                  <c:v>Longer-term development programming</c:v>
                </c:pt>
              </c:strCache>
            </c:strRef>
          </c:tx>
          <c:spPr>
            <a:solidFill>
              <a:schemeClr val="accent5">
                <a:lumMod val="60000"/>
                <a:lumOff val="40000"/>
              </a:schemeClr>
            </a:solidFill>
          </c:spPr>
          <c:invertIfNegative val="0"/>
          <c:dLbls>
            <c:txPr>
              <a:bodyPr/>
              <a:lstStyle/>
              <a:p>
                <a:pPr>
                  <a:defRPr sz="2000" b="1"/>
                </a:pPr>
                <a:endParaRPr lang="fr-FR"/>
              </a:p>
            </c:txPr>
            <c:showLegendKey val="0"/>
            <c:showVal val="1"/>
            <c:showCatName val="0"/>
            <c:showSerName val="0"/>
            <c:showPercent val="0"/>
            <c:showBubbleSize val="0"/>
            <c:showLeaderLines val="0"/>
          </c:dLbls>
          <c:cat>
            <c:strRef>
              <c:f>'Question 19'!$C$2:$D$3</c:f>
              <c:strCache>
                <c:ptCount val="2"/>
                <c:pt idx="0">
                  <c:v>Cyclone specific or long term development programming.  (Please indicate whether activities are specific to Cyclone Pam recovery, or if they are part of longer-term development programming)</c:v>
                </c:pt>
                <c:pt idx="1">
                  <c:v>Response Count</c:v>
                </c:pt>
              </c:strCache>
            </c:strRef>
          </c:cat>
          <c:val>
            <c:numRef>
              <c:f>'Question 19'!$C$5:$D$5</c:f>
              <c:numCache>
                <c:formatCode>0</c:formatCode>
                <c:ptCount val="1"/>
                <c:pt idx="0">
                  <c:v>1.0</c:v>
                </c:pt>
              </c:numCache>
            </c:numRef>
          </c:val>
        </c:ser>
        <c:dLbls>
          <c:showLegendKey val="0"/>
          <c:showVal val="0"/>
          <c:showCatName val="0"/>
          <c:showSerName val="0"/>
          <c:showPercent val="0"/>
          <c:showBubbleSize val="0"/>
        </c:dLbls>
        <c:gapWidth val="150"/>
        <c:axId val="-2146050136"/>
        <c:axId val="-2146061224"/>
      </c:barChart>
      <c:catAx>
        <c:axId val="-2146050136"/>
        <c:scaling>
          <c:orientation val="minMax"/>
        </c:scaling>
        <c:delete val="1"/>
        <c:axPos val="l"/>
        <c:numFmt formatCode="General" sourceLinked="1"/>
        <c:majorTickMark val="none"/>
        <c:minorTickMark val="none"/>
        <c:tickLblPos val="nextTo"/>
        <c:crossAx val="-2146061224"/>
        <c:crosses val="autoZero"/>
        <c:auto val="1"/>
        <c:lblAlgn val="ctr"/>
        <c:lblOffset val="100"/>
        <c:noMultiLvlLbl val="0"/>
      </c:catAx>
      <c:valAx>
        <c:axId val="-2146061224"/>
        <c:scaling>
          <c:orientation val="minMax"/>
        </c:scaling>
        <c:delete val="0"/>
        <c:axPos val="b"/>
        <c:majorGridlines/>
        <c:numFmt formatCode="0" sourceLinked="1"/>
        <c:majorTickMark val="none"/>
        <c:minorTickMark val="none"/>
        <c:tickLblPos val="nextTo"/>
        <c:crossAx val="-2146050136"/>
        <c:crosses val="autoZero"/>
        <c:crossBetween val="between"/>
      </c:valAx>
    </c:plotArea>
    <c:legend>
      <c:legendPos val="r"/>
      <c:layout/>
      <c:overlay val="0"/>
      <c:txPr>
        <a:bodyPr/>
        <a:lstStyle/>
        <a:p>
          <a:pPr>
            <a:defRPr sz="2000"/>
          </a:pPr>
          <a:endParaRPr lang="fr-FR"/>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en-GB" sz="2800" b="1" i="0" baseline="0">
                <a:effectLst/>
              </a:rPr>
              <a:t>Number of projects including agreed priority  key activities   </a:t>
            </a:r>
            <a:endParaRPr lang="en-GB" sz="2800">
              <a:effectLst/>
            </a:endParaRPr>
          </a:p>
        </c:rich>
      </c:tx>
      <c:layout/>
      <c:overlay val="0"/>
    </c:title>
    <c:autoTitleDeleted val="0"/>
    <c:plotArea>
      <c:layout/>
      <c:barChart>
        <c:barDir val="bar"/>
        <c:grouping val="clustered"/>
        <c:varyColors val="0"/>
        <c:ser>
          <c:idx val="0"/>
          <c:order val="0"/>
          <c:tx>
            <c:strRef>
              <c:f>'Question 7'!$C$2:$C$3</c:f>
              <c:strCache>
                <c:ptCount val="1"/>
                <c:pt idx="0">
                  <c:v>Project key activities   (Please select all that apply) Response Percent</c:v>
                </c:pt>
              </c:strCache>
            </c:strRef>
          </c:tx>
          <c:invertIfNegative val="0"/>
          <c:cat>
            <c:strRef>
              <c:f>'Question 7'!$B$4:$B$10</c:f>
              <c:strCache>
                <c:ptCount val="7"/>
                <c:pt idx="0">
                  <c:v>(1) assist repairing, retrofitting and reconstruction of damaged houses,</c:v>
                </c:pt>
                <c:pt idx="1">
                  <c:v>(2) households and community safe shelter awareness,</c:v>
                </c:pt>
                <c:pt idx="2">
                  <c:v>(3) building back safer training of skilled and unskilled workers,</c:v>
                </c:pt>
                <c:pt idx="3">
                  <c:v>(4) assist repairing, retrofitting and reconstruction of damaged community building,</c:v>
                </c:pt>
                <c:pt idx="4">
                  <c:v>(5) local and traditional construction knowledge and capacity strengthening,</c:v>
                </c:pt>
                <c:pt idx="5">
                  <c:v>(6) building back safer knowledge dissemination, mass and affected population communication,</c:v>
                </c:pt>
                <c:pt idx="6">
                  <c:v>(7) Strengthening local and national capacity in post disaster shelter &amp; housing</c:v>
                </c:pt>
              </c:strCache>
            </c:strRef>
          </c:cat>
          <c:val>
            <c:numRef>
              <c:f>'Question 7'!$C$4:$C$10</c:f>
            </c:numRef>
          </c:val>
        </c:ser>
        <c:ser>
          <c:idx val="1"/>
          <c:order val="1"/>
          <c:tx>
            <c:strRef>
              <c:f>'Question 7'!$D$2:$D$3</c:f>
              <c:strCache>
                <c:ptCount val="1"/>
                <c:pt idx="0">
                  <c:v>Project key activities   (Please select all that apply) Response Count</c:v>
                </c:pt>
              </c:strCache>
            </c:strRef>
          </c:tx>
          <c:spPr>
            <a:solidFill>
              <a:schemeClr val="accent6">
                <a:lumMod val="50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6"/>
            <c:invertIfNegative val="0"/>
            <c:bubble3D val="0"/>
          </c:dPt>
          <c:dLbls>
            <c:txPr>
              <a:bodyPr/>
              <a:lstStyle/>
              <a:p>
                <a:pPr>
                  <a:defRPr sz="2000" b="1"/>
                </a:pPr>
                <a:endParaRPr lang="fr-FR"/>
              </a:p>
            </c:txPr>
            <c:showLegendKey val="0"/>
            <c:showVal val="1"/>
            <c:showCatName val="0"/>
            <c:showSerName val="0"/>
            <c:showPercent val="0"/>
            <c:showBubbleSize val="0"/>
            <c:showLeaderLines val="0"/>
          </c:dLbls>
          <c:cat>
            <c:strRef>
              <c:f>'Question 7'!$B$4:$B$10</c:f>
              <c:strCache>
                <c:ptCount val="7"/>
                <c:pt idx="0">
                  <c:v>(1) assist repairing, retrofitting and reconstruction of damaged houses,</c:v>
                </c:pt>
                <c:pt idx="1">
                  <c:v>(2) households and community safe shelter awareness,</c:v>
                </c:pt>
                <c:pt idx="2">
                  <c:v>(3) building back safer training of skilled and unskilled workers,</c:v>
                </c:pt>
                <c:pt idx="3">
                  <c:v>(4) assist repairing, retrofitting and reconstruction of damaged community building,</c:v>
                </c:pt>
                <c:pt idx="4">
                  <c:v>(5) local and traditional construction knowledge and capacity strengthening,</c:v>
                </c:pt>
                <c:pt idx="5">
                  <c:v>(6) building back safer knowledge dissemination, mass and affected population communication,</c:v>
                </c:pt>
                <c:pt idx="6">
                  <c:v>(7) Strengthening local and national capacity in post disaster shelter &amp; housing</c:v>
                </c:pt>
              </c:strCache>
            </c:strRef>
          </c:cat>
          <c:val>
            <c:numRef>
              <c:f>'Question 7'!$D$4:$D$10</c:f>
              <c:numCache>
                <c:formatCode>0</c:formatCode>
                <c:ptCount val="7"/>
                <c:pt idx="0">
                  <c:v>10.0</c:v>
                </c:pt>
                <c:pt idx="1">
                  <c:v>9.0</c:v>
                </c:pt>
                <c:pt idx="2">
                  <c:v>9.0</c:v>
                </c:pt>
                <c:pt idx="3">
                  <c:v>6.0</c:v>
                </c:pt>
                <c:pt idx="4">
                  <c:v>9.0</c:v>
                </c:pt>
                <c:pt idx="5">
                  <c:v>6.0</c:v>
                </c:pt>
                <c:pt idx="6">
                  <c:v>5.0</c:v>
                </c:pt>
              </c:numCache>
            </c:numRef>
          </c:val>
        </c:ser>
        <c:dLbls>
          <c:showLegendKey val="0"/>
          <c:showVal val="0"/>
          <c:showCatName val="0"/>
          <c:showSerName val="0"/>
          <c:showPercent val="0"/>
          <c:showBubbleSize val="0"/>
        </c:dLbls>
        <c:gapWidth val="150"/>
        <c:axId val="-2144460376"/>
        <c:axId val="-2144457304"/>
      </c:barChart>
      <c:catAx>
        <c:axId val="-2144460376"/>
        <c:scaling>
          <c:orientation val="minMax"/>
        </c:scaling>
        <c:delete val="0"/>
        <c:axPos val="l"/>
        <c:numFmt formatCode="General" sourceLinked="1"/>
        <c:majorTickMark val="out"/>
        <c:minorTickMark val="none"/>
        <c:tickLblPos val="nextTo"/>
        <c:txPr>
          <a:bodyPr/>
          <a:lstStyle/>
          <a:p>
            <a:pPr algn="r">
              <a:defRPr sz="1800"/>
            </a:pPr>
            <a:endParaRPr lang="fr-FR"/>
          </a:p>
        </c:txPr>
        <c:crossAx val="-2144457304"/>
        <c:crosses val="autoZero"/>
        <c:auto val="1"/>
        <c:lblAlgn val="ctr"/>
        <c:lblOffset val="100"/>
        <c:noMultiLvlLbl val="0"/>
      </c:catAx>
      <c:valAx>
        <c:axId val="-2144457304"/>
        <c:scaling>
          <c:orientation val="minMax"/>
        </c:scaling>
        <c:delete val="0"/>
        <c:axPos val="b"/>
        <c:majorGridlines/>
        <c:numFmt formatCode="0" sourceLinked="1"/>
        <c:majorTickMark val="out"/>
        <c:minorTickMark val="none"/>
        <c:tickLblPos val="nextTo"/>
        <c:crossAx val="-214446037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xPr>
        <a:bodyPr/>
        <a:lstStyle/>
        <a:p>
          <a:pPr>
            <a:defRPr sz="2400"/>
          </a:pPr>
          <a:endParaRPr lang="fr-FR"/>
        </a:p>
      </c:txPr>
    </c:title>
    <c:autoTitleDeleted val="0"/>
    <c:plotArea>
      <c:layout/>
      <c:barChart>
        <c:barDir val="bar"/>
        <c:grouping val="clustered"/>
        <c:varyColors val="0"/>
        <c:ser>
          <c:idx val="0"/>
          <c:order val="0"/>
          <c:tx>
            <c:strRef>
              <c:f>'Question 9'!$G$12</c:f>
              <c:strCache>
                <c:ptCount val="1"/>
                <c:pt idx="0">
                  <c:v>Projects summary budget - Total 696,2( Million VUV)</c:v>
                </c:pt>
              </c:strCache>
            </c:strRef>
          </c:tx>
          <c:invertIfNegative val="0"/>
          <c:dLbls>
            <c:txPr>
              <a:bodyPr/>
              <a:lstStyle/>
              <a:p>
                <a:pPr>
                  <a:defRPr sz="1600" b="1"/>
                </a:pPr>
                <a:endParaRPr lang="fr-FR"/>
              </a:p>
            </c:txPr>
            <c:showLegendKey val="0"/>
            <c:showVal val="1"/>
            <c:showCatName val="0"/>
            <c:showSerName val="0"/>
            <c:showPercent val="0"/>
            <c:showBubbleSize val="0"/>
            <c:showLeaderLines val="0"/>
          </c:dLbls>
          <c:cat>
            <c:strRef>
              <c:f>'Question 9'!$E$13:$F$27</c:f>
              <c:strCache>
                <c:ptCount val="15"/>
                <c:pt idx="0">
                  <c:v>1.ADRA Vanuatu</c:v>
                </c:pt>
                <c:pt idx="1">
                  <c:v>2.Caritas</c:v>
                </c:pt>
                <c:pt idx="2">
                  <c:v>3.Vanuatu Christian Council</c:v>
                </c:pt>
                <c:pt idx="3">
                  <c:v>4.Vanuatu TVET </c:v>
                </c:pt>
                <c:pt idx="4">
                  <c:v>5.Disability Desk, </c:v>
                </c:pt>
                <c:pt idx="5">
                  <c:v>6.The Salvation Army</c:v>
                </c:pt>
                <c:pt idx="6">
                  <c:v>7.The Salvation Army</c:v>
                </c:pt>
                <c:pt idx="7">
                  <c:v>8.World Vision</c:v>
                </c:pt>
                <c:pt idx="8">
                  <c:v>9.World Vision</c:v>
                </c:pt>
                <c:pt idx="9">
                  <c:v> 10.CARE International</c:v>
                </c:pt>
                <c:pt idx="10">
                  <c:v>11.Vanuatu Red Cross / IFRC</c:v>
                </c:pt>
                <c:pt idx="11">
                  <c:v>12.VMGD</c:v>
                </c:pt>
                <c:pt idx="12">
                  <c:v>13.Save the Children</c:v>
                </c:pt>
                <c:pt idx="13">
                  <c:v>14.IOM </c:v>
                </c:pt>
                <c:pt idx="14">
                  <c:v>15.Latter-day Saint Charities</c:v>
                </c:pt>
              </c:strCache>
            </c:strRef>
          </c:cat>
          <c:val>
            <c:numRef>
              <c:f>'Question 9'!$G$13:$G$27</c:f>
              <c:numCache>
                <c:formatCode>#\ ##0.0_ ;\-#\ ##0.0\ </c:formatCode>
                <c:ptCount val="15"/>
                <c:pt idx="0">
                  <c:v>5.5</c:v>
                </c:pt>
                <c:pt idx="1">
                  <c:v>11.0</c:v>
                </c:pt>
                <c:pt idx="2">
                  <c:v>17.8</c:v>
                </c:pt>
                <c:pt idx="4">
                  <c:v>0.1265</c:v>
                </c:pt>
                <c:pt idx="5">
                  <c:v>5.906</c:v>
                </c:pt>
                <c:pt idx="6">
                  <c:v>26.297</c:v>
                </c:pt>
                <c:pt idx="7">
                  <c:v>16.743</c:v>
                </c:pt>
                <c:pt idx="8">
                  <c:v>26.006</c:v>
                </c:pt>
                <c:pt idx="9">
                  <c:v>41.0</c:v>
                </c:pt>
                <c:pt idx="10">
                  <c:v>250.0</c:v>
                </c:pt>
                <c:pt idx="11">
                  <c:v>120.0</c:v>
                </c:pt>
                <c:pt idx="12">
                  <c:v>7.2</c:v>
                </c:pt>
                <c:pt idx="13">
                  <c:v>81.4</c:v>
                </c:pt>
                <c:pt idx="14">
                  <c:v>86.2</c:v>
                </c:pt>
              </c:numCache>
            </c:numRef>
          </c:val>
        </c:ser>
        <c:dLbls>
          <c:showLegendKey val="0"/>
          <c:showVal val="0"/>
          <c:showCatName val="0"/>
          <c:showSerName val="0"/>
          <c:showPercent val="0"/>
          <c:showBubbleSize val="0"/>
        </c:dLbls>
        <c:gapWidth val="150"/>
        <c:axId val="-2115487976"/>
        <c:axId val="-2115494760"/>
      </c:barChart>
      <c:catAx>
        <c:axId val="-2115487976"/>
        <c:scaling>
          <c:orientation val="minMax"/>
        </c:scaling>
        <c:delete val="0"/>
        <c:axPos val="l"/>
        <c:majorTickMark val="out"/>
        <c:minorTickMark val="none"/>
        <c:tickLblPos val="nextTo"/>
        <c:txPr>
          <a:bodyPr/>
          <a:lstStyle/>
          <a:p>
            <a:pPr>
              <a:defRPr sz="1600"/>
            </a:pPr>
            <a:endParaRPr lang="fr-FR"/>
          </a:p>
        </c:txPr>
        <c:crossAx val="-2115494760"/>
        <c:crosses val="autoZero"/>
        <c:auto val="1"/>
        <c:lblAlgn val="ctr"/>
        <c:lblOffset val="100"/>
        <c:noMultiLvlLbl val="0"/>
      </c:catAx>
      <c:valAx>
        <c:axId val="-2115494760"/>
        <c:scaling>
          <c:orientation val="minMax"/>
        </c:scaling>
        <c:delete val="0"/>
        <c:axPos val="b"/>
        <c:majorGridlines/>
        <c:numFmt formatCode="#\ ##0.0_ ;\-#\ ##0.0\ " sourceLinked="1"/>
        <c:majorTickMark val="out"/>
        <c:minorTickMark val="none"/>
        <c:tickLblPos val="nextTo"/>
        <c:txPr>
          <a:bodyPr/>
          <a:lstStyle/>
          <a:p>
            <a:pPr>
              <a:defRPr sz="1600"/>
            </a:pPr>
            <a:endParaRPr lang="fr-FR"/>
          </a:p>
        </c:txPr>
        <c:crossAx val="-211548797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fr-FR" sz="2800"/>
              <a:t>Project funding and implementation status</a:t>
            </a:r>
          </a:p>
        </c:rich>
      </c:tx>
      <c:layout/>
      <c:overlay val="0"/>
    </c:title>
    <c:autoTitleDeleted val="0"/>
    <c:plotArea>
      <c:layout/>
      <c:barChart>
        <c:barDir val="bar"/>
        <c:grouping val="clustered"/>
        <c:varyColors val="0"/>
        <c:ser>
          <c:idx val="0"/>
          <c:order val="0"/>
          <c:tx>
            <c:strRef>
              <c:f>'Question 11'!$D$2:$D$3</c:f>
              <c:strCache>
                <c:ptCount val="1"/>
                <c:pt idx="0">
                  <c:v>Project funding and implementation status. Response Count</c:v>
                </c:pt>
              </c:strCache>
            </c:strRef>
          </c:tx>
          <c:spPr>
            <a:solidFill>
              <a:schemeClr val="accent4">
                <a:lumMod val="40000"/>
                <a:lumOff val="60000"/>
              </a:schemeClr>
            </a:solidFill>
          </c:spPr>
          <c:invertIfNegative val="0"/>
          <c:dPt>
            <c:idx val="0"/>
            <c:invertIfNegative val="0"/>
            <c:bubble3D val="0"/>
            <c:spPr>
              <a:solidFill>
                <a:schemeClr val="accent4">
                  <a:lumMod val="75000"/>
                </a:schemeClr>
              </a:solidFill>
            </c:spPr>
          </c:dPt>
          <c:dLbls>
            <c:txPr>
              <a:bodyPr/>
              <a:lstStyle/>
              <a:p>
                <a:pPr>
                  <a:defRPr sz="1600" b="1"/>
                </a:pPr>
                <a:endParaRPr lang="fr-FR"/>
              </a:p>
            </c:txPr>
            <c:showLegendKey val="0"/>
            <c:showVal val="1"/>
            <c:showCatName val="0"/>
            <c:showSerName val="0"/>
            <c:showPercent val="0"/>
            <c:showBubbleSize val="0"/>
            <c:showLeaderLines val="0"/>
          </c:dLbls>
          <c:cat>
            <c:strRef>
              <c:f>'Question 11'!$B$4:$B$5</c:f>
              <c:strCache>
                <c:ptCount val="2"/>
                <c:pt idx="0">
                  <c:v>Already started within the HAP and is fully funded</c:v>
                </c:pt>
                <c:pt idx="1">
                  <c:v>Will start after 31 July and is fully funded</c:v>
                </c:pt>
              </c:strCache>
            </c:strRef>
          </c:cat>
          <c:val>
            <c:numRef>
              <c:f>'Question 11'!$D$4:$D$5</c:f>
              <c:numCache>
                <c:formatCode>0</c:formatCode>
                <c:ptCount val="2"/>
                <c:pt idx="0">
                  <c:v>11.0</c:v>
                </c:pt>
                <c:pt idx="1">
                  <c:v>4.0</c:v>
                </c:pt>
              </c:numCache>
            </c:numRef>
          </c:val>
        </c:ser>
        <c:dLbls>
          <c:showLegendKey val="0"/>
          <c:showVal val="0"/>
          <c:showCatName val="0"/>
          <c:showSerName val="0"/>
          <c:showPercent val="0"/>
          <c:showBubbleSize val="0"/>
        </c:dLbls>
        <c:gapWidth val="150"/>
        <c:axId val="-2114234120"/>
        <c:axId val="-2114231304"/>
      </c:barChart>
      <c:catAx>
        <c:axId val="-2114234120"/>
        <c:scaling>
          <c:orientation val="minMax"/>
        </c:scaling>
        <c:delete val="0"/>
        <c:axPos val="l"/>
        <c:numFmt formatCode="General" sourceLinked="1"/>
        <c:majorTickMark val="out"/>
        <c:minorTickMark val="none"/>
        <c:tickLblPos val="nextTo"/>
        <c:txPr>
          <a:bodyPr/>
          <a:lstStyle/>
          <a:p>
            <a:pPr>
              <a:defRPr sz="1600"/>
            </a:pPr>
            <a:endParaRPr lang="fr-FR"/>
          </a:p>
        </c:txPr>
        <c:crossAx val="-2114231304"/>
        <c:crosses val="autoZero"/>
        <c:auto val="1"/>
        <c:lblAlgn val="ctr"/>
        <c:lblOffset val="100"/>
        <c:noMultiLvlLbl val="0"/>
      </c:catAx>
      <c:valAx>
        <c:axId val="-2114231304"/>
        <c:scaling>
          <c:orientation val="minMax"/>
        </c:scaling>
        <c:delete val="0"/>
        <c:axPos val="b"/>
        <c:majorGridlines/>
        <c:numFmt formatCode="0" sourceLinked="1"/>
        <c:majorTickMark val="out"/>
        <c:minorTickMark val="none"/>
        <c:tickLblPos val="nextTo"/>
        <c:txPr>
          <a:bodyPr/>
          <a:lstStyle/>
          <a:p>
            <a:pPr>
              <a:defRPr sz="1600"/>
            </a:pPr>
            <a:endParaRPr lang="fr-FR"/>
          </a:p>
        </c:txPr>
        <c:crossAx val="-2114234120"/>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fr-FR" sz="2800"/>
              <a:t>Number of projects targeting community building, and type </a:t>
            </a:r>
          </a:p>
        </c:rich>
      </c:tx>
      <c:layout/>
      <c:overlay val="0"/>
    </c:title>
    <c:autoTitleDeleted val="0"/>
    <c:plotArea>
      <c:layout/>
      <c:barChart>
        <c:barDir val="bar"/>
        <c:grouping val="clustered"/>
        <c:varyColors val="0"/>
        <c:ser>
          <c:idx val="0"/>
          <c:order val="0"/>
          <c:tx>
            <c:strRef>
              <c:f>'Question 13'!$C$2:$C$3</c:f>
              <c:strCache>
                <c:ptCount val="1"/>
                <c:pt idx="0">
                  <c:v>Type of community building targeted, if any   (please provide the type of community building you are targeting, i.e., Kindy, church, community hall, etc…) Response Percent</c:v>
                </c:pt>
              </c:strCache>
            </c:strRef>
          </c:tx>
          <c:invertIfNegative val="0"/>
          <c:cat>
            <c:strRef>
              <c:f>'Question 13'!$B$4:$B$9</c:f>
              <c:strCache>
                <c:ptCount val="6"/>
                <c:pt idx="0">
                  <c:v>Kindy</c:v>
                </c:pt>
                <c:pt idx="1">
                  <c:v>Church</c:v>
                </c:pt>
                <c:pt idx="2">
                  <c:v>Chief hall/nakamal</c:v>
                </c:pt>
                <c:pt idx="3">
                  <c:v>Community hall</c:v>
                </c:pt>
                <c:pt idx="4">
                  <c:v>Traditional kitchen / "Nimaieten"</c:v>
                </c:pt>
                <c:pt idx="5">
                  <c:v>None</c:v>
                </c:pt>
              </c:strCache>
            </c:strRef>
          </c:cat>
          <c:val>
            <c:numRef>
              <c:f>'Question 13'!$C$4:$C$9</c:f>
            </c:numRef>
          </c:val>
        </c:ser>
        <c:ser>
          <c:idx val="1"/>
          <c:order val="1"/>
          <c:tx>
            <c:strRef>
              <c:f>'Question 13'!$D$2:$D$3</c:f>
              <c:strCache>
                <c:ptCount val="1"/>
                <c:pt idx="0">
                  <c:v>Type of community building targeted, if any    Response Count</c:v>
                </c:pt>
              </c:strCache>
            </c:strRef>
          </c:tx>
          <c:spPr>
            <a:solidFill>
              <a:schemeClr val="accent4">
                <a:lumMod val="75000"/>
              </a:schemeClr>
            </a:solidFill>
          </c:spPr>
          <c:invertIfNegative val="0"/>
          <c:dPt>
            <c:idx val="0"/>
            <c:invertIfNegative val="0"/>
            <c:bubble3D val="0"/>
            <c:spPr>
              <a:solidFill>
                <a:schemeClr val="accent5">
                  <a:lumMod val="50000"/>
                </a:schemeClr>
              </a:solidFill>
            </c:spPr>
          </c:dPt>
          <c:dPt>
            <c:idx val="1"/>
            <c:invertIfNegative val="0"/>
            <c:bubble3D val="0"/>
            <c:spPr>
              <a:solidFill>
                <a:schemeClr val="accent5">
                  <a:lumMod val="60000"/>
                  <a:lumOff val="40000"/>
                </a:schemeClr>
              </a:solidFill>
            </c:spPr>
          </c:dPt>
          <c:dPt>
            <c:idx val="2"/>
            <c:invertIfNegative val="0"/>
            <c:bubble3D val="0"/>
            <c:spPr>
              <a:solidFill>
                <a:schemeClr val="accent5">
                  <a:lumMod val="40000"/>
                  <a:lumOff val="60000"/>
                </a:schemeClr>
              </a:solidFill>
            </c:spPr>
          </c:dPt>
          <c:dPt>
            <c:idx val="3"/>
            <c:invertIfNegative val="0"/>
            <c:bubble3D val="0"/>
            <c:spPr>
              <a:solidFill>
                <a:schemeClr val="accent5">
                  <a:lumMod val="75000"/>
                </a:schemeClr>
              </a:solidFill>
            </c:spPr>
          </c:dPt>
          <c:dPt>
            <c:idx val="4"/>
            <c:invertIfNegative val="0"/>
            <c:bubble3D val="0"/>
            <c:spPr>
              <a:solidFill>
                <a:schemeClr val="accent5">
                  <a:lumMod val="60000"/>
                  <a:lumOff val="40000"/>
                </a:schemeClr>
              </a:solidFill>
            </c:spPr>
          </c:dPt>
          <c:dPt>
            <c:idx val="5"/>
            <c:invertIfNegative val="0"/>
            <c:bubble3D val="0"/>
            <c:spPr>
              <a:solidFill>
                <a:srgbClr val="FFFF00"/>
              </a:solidFill>
            </c:spPr>
          </c:dPt>
          <c:dLbls>
            <c:txPr>
              <a:bodyPr/>
              <a:lstStyle/>
              <a:p>
                <a:pPr>
                  <a:defRPr sz="1600" b="1"/>
                </a:pPr>
                <a:endParaRPr lang="fr-FR"/>
              </a:p>
            </c:txPr>
            <c:showLegendKey val="0"/>
            <c:showVal val="1"/>
            <c:showCatName val="0"/>
            <c:showSerName val="0"/>
            <c:showPercent val="0"/>
            <c:showBubbleSize val="0"/>
            <c:showLeaderLines val="0"/>
          </c:dLbls>
          <c:cat>
            <c:strRef>
              <c:f>'Question 13'!$B$4:$B$9</c:f>
              <c:strCache>
                <c:ptCount val="6"/>
                <c:pt idx="0">
                  <c:v>Kindy</c:v>
                </c:pt>
                <c:pt idx="1">
                  <c:v>Church</c:v>
                </c:pt>
                <c:pt idx="2">
                  <c:v>Chief hall/nakamal</c:v>
                </c:pt>
                <c:pt idx="3">
                  <c:v>Community hall</c:v>
                </c:pt>
                <c:pt idx="4">
                  <c:v>Traditional kitchen / "Nimaieten"</c:v>
                </c:pt>
                <c:pt idx="5">
                  <c:v>None</c:v>
                </c:pt>
              </c:strCache>
            </c:strRef>
          </c:cat>
          <c:val>
            <c:numRef>
              <c:f>'Question 13'!$D$4:$D$9</c:f>
              <c:numCache>
                <c:formatCode>0</c:formatCode>
                <c:ptCount val="6"/>
                <c:pt idx="0">
                  <c:v>4.0</c:v>
                </c:pt>
                <c:pt idx="1">
                  <c:v>2.0</c:v>
                </c:pt>
                <c:pt idx="2">
                  <c:v>1.0</c:v>
                </c:pt>
                <c:pt idx="3">
                  <c:v>3.0</c:v>
                </c:pt>
                <c:pt idx="4">
                  <c:v>2.0</c:v>
                </c:pt>
                <c:pt idx="5">
                  <c:v>7.0</c:v>
                </c:pt>
              </c:numCache>
            </c:numRef>
          </c:val>
        </c:ser>
        <c:dLbls>
          <c:showLegendKey val="0"/>
          <c:showVal val="0"/>
          <c:showCatName val="0"/>
          <c:showSerName val="0"/>
          <c:showPercent val="0"/>
          <c:showBubbleSize val="0"/>
        </c:dLbls>
        <c:gapWidth val="150"/>
        <c:axId val="-2117162648"/>
        <c:axId val="-2117516088"/>
      </c:barChart>
      <c:catAx>
        <c:axId val="-2117162648"/>
        <c:scaling>
          <c:orientation val="minMax"/>
        </c:scaling>
        <c:delete val="0"/>
        <c:axPos val="l"/>
        <c:numFmt formatCode="General" sourceLinked="1"/>
        <c:majorTickMark val="out"/>
        <c:minorTickMark val="none"/>
        <c:tickLblPos val="nextTo"/>
        <c:txPr>
          <a:bodyPr/>
          <a:lstStyle/>
          <a:p>
            <a:pPr>
              <a:defRPr sz="1600"/>
            </a:pPr>
            <a:endParaRPr lang="fr-FR"/>
          </a:p>
        </c:txPr>
        <c:crossAx val="-2117516088"/>
        <c:crosses val="autoZero"/>
        <c:auto val="1"/>
        <c:lblAlgn val="ctr"/>
        <c:lblOffset val="100"/>
        <c:noMultiLvlLbl val="0"/>
      </c:catAx>
      <c:valAx>
        <c:axId val="-2117516088"/>
        <c:scaling>
          <c:orientation val="minMax"/>
        </c:scaling>
        <c:delete val="0"/>
        <c:axPos val="b"/>
        <c:majorGridlines/>
        <c:numFmt formatCode="0" sourceLinked="1"/>
        <c:majorTickMark val="out"/>
        <c:minorTickMark val="none"/>
        <c:tickLblPos val="nextTo"/>
        <c:txPr>
          <a:bodyPr/>
          <a:lstStyle/>
          <a:p>
            <a:pPr>
              <a:defRPr sz="1600"/>
            </a:pPr>
            <a:endParaRPr lang="fr-FR"/>
          </a:p>
        </c:txPr>
        <c:crossAx val="-211716264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fr-FR" sz="2800"/>
              <a:t>Number of projects including other sectorial activities</a:t>
            </a:r>
          </a:p>
        </c:rich>
      </c:tx>
      <c:layout/>
      <c:overlay val="0"/>
    </c:title>
    <c:autoTitleDeleted val="0"/>
    <c:plotArea>
      <c:layout/>
      <c:barChart>
        <c:barDir val="bar"/>
        <c:grouping val="clustered"/>
        <c:varyColors val="0"/>
        <c:ser>
          <c:idx val="0"/>
          <c:order val="0"/>
          <c:tx>
            <c:strRef>
              <c:f>'Question 18'!$C$2:$C$3</c:f>
              <c:strCache>
                <c:ptCount val="1"/>
                <c:pt idx="0">
                  <c:v>Project linked activities contributing to other sectorial priorities   (Please indicate if other activities linked to this project will contribute to other sectorial priorities, i.e., WASH, DRR, Livelihoods, etc… Please note that you have to submit these </c:v>
                </c:pt>
              </c:strCache>
            </c:strRef>
          </c:tx>
          <c:invertIfNegative val="0"/>
          <c:cat>
            <c:strRef>
              <c:f>'Question 18'!$B$4:$B$13</c:f>
              <c:strCache>
                <c:ptCount val="10"/>
                <c:pt idx="0">
                  <c:v>Rain harvesting systems and other water facilities (reparation or new)</c:v>
                </c:pt>
                <c:pt idx="1">
                  <c:v>Other Water Sanitation &amp; Hygiene promotion (WASH)</c:v>
                </c:pt>
                <c:pt idx="2">
                  <c:v>Disaster Risk Reduction</c:v>
                </c:pt>
                <c:pt idx="3">
                  <c:v>Health</c:v>
                </c:pt>
                <c:pt idx="4">
                  <c:v>Land preparation</c:v>
                </c:pt>
                <c:pt idx="5">
                  <c:v>Livelihoods</c:v>
                </c:pt>
                <c:pt idx="6">
                  <c:v>Rehabilitation programme for people with disabilities</c:v>
                </c:pt>
                <c:pt idx="7">
                  <c:v>Salvaging/recycling debris and shelter material</c:v>
                </c:pt>
                <c:pt idx="8">
                  <c:v>Settlement mitigation</c:v>
                </c:pt>
                <c:pt idx="9">
                  <c:v>None</c:v>
                </c:pt>
              </c:strCache>
            </c:strRef>
          </c:cat>
          <c:val>
            <c:numRef>
              <c:f>'Question 18'!$C$4:$C$13</c:f>
            </c:numRef>
          </c:val>
        </c:ser>
        <c:ser>
          <c:idx val="1"/>
          <c:order val="1"/>
          <c:tx>
            <c:strRef>
              <c:f>'Question 18'!$D$2:$D$3</c:f>
              <c:strCache>
                <c:ptCount val="1"/>
                <c:pt idx="0">
                  <c:v>Project linked activities contributing to other sectorial priorities   (Please indicate if other activities linked to this project will contribute to other sectorial priorities, i.e., WASH, DRR, Livelihoods, etc… Please note that you have to submit these </c:v>
                </c:pt>
              </c:strCache>
            </c:strRef>
          </c:tx>
          <c:spPr>
            <a:solidFill>
              <a:schemeClr val="accent6">
                <a:lumMod val="75000"/>
              </a:schemeClr>
            </a:solidFill>
          </c:spPr>
          <c:invertIfNegative val="0"/>
          <c:dPt>
            <c:idx val="0"/>
            <c:invertIfNegative val="0"/>
            <c:bubble3D val="0"/>
          </c:dPt>
          <c:dPt>
            <c:idx val="1"/>
            <c:invertIfNegative val="0"/>
            <c:bubble3D val="0"/>
          </c:dPt>
          <c:dPt>
            <c:idx val="3"/>
            <c:invertIfNegative val="0"/>
            <c:bubble3D val="0"/>
          </c:dPt>
          <c:dPt>
            <c:idx val="5"/>
            <c:invertIfNegative val="0"/>
            <c:bubble3D val="0"/>
          </c:dPt>
          <c:dPt>
            <c:idx val="6"/>
            <c:invertIfNegative val="0"/>
            <c:bubble3D val="0"/>
          </c:dPt>
          <c:dPt>
            <c:idx val="8"/>
            <c:invertIfNegative val="0"/>
            <c:bubble3D val="0"/>
          </c:dPt>
          <c:dPt>
            <c:idx val="9"/>
            <c:invertIfNegative val="0"/>
            <c:bubble3D val="0"/>
          </c:dPt>
          <c:dLbls>
            <c:txPr>
              <a:bodyPr/>
              <a:lstStyle/>
              <a:p>
                <a:pPr>
                  <a:defRPr sz="1600" b="1"/>
                </a:pPr>
                <a:endParaRPr lang="fr-FR"/>
              </a:p>
            </c:txPr>
            <c:showLegendKey val="0"/>
            <c:showVal val="1"/>
            <c:showCatName val="0"/>
            <c:showSerName val="0"/>
            <c:showPercent val="0"/>
            <c:showBubbleSize val="0"/>
            <c:showLeaderLines val="0"/>
          </c:dLbls>
          <c:cat>
            <c:strRef>
              <c:f>'Question 18'!$B$4:$B$13</c:f>
              <c:strCache>
                <c:ptCount val="10"/>
                <c:pt idx="0">
                  <c:v>Rain harvesting systems and other water facilities (reparation or new)</c:v>
                </c:pt>
                <c:pt idx="1">
                  <c:v>Other Water Sanitation &amp; Hygiene promotion (WASH)</c:v>
                </c:pt>
                <c:pt idx="2">
                  <c:v>Disaster Risk Reduction</c:v>
                </c:pt>
                <c:pt idx="3">
                  <c:v>Health</c:v>
                </c:pt>
                <c:pt idx="4">
                  <c:v>Land preparation</c:v>
                </c:pt>
                <c:pt idx="5">
                  <c:v>Livelihoods</c:v>
                </c:pt>
                <c:pt idx="6">
                  <c:v>Rehabilitation programme for people with disabilities</c:v>
                </c:pt>
                <c:pt idx="7">
                  <c:v>Salvaging/recycling debris and shelter material</c:v>
                </c:pt>
                <c:pt idx="8">
                  <c:v>Settlement mitigation</c:v>
                </c:pt>
                <c:pt idx="9">
                  <c:v>None</c:v>
                </c:pt>
              </c:strCache>
            </c:strRef>
          </c:cat>
          <c:val>
            <c:numRef>
              <c:f>'Question 18'!$D$4:$D$13</c:f>
              <c:numCache>
                <c:formatCode>0</c:formatCode>
                <c:ptCount val="10"/>
                <c:pt idx="0">
                  <c:v>5.0</c:v>
                </c:pt>
                <c:pt idx="1">
                  <c:v>7.0</c:v>
                </c:pt>
                <c:pt idx="2">
                  <c:v>9.0</c:v>
                </c:pt>
                <c:pt idx="3">
                  <c:v>4.0</c:v>
                </c:pt>
                <c:pt idx="4">
                  <c:v>0.0</c:v>
                </c:pt>
                <c:pt idx="5">
                  <c:v>4.0</c:v>
                </c:pt>
                <c:pt idx="6">
                  <c:v>1.0</c:v>
                </c:pt>
                <c:pt idx="7">
                  <c:v>0.0</c:v>
                </c:pt>
                <c:pt idx="8">
                  <c:v>1.0</c:v>
                </c:pt>
                <c:pt idx="9">
                  <c:v>1.0</c:v>
                </c:pt>
              </c:numCache>
            </c:numRef>
          </c:val>
        </c:ser>
        <c:dLbls>
          <c:showLegendKey val="0"/>
          <c:showVal val="0"/>
          <c:showCatName val="0"/>
          <c:showSerName val="0"/>
          <c:showPercent val="0"/>
          <c:showBubbleSize val="0"/>
        </c:dLbls>
        <c:gapWidth val="150"/>
        <c:axId val="-2124045384"/>
        <c:axId val="-2124068024"/>
      </c:barChart>
      <c:catAx>
        <c:axId val="-2124045384"/>
        <c:scaling>
          <c:orientation val="minMax"/>
        </c:scaling>
        <c:delete val="0"/>
        <c:axPos val="l"/>
        <c:numFmt formatCode="General" sourceLinked="1"/>
        <c:majorTickMark val="out"/>
        <c:minorTickMark val="none"/>
        <c:tickLblPos val="nextTo"/>
        <c:txPr>
          <a:bodyPr/>
          <a:lstStyle/>
          <a:p>
            <a:pPr>
              <a:defRPr sz="1400"/>
            </a:pPr>
            <a:endParaRPr lang="fr-FR"/>
          </a:p>
        </c:txPr>
        <c:crossAx val="-2124068024"/>
        <c:crosses val="autoZero"/>
        <c:auto val="1"/>
        <c:lblAlgn val="ctr"/>
        <c:lblOffset val="100"/>
        <c:noMultiLvlLbl val="0"/>
      </c:catAx>
      <c:valAx>
        <c:axId val="-2124068024"/>
        <c:scaling>
          <c:orientation val="minMax"/>
        </c:scaling>
        <c:delete val="0"/>
        <c:axPos val="b"/>
        <c:majorGridlines/>
        <c:numFmt formatCode="0" sourceLinked="1"/>
        <c:majorTickMark val="out"/>
        <c:minorTickMark val="none"/>
        <c:tickLblPos val="nextTo"/>
        <c:txPr>
          <a:bodyPr/>
          <a:lstStyle/>
          <a:p>
            <a:pPr>
              <a:defRPr sz="1600"/>
            </a:pPr>
            <a:endParaRPr lang="fr-FR"/>
          </a:p>
        </c:txPr>
        <c:crossAx val="-212404538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fr-FR" sz="2800"/>
              <a:t>Are you targeting specifically vulnerable beneficiaries?   </a:t>
            </a:r>
          </a:p>
        </c:rich>
      </c:tx>
      <c:layout/>
      <c:overlay val="0"/>
    </c:title>
    <c:autoTitleDeleted val="0"/>
    <c:plotArea>
      <c:layout/>
      <c:barChart>
        <c:barDir val="bar"/>
        <c:grouping val="clustered"/>
        <c:varyColors val="0"/>
        <c:ser>
          <c:idx val="0"/>
          <c:order val="0"/>
          <c:tx>
            <c:strRef>
              <c:f>'Question 21'!$C$2:$C$3</c:f>
              <c:strCache>
                <c:ptCount val="1"/>
                <c:pt idx="0">
                  <c:v>Are you targeting specifically vulnerable beneficiaries?   (Please select all that apply) Response Percent</c:v>
                </c:pt>
              </c:strCache>
            </c:strRef>
          </c:tx>
          <c:invertIfNegative val="0"/>
          <c:cat>
            <c:strRef>
              <c:f>'Question 21'!$B$4:$B$12</c:f>
              <c:strCache>
                <c:ptCount val="9"/>
                <c:pt idx="0">
                  <c:v>Elderly</c:v>
                </c:pt>
                <c:pt idx="1">
                  <c:v>Female Headed HH</c:v>
                </c:pt>
                <c:pt idx="2">
                  <c:v>IDP</c:v>
                </c:pt>
                <c:pt idx="3">
                  <c:v>Landless</c:v>
                </c:pt>
                <c:pt idx="4">
                  <c:v>Minority/Marginalized Group</c:v>
                </c:pt>
                <c:pt idx="5">
                  <c:v>Disabled</c:v>
                </c:pt>
                <c:pt idx="6">
                  <c:v>Pregnant/Lactating</c:v>
                </c:pt>
                <c:pt idx="7">
                  <c:v>Other Vulnerable</c:v>
                </c:pt>
                <c:pt idx="8">
                  <c:v>None of the above</c:v>
                </c:pt>
              </c:strCache>
            </c:strRef>
          </c:cat>
          <c:val>
            <c:numRef>
              <c:f>'Question 21'!$C$4:$C$12</c:f>
            </c:numRef>
          </c:val>
        </c:ser>
        <c:ser>
          <c:idx val="1"/>
          <c:order val="1"/>
          <c:tx>
            <c:strRef>
              <c:f>'Question 21'!$D$2:$D$3</c:f>
              <c:strCache>
                <c:ptCount val="1"/>
                <c:pt idx="0">
                  <c:v>Are you targeting specifically vulnerable beneficiaries?   (Please select all that apply) Response Count</c:v>
                </c:pt>
              </c:strCache>
            </c:strRef>
          </c:tx>
          <c:invertIfNegative val="0"/>
          <c:dPt>
            <c:idx val="0"/>
            <c:invertIfNegative val="0"/>
            <c:bubble3D val="0"/>
            <c:spPr>
              <a:solidFill>
                <a:srgbClr val="31859C"/>
              </a:solidFill>
            </c:spPr>
          </c:dPt>
          <c:dPt>
            <c:idx val="1"/>
            <c:invertIfNegative val="0"/>
            <c:bubble3D val="0"/>
            <c:spPr>
              <a:solidFill>
                <a:srgbClr val="215968"/>
              </a:solidFill>
            </c:spPr>
          </c:dPt>
          <c:dPt>
            <c:idx val="2"/>
            <c:invertIfNegative val="0"/>
            <c:bubble3D val="0"/>
            <c:spPr>
              <a:solidFill>
                <a:schemeClr val="accent5">
                  <a:lumMod val="60000"/>
                  <a:lumOff val="40000"/>
                </a:schemeClr>
              </a:solidFill>
            </c:spPr>
          </c:dPt>
          <c:dPt>
            <c:idx val="3"/>
            <c:invertIfNegative val="0"/>
            <c:bubble3D val="0"/>
            <c:spPr>
              <a:solidFill>
                <a:srgbClr val="B7DEE8"/>
              </a:solidFill>
            </c:spPr>
          </c:dPt>
          <c:dPt>
            <c:idx val="4"/>
            <c:invertIfNegative val="0"/>
            <c:bubble3D val="0"/>
            <c:spPr>
              <a:solidFill>
                <a:srgbClr val="B7DEE8"/>
              </a:solidFill>
            </c:spPr>
          </c:dPt>
          <c:dPt>
            <c:idx val="5"/>
            <c:invertIfNegative val="0"/>
            <c:bubble3D val="0"/>
            <c:spPr>
              <a:solidFill>
                <a:schemeClr val="accent5">
                  <a:lumMod val="50000"/>
                </a:schemeClr>
              </a:solidFill>
            </c:spPr>
          </c:dPt>
          <c:dPt>
            <c:idx val="6"/>
            <c:invertIfNegative val="0"/>
            <c:bubble3D val="0"/>
            <c:spPr>
              <a:solidFill>
                <a:schemeClr val="accent5">
                  <a:lumMod val="40000"/>
                  <a:lumOff val="60000"/>
                </a:schemeClr>
              </a:solidFill>
            </c:spPr>
          </c:dPt>
          <c:dPt>
            <c:idx val="7"/>
            <c:invertIfNegative val="0"/>
            <c:bubble3D val="0"/>
            <c:spPr>
              <a:solidFill>
                <a:schemeClr val="accent5">
                  <a:lumMod val="75000"/>
                </a:schemeClr>
              </a:solidFill>
            </c:spPr>
          </c:dPt>
          <c:cat>
            <c:strRef>
              <c:f>'Question 21'!$B$4:$B$12</c:f>
              <c:strCache>
                <c:ptCount val="9"/>
                <c:pt idx="0">
                  <c:v>Elderly</c:v>
                </c:pt>
                <c:pt idx="1">
                  <c:v>Female Headed HH</c:v>
                </c:pt>
                <c:pt idx="2">
                  <c:v>IDP</c:v>
                </c:pt>
                <c:pt idx="3">
                  <c:v>Landless</c:v>
                </c:pt>
                <c:pt idx="4">
                  <c:v>Minority/Marginalized Group</c:v>
                </c:pt>
                <c:pt idx="5">
                  <c:v>Disabled</c:v>
                </c:pt>
                <c:pt idx="6">
                  <c:v>Pregnant/Lactating</c:v>
                </c:pt>
                <c:pt idx="7">
                  <c:v>Other Vulnerable</c:v>
                </c:pt>
                <c:pt idx="8">
                  <c:v>None of the above</c:v>
                </c:pt>
              </c:strCache>
            </c:strRef>
          </c:cat>
          <c:val>
            <c:numRef>
              <c:f>'Question 21'!$D$4:$D$12</c:f>
              <c:numCache>
                <c:formatCode>0</c:formatCode>
                <c:ptCount val="9"/>
                <c:pt idx="0">
                  <c:v>5.0</c:v>
                </c:pt>
                <c:pt idx="1">
                  <c:v>6.0</c:v>
                </c:pt>
                <c:pt idx="2">
                  <c:v>3.0</c:v>
                </c:pt>
                <c:pt idx="3">
                  <c:v>2.0</c:v>
                </c:pt>
                <c:pt idx="4">
                  <c:v>2.0</c:v>
                </c:pt>
                <c:pt idx="5">
                  <c:v>6.0</c:v>
                </c:pt>
                <c:pt idx="6">
                  <c:v>2.0</c:v>
                </c:pt>
                <c:pt idx="7">
                  <c:v>5.0</c:v>
                </c:pt>
                <c:pt idx="8">
                  <c:v>0.0</c:v>
                </c:pt>
              </c:numCache>
            </c:numRef>
          </c:val>
        </c:ser>
        <c:dLbls>
          <c:showLegendKey val="0"/>
          <c:showVal val="0"/>
          <c:showCatName val="0"/>
          <c:showSerName val="0"/>
          <c:showPercent val="0"/>
          <c:showBubbleSize val="0"/>
        </c:dLbls>
        <c:gapWidth val="150"/>
        <c:axId val="-2124050680"/>
        <c:axId val="-2124188840"/>
      </c:barChart>
      <c:catAx>
        <c:axId val="-2124050680"/>
        <c:scaling>
          <c:orientation val="minMax"/>
        </c:scaling>
        <c:delete val="0"/>
        <c:axPos val="l"/>
        <c:numFmt formatCode="General" sourceLinked="1"/>
        <c:majorTickMark val="out"/>
        <c:minorTickMark val="none"/>
        <c:tickLblPos val="nextTo"/>
        <c:txPr>
          <a:bodyPr/>
          <a:lstStyle/>
          <a:p>
            <a:pPr>
              <a:defRPr sz="2000"/>
            </a:pPr>
            <a:endParaRPr lang="fr-FR"/>
          </a:p>
        </c:txPr>
        <c:crossAx val="-2124188840"/>
        <c:crosses val="autoZero"/>
        <c:auto val="1"/>
        <c:lblAlgn val="ctr"/>
        <c:lblOffset val="100"/>
        <c:noMultiLvlLbl val="0"/>
      </c:catAx>
      <c:valAx>
        <c:axId val="-2124188840"/>
        <c:scaling>
          <c:orientation val="minMax"/>
        </c:scaling>
        <c:delete val="0"/>
        <c:axPos val="b"/>
        <c:majorGridlines/>
        <c:numFmt formatCode="0" sourceLinked="1"/>
        <c:majorTickMark val="out"/>
        <c:minorTickMark val="none"/>
        <c:tickLblPos val="nextTo"/>
        <c:crossAx val="-2124050680"/>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pPr>
            <a:r>
              <a:rPr lang="fr-FR" sz="2800"/>
              <a:t>Please select up to five critical technical issues you might face in your shelter/housing recovery programming  </a:t>
            </a:r>
          </a:p>
        </c:rich>
      </c:tx>
      <c:layout/>
      <c:overlay val="0"/>
    </c:title>
    <c:autoTitleDeleted val="0"/>
    <c:plotArea>
      <c:layout/>
      <c:barChart>
        <c:barDir val="bar"/>
        <c:grouping val="clustered"/>
        <c:varyColors val="0"/>
        <c:ser>
          <c:idx val="0"/>
          <c:order val="0"/>
          <c:tx>
            <c:strRef>
              <c:f>'Question 22'!$C$2:$C$3</c:f>
              <c:strCache>
                <c:ptCount val="1"/>
                <c:pt idx="0">
                  <c:v>Please select up to five critical technical issues you might face in your shelter/housing recovery programming   (Please select all that apply) Response Percent</c:v>
                </c:pt>
              </c:strCache>
            </c:strRef>
          </c:tx>
          <c:invertIfNegative val="0"/>
          <c:cat>
            <c:strRef>
              <c:f>'Question 22'!$B$4:$B$18</c:f>
              <c:strCache>
                <c:ptCount val="15"/>
                <c:pt idx="0">
                  <c:v>Housing, land and property rights framework</c:v>
                </c:pt>
                <c:pt idx="1">
                  <c:v>WASH for shelter</c:v>
                </c:pt>
                <c:pt idx="2">
                  <c:v>Debris recycling and timber milling</c:v>
                </c:pt>
                <c:pt idx="3">
                  <c:v>Environmental impact</c:v>
                </c:pt>
                <c:pt idx="4">
                  <c:v>Accessibility</c:v>
                </c:pt>
                <c:pt idx="5">
                  <c:v>Technical guidance / standards on engineered solutions</c:v>
                </c:pt>
                <c:pt idx="6">
                  <c:v>Technical and communication guidance for Building Back Better &amp; Safer shelter awareness</c:v>
                </c:pt>
                <c:pt idx="7">
                  <c:v>Site access</c:v>
                </c:pt>
                <c:pt idx="8">
                  <c:v>Logistic and material delivery</c:v>
                </c:pt>
                <c:pt idx="9">
                  <c:v>Beneficiary communication and community engagement</c:v>
                </c:pt>
                <c:pt idx="10">
                  <c:v>Trainings</c:v>
                </c:pt>
                <c:pt idx="11">
                  <c:v>Human resources</c:v>
                </c:pt>
                <c:pt idx="12">
                  <c:v>Secure funding</c:v>
                </c:pt>
                <c:pt idx="13">
                  <c:v>Funding pledge timeframe</c:v>
                </c:pt>
                <c:pt idx="14">
                  <c:v>Availability of contractors to conduct construction works</c:v>
                </c:pt>
              </c:strCache>
            </c:strRef>
          </c:cat>
          <c:val>
            <c:numRef>
              <c:f>'Question 22'!$C$4:$C$18</c:f>
            </c:numRef>
          </c:val>
        </c:ser>
        <c:ser>
          <c:idx val="1"/>
          <c:order val="1"/>
          <c:tx>
            <c:strRef>
              <c:f>'Question 22'!$D$2:$D$3</c:f>
              <c:strCache>
                <c:ptCount val="1"/>
                <c:pt idx="0">
                  <c:v>Please select up to five critical technical issues you might face in your shelter/housing recovery programming   (Please select all that apply) Response Count</c:v>
                </c:pt>
              </c:strCache>
            </c:strRef>
          </c:tx>
          <c:invertIfNegative val="0"/>
          <c:dPt>
            <c:idx val="0"/>
            <c:invertIfNegative val="0"/>
            <c:bubble3D val="0"/>
            <c:spPr>
              <a:solidFill>
                <a:srgbClr val="B7DEE8"/>
              </a:solidFill>
            </c:spPr>
          </c:dPt>
          <c:dPt>
            <c:idx val="1"/>
            <c:invertIfNegative val="0"/>
            <c:bubble3D val="0"/>
            <c:spPr>
              <a:solidFill>
                <a:srgbClr val="93CDDD"/>
              </a:solidFill>
            </c:spPr>
          </c:dPt>
          <c:dPt>
            <c:idx val="2"/>
            <c:invertIfNegative val="0"/>
            <c:bubble3D val="0"/>
            <c:spPr>
              <a:solidFill>
                <a:srgbClr val="DBEEF4"/>
              </a:solidFill>
            </c:spPr>
          </c:dPt>
          <c:dPt>
            <c:idx val="3"/>
            <c:invertIfNegative val="0"/>
            <c:bubble3D val="0"/>
            <c:spPr>
              <a:solidFill>
                <a:srgbClr val="DBEEF4"/>
              </a:solidFill>
            </c:spPr>
          </c:dPt>
          <c:dPt>
            <c:idx val="4"/>
            <c:invertIfNegative val="0"/>
            <c:bubble3D val="0"/>
            <c:spPr>
              <a:solidFill>
                <a:srgbClr val="DBEEF4"/>
              </a:solidFill>
            </c:spPr>
          </c:dPt>
          <c:dPt>
            <c:idx val="5"/>
            <c:invertIfNegative val="0"/>
            <c:bubble3D val="0"/>
            <c:spPr>
              <a:solidFill>
                <a:srgbClr val="93CDDD"/>
              </a:solidFill>
            </c:spPr>
          </c:dPt>
          <c:dPt>
            <c:idx val="6"/>
            <c:invertIfNegative val="0"/>
            <c:bubble3D val="0"/>
            <c:spPr>
              <a:solidFill>
                <a:srgbClr val="31859C"/>
              </a:solidFill>
            </c:spPr>
          </c:dPt>
          <c:dPt>
            <c:idx val="7"/>
            <c:invertIfNegative val="0"/>
            <c:bubble3D val="0"/>
            <c:spPr>
              <a:solidFill>
                <a:srgbClr val="B7DEE8"/>
              </a:solidFill>
            </c:spPr>
          </c:dPt>
          <c:dPt>
            <c:idx val="8"/>
            <c:invertIfNegative val="0"/>
            <c:bubble3D val="0"/>
            <c:spPr>
              <a:solidFill>
                <a:schemeClr val="accent5">
                  <a:lumMod val="50000"/>
                </a:schemeClr>
              </a:solidFill>
            </c:spPr>
          </c:dPt>
          <c:dPt>
            <c:idx val="9"/>
            <c:invertIfNegative val="0"/>
            <c:bubble3D val="0"/>
            <c:spPr>
              <a:solidFill>
                <a:schemeClr val="accent5">
                  <a:lumMod val="75000"/>
                </a:schemeClr>
              </a:solidFill>
            </c:spPr>
          </c:dPt>
          <c:dPt>
            <c:idx val="10"/>
            <c:invertIfNegative val="0"/>
            <c:bubble3D val="0"/>
            <c:spPr>
              <a:solidFill>
                <a:schemeClr val="accent5">
                  <a:lumMod val="20000"/>
                  <a:lumOff val="80000"/>
                </a:schemeClr>
              </a:solidFill>
            </c:spPr>
          </c:dPt>
          <c:dPt>
            <c:idx val="11"/>
            <c:invertIfNegative val="0"/>
            <c:bubble3D val="0"/>
            <c:spPr>
              <a:solidFill>
                <a:srgbClr val="31859C"/>
              </a:solidFill>
            </c:spPr>
          </c:dPt>
          <c:dPt>
            <c:idx val="12"/>
            <c:invertIfNegative val="0"/>
            <c:bubble3D val="0"/>
            <c:spPr>
              <a:solidFill>
                <a:srgbClr val="93CDDD"/>
              </a:solidFill>
            </c:spPr>
          </c:dPt>
          <c:dPt>
            <c:idx val="13"/>
            <c:invertIfNegative val="0"/>
            <c:bubble3D val="0"/>
            <c:spPr>
              <a:solidFill>
                <a:schemeClr val="accent5">
                  <a:lumMod val="40000"/>
                  <a:lumOff val="60000"/>
                </a:schemeClr>
              </a:solidFill>
            </c:spPr>
          </c:dPt>
          <c:dPt>
            <c:idx val="14"/>
            <c:invertIfNegative val="0"/>
            <c:bubble3D val="0"/>
            <c:spPr>
              <a:solidFill>
                <a:schemeClr val="accent5">
                  <a:lumMod val="75000"/>
                </a:schemeClr>
              </a:solidFill>
            </c:spPr>
          </c:dPt>
          <c:cat>
            <c:strRef>
              <c:f>'Question 22'!$B$4:$B$18</c:f>
              <c:strCache>
                <c:ptCount val="15"/>
                <c:pt idx="0">
                  <c:v>Housing, land and property rights framework</c:v>
                </c:pt>
                <c:pt idx="1">
                  <c:v>WASH for shelter</c:v>
                </c:pt>
                <c:pt idx="2">
                  <c:v>Debris recycling and timber milling</c:v>
                </c:pt>
                <c:pt idx="3">
                  <c:v>Environmental impact</c:v>
                </c:pt>
                <c:pt idx="4">
                  <c:v>Accessibility</c:v>
                </c:pt>
                <c:pt idx="5">
                  <c:v>Technical guidance / standards on engineered solutions</c:v>
                </c:pt>
                <c:pt idx="6">
                  <c:v>Technical and communication guidance for Building Back Better &amp; Safer shelter awareness</c:v>
                </c:pt>
                <c:pt idx="7">
                  <c:v>Site access</c:v>
                </c:pt>
                <c:pt idx="8">
                  <c:v>Logistic and material delivery</c:v>
                </c:pt>
                <c:pt idx="9">
                  <c:v>Beneficiary communication and community engagement</c:v>
                </c:pt>
                <c:pt idx="10">
                  <c:v>Trainings</c:v>
                </c:pt>
                <c:pt idx="11">
                  <c:v>Human resources</c:v>
                </c:pt>
                <c:pt idx="12">
                  <c:v>Secure funding</c:v>
                </c:pt>
                <c:pt idx="13">
                  <c:v>Funding pledge timeframe</c:v>
                </c:pt>
                <c:pt idx="14">
                  <c:v>Availability of contractors to conduct construction works</c:v>
                </c:pt>
              </c:strCache>
            </c:strRef>
          </c:cat>
          <c:val>
            <c:numRef>
              <c:f>'Question 22'!$D$4:$D$18</c:f>
              <c:numCache>
                <c:formatCode>0</c:formatCode>
                <c:ptCount val="15"/>
                <c:pt idx="0">
                  <c:v>2.0</c:v>
                </c:pt>
                <c:pt idx="1">
                  <c:v>3.0</c:v>
                </c:pt>
                <c:pt idx="2">
                  <c:v>1.0</c:v>
                </c:pt>
                <c:pt idx="3">
                  <c:v>1.0</c:v>
                </c:pt>
                <c:pt idx="4">
                  <c:v>1.0</c:v>
                </c:pt>
                <c:pt idx="5">
                  <c:v>4.0</c:v>
                </c:pt>
                <c:pt idx="6">
                  <c:v>6.0</c:v>
                </c:pt>
                <c:pt idx="7">
                  <c:v>2.0</c:v>
                </c:pt>
                <c:pt idx="8">
                  <c:v>10.0</c:v>
                </c:pt>
                <c:pt idx="9">
                  <c:v>6.0</c:v>
                </c:pt>
                <c:pt idx="10">
                  <c:v>1.0</c:v>
                </c:pt>
                <c:pt idx="11">
                  <c:v>5.0</c:v>
                </c:pt>
                <c:pt idx="12">
                  <c:v>3.0</c:v>
                </c:pt>
                <c:pt idx="13">
                  <c:v>2.0</c:v>
                </c:pt>
                <c:pt idx="14">
                  <c:v>5.0</c:v>
                </c:pt>
              </c:numCache>
            </c:numRef>
          </c:val>
        </c:ser>
        <c:dLbls>
          <c:showLegendKey val="0"/>
          <c:showVal val="0"/>
          <c:showCatName val="0"/>
          <c:showSerName val="0"/>
          <c:showPercent val="0"/>
          <c:showBubbleSize val="0"/>
        </c:dLbls>
        <c:gapWidth val="150"/>
        <c:axId val="-2124144024"/>
        <c:axId val="-2124140952"/>
      </c:barChart>
      <c:catAx>
        <c:axId val="-2124144024"/>
        <c:scaling>
          <c:orientation val="minMax"/>
        </c:scaling>
        <c:delete val="0"/>
        <c:axPos val="l"/>
        <c:numFmt formatCode="General" sourceLinked="1"/>
        <c:majorTickMark val="out"/>
        <c:minorTickMark val="none"/>
        <c:tickLblPos val="nextTo"/>
        <c:txPr>
          <a:bodyPr/>
          <a:lstStyle/>
          <a:p>
            <a:pPr>
              <a:defRPr sz="1200"/>
            </a:pPr>
            <a:endParaRPr lang="fr-FR"/>
          </a:p>
        </c:txPr>
        <c:crossAx val="-2124140952"/>
        <c:crosses val="autoZero"/>
        <c:auto val="1"/>
        <c:lblAlgn val="ctr"/>
        <c:lblOffset val="100"/>
        <c:noMultiLvlLbl val="0"/>
      </c:catAx>
      <c:valAx>
        <c:axId val="-2124140952"/>
        <c:scaling>
          <c:orientation val="minMax"/>
        </c:scaling>
        <c:delete val="0"/>
        <c:axPos val="b"/>
        <c:majorGridlines/>
        <c:numFmt formatCode="0" sourceLinked="1"/>
        <c:majorTickMark val="out"/>
        <c:minorTickMark val="none"/>
        <c:tickLblPos val="nextTo"/>
        <c:crossAx val="-212414402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125" cy="719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5" y="1"/>
            <a:ext cx="4302125" cy="719138"/>
          </a:xfrm>
          <a:prstGeom prst="rect">
            <a:avLst/>
          </a:prstGeom>
        </p:spPr>
        <p:txBody>
          <a:bodyPr vert="horz" lIns="91440" tIns="45720" rIns="91440" bIns="45720" rtlCol="0"/>
          <a:lstStyle>
            <a:lvl1pPr algn="r">
              <a:defRPr sz="1200"/>
            </a:lvl1pPr>
          </a:lstStyle>
          <a:p>
            <a:fld id="{C931EE10-C047-4A64-AA1E-C05E7CAD5168}" type="datetimeFigureOut">
              <a:rPr lang="en-US" smtClean="0"/>
              <a:t>03/08/15</a:t>
            </a:fld>
            <a:endParaRPr lang="en-US"/>
          </a:p>
        </p:txBody>
      </p:sp>
      <p:sp>
        <p:nvSpPr>
          <p:cNvPr id="4" name="Slide Image Placeholder 3"/>
          <p:cNvSpPr>
            <a:spLocks noGrp="1" noRot="1" noChangeAspect="1"/>
          </p:cNvSpPr>
          <p:nvPr>
            <p:ph type="sldImg" idx="2"/>
          </p:nvPr>
        </p:nvSpPr>
        <p:spPr>
          <a:xfrm>
            <a:off x="1733550" y="1793875"/>
            <a:ext cx="6459538" cy="4845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88" y="6908800"/>
            <a:ext cx="7942262" cy="56530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13636626"/>
            <a:ext cx="4302125" cy="719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5" y="13636626"/>
            <a:ext cx="4302125" cy="719138"/>
          </a:xfrm>
          <a:prstGeom prst="rect">
            <a:avLst/>
          </a:prstGeom>
        </p:spPr>
        <p:txBody>
          <a:bodyPr vert="horz" lIns="91440" tIns="45720" rIns="91440" bIns="45720" rtlCol="0" anchor="b"/>
          <a:lstStyle>
            <a:lvl1pPr algn="r">
              <a:defRPr sz="1200"/>
            </a:lvl1pPr>
          </a:lstStyle>
          <a:p>
            <a:fld id="{43E97E7A-790F-4775-B1C1-760D31F85450}" type="slidenum">
              <a:rPr lang="en-US" smtClean="0"/>
              <a:t>‹#›</a:t>
            </a:fld>
            <a:endParaRPr lang="en-US"/>
          </a:p>
        </p:txBody>
      </p:sp>
    </p:spTree>
    <p:extLst>
      <p:ext uri="{BB962C8B-B14F-4D97-AF65-F5344CB8AC3E}">
        <p14:creationId xmlns:p14="http://schemas.microsoft.com/office/powerpoint/2010/main" val="2283192629"/>
      </p:ext>
    </p:extLst>
  </p:cSld>
  <p:clrMap bg1="lt1" tx1="dk1" bg2="lt2" tx2="dk2" accent1="accent1" accent2="accent2" accent3="accent3" accent4="accent4" accent5="accent5" accent6="accent6" hlink="hlink" folHlink="folHlink"/>
  <p:notesStyle>
    <a:lvl1pPr marL="0" algn="l" defTabSz="473640" rtl="0" eaLnBrk="1" latinLnBrk="0" hangingPunct="1">
      <a:defRPr sz="622" kern="1200">
        <a:solidFill>
          <a:schemeClr val="tx1"/>
        </a:solidFill>
        <a:latin typeface="+mn-lt"/>
        <a:ea typeface="+mn-ea"/>
        <a:cs typeface="+mn-cs"/>
      </a:defRPr>
    </a:lvl1pPr>
    <a:lvl2pPr marL="236820" algn="l" defTabSz="473640" rtl="0" eaLnBrk="1" latinLnBrk="0" hangingPunct="1">
      <a:defRPr sz="622" kern="1200">
        <a:solidFill>
          <a:schemeClr val="tx1"/>
        </a:solidFill>
        <a:latin typeface="+mn-lt"/>
        <a:ea typeface="+mn-ea"/>
        <a:cs typeface="+mn-cs"/>
      </a:defRPr>
    </a:lvl2pPr>
    <a:lvl3pPr marL="473640" algn="l" defTabSz="473640" rtl="0" eaLnBrk="1" latinLnBrk="0" hangingPunct="1">
      <a:defRPr sz="622" kern="1200">
        <a:solidFill>
          <a:schemeClr val="tx1"/>
        </a:solidFill>
        <a:latin typeface="+mn-lt"/>
        <a:ea typeface="+mn-ea"/>
        <a:cs typeface="+mn-cs"/>
      </a:defRPr>
    </a:lvl3pPr>
    <a:lvl4pPr marL="710460" algn="l" defTabSz="473640" rtl="0" eaLnBrk="1" latinLnBrk="0" hangingPunct="1">
      <a:defRPr sz="622" kern="1200">
        <a:solidFill>
          <a:schemeClr val="tx1"/>
        </a:solidFill>
        <a:latin typeface="+mn-lt"/>
        <a:ea typeface="+mn-ea"/>
        <a:cs typeface="+mn-cs"/>
      </a:defRPr>
    </a:lvl4pPr>
    <a:lvl5pPr marL="947280" algn="l" defTabSz="473640" rtl="0" eaLnBrk="1" latinLnBrk="0" hangingPunct="1">
      <a:defRPr sz="622" kern="1200">
        <a:solidFill>
          <a:schemeClr val="tx1"/>
        </a:solidFill>
        <a:latin typeface="+mn-lt"/>
        <a:ea typeface="+mn-ea"/>
        <a:cs typeface="+mn-cs"/>
      </a:defRPr>
    </a:lvl5pPr>
    <a:lvl6pPr marL="1184100" algn="l" defTabSz="473640" rtl="0" eaLnBrk="1" latinLnBrk="0" hangingPunct="1">
      <a:defRPr sz="622" kern="1200">
        <a:solidFill>
          <a:schemeClr val="tx1"/>
        </a:solidFill>
        <a:latin typeface="+mn-lt"/>
        <a:ea typeface="+mn-ea"/>
        <a:cs typeface="+mn-cs"/>
      </a:defRPr>
    </a:lvl6pPr>
    <a:lvl7pPr marL="1420919" algn="l" defTabSz="473640" rtl="0" eaLnBrk="1" latinLnBrk="0" hangingPunct="1">
      <a:defRPr sz="622" kern="1200">
        <a:solidFill>
          <a:schemeClr val="tx1"/>
        </a:solidFill>
        <a:latin typeface="+mn-lt"/>
        <a:ea typeface="+mn-ea"/>
        <a:cs typeface="+mn-cs"/>
      </a:defRPr>
    </a:lvl7pPr>
    <a:lvl8pPr marL="1657739" algn="l" defTabSz="473640" rtl="0" eaLnBrk="1" latinLnBrk="0" hangingPunct="1">
      <a:defRPr sz="622" kern="1200">
        <a:solidFill>
          <a:schemeClr val="tx1"/>
        </a:solidFill>
        <a:latin typeface="+mn-lt"/>
        <a:ea typeface="+mn-ea"/>
        <a:cs typeface="+mn-cs"/>
      </a:defRPr>
    </a:lvl8pPr>
    <a:lvl9pPr marL="1894559" algn="l" defTabSz="473640" rtl="0" eaLnBrk="1" latinLnBrk="0" hangingPunct="1">
      <a:defRPr sz="62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969705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3969705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757065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757065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75706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5038" y="747713"/>
            <a:ext cx="4997450"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2D3970-3CF0-432F-B2B8-46278E180B3C}"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35876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1" y="184483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670180"/>
            <a:ext cx="6400800" cy="1270992"/>
          </a:xfrm>
        </p:spPr>
        <p:txBody>
          <a:bodyPr/>
          <a:lstStyle>
            <a:lvl1pPr marL="0" indent="0" algn="ctr">
              <a:buNone/>
              <a:defRPr>
                <a:solidFill>
                  <a:schemeClr val="tx1">
                    <a:tint val="75000"/>
                  </a:schemeClr>
                </a:solidFill>
              </a:defRPr>
            </a:lvl1pPr>
            <a:lvl2pPr marL="164333" indent="0" algn="ctr">
              <a:buNone/>
              <a:defRPr>
                <a:solidFill>
                  <a:schemeClr val="tx1">
                    <a:tint val="75000"/>
                  </a:schemeClr>
                </a:solidFill>
              </a:defRPr>
            </a:lvl2pPr>
            <a:lvl3pPr marL="328665" indent="0" algn="ctr">
              <a:buNone/>
              <a:defRPr>
                <a:solidFill>
                  <a:schemeClr val="tx1">
                    <a:tint val="75000"/>
                  </a:schemeClr>
                </a:solidFill>
              </a:defRPr>
            </a:lvl3pPr>
            <a:lvl4pPr marL="492997" indent="0" algn="ctr">
              <a:buNone/>
              <a:defRPr>
                <a:solidFill>
                  <a:schemeClr val="tx1">
                    <a:tint val="75000"/>
                  </a:schemeClr>
                </a:solidFill>
              </a:defRPr>
            </a:lvl4pPr>
            <a:lvl5pPr marL="657328" indent="0" algn="ctr">
              <a:buNone/>
              <a:defRPr>
                <a:solidFill>
                  <a:schemeClr val="tx1">
                    <a:tint val="75000"/>
                  </a:schemeClr>
                </a:solidFill>
              </a:defRPr>
            </a:lvl5pPr>
            <a:lvl6pPr marL="821661" indent="0" algn="ctr">
              <a:buNone/>
              <a:defRPr>
                <a:solidFill>
                  <a:schemeClr val="tx1">
                    <a:tint val="75000"/>
                  </a:schemeClr>
                </a:solidFill>
              </a:defRPr>
            </a:lvl6pPr>
            <a:lvl7pPr marL="985992" indent="0" algn="ctr">
              <a:buNone/>
              <a:defRPr>
                <a:solidFill>
                  <a:schemeClr val="tx1">
                    <a:tint val="75000"/>
                  </a:schemeClr>
                </a:solidFill>
              </a:defRPr>
            </a:lvl7pPr>
            <a:lvl8pPr marL="1150325" indent="0" algn="ctr">
              <a:buNone/>
              <a:defRPr>
                <a:solidFill>
                  <a:schemeClr val="tx1">
                    <a:tint val="75000"/>
                  </a:schemeClr>
                </a:solidFill>
              </a:defRPr>
            </a:lvl8pPr>
            <a:lvl9pPr marL="1314658"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412945484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4285797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274642"/>
            <a:ext cx="6019800" cy="58515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2200533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0906620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1438"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719">
                <a:solidFill>
                  <a:schemeClr val="tx1">
                    <a:tint val="75000"/>
                  </a:schemeClr>
                </a:solidFill>
              </a:defRPr>
            </a:lvl1pPr>
            <a:lvl2pPr marL="164333" indent="0">
              <a:buNone/>
              <a:defRPr sz="647">
                <a:solidFill>
                  <a:schemeClr val="tx1">
                    <a:tint val="75000"/>
                  </a:schemeClr>
                </a:solidFill>
              </a:defRPr>
            </a:lvl2pPr>
            <a:lvl3pPr marL="328665" indent="0">
              <a:buNone/>
              <a:defRPr sz="575">
                <a:solidFill>
                  <a:schemeClr val="tx1">
                    <a:tint val="75000"/>
                  </a:schemeClr>
                </a:solidFill>
              </a:defRPr>
            </a:lvl3pPr>
            <a:lvl4pPr marL="492997" indent="0">
              <a:buNone/>
              <a:defRPr sz="503">
                <a:solidFill>
                  <a:schemeClr val="tx1">
                    <a:tint val="75000"/>
                  </a:schemeClr>
                </a:solidFill>
              </a:defRPr>
            </a:lvl4pPr>
            <a:lvl5pPr marL="657328" indent="0">
              <a:buNone/>
              <a:defRPr sz="503">
                <a:solidFill>
                  <a:schemeClr val="tx1">
                    <a:tint val="75000"/>
                  </a:schemeClr>
                </a:solidFill>
              </a:defRPr>
            </a:lvl5pPr>
            <a:lvl6pPr marL="821661" indent="0">
              <a:buNone/>
              <a:defRPr sz="503">
                <a:solidFill>
                  <a:schemeClr val="tx1">
                    <a:tint val="75000"/>
                  </a:schemeClr>
                </a:solidFill>
              </a:defRPr>
            </a:lvl6pPr>
            <a:lvl7pPr marL="985992" indent="0">
              <a:buNone/>
              <a:defRPr sz="503">
                <a:solidFill>
                  <a:schemeClr val="tx1">
                    <a:tint val="75000"/>
                  </a:schemeClr>
                </a:solidFill>
              </a:defRPr>
            </a:lvl7pPr>
            <a:lvl8pPr marL="1150325" indent="0">
              <a:buNone/>
              <a:defRPr sz="503">
                <a:solidFill>
                  <a:schemeClr val="tx1">
                    <a:tint val="75000"/>
                  </a:schemeClr>
                </a:solidFill>
              </a:defRPr>
            </a:lvl8pPr>
            <a:lvl9pPr marL="1314658" indent="0">
              <a:buNone/>
              <a:defRPr sz="503">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6380753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3"/>
            <a:ext cx="4038600" cy="4525963"/>
          </a:xfrm>
        </p:spPr>
        <p:txBody>
          <a:bodyPr/>
          <a:lstStyle>
            <a:lvl1pPr>
              <a:defRPr sz="1007"/>
            </a:lvl1pPr>
            <a:lvl2pPr>
              <a:defRPr sz="863"/>
            </a:lvl2pPr>
            <a:lvl3pPr>
              <a:defRPr sz="719"/>
            </a:lvl3pPr>
            <a:lvl4pPr>
              <a:defRPr sz="647"/>
            </a:lvl4pPr>
            <a:lvl5pPr>
              <a:defRPr sz="647"/>
            </a:lvl5pPr>
            <a:lvl6pPr>
              <a:defRPr sz="647"/>
            </a:lvl6pPr>
            <a:lvl7pPr>
              <a:defRPr sz="647"/>
            </a:lvl7pPr>
            <a:lvl8pPr>
              <a:defRPr sz="647"/>
            </a:lvl8pPr>
            <a:lvl9pPr>
              <a:defRPr sz="6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2" y="1600203"/>
            <a:ext cx="4038600" cy="4525963"/>
          </a:xfrm>
        </p:spPr>
        <p:txBody>
          <a:bodyPr/>
          <a:lstStyle>
            <a:lvl1pPr>
              <a:defRPr sz="1007"/>
            </a:lvl1pPr>
            <a:lvl2pPr>
              <a:defRPr sz="863"/>
            </a:lvl2pPr>
            <a:lvl3pPr>
              <a:defRPr sz="719"/>
            </a:lvl3pPr>
            <a:lvl4pPr>
              <a:defRPr sz="647"/>
            </a:lvl4pPr>
            <a:lvl5pPr>
              <a:defRPr sz="647"/>
            </a:lvl5pPr>
            <a:lvl6pPr>
              <a:defRPr sz="647"/>
            </a:lvl6pPr>
            <a:lvl7pPr>
              <a:defRPr sz="647"/>
            </a:lvl7pPr>
            <a:lvl8pPr>
              <a:defRPr sz="647"/>
            </a:lvl8pPr>
            <a:lvl9pPr>
              <a:defRPr sz="64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7536810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8" y="1535113"/>
            <a:ext cx="4040188" cy="639762"/>
          </a:xfrm>
        </p:spPr>
        <p:txBody>
          <a:bodyPr anchor="b"/>
          <a:lstStyle>
            <a:lvl1pPr marL="0" indent="0">
              <a:buNone/>
              <a:defRPr sz="863" b="1"/>
            </a:lvl1pPr>
            <a:lvl2pPr marL="164333" indent="0">
              <a:buNone/>
              <a:defRPr sz="719" b="1"/>
            </a:lvl2pPr>
            <a:lvl3pPr marL="328665" indent="0">
              <a:buNone/>
              <a:defRPr sz="647" b="1"/>
            </a:lvl3pPr>
            <a:lvl4pPr marL="492997" indent="0">
              <a:buNone/>
              <a:defRPr sz="575" b="1"/>
            </a:lvl4pPr>
            <a:lvl5pPr marL="657328" indent="0">
              <a:buNone/>
              <a:defRPr sz="575" b="1"/>
            </a:lvl5pPr>
            <a:lvl6pPr marL="821661" indent="0">
              <a:buNone/>
              <a:defRPr sz="575" b="1"/>
            </a:lvl6pPr>
            <a:lvl7pPr marL="985992" indent="0">
              <a:buNone/>
              <a:defRPr sz="575" b="1"/>
            </a:lvl7pPr>
            <a:lvl8pPr marL="1150325" indent="0">
              <a:buNone/>
              <a:defRPr sz="575" b="1"/>
            </a:lvl8pPr>
            <a:lvl9pPr marL="1314658" indent="0">
              <a:buNone/>
              <a:defRPr sz="575" b="1"/>
            </a:lvl9pPr>
          </a:lstStyle>
          <a:p>
            <a:pPr lvl="0"/>
            <a:r>
              <a:rPr lang="en-US" smtClean="0"/>
              <a:t>Click to edit Master text styles</a:t>
            </a:r>
          </a:p>
        </p:txBody>
      </p:sp>
      <p:sp>
        <p:nvSpPr>
          <p:cNvPr id="4" name="Content Placeholder 3"/>
          <p:cNvSpPr>
            <a:spLocks noGrp="1"/>
          </p:cNvSpPr>
          <p:nvPr>
            <p:ph sz="half" idx="2"/>
          </p:nvPr>
        </p:nvSpPr>
        <p:spPr>
          <a:xfrm>
            <a:off x="457208" y="2174875"/>
            <a:ext cx="4040188" cy="3951288"/>
          </a:xfrm>
        </p:spPr>
        <p:txBody>
          <a:bodyPr/>
          <a:lstStyle>
            <a:lvl1pPr>
              <a:defRPr sz="863"/>
            </a:lvl1pPr>
            <a:lvl2pPr>
              <a:defRPr sz="719"/>
            </a:lvl2pPr>
            <a:lvl3pPr>
              <a:defRPr sz="647"/>
            </a:lvl3pPr>
            <a:lvl4pPr>
              <a:defRPr sz="575"/>
            </a:lvl4pPr>
            <a:lvl5pPr>
              <a:defRPr sz="575"/>
            </a:lvl5pPr>
            <a:lvl6pPr>
              <a:defRPr sz="575"/>
            </a:lvl6pPr>
            <a:lvl7pPr>
              <a:defRPr sz="575"/>
            </a:lvl7pPr>
            <a:lvl8pPr>
              <a:defRPr sz="575"/>
            </a:lvl8pPr>
            <a:lvl9pPr>
              <a:defRPr sz="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863" b="1"/>
            </a:lvl1pPr>
            <a:lvl2pPr marL="164333" indent="0">
              <a:buNone/>
              <a:defRPr sz="719" b="1"/>
            </a:lvl2pPr>
            <a:lvl3pPr marL="328665" indent="0">
              <a:buNone/>
              <a:defRPr sz="647" b="1"/>
            </a:lvl3pPr>
            <a:lvl4pPr marL="492997" indent="0">
              <a:buNone/>
              <a:defRPr sz="575" b="1"/>
            </a:lvl4pPr>
            <a:lvl5pPr marL="657328" indent="0">
              <a:buNone/>
              <a:defRPr sz="575" b="1"/>
            </a:lvl5pPr>
            <a:lvl6pPr marL="821661" indent="0">
              <a:buNone/>
              <a:defRPr sz="575" b="1"/>
            </a:lvl6pPr>
            <a:lvl7pPr marL="985992" indent="0">
              <a:buNone/>
              <a:defRPr sz="575" b="1"/>
            </a:lvl7pPr>
            <a:lvl8pPr marL="1150325" indent="0">
              <a:buNone/>
              <a:defRPr sz="575" b="1"/>
            </a:lvl8pPr>
            <a:lvl9pPr marL="1314658" indent="0">
              <a:buNone/>
              <a:defRPr sz="575"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863"/>
            </a:lvl1pPr>
            <a:lvl2pPr>
              <a:defRPr sz="719"/>
            </a:lvl2pPr>
            <a:lvl3pPr>
              <a:defRPr sz="647"/>
            </a:lvl3pPr>
            <a:lvl4pPr>
              <a:defRPr sz="575"/>
            </a:lvl4pPr>
            <a:lvl5pPr>
              <a:defRPr sz="575"/>
            </a:lvl5pPr>
            <a:lvl6pPr>
              <a:defRPr sz="575"/>
            </a:lvl6pPr>
            <a:lvl7pPr>
              <a:defRPr sz="575"/>
            </a:lvl7pPr>
            <a:lvl8pPr>
              <a:defRPr sz="575"/>
            </a:lvl8pPr>
            <a:lvl9pPr>
              <a:defRPr sz="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599172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9987769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02204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5"/>
            <a:ext cx="3008313" cy="1162050"/>
          </a:xfrm>
        </p:spPr>
        <p:txBody>
          <a:bodyPr anchor="b"/>
          <a:lstStyle>
            <a:lvl1pPr algn="l">
              <a:defRPr sz="719" b="1"/>
            </a:lvl1pPr>
          </a:lstStyle>
          <a:p>
            <a:r>
              <a:rPr lang="en-US" smtClean="0"/>
              <a:t>Click to edit Master title style</a:t>
            </a:r>
            <a:endParaRPr lang="en-GB"/>
          </a:p>
        </p:txBody>
      </p:sp>
      <p:sp>
        <p:nvSpPr>
          <p:cNvPr id="3" name="Content Placeholder 2"/>
          <p:cNvSpPr>
            <a:spLocks noGrp="1"/>
          </p:cNvSpPr>
          <p:nvPr>
            <p:ph idx="1"/>
          </p:nvPr>
        </p:nvSpPr>
        <p:spPr>
          <a:xfrm>
            <a:off x="3575049" y="273058"/>
            <a:ext cx="5111752" cy="5853113"/>
          </a:xfrm>
        </p:spPr>
        <p:txBody>
          <a:bodyPr/>
          <a:lstStyle>
            <a:lvl1pPr>
              <a:defRPr sz="1150"/>
            </a:lvl1pPr>
            <a:lvl2pPr>
              <a:defRPr sz="1007"/>
            </a:lvl2pPr>
            <a:lvl3pPr>
              <a:defRPr sz="863"/>
            </a:lvl3pPr>
            <a:lvl4pPr>
              <a:defRPr sz="719"/>
            </a:lvl4pPr>
            <a:lvl5pPr>
              <a:defRPr sz="719"/>
            </a:lvl5pPr>
            <a:lvl6pPr>
              <a:defRPr sz="719"/>
            </a:lvl6pPr>
            <a:lvl7pPr>
              <a:defRPr sz="719"/>
            </a:lvl7pPr>
            <a:lvl8pPr>
              <a:defRPr sz="719"/>
            </a:lvl8pPr>
            <a:lvl9pPr>
              <a:defRPr sz="71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3"/>
            <a:ext cx="3008313" cy="4691063"/>
          </a:xfrm>
        </p:spPr>
        <p:txBody>
          <a:bodyPr/>
          <a:lstStyle>
            <a:lvl1pPr marL="0" indent="0">
              <a:buNone/>
              <a:defRPr sz="503"/>
            </a:lvl1pPr>
            <a:lvl2pPr marL="164333" indent="0">
              <a:buNone/>
              <a:defRPr sz="431"/>
            </a:lvl2pPr>
            <a:lvl3pPr marL="328665" indent="0">
              <a:buNone/>
              <a:defRPr sz="360"/>
            </a:lvl3pPr>
            <a:lvl4pPr marL="492997" indent="0">
              <a:buNone/>
              <a:defRPr sz="323"/>
            </a:lvl4pPr>
            <a:lvl5pPr marL="657328" indent="0">
              <a:buNone/>
              <a:defRPr sz="323"/>
            </a:lvl5pPr>
            <a:lvl6pPr marL="821661" indent="0">
              <a:buNone/>
              <a:defRPr sz="323"/>
            </a:lvl6pPr>
            <a:lvl7pPr marL="985992" indent="0">
              <a:buNone/>
              <a:defRPr sz="323"/>
            </a:lvl7pPr>
            <a:lvl8pPr marL="1150325" indent="0">
              <a:buNone/>
              <a:defRPr sz="323"/>
            </a:lvl8pPr>
            <a:lvl9pPr marL="1314658" indent="0">
              <a:buNone/>
              <a:defRPr sz="323"/>
            </a:lvl9pPr>
          </a:lstStyle>
          <a:p>
            <a:pPr lvl="0"/>
            <a:r>
              <a:rPr lang="en-US" smtClean="0"/>
              <a:t>Click to edit Master text styles</a:t>
            </a:r>
          </a:p>
        </p:txBody>
      </p:sp>
    </p:spTree>
    <p:extLst>
      <p:ext uri="{BB962C8B-B14F-4D97-AF65-F5344CB8AC3E}">
        <p14:creationId xmlns:p14="http://schemas.microsoft.com/office/powerpoint/2010/main" val="165287990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719"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1150"/>
            </a:lvl1pPr>
            <a:lvl2pPr marL="164333" indent="0">
              <a:buNone/>
              <a:defRPr sz="1007"/>
            </a:lvl2pPr>
            <a:lvl3pPr marL="328665" indent="0">
              <a:buNone/>
              <a:defRPr sz="863"/>
            </a:lvl3pPr>
            <a:lvl4pPr marL="492997" indent="0">
              <a:buNone/>
              <a:defRPr sz="719"/>
            </a:lvl4pPr>
            <a:lvl5pPr marL="657328" indent="0">
              <a:buNone/>
              <a:defRPr sz="719"/>
            </a:lvl5pPr>
            <a:lvl6pPr marL="821661" indent="0">
              <a:buNone/>
              <a:defRPr sz="719"/>
            </a:lvl6pPr>
            <a:lvl7pPr marL="985992" indent="0">
              <a:buNone/>
              <a:defRPr sz="719"/>
            </a:lvl7pPr>
            <a:lvl8pPr marL="1150325" indent="0">
              <a:buNone/>
              <a:defRPr sz="719"/>
            </a:lvl8pPr>
            <a:lvl9pPr marL="1314658" indent="0">
              <a:buNone/>
              <a:defRPr sz="719"/>
            </a:lvl9pPr>
          </a:lstStyle>
          <a:p>
            <a:r>
              <a:rPr lang="en-US" smtClean="0"/>
              <a:t>Click icon to add picture</a:t>
            </a:r>
            <a:endParaRPr lang="en-GB"/>
          </a:p>
        </p:txBody>
      </p:sp>
      <p:sp>
        <p:nvSpPr>
          <p:cNvPr id="4" name="Text Placeholder 3"/>
          <p:cNvSpPr>
            <a:spLocks noGrp="1"/>
          </p:cNvSpPr>
          <p:nvPr>
            <p:ph type="body" sz="half" idx="2"/>
          </p:nvPr>
        </p:nvSpPr>
        <p:spPr>
          <a:xfrm>
            <a:off x="1792288" y="5367340"/>
            <a:ext cx="5486400" cy="804862"/>
          </a:xfrm>
        </p:spPr>
        <p:txBody>
          <a:bodyPr/>
          <a:lstStyle>
            <a:lvl1pPr marL="0" indent="0">
              <a:buNone/>
              <a:defRPr sz="503"/>
            </a:lvl1pPr>
            <a:lvl2pPr marL="164333" indent="0">
              <a:buNone/>
              <a:defRPr sz="431"/>
            </a:lvl2pPr>
            <a:lvl3pPr marL="328665" indent="0">
              <a:buNone/>
              <a:defRPr sz="360"/>
            </a:lvl3pPr>
            <a:lvl4pPr marL="492997" indent="0">
              <a:buNone/>
              <a:defRPr sz="323"/>
            </a:lvl4pPr>
            <a:lvl5pPr marL="657328" indent="0">
              <a:buNone/>
              <a:defRPr sz="323"/>
            </a:lvl5pPr>
            <a:lvl6pPr marL="821661" indent="0">
              <a:buNone/>
              <a:defRPr sz="323"/>
            </a:lvl6pPr>
            <a:lvl7pPr marL="985992" indent="0">
              <a:buNone/>
              <a:defRPr sz="323"/>
            </a:lvl7pPr>
            <a:lvl8pPr marL="1150325" indent="0">
              <a:buNone/>
              <a:defRPr sz="323"/>
            </a:lvl8pPr>
            <a:lvl9pPr marL="1314658" indent="0">
              <a:buNone/>
              <a:defRPr sz="323"/>
            </a:lvl9pPr>
          </a:lstStyle>
          <a:p>
            <a:pPr lvl="0"/>
            <a:r>
              <a:rPr lang="en-US" smtClean="0"/>
              <a:t>Click to edit Master text styles</a:t>
            </a:r>
          </a:p>
        </p:txBody>
      </p:sp>
    </p:spTree>
    <p:extLst>
      <p:ext uri="{BB962C8B-B14F-4D97-AF65-F5344CB8AC3E}">
        <p14:creationId xmlns:p14="http://schemas.microsoft.com/office/powerpoint/2010/main" val="270232938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2"/>
          <p:cNvSpPr>
            <a:spLocks noChangeArrowheads="1"/>
          </p:cNvSpPr>
          <p:nvPr/>
        </p:nvSpPr>
        <p:spPr bwMode="auto">
          <a:xfrm>
            <a:off x="4" y="162222"/>
            <a:ext cx="66447" cy="13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2870" tIns="16435" rIns="32870" bIns="16435" numCol="1" anchor="ctr" anchorCtr="0" compatLnSpc="1">
            <a:prstTxWarp prst="textNoShape">
              <a:avLst/>
            </a:prstTxWarp>
            <a:spAutoFit/>
          </a:bodyPr>
          <a:lstStyle/>
          <a:p>
            <a:pPr defTabSz="437169"/>
            <a:endParaRPr lang="en-GB" sz="647">
              <a:solidFill>
                <a:prstClr val="black"/>
              </a:solidFill>
            </a:endParaRPr>
          </a:p>
        </p:txBody>
      </p:sp>
      <p:sp>
        <p:nvSpPr>
          <p:cNvPr id="11" name="Rectangle 10"/>
          <p:cNvSpPr/>
          <p:nvPr/>
        </p:nvSpPr>
        <p:spPr>
          <a:xfrm>
            <a:off x="0" y="2"/>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white"/>
              </a:solidFill>
            </a:endParaRPr>
          </a:p>
        </p:txBody>
      </p:sp>
      <p:sp>
        <p:nvSpPr>
          <p:cNvPr id="12" name="Rectangle 2"/>
          <p:cNvSpPr>
            <a:spLocks noChangeArrowheads="1"/>
          </p:cNvSpPr>
          <p:nvPr/>
        </p:nvSpPr>
        <p:spPr bwMode="auto">
          <a:xfrm>
            <a:off x="4" y="162222"/>
            <a:ext cx="66447" cy="13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2870" tIns="16435" rIns="32870" bIns="16435" numCol="1" anchor="ctr" anchorCtr="0" compatLnSpc="1">
            <a:prstTxWarp prst="textNoShape">
              <a:avLst/>
            </a:prstTxWarp>
            <a:spAutoFit/>
          </a:bodyPr>
          <a:lstStyle/>
          <a:p>
            <a:pPr defTabSz="437169"/>
            <a:endParaRPr lang="en-GB" sz="647">
              <a:solidFill>
                <a:prstClr val="black"/>
              </a:solidFill>
            </a:endParaRPr>
          </a:p>
        </p:txBody>
      </p:sp>
      <p:sp>
        <p:nvSpPr>
          <p:cNvPr id="16" name="Rectangle 15"/>
          <p:cNvSpPr/>
          <p:nvPr/>
        </p:nvSpPr>
        <p:spPr>
          <a:xfrm>
            <a:off x="0" y="7"/>
            <a:ext cx="9144000" cy="237676"/>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white"/>
              </a:solidFill>
            </a:endParaRPr>
          </a:p>
        </p:txBody>
      </p:sp>
      <p:sp>
        <p:nvSpPr>
          <p:cNvPr id="20" name="Rectangle 19"/>
          <p:cNvSpPr/>
          <p:nvPr/>
        </p:nvSpPr>
        <p:spPr>
          <a:xfrm>
            <a:off x="0" y="6741370"/>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sp>
        <p:nvSpPr>
          <p:cNvPr id="27" name="Rectangle 26"/>
          <p:cNvSpPr/>
          <p:nvPr/>
        </p:nvSpPr>
        <p:spPr>
          <a:xfrm>
            <a:off x="1836000" y="6741370"/>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sp>
        <p:nvSpPr>
          <p:cNvPr id="28" name="Rectangle 27"/>
          <p:cNvSpPr/>
          <p:nvPr/>
        </p:nvSpPr>
        <p:spPr>
          <a:xfrm>
            <a:off x="3672000" y="6741370"/>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sp>
        <p:nvSpPr>
          <p:cNvPr id="29" name="Rectangle 28"/>
          <p:cNvSpPr/>
          <p:nvPr/>
        </p:nvSpPr>
        <p:spPr>
          <a:xfrm>
            <a:off x="5508000" y="6741370"/>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sp>
        <p:nvSpPr>
          <p:cNvPr id="30" name="Rectangle 29"/>
          <p:cNvSpPr/>
          <p:nvPr/>
        </p:nvSpPr>
        <p:spPr>
          <a:xfrm>
            <a:off x="7326256" y="6741370"/>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7169"/>
            <a:endParaRPr lang="en-GB" sz="647">
              <a:solidFill>
                <a:prstClr val="black"/>
              </a:solidFill>
            </a:endParaRPr>
          </a:p>
        </p:txBody>
      </p:sp>
      <p:pic>
        <p:nvPicPr>
          <p:cNvPr id="4" name="Picture 3"/>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276600" y="6163121"/>
            <a:ext cx="3048000" cy="578249"/>
          </a:xfrm>
          <a:prstGeom prst="rect">
            <a:avLst/>
          </a:prstGeom>
        </p:spPr>
      </p:pic>
    </p:spTree>
    <p:extLst>
      <p:ext uri="{BB962C8B-B14F-4D97-AF65-F5344CB8AC3E}">
        <p14:creationId xmlns:p14="http://schemas.microsoft.com/office/powerpoint/2010/main" val="1331940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ftr="0"/>
  <p:txStyles>
    <p:titleStyle>
      <a:lvl1pPr algn="ctr" defTabSz="328665" rtl="0" eaLnBrk="1" latinLnBrk="0" hangingPunct="1">
        <a:spcBef>
          <a:spcPct val="0"/>
        </a:spcBef>
        <a:buNone/>
        <a:defRPr sz="1294" b="1" kern="1200">
          <a:solidFill>
            <a:srgbClr val="04314C"/>
          </a:solidFill>
          <a:latin typeface="Verdana" pitchFamily="34" charset="0"/>
          <a:ea typeface="Verdana" pitchFamily="34" charset="0"/>
          <a:cs typeface="Verdana" pitchFamily="34" charset="0"/>
        </a:defRPr>
      </a:lvl1pPr>
    </p:titleStyle>
    <p:bodyStyle>
      <a:lvl1pPr marL="123249" indent="-123249" algn="l" defTabSz="328665" rtl="0" eaLnBrk="1" latinLnBrk="0" hangingPunct="1">
        <a:spcBef>
          <a:spcPct val="20000"/>
        </a:spcBef>
        <a:buClr>
          <a:srgbClr val="7F1416"/>
        </a:buClr>
        <a:buFont typeface="Wingdings" pitchFamily="2" charset="2"/>
        <a:buChar char="§"/>
        <a:defRPr sz="1150" kern="1200">
          <a:solidFill>
            <a:schemeClr val="tx1"/>
          </a:solidFill>
          <a:latin typeface="+mn-lt"/>
          <a:ea typeface="+mn-ea"/>
          <a:cs typeface="+mn-cs"/>
        </a:defRPr>
      </a:lvl1pPr>
      <a:lvl2pPr marL="267039" indent="-102708" algn="l" defTabSz="328665" rtl="0" eaLnBrk="1" latinLnBrk="0" hangingPunct="1">
        <a:spcBef>
          <a:spcPct val="20000"/>
        </a:spcBef>
        <a:buClr>
          <a:srgbClr val="7F1416"/>
        </a:buClr>
        <a:buFont typeface="Arial" pitchFamily="34" charset="0"/>
        <a:buChar char="–"/>
        <a:defRPr sz="1007" kern="1200">
          <a:solidFill>
            <a:schemeClr val="tx1"/>
          </a:solidFill>
          <a:latin typeface="+mn-lt"/>
          <a:ea typeface="+mn-ea"/>
          <a:cs typeface="+mn-cs"/>
        </a:defRPr>
      </a:lvl2pPr>
      <a:lvl3pPr marL="410831" indent="-82166" algn="l" defTabSz="328665" rtl="0" eaLnBrk="1" latinLnBrk="0" hangingPunct="1">
        <a:spcBef>
          <a:spcPct val="20000"/>
        </a:spcBef>
        <a:buClr>
          <a:srgbClr val="7F1416"/>
        </a:buClr>
        <a:buFont typeface="Arial" pitchFamily="34" charset="0"/>
        <a:buChar char="•"/>
        <a:defRPr sz="863" kern="1200">
          <a:solidFill>
            <a:schemeClr val="tx1"/>
          </a:solidFill>
          <a:latin typeface="+mn-lt"/>
          <a:ea typeface="+mn-ea"/>
          <a:cs typeface="+mn-cs"/>
        </a:defRPr>
      </a:lvl3pPr>
      <a:lvl4pPr marL="575164"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4pPr>
      <a:lvl5pPr marL="739495" indent="-82166" algn="l" defTabSz="328665" rtl="0" eaLnBrk="1" latinLnBrk="0" hangingPunct="1">
        <a:spcBef>
          <a:spcPct val="20000"/>
        </a:spcBef>
        <a:buClr>
          <a:srgbClr val="7F1416"/>
        </a:buClr>
        <a:buFont typeface="Arial" pitchFamily="34" charset="0"/>
        <a:buChar char="»"/>
        <a:defRPr sz="719" kern="1200">
          <a:solidFill>
            <a:schemeClr val="tx1"/>
          </a:solidFill>
          <a:latin typeface="+mn-lt"/>
          <a:ea typeface="+mn-ea"/>
          <a:cs typeface="+mn-cs"/>
        </a:defRPr>
      </a:lvl5pPr>
      <a:lvl6pPr marL="903827"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6pPr>
      <a:lvl7pPr marL="1068159"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7pPr>
      <a:lvl8pPr marL="1232492"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8pPr>
      <a:lvl9pPr marL="1396823" indent="-82166" algn="l" defTabSz="328665" rtl="0" eaLnBrk="1" latinLnBrk="0" hangingPunct="1">
        <a:spcBef>
          <a:spcPct val="20000"/>
        </a:spcBef>
        <a:buFont typeface="Arial" pitchFamily="34" charset="0"/>
        <a:buChar char="•"/>
        <a:defRPr sz="719" kern="1200">
          <a:solidFill>
            <a:schemeClr val="tx1"/>
          </a:solidFill>
          <a:latin typeface="+mn-lt"/>
          <a:ea typeface="+mn-ea"/>
          <a:cs typeface="+mn-cs"/>
        </a:defRPr>
      </a:lvl9pPr>
    </p:bodyStyle>
    <p:otherStyle>
      <a:defPPr>
        <a:defRPr lang="en-US"/>
      </a:defPPr>
      <a:lvl1pPr marL="0" algn="l" defTabSz="328665" rtl="0" eaLnBrk="1" latinLnBrk="0" hangingPunct="1">
        <a:defRPr sz="647" kern="1200">
          <a:solidFill>
            <a:schemeClr val="tx1"/>
          </a:solidFill>
          <a:latin typeface="+mn-lt"/>
          <a:ea typeface="+mn-ea"/>
          <a:cs typeface="+mn-cs"/>
        </a:defRPr>
      </a:lvl1pPr>
      <a:lvl2pPr marL="164333" algn="l" defTabSz="328665" rtl="0" eaLnBrk="1" latinLnBrk="0" hangingPunct="1">
        <a:defRPr sz="647" kern="1200">
          <a:solidFill>
            <a:schemeClr val="tx1"/>
          </a:solidFill>
          <a:latin typeface="+mn-lt"/>
          <a:ea typeface="+mn-ea"/>
          <a:cs typeface="+mn-cs"/>
        </a:defRPr>
      </a:lvl2pPr>
      <a:lvl3pPr marL="328665" algn="l" defTabSz="328665" rtl="0" eaLnBrk="1" latinLnBrk="0" hangingPunct="1">
        <a:defRPr sz="647" kern="1200">
          <a:solidFill>
            <a:schemeClr val="tx1"/>
          </a:solidFill>
          <a:latin typeface="+mn-lt"/>
          <a:ea typeface="+mn-ea"/>
          <a:cs typeface="+mn-cs"/>
        </a:defRPr>
      </a:lvl3pPr>
      <a:lvl4pPr marL="492997" algn="l" defTabSz="328665" rtl="0" eaLnBrk="1" latinLnBrk="0" hangingPunct="1">
        <a:defRPr sz="647" kern="1200">
          <a:solidFill>
            <a:schemeClr val="tx1"/>
          </a:solidFill>
          <a:latin typeface="+mn-lt"/>
          <a:ea typeface="+mn-ea"/>
          <a:cs typeface="+mn-cs"/>
        </a:defRPr>
      </a:lvl4pPr>
      <a:lvl5pPr marL="657328" algn="l" defTabSz="328665" rtl="0" eaLnBrk="1" latinLnBrk="0" hangingPunct="1">
        <a:defRPr sz="647" kern="1200">
          <a:solidFill>
            <a:schemeClr val="tx1"/>
          </a:solidFill>
          <a:latin typeface="+mn-lt"/>
          <a:ea typeface="+mn-ea"/>
          <a:cs typeface="+mn-cs"/>
        </a:defRPr>
      </a:lvl5pPr>
      <a:lvl6pPr marL="821661" algn="l" defTabSz="328665" rtl="0" eaLnBrk="1" latinLnBrk="0" hangingPunct="1">
        <a:defRPr sz="647" kern="1200">
          <a:solidFill>
            <a:schemeClr val="tx1"/>
          </a:solidFill>
          <a:latin typeface="+mn-lt"/>
          <a:ea typeface="+mn-ea"/>
          <a:cs typeface="+mn-cs"/>
        </a:defRPr>
      </a:lvl6pPr>
      <a:lvl7pPr marL="985992" algn="l" defTabSz="328665" rtl="0" eaLnBrk="1" latinLnBrk="0" hangingPunct="1">
        <a:defRPr sz="647" kern="1200">
          <a:solidFill>
            <a:schemeClr val="tx1"/>
          </a:solidFill>
          <a:latin typeface="+mn-lt"/>
          <a:ea typeface="+mn-ea"/>
          <a:cs typeface="+mn-cs"/>
        </a:defRPr>
      </a:lvl7pPr>
      <a:lvl8pPr marL="1150325" algn="l" defTabSz="328665" rtl="0" eaLnBrk="1" latinLnBrk="0" hangingPunct="1">
        <a:defRPr sz="647" kern="1200">
          <a:solidFill>
            <a:schemeClr val="tx1"/>
          </a:solidFill>
          <a:latin typeface="+mn-lt"/>
          <a:ea typeface="+mn-ea"/>
          <a:cs typeface="+mn-cs"/>
        </a:defRPr>
      </a:lvl8pPr>
      <a:lvl9pPr marL="1314658" algn="l" defTabSz="328665" rtl="0" eaLnBrk="1" latinLnBrk="0" hangingPunct="1">
        <a:defRPr sz="6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28600" y="2975414"/>
            <a:ext cx="8686800" cy="907171"/>
          </a:xfrm>
          <a:prstGeom prst="rect">
            <a:avLst/>
          </a:prstGeom>
        </p:spPr>
        <p:txBody>
          <a:bodyPr wrap="square" anchor="ctr">
            <a:spAutoFit/>
          </a:bodyPr>
          <a:lstStyle/>
          <a:p>
            <a:pPr algn="ctr"/>
            <a:r>
              <a:rPr lang="en-GB" sz="4000" b="1" dirty="0" smtClean="0">
                <a:solidFill>
                  <a:srgbClr val="04314C"/>
                </a:solidFill>
                <a:latin typeface="Verdana" pitchFamily="34" charset="0"/>
                <a:ea typeface="Verdana" pitchFamily="34" charset="0"/>
                <a:cs typeface="Verdana" pitchFamily="34" charset="0"/>
              </a:rPr>
              <a:t>Shelter Cluster meeting</a:t>
            </a:r>
            <a:r>
              <a:rPr lang="en-GB" sz="4000" b="1" dirty="0">
                <a:solidFill>
                  <a:srgbClr val="04314C"/>
                </a:solidFill>
                <a:latin typeface="Verdana" pitchFamily="34" charset="0"/>
                <a:ea typeface="Verdana" pitchFamily="34" charset="0"/>
                <a:cs typeface="Verdana" pitchFamily="34" charset="0"/>
              </a:rPr>
              <a:t/>
            </a:r>
            <a:br>
              <a:rPr lang="en-GB" sz="4000" b="1" dirty="0">
                <a:solidFill>
                  <a:srgbClr val="04314C"/>
                </a:solidFill>
                <a:latin typeface="Verdana" pitchFamily="34" charset="0"/>
                <a:ea typeface="Verdana" pitchFamily="34" charset="0"/>
                <a:cs typeface="Verdana" pitchFamily="34" charset="0"/>
              </a:rPr>
            </a:br>
            <a:endParaRPr lang="fr-FR" dirty="0"/>
          </a:p>
        </p:txBody>
      </p:sp>
      <p:sp>
        <p:nvSpPr>
          <p:cNvPr id="7" name="Subtitle 2"/>
          <p:cNvSpPr txBox="1">
            <a:spLocks/>
          </p:cNvSpPr>
          <p:nvPr/>
        </p:nvSpPr>
        <p:spPr>
          <a:xfrm>
            <a:off x="1371600" y="4355285"/>
            <a:ext cx="6400800" cy="1270992"/>
          </a:xfrm>
          <a:prstGeom prst="rect">
            <a:avLst/>
          </a:prstGeom>
        </p:spPr>
        <p:txBody>
          <a:bodyPr vert="horz" lIns="91440" tIns="45720" rIns="91440" bIns="45720" rtlCol="0" anchor="ctr">
            <a:normAutofit/>
          </a:bodyPr>
          <a:lstStyle>
            <a:lvl1pPr marL="0" indent="0" algn="ctr" defTabSz="914400" rtl="0" eaLnBrk="1" latinLnBrk="0" hangingPunct="1">
              <a:spcBef>
                <a:spcPct val="20000"/>
              </a:spcBef>
              <a:buClr>
                <a:srgbClr val="7F1416"/>
              </a:buClr>
              <a:buFont typeface="Wingdings" pitchFamily="2" charset="2"/>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rgbClr val="7F1416"/>
              </a:buClr>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7F1416"/>
              </a:buClr>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7F1416"/>
              </a:buClr>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7F1416"/>
              </a:buClr>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7F1416"/>
              </a:buClr>
              <a:buSzTx/>
              <a:buFont typeface="Wingdings" pitchFamily="2" charset="2"/>
              <a:buNone/>
              <a:tabLst/>
              <a:defRPr/>
            </a:pPr>
            <a:r>
              <a:rPr lang="en-GB" b="1" dirty="0" smtClean="0">
                <a:solidFill>
                  <a:sysClr val="windowText" lastClr="000000">
                    <a:tint val="75000"/>
                  </a:sysClr>
                </a:solidFill>
                <a:latin typeface="Calibri"/>
              </a:rPr>
              <a:t>28</a:t>
            </a:r>
            <a:r>
              <a:rPr kumimoji="0" lang="en-GB" sz="3200" b="1" i="0" u="none" strike="noStrike" kern="1200" cap="none" spc="0" normalizeH="0" baseline="0" noProof="0" dirty="0" smtClean="0">
                <a:ln>
                  <a:noFill/>
                </a:ln>
                <a:solidFill>
                  <a:sysClr val="windowText" lastClr="000000">
                    <a:tint val="75000"/>
                  </a:sysClr>
                </a:solidFill>
                <a:effectLst/>
                <a:uLnTx/>
                <a:uFillTx/>
                <a:latin typeface="Calibri"/>
              </a:rPr>
              <a:t> July 2015</a:t>
            </a:r>
          </a:p>
          <a:p>
            <a:pPr marL="0" marR="0" lvl="0" indent="0" algn="ctr" defTabSz="914400" rtl="0" eaLnBrk="1" fontAlgn="auto" latinLnBrk="0" hangingPunct="1">
              <a:lnSpc>
                <a:spcPct val="100000"/>
              </a:lnSpc>
              <a:spcBef>
                <a:spcPct val="20000"/>
              </a:spcBef>
              <a:spcAft>
                <a:spcPts val="0"/>
              </a:spcAft>
              <a:buClr>
                <a:srgbClr val="7F1416"/>
              </a:buClr>
              <a:buSzTx/>
              <a:buFont typeface="Wingdings" pitchFamily="2" charset="2"/>
              <a:buNone/>
              <a:tabLst/>
              <a:defRPr/>
            </a:pPr>
            <a:r>
              <a:rPr kumimoji="0" lang="en-GB" sz="3200" b="1" i="0" u="none" strike="noStrike" kern="1200" cap="none" spc="0" normalizeH="0" baseline="0" noProof="0" dirty="0" smtClean="0">
                <a:ln>
                  <a:noFill/>
                </a:ln>
                <a:solidFill>
                  <a:sysClr val="windowText" lastClr="000000">
                    <a:tint val="75000"/>
                  </a:sysClr>
                </a:solidFill>
                <a:effectLst/>
                <a:uLnTx/>
                <a:uFillTx/>
                <a:latin typeface="Calibri"/>
              </a:rPr>
              <a:t>PWD Offices,</a:t>
            </a:r>
            <a:r>
              <a:rPr kumimoji="0" lang="en-GB" sz="3200" b="1" i="0" u="none" strike="noStrike" kern="1200" cap="none" spc="0" normalizeH="0" noProof="0" dirty="0" smtClean="0">
                <a:ln>
                  <a:noFill/>
                </a:ln>
                <a:solidFill>
                  <a:sysClr val="windowText" lastClr="000000">
                    <a:tint val="75000"/>
                  </a:sysClr>
                </a:solidFill>
                <a:effectLst/>
                <a:uLnTx/>
                <a:uFillTx/>
                <a:latin typeface="Calibri"/>
              </a:rPr>
              <a:t> </a:t>
            </a:r>
            <a:r>
              <a:rPr lang="en-GB" b="1" dirty="0" smtClean="0">
                <a:solidFill>
                  <a:sysClr val="windowText" lastClr="000000">
                    <a:tint val="75000"/>
                  </a:sysClr>
                </a:solidFill>
                <a:latin typeface="Calibri"/>
              </a:rPr>
              <a:t>Port-Vila</a:t>
            </a:r>
            <a:endParaRPr kumimoji="0" lang="en-GB" sz="3200" b="1" i="0" u="none" strike="noStrike" kern="1200" cap="none" spc="0" normalizeH="0" baseline="0" noProof="0" dirty="0" smtClean="0">
              <a:ln>
                <a:noFill/>
              </a:ln>
              <a:solidFill>
                <a:sysClr val="windowText" lastClr="000000">
                  <a:tint val="75000"/>
                </a:sysClr>
              </a:solidFill>
              <a:effectLst/>
              <a:uLnTx/>
              <a:uFillTx/>
              <a:latin typeface="Calibri"/>
            </a:endParaRPr>
          </a:p>
        </p:txBody>
      </p:sp>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1000"/>
            <a:ext cx="9144000" cy="1734747"/>
          </a:xfrm>
          <a:prstGeom prst="rect">
            <a:avLst/>
          </a:prstGeom>
        </p:spPr>
      </p:pic>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799612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756591040"/>
              </p:ext>
            </p:extLst>
          </p:nvPr>
        </p:nvGraphicFramePr>
        <p:xfrm>
          <a:off x="104891" y="304800"/>
          <a:ext cx="8962909" cy="6347549"/>
        </p:xfrm>
        <a:graphic>
          <a:graphicData uri="http://schemas.openxmlformats.org/drawingml/2006/table">
            <a:tbl>
              <a:tblPr/>
              <a:tblGrid>
                <a:gridCol w="2882390"/>
                <a:gridCol w="366664"/>
                <a:gridCol w="5713855"/>
              </a:tblGrid>
              <a:tr h="425383">
                <a:tc>
                  <a:txBody>
                    <a:bodyPr/>
                    <a:lstStyle/>
                    <a:p>
                      <a:pPr algn="ctr" fontAlgn="ctr"/>
                      <a:r>
                        <a:rPr lang="fr-FR" sz="1600" b="1" i="0" u="none" strike="noStrike">
                          <a:solidFill>
                            <a:srgbClr val="FFFFFF"/>
                          </a:solidFill>
                          <a:effectLst/>
                          <a:latin typeface="Arial"/>
                        </a:rPr>
                        <a:t>RECOVERY PLAN</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9352" marR="9352" marT="9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600" b="0" i="0" u="none" strike="noStrike">
                          <a:effectLst/>
                          <a:latin typeface="Arial"/>
                        </a:rPr>
                        <a:t>STRENGTHING NI-VANUATU RESILIENCE</a:t>
                      </a:r>
                    </a:p>
                  </a:txBody>
                  <a:tcPr marL="9352" marR="9352" marT="9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5383">
                <a:tc>
                  <a:txBody>
                    <a:bodyPr/>
                    <a:lstStyle/>
                    <a:p>
                      <a:pPr algn="ctr" fontAlgn="ctr"/>
                      <a:r>
                        <a:rPr lang="fr-FR" sz="1600" b="1" i="0" u="none" strike="noStrike">
                          <a:solidFill>
                            <a:srgbClr val="FFFFFF"/>
                          </a:solidFill>
                          <a:effectLst/>
                          <a:latin typeface="Arial"/>
                        </a:rPr>
                        <a:t>CATEGORY</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9352" marR="9352" marT="9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600" b="0" i="0" u="none" strike="noStrike">
                          <a:effectLst/>
                          <a:latin typeface="Arial"/>
                        </a:rPr>
                        <a:t>Infrastructure </a:t>
                      </a:r>
                    </a:p>
                  </a:txBody>
                  <a:tcPr marL="9352" marR="9352" marT="9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89382">
                <a:tc>
                  <a:txBody>
                    <a:bodyPr/>
                    <a:lstStyle/>
                    <a:p>
                      <a:pPr algn="ctr" fontAlgn="ctr"/>
                      <a:r>
                        <a:rPr lang="fr-FR" sz="1600" b="1" i="0" u="none" strike="noStrike">
                          <a:solidFill>
                            <a:srgbClr val="FFFFFF"/>
                          </a:solidFill>
                          <a:effectLst/>
                          <a:latin typeface="Arial"/>
                        </a:rPr>
                        <a:t>LEAD MINISTRY</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9352" marR="9352" marT="9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600" b="1" i="0" u="none" strike="noStrike">
                          <a:effectLst/>
                          <a:latin typeface="Arial"/>
                        </a:rPr>
                        <a:t>Ministry of Infrastructure and Public Utilities - Public Work Department</a:t>
                      </a:r>
                    </a:p>
                  </a:txBody>
                  <a:tcPr marL="9352" marR="9352" marT="9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89382">
                <a:tc>
                  <a:txBody>
                    <a:bodyPr/>
                    <a:lstStyle/>
                    <a:p>
                      <a:pPr algn="ctr" fontAlgn="ctr"/>
                      <a:r>
                        <a:rPr lang="fr-FR" sz="1600" b="1" i="0" u="none" strike="noStrike">
                          <a:solidFill>
                            <a:srgbClr val="FFFFFF"/>
                          </a:solidFill>
                          <a:effectLst/>
                          <a:latin typeface="Arial"/>
                        </a:rPr>
                        <a:t>GOVERNEMENTAL AGENCIES</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9352" marR="9352" marT="9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600" b="1" i="0" u="none" strike="noStrike" dirty="0">
                          <a:effectLst/>
                          <a:latin typeface="Arial"/>
                        </a:rPr>
                        <a:t>PWD, DLA, NDMO</a:t>
                      </a:r>
                    </a:p>
                  </a:txBody>
                  <a:tcPr marL="9352" marR="9352" marT="9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89382">
                <a:tc>
                  <a:txBody>
                    <a:bodyPr/>
                    <a:lstStyle/>
                    <a:p>
                      <a:pPr algn="ctr" fontAlgn="ctr"/>
                      <a:r>
                        <a:rPr lang="fr-FR" sz="1600" b="1" i="0" u="none" strike="noStrike">
                          <a:solidFill>
                            <a:srgbClr val="FFFFFF"/>
                          </a:solidFill>
                          <a:effectLst/>
                          <a:latin typeface="Arial"/>
                        </a:rPr>
                        <a:t>STRATEGIC PRIORITY</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9352" marR="9352" marT="9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600" b="1" i="0" u="none" strike="noStrike">
                          <a:effectLst/>
                          <a:latin typeface="Arial"/>
                        </a:rPr>
                        <a:t>Assist to rebuild/repair/upgrade private housing and infrastructure</a:t>
                      </a:r>
                    </a:p>
                  </a:txBody>
                  <a:tcPr marL="9352" marR="9352" marT="9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5383">
                <a:tc>
                  <a:txBody>
                    <a:bodyPr/>
                    <a:lstStyle/>
                    <a:p>
                      <a:pPr algn="ctr" fontAlgn="ctr"/>
                      <a:r>
                        <a:rPr lang="fr-FR" sz="1600" b="1" i="0" u="none" strike="noStrike">
                          <a:solidFill>
                            <a:srgbClr val="FFFFFF"/>
                          </a:solidFill>
                          <a:effectLst/>
                          <a:latin typeface="Arial"/>
                        </a:rPr>
                        <a:t>ACTION</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9352" marR="9352" marT="9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600" b="1" i="0" u="none" strike="noStrike">
                          <a:effectLst/>
                          <a:latin typeface="Arial"/>
                        </a:rPr>
                        <a:t>Strengthening housing &amp; settlement community resilience</a:t>
                      </a:r>
                    </a:p>
                  </a:txBody>
                  <a:tcPr marL="9352" marR="9352" marT="9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80304">
                <a:tc>
                  <a:txBody>
                    <a:bodyPr/>
                    <a:lstStyle/>
                    <a:p>
                      <a:pPr algn="ctr" fontAlgn="ctr"/>
                      <a:r>
                        <a:rPr lang="fr-FR" sz="1600" b="1" i="0" u="none" strike="noStrike" dirty="0">
                          <a:solidFill>
                            <a:srgbClr val="FFFFFF"/>
                          </a:solidFill>
                          <a:effectLst/>
                          <a:latin typeface="Arial"/>
                        </a:rPr>
                        <a:t>KEY ACTIVITIES</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9352" marR="9352" marT="9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600" b="0" i="0" u="none" strike="noStrike" dirty="0">
                          <a:effectLst/>
                          <a:latin typeface="Arial"/>
                        </a:rPr>
                        <a:t>(1) </a:t>
                      </a:r>
                      <a:r>
                        <a:rPr lang="fr-FR" sz="1600" b="0" i="0" u="none" strike="noStrike" dirty="0" err="1">
                          <a:effectLst/>
                          <a:latin typeface="Arial"/>
                        </a:rPr>
                        <a:t>assisting</a:t>
                      </a:r>
                      <a:r>
                        <a:rPr lang="fr-FR" sz="1600" b="0" i="0" u="none" strike="noStrike" dirty="0">
                          <a:effectLst/>
                          <a:latin typeface="Arial"/>
                        </a:rPr>
                        <a:t> in the </a:t>
                      </a:r>
                      <a:r>
                        <a:rPr lang="fr-FR" sz="1600" b="0" i="0" u="none" strike="noStrike" dirty="0" err="1">
                          <a:effectLst/>
                          <a:latin typeface="Arial"/>
                        </a:rPr>
                        <a:t>repairing</a:t>
                      </a:r>
                      <a:r>
                        <a:rPr lang="fr-FR" sz="1600" b="0" i="0" u="none" strike="noStrike" dirty="0">
                          <a:effectLst/>
                          <a:latin typeface="Arial"/>
                        </a:rPr>
                        <a:t>, </a:t>
                      </a:r>
                      <a:r>
                        <a:rPr lang="fr-FR" sz="1600" b="0" i="0" u="none" strike="noStrike" dirty="0" err="1">
                          <a:effectLst/>
                          <a:latin typeface="Arial"/>
                        </a:rPr>
                        <a:t>retrofitting</a:t>
                      </a:r>
                      <a:r>
                        <a:rPr lang="fr-FR" sz="1600" b="0" i="0" u="none" strike="noStrike" dirty="0">
                          <a:effectLst/>
                          <a:latin typeface="Arial"/>
                        </a:rPr>
                        <a:t> and reconstruction of </a:t>
                      </a:r>
                      <a:r>
                        <a:rPr lang="fr-FR" sz="1600" b="0" i="0" u="none" strike="noStrike" dirty="0" err="1">
                          <a:effectLst/>
                          <a:latin typeface="Arial"/>
                        </a:rPr>
                        <a:t>damaged</a:t>
                      </a:r>
                      <a:r>
                        <a:rPr lang="fr-FR" sz="1600" b="0" i="0" u="none" strike="noStrike" dirty="0">
                          <a:effectLst/>
                          <a:latin typeface="Arial"/>
                        </a:rPr>
                        <a:t> </a:t>
                      </a:r>
                      <a:r>
                        <a:rPr lang="fr-FR" sz="1600" b="0" i="0" u="none" strike="noStrike" dirty="0" err="1">
                          <a:effectLst/>
                          <a:latin typeface="Arial"/>
                        </a:rPr>
                        <a:t>houses</a:t>
                      </a:r>
                      <a:r>
                        <a:rPr lang="fr-FR" sz="1600" b="0" i="0" u="none" strike="noStrike" dirty="0">
                          <a:effectLst/>
                          <a:latin typeface="Arial"/>
                        </a:rPr>
                        <a:t>, </a:t>
                      </a:r>
                      <a:br>
                        <a:rPr lang="fr-FR" sz="1600" b="0" i="0" u="none" strike="noStrike" dirty="0">
                          <a:effectLst/>
                          <a:latin typeface="Arial"/>
                        </a:rPr>
                      </a:br>
                      <a:r>
                        <a:rPr lang="fr-FR" sz="1600" b="0" i="0" u="none" strike="noStrike" dirty="0">
                          <a:effectLst/>
                          <a:latin typeface="Arial"/>
                        </a:rPr>
                        <a:t>(2) </a:t>
                      </a:r>
                      <a:r>
                        <a:rPr lang="fr-FR" sz="1600" b="0" i="0" u="none" strike="noStrike" dirty="0" err="1">
                          <a:effectLst/>
                          <a:latin typeface="Arial"/>
                        </a:rPr>
                        <a:t>households</a:t>
                      </a:r>
                      <a:r>
                        <a:rPr lang="fr-FR" sz="1600" b="0" i="0" u="none" strike="noStrike" dirty="0">
                          <a:effectLst/>
                          <a:latin typeface="Arial"/>
                        </a:rPr>
                        <a:t> and </a:t>
                      </a:r>
                      <a:r>
                        <a:rPr lang="fr-FR" sz="1600" b="0" i="0" u="none" strike="noStrike" dirty="0" err="1">
                          <a:effectLst/>
                          <a:latin typeface="Arial"/>
                        </a:rPr>
                        <a:t>community</a:t>
                      </a:r>
                      <a:r>
                        <a:rPr lang="fr-FR" sz="1600" b="0" i="0" u="none" strike="noStrike" dirty="0">
                          <a:effectLst/>
                          <a:latin typeface="Arial"/>
                        </a:rPr>
                        <a:t> </a:t>
                      </a:r>
                      <a:r>
                        <a:rPr lang="fr-FR" sz="1600" b="0" i="0" u="none" strike="noStrike" dirty="0" err="1">
                          <a:effectLst/>
                          <a:latin typeface="Arial"/>
                        </a:rPr>
                        <a:t>safe</a:t>
                      </a:r>
                      <a:r>
                        <a:rPr lang="fr-FR" sz="1600" b="0" i="0" u="none" strike="noStrike" dirty="0">
                          <a:effectLst/>
                          <a:latin typeface="Arial"/>
                        </a:rPr>
                        <a:t> </a:t>
                      </a:r>
                      <a:r>
                        <a:rPr lang="fr-FR" sz="1600" b="0" i="0" u="none" strike="noStrike" dirty="0" err="1">
                          <a:effectLst/>
                          <a:latin typeface="Arial"/>
                        </a:rPr>
                        <a:t>shelter</a:t>
                      </a:r>
                      <a:r>
                        <a:rPr lang="fr-FR" sz="1600" b="0" i="0" u="none" strike="noStrike" dirty="0">
                          <a:effectLst/>
                          <a:latin typeface="Arial"/>
                        </a:rPr>
                        <a:t> </a:t>
                      </a:r>
                      <a:r>
                        <a:rPr lang="fr-FR" sz="1600" b="0" i="0" u="none" strike="noStrike" dirty="0" err="1">
                          <a:effectLst/>
                          <a:latin typeface="Arial"/>
                        </a:rPr>
                        <a:t>awareness</a:t>
                      </a:r>
                      <a:r>
                        <a:rPr lang="fr-FR" sz="1600" b="0" i="0" u="none" strike="noStrike" dirty="0">
                          <a:effectLst/>
                          <a:latin typeface="Arial"/>
                        </a:rPr>
                        <a:t>, </a:t>
                      </a:r>
                      <a:br>
                        <a:rPr lang="fr-FR" sz="1600" b="0" i="0" u="none" strike="noStrike" dirty="0">
                          <a:effectLst/>
                          <a:latin typeface="Arial"/>
                        </a:rPr>
                      </a:br>
                      <a:r>
                        <a:rPr lang="fr-FR" sz="1600" b="0" i="0" u="none" strike="noStrike" dirty="0">
                          <a:effectLst/>
                          <a:latin typeface="Arial"/>
                        </a:rPr>
                        <a:t>(3) building back </a:t>
                      </a:r>
                      <a:r>
                        <a:rPr lang="fr-FR" sz="1600" b="0" i="0" u="none" strike="noStrike" dirty="0" err="1">
                          <a:effectLst/>
                          <a:latin typeface="Arial"/>
                        </a:rPr>
                        <a:t>safer</a:t>
                      </a:r>
                      <a:r>
                        <a:rPr lang="fr-FR" sz="1600" b="0" i="0" u="none" strike="noStrike" dirty="0">
                          <a:effectLst/>
                          <a:latin typeface="Arial"/>
                        </a:rPr>
                        <a:t> training of </a:t>
                      </a:r>
                      <a:r>
                        <a:rPr lang="fr-FR" sz="1600" b="0" i="0" u="none" strike="noStrike" dirty="0" err="1">
                          <a:effectLst/>
                          <a:latin typeface="Arial"/>
                        </a:rPr>
                        <a:t>skilled</a:t>
                      </a:r>
                      <a:r>
                        <a:rPr lang="fr-FR" sz="1600" b="0" i="0" u="none" strike="noStrike" dirty="0">
                          <a:effectLst/>
                          <a:latin typeface="Arial"/>
                        </a:rPr>
                        <a:t> and </a:t>
                      </a:r>
                      <a:r>
                        <a:rPr lang="fr-FR" sz="1600" b="0" i="0" u="none" strike="noStrike" dirty="0" err="1">
                          <a:effectLst/>
                          <a:latin typeface="Arial"/>
                        </a:rPr>
                        <a:t>unskilled</a:t>
                      </a:r>
                      <a:r>
                        <a:rPr lang="fr-FR" sz="1600" b="0" i="0" u="none" strike="noStrike" dirty="0">
                          <a:effectLst/>
                          <a:latin typeface="Arial"/>
                        </a:rPr>
                        <a:t> </a:t>
                      </a:r>
                      <a:r>
                        <a:rPr lang="fr-FR" sz="1600" b="0" i="0" u="none" strike="noStrike" dirty="0" err="1">
                          <a:effectLst/>
                          <a:latin typeface="Arial"/>
                        </a:rPr>
                        <a:t>workers</a:t>
                      </a:r>
                      <a:r>
                        <a:rPr lang="fr-FR" sz="1600" b="0" i="0" u="none" strike="noStrike" dirty="0">
                          <a:effectLst/>
                          <a:latin typeface="Arial"/>
                        </a:rPr>
                        <a:t>, </a:t>
                      </a:r>
                      <a:br>
                        <a:rPr lang="fr-FR" sz="1600" b="0" i="0" u="none" strike="noStrike" dirty="0">
                          <a:effectLst/>
                          <a:latin typeface="Arial"/>
                        </a:rPr>
                      </a:br>
                      <a:r>
                        <a:rPr lang="fr-FR" sz="1600" b="0" i="0" u="none" strike="noStrike" dirty="0">
                          <a:effectLst/>
                          <a:latin typeface="Arial"/>
                        </a:rPr>
                        <a:t>(4) </a:t>
                      </a:r>
                      <a:r>
                        <a:rPr lang="fr-FR" sz="1600" b="0" i="0" u="none" strike="noStrike" dirty="0" err="1">
                          <a:effectLst/>
                          <a:latin typeface="Arial"/>
                        </a:rPr>
                        <a:t>assisting</a:t>
                      </a:r>
                      <a:r>
                        <a:rPr lang="fr-FR" sz="1600" b="0" i="0" u="none" strike="noStrike" dirty="0">
                          <a:effectLst/>
                          <a:latin typeface="Arial"/>
                        </a:rPr>
                        <a:t> in the </a:t>
                      </a:r>
                      <a:r>
                        <a:rPr lang="fr-FR" sz="1600" b="0" i="0" u="none" strike="noStrike" dirty="0" err="1">
                          <a:effectLst/>
                          <a:latin typeface="Arial"/>
                        </a:rPr>
                        <a:t>repairing</a:t>
                      </a:r>
                      <a:r>
                        <a:rPr lang="fr-FR" sz="1600" b="0" i="0" u="none" strike="noStrike" dirty="0">
                          <a:effectLst/>
                          <a:latin typeface="Arial"/>
                        </a:rPr>
                        <a:t>, </a:t>
                      </a:r>
                      <a:r>
                        <a:rPr lang="fr-FR" sz="1600" b="0" i="0" u="none" strike="noStrike" dirty="0" err="1">
                          <a:effectLst/>
                          <a:latin typeface="Arial"/>
                        </a:rPr>
                        <a:t>retrofitting</a:t>
                      </a:r>
                      <a:r>
                        <a:rPr lang="fr-FR" sz="1600" b="0" i="0" u="none" strike="noStrike" dirty="0">
                          <a:effectLst/>
                          <a:latin typeface="Arial"/>
                        </a:rPr>
                        <a:t> and reconstruction of </a:t>
                      </a:r>
                      <a:r>
                        <a:rPr lang="fr-FR" sz="1600" b="0" i="0" u="none" strike="noStrike" dirty="0" err="1">
                          <a:effectLst/>
                          <a:latin typeface="Arial"/>
                        </a:rPr>
                        <a:t>damaged</a:t>
                      </a:r>
                      <a:r>
                        <a:rPr lang="fr-FR" sz="1600" b="0" i="0" u="none" strike="noStrike" dirty="0">
                          <a:effectLst/>
                          <a:latin typeface="Arial"/>
                        </a:rPr>
                        <a:t> </a:t>
                      </a:r>
                      <a:r>
                        <a:rPr lang="fr-FR" sz="1600" b="0" i="0" u="none" strike="noStrike" dirty="0" err="1">
                          <a:effectLst/>
                          <a:latin typeface="Arial"/>
                        </a:rPr>
                        <a:t>community</a:t>
                      </a:r>
                      <a:r>
                        <a:rPr lang="fr-FR" sz="1600" b="0" i="0" u="none" strike="noStrike" dirty="0">
                          <a:effectLst/>
                          <a:latin typeface="Arial"/>
                        </a:rPr>
                        <a:t> building, </a:t>
                      </a:r>
                      <a:br>
                        <a:rPr lang="fr-FR" sz="1600" b="0" i="0" u="none" strike="noStrike" dirty="0">
                          <a:effectLst/>
                          <a:latin typeface="Arial"/>
                        </a:rPr>
                      </a:br>
                      <a:r>
                        <a:rPr lang="fr-FR" sz="1600" b="0" i="0" u="none" strike="noStrike" dirty="0">
                          <a:effectLst/>
                          <a:latin typeface="Arial"/>
                        </a:rPr>
                        <a:t>(5) local and </a:t>
                      </a:r>
                      <a:r>
                        <a:rPr lang="fr-FR" sz="1600" b="0" i="0" u="none" strike="noStrike" dirty="0" err="1">
                          <a:effectLst/>
                          <a:latin typeface="Arial"/>
                        </a:rPr>
                        <a:t>traditional</a:t>
                      </a:r>
                      <a:r>
                        <a:rPr lang="fr-FR" sz="1600" b="0" i="0" u="none" strike="noStrike" dirty="0">
                          <a:effectLst/>
                          <a:latin typeface="Arial"/>
                        </a:rPr>
                        <a:t> construction </a:t>
                      </a:r>
                      <a:r>
                        <a:rPr lang="fr-FR" sz="1600" b="0" i="0" u="none" strike="noStrike" dirty="0" err="1">
                          <a:effectLst/>
                          <a:latin typeface="Arial"/>
                        </a:rPr>
                        <a:t>knowledge</a:t>
                      </a:r>
                      <a:r>
                        <a:rPr lang="fr-FR" sz="1600" b="0" i="0" u="none" strike="noStrike" dirty="0">
                          <a:effectLst/>
                          <a:latin typeface="Arial"/>
                        </a:rPr>
                        <a:t> and </a:t>
                      </a:r>
                      <a:r>
                        <a:rPr lang="fr-FR" sz="1600" b="0" i="0" u="none" strike="noStrike" dirty="0" err="1">
                          <a:effectLst/>
                          <a:latin typeface="Arial"/>
                        </a:rPr>
                        <a:t>capacity</a:t>
                      </a:r>
                      <a:r>
                        <a:rPr lang="fr-FR" sz="1600" b="0" i="0" u="none" strike="noStrike" dirty="0">
                          <a:effectLst/>
                          <a:latin typeface="Arial"/>
                        </a:rPr>
                        <a:t> </a:t>
                      </a:r>
                      <a:r>
                        <a:rPr lang="fr-FR" sz="1600" b="0" i="0" u="none" strike="noStrike" dirty="0" err="1">
                          <a:effectLst/>
                          <a:latin typeface="Arial"/>
                        </a:rPr>
                        <a:t>strengthening</a:t>
                      </a:r>
                      <a:r>
                        <a:rPr lang="fr-FR" sz="1600" b="0" i="0" u="none" strike="noStrike" dirty="0">
                          <a:effectLst/>
                          <a:latin typeface="Arial"/>
                        </a:rPr>
                        <a:t>, </a:t>
                      </a:r>
                      <a:br>
                        <a:rPr lang="fr-FR" sz="1600" b="0" i="0" u="none" strike="noStrike" dirty="0">
                          <a:effectLst/>
                          <a:latin typeface="Arial"/>
                        </a:rPr>
                      </a:br>
                      <a:r>
                        <a:rPr lang="fr-FR" sz="1600" b="0" i="0" u="none" strike="noStrike" dirty="0">
                          <a:effectLst/>
                          <a:latin typeface="Arial"/>
                        </a:rPr>
                        <a:t>(6) building back </a:t>
                      </a:r>
                      <a:r>
                        <a:rPr lang="fr-FR" sz="1600" b="0" i="0" u="none" strike="noStrike" dirty="0" err="1">
                          <a:effectLst/>
                          <a:latin typeface="Arial"/>
                        </a:rPr>
                        <a:t>safer</a:t>
                      </a:r>
                      <a:r>
                        <a:rPr lang="fr-FR" sz="1600" b="0" i="0" u="none" strike="noStrike" dirty="0">
                          <a:effectLst/>
                          <a:latin typeface="Arial"/>
                        </a:rPr>
                        <a:t> </a:t>
                      </a:r>
                      <a:r>
                        <a:rPr lang="fr-FR" sz="1600" b="0" i="0" u="none" strike="noStrike" dirty="0" err="1">
                          <a:effectLst/>
                          <a:latin typeface="Arial"/>
                        </a:rPr>
                        <a:t>knowledge</a:t>
                      </a:r>
                      <a:r>
                        <a:rPr lang="fr-FR" sz="1600" b="0" i="0" u="none" strike="noStrike" dirty="0">
                          <a:effectLst/>
                          <a:latin typeface="Arial"/>
                        </a:rPr>
                        <a:t> </a:t>
                      </a:r>
                      <a:r>
                        <a:rPr lang="fr-FR" sz="1600" b="0" i="0" u="none" strike="noStrike" dirty="0" err="1">
                          <a:effectLst/>
                          <a:latin typeface="Arial"/>
                        </a:rPr>
                        <a:t>dissemination</a:t>
                      </a:r>
                      <a:r>
                        <a:rPr lang="fr-FR" sz="1600" b="0" i="0" u="none" strike="noStrike" dirty="0">
                          <a:effectLst/>
                          <a:latin typeface="Arial"/>
                        </a:rPr>
                        <a:t>, mass and </a:t>
                      </a:r>
                      <a:r>
                        <a:rPr lang="fr-FR" sz="1600" b="0" i="0" u="none" strike="noStrike" dirty="0" err="1">
                          <a:effectLst/>
                          <a:latin typeface="Arial"/>
                        </a:rPr>
                        <a:t>affected</a:t>
                      </a:r>
                      <a:r>
                        <a:rPr lang="fr-FR" sz="1600" b="0" i="0" u="none" strike="noStrike" dirty="0">
                          <a:effectLst/>
                          <a:latin typeface="Arial"/>
                        </a:rPr>
                        <a:t> population communication, </a:t>
                      </a:r>
                      <a:br>
                        <a:rPr lang="fr-FR" sz="1600" b="0" i="0" u="none" strike="noStrike" dirty="0">
                          <a:effectLst/>
                          <a:latin typeface="Arial"/>
                        </a:rPr>
                      </a:br>
                      <a:r>
                        <a:rPr lang="fr-FR" sz="1600" b="0" i="0" u="none" strike="noStrike" dirty="0">
                          <a:effectLst/>
                          <a:latin typeface="Arial"/>
                        </a:rPr>
                        <a:t>(7) </a:t>
                      </a:r>
                      <a:r>
                        <a:rPr lang="fr-FR" sz="1600" b="0" i="0" u="none" strike="noStrike" dirty="0" err="1">
                          <a:effectLst/>
                          <a:latin typeface="Arial"/>
                        </a:rPr>
                        <a:t>Strengthening</a:t>
                      </a:r>
                      <a:r>
                        <a:rPr lang="fr-FR" sz="1600" b="0" i="0" u="none" strike="noStrike" dirty="0">
                          <a:effectLst/>
                          <a:latin typeface="Arial"/>
                        </a:rPr>
                        <a:t> local and national </a:t>
                      </a:r>
                      <a:r>
                        <a:rPr lang="fr-FR" sz="1600" b="0" i="0" u="none" strike="noStrike" dirty="0" err="1">
                          <a:effectLst/>
                          <a:latin typeface="Arial"/>
                        </a:rPr>
                        <a:t>capacity</a:t>
                      </a:r>
                      <a:r>
                        <a:rPr lang="fr-FR" sz="1600" b="0" i="0" u="none" strike="noStrike" dirty="0">
                          <a:effectLst/>
                          <a:latin typeface="Arial"/>
                        </a:rPr>
                        <a:t> in post </a:t>
                      </a:r>
                      <a:r>
                        <a:rPr lang="fr-FR" sz="1600" b="0" i="0" u="none" strike="noStrike" dirty="0" err="1">
                          <a:effectLst/>
                          <a:latin typeface="Arial"/>
                        </a:rPr>
                        <a:t>disaster</a:t>
                      </a:r>
                      <a:r>
                        <a:rPr lang="fr-FR" sz="1600" b="0" i="0" u="none" strike="noStrike" dirty="0">
                          <a:effectLst/>
                          <a:latin typeface="Arial"/>
                        </a:rPr>
                        <a:t> </a:t>
                      </a:r>
                      <a:r>
                        <a:rPr lang="fr-FR" sz="1600" b="0" i="0" u="none" strike="noStrike" dirty="0" err="1">
                          <a:effectLst/>
                          <a:latin typeface="Arial"/>
                        </a:rPr>
                        <a:t>shelter</a:t>
                      </a:r>
                      <a:r>
                        <a:rPr lang="fr-FR" sz="1600" b="0" i="0" u="none" strike="noStrike" dirty="0">
                          <a:effectLst/>
                          <a:latin typeface="Arial"/>
                        </a:rPr>
                        <a:t> &amp; </a:t>
                      </a:r>
                      <a:r>
                        <a:rPr lang="fr-FR" sz="1600" b="0" i="0" u="none" strike="noStrike" dirty="0" err="1">
                          <a:effectLst/>
                          <a:latin typeface="Arial"/>
                        </a:rPr>
                        <a:t>housing</a:t>
                      </a:r>
                      <a:r>
                        <a:rPr lang="fr-FR" sz="1600" b="0" i="0" u="none" strike="noStrike" dirty="0">
                          <a:effectLst/>
                          <a:latin typeface="Arial"/>
                        </a:rPr>
                        <a:t/>
                      </a:r>
                      <a:br>
                        <a:rPr lang="fr-FR" sz="1600" b="0" i="0" u="none" strike="noStrike" dirty="0">
                          <a:effectLst/>
                          <a:latin typeface="Arial"/>
                        </a:rPr>
                      </a:br>
                      <a:endParaRPr lang="fr-FR" sz="1600" b="0" i="0" u="none" strike="noStrike" dirty="0">
                        <a:effectLst/>
                        <a:latin typeface="Arial"/>
                      </a:endParaRPr>
                    </a:p>
                  </a:txBody>
                  <a:tcPr marL="9352" marR="9352" marT="9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1308006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4216865734"/>
              </p:ext>
            </p:extLst>
          </p:nvPr>
        </p:nvGraphicFramePr>
        <p:xfrm>
          <a:off x="104891" y="304800"/>
          <a:ext cx="8962909" cy="6347549"/>
        </p:xfrm>
        <a:graphic>
          <a:graphicData uri="http://schemas.openxmlformats.org/drawingml/2006/table">
            <a:tbl>
              <a:tblPr/>
              <a:tblGrid>
                <a:gridCol w="2882390"/>
                <a:gridCol w="366664"/>
                <a:gridCol w="5713855"/>
              </a:tblGrid>
              <a:tr h="425383">
                <a:tc>
                  <a:txBody>
                    <a:bodyPr/>
                    <a:lstStyle/>
                    <a:p>
                      <a:pPr algn="ctr" fontAlgn="ctr"/>
                      <a:r>
                        <a:rPr lang="fr-FR" sz="1600" b="1" i="0" u="none" strike="noStrike">
                          <a:solidFill>
                            <a:srgbClr val="FFFFFF"/>
                          </a:solidFill>
                          <a:effectLst/>
                          <a:latin typeface="Arial"/>
                        </a:rPr>
                        <a:t>RECOVERY PLAN</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9352" marR="9352" marT="9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600" b="0" i="0" u="none" strike="noStrike">
                          <a:effectLst/>
                          <a:latin typeface="Arial"/>
                        </a:rPr>
                        <a:t>STRENGTHING NI-VANUATU RESILIENCE</a:t>
                      </a:r>
                    </a:p>
                  </a:txBody>
                  <a:tcPr marL="9352" marR="9352" marT="9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5383">
                <a:tc>
                  <a:txBody>
                    <a:bodyPr/>
                    <a:lstStyle/>
                    <a:p>
                      <a:pPr algn="ctr" fontAlgn="ctr"/>
                      <a:r>
                        <a:rPr lang="fr-FR" sz="1600" b="1" i="0" u="none" strike="noStrike">
                          <a:solidFill>
                            <a:srgbClr val="FFFFFF"/>
                          </a:solidFill>
                          <a:effectLst/>
                          <a:latin typeface="Arial"/>
                        </a:rPr>
                        <a:t>CATEGORY</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9352" marR="9352" marT="9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600" b="0" i="0" u="none" strike="noStrike">
                          <a:effectLst/>
                          <a:latin typeface="Arial"/>
                        </a:rPr>
                        <a:t>Infrastructure </a:t>
                      </a:r>
                    </a:p>
                  </a:txBody>
                  <a:tcPr marL="9352" marR="9352" marT="9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89382">
                <a:tc>
                  <a:txBody>
                    <a:bodyPr/>
                    <a:lstStyle/>
                    <a:p>
                      <a:pPr algn="ctr" fontAlgn="ctr"/>
                      <a:r>
                        <a:rPr lang="fr-FR" sz="1600" b="1" i="0" u="none" strike="noStrike">
                          <a:solidFill>
                            <a:srgbClr val="FFFFFF"/>
                          </a:solidFill>
                          <a:effectLst/>
                          <a:latin typeface="Arial"/>
                        </a:rPr>
                        <a:t>LEAD MINISTRY</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9352" marR="9352" marT="9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600" b="1" i="0" u="none" strike="noStrike">
                          <a:effectLst/>
                          <a:latin typeface="Arial"/>
                        </a:rPr>
                        <a:t>Ministry of Infrastructure and Public Utilities - Public Work Department</a:t>
                      </a:r>
                    </a:p>
                  </a:txBody>
                  <a:tcPr marL="9352" marR="9352" marT="9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89382">
                <a:tc>
                  <a:txBody>
                    <a:bodyPr/>
                    <a:lstStyle/>
                    <a:p>
                      <a:pPr algn="ctr" fontAlgn="ctr"/>
                      <a:r>
                        <a:rPr lang="fr-FR" sz="1600" b="1" i="0" u="none" strike="noStrike">
                          <a:solidFill>
                            <a:srgbClr val="FFFFFF"/>
                          </a:solidFill>
                          <a:effectLst/>
                          <a:latin typeface="Arial"/>
                        </a:rPr>
                        <a:t>GOVERNEMENTAL AGENCIES</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9352" marR="9352" marT="9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600" b="1" i="0" u="none" strike="noStrike" dirty="0">
                          <a:effectLst/>
                          <a:latin typeface="Arial"/>
                        </a:rPr>
                        <a:t>PWD, DLA, NDMO</a:t>
                      </a:r>
                    </a:p>
                  </a:txBody>
                  <a:tcPr marL="9352" marR="9352" marT="9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89382">
                <a:tc>
                  <a:txBody>
                    <a:bodyPr/>
                    <a:lstStyle/>
                    <a:p>
                      <a:pPr algn="ctr" fontAlgn="ctr"/>
                      <a:r>
                        <a:rPr lang="fr-FR" sz="1600" b="1" i="0" u="none" strike="noStrike">
                          <a:solidFill>
                            <a:srgbClr val="FFFFFF"/>
                          </a:solidFill>
                          <a:effectLst/>
                          <a:latin typeface="Arial"/>
                        </a:rPr>
                        <a:t>STRATEGIC PRIORITY</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9352" marR="9352" marT="9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600" b="1" i="0" u="none" strike="noStrike">
                          <a:effectLst/>
                          <a:latin typeface="Arial"/>
                        </a:rPr>
                        <a:t>Assist to rebuild/repair/upgrade private housing and infrastructure</a:t>
                      </a:r>
                    </a:p>
                  </a:txBody>
                  <a:tcPr marL="9352" marR="9352" marT="9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5383">
                <a:tc>
                  <a:txBody>
                    <a:bodyPr/>
                    <a:lstStyle/>
                    <a:p>
                      <a:pPr algn="ctr" fontAlgn="ctr"/>
                      <a:r>
                        <a:rPr lang="fr-FR" sz="1600" b="1" i="0" u="none" strike="noStrike">
                          <a:solidFill>
                            <a:srgbClr val="FFFFFF"/>
                          </a:solidFill>
                          <a:effectLst/>
                          <a:latin typeface="Arial"/>
                        </a:rPr>
                        <a:t>ACTION</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9352" marR="9352" marT="9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600" b="1" i="0" u="none" strike="noStrike">
                          <a:effectLst/>
                          <a:latin typeface="Arial"/>
                        </a:rPr>
                        <a:t>Strengthening housing &amp; settlement community resilience</a:t>
                      </a:r>
                    </a:p>
                  </a:txBody>
                  <a:tcPr marL="9352" marR="9352" marT="9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80304">
                <a:tc>
                  <a:txBody>
                    <a:bodyPr/>
                    <a:lstStyle/>
                    <a:p>
                      <a:pPr algn="ctr" fontAlgn="ctr"/>
                      <a:r>
                        <a:rPr lang="fr-FR" sz="1600" b="1" i="0" u="none" strike="noStrike" dirty="0">
                          <a:solidFill>
                            <a:srgbClr val="FFFFFF"/>
                          </a:solidFill>
                          <a:effectLst/>
                          <a:latin typeface="Arial"/>
                        </a:rPr>
                        <a:t>KEY ACTIVITIES</a:t>
                      </a:r>
                    </a:p>
                  </a:txBody>
                  <a:tcPr marL="9352" marR="9352" marT="93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9352" marR="9352" marT="93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600" b="0" i="0" u="none" strike="noStrike" dirty="0">
                          <a:effectLst/>
                          <a:latin typeface="Arial"/>
                        </a:rPr>
                        <a:t>(1) </a:t>
                      </a:r>
                      <a:r>
                        <a:rPr lang="fr-FR" sz="1600" b="0" i="0" u="none" strike="noStrike" dirty="0" err="1">
                          <a:effectLst/>
                          <a:latin typeface="Arial"/>
                        </a:rPr>
                        <a:t>assisting</a:t>
                      </a:r>
                      <a:r>
                        <a:rPr lang="fr-FR" sz="1600" b="0" i="0" u="none" strike="noStrike" dirty="0">
                          <a:effectLst/>
                          <a:latin typeface="Arial"/>
                        </a:rPr>
                        <a:t> in the </a:t>
                      </a:r>
                      <a:r>
                        <a:rPr lang="fr-FR" sz="1600" b="0" i="0" u="none" strike="noStrike" dirty="0" err="1">
                          <a:effectLst/>
                          <a:latin typeface="Arial"/>
                        </a:rPr>
                        <a:t>repairing</a:t>
                      </a:r>
                      <a:r>
                        <a:rPr lang="fr-FR" sz="1600" b="0" i="0" u="none" strike="noStrike" dirty="0">
                          <a:effectLst/>
                          <a:latin typeface="Arial"/>
                        </a:rPr>
                        <a:t>, </a:t>
                      </a:r>
                      <a:r>
                        <a:rPr lang="fr-FR" sz="1600" b="0" i="0" u="none" strike="noStrike" dirty="0" err="1">
                          <a:effectLst/>
                          <a:latin typeface="Arial"/>
                        </a:rPr>
                        <a:t>retrofitting</a:t>
                      </a:r>
                      <a:r>
                        <a:rPr lang="fr-FR" sz="1600" b="0" i="0" u="none" strike="noStrike" dirty="0">
                          <a:effectLst/>
                          <a:latin typeface="Arial"/>
                        </a:rPr>
                        <a:t> and reconstruction of </a:t>
                      </a:r>
                      <a:r>
                        <a:rPr lang="fr-FR" sz="1600" b="0" i="0" u="none" strike="noStrike" dirty="0" err="1">
                          <a:effectLst/>
                          <a:latin typeface="Arial"/>
                        </a:rPr>
                        <a:t>damaged</a:t>
                      </a:r>
                      <a:r>
                        <a:rPr lang="fr-FR" sz="1600" b="0" i="0" u="none" strike="noStrike" dirty="0">
                          <a:effectLst/>
                          <a:latin typeface="Arial"/>
                        </a:rPr>
                        <a:t> </a:t>
                      </a:r>
                      <a:r>
                        <a:rPr lang="fr-FR" sz="1600" b="0" i="0" u="none" strike="noStrike" dirty="0" err="1">
                          <a:effectLst/>
                          <a:latin typeface="Arial"/>
                        </a:rPr>
                        <a:t>houses</a:t>
                      </a:r>
                      <a:r>
                        <a:rPr lang="fr-FR" sz="1600" b="0" i="0" u="none" strike="noStrike" dirty="0">
                          <a:effectLst/>
                          <a:latin typeface="Arial"/>
                        </a:rPr>
                        <a:t>, </a:t>
                      </a:r>
                      <a:br>
                        <a:rPr lang="fr-FR" sz="1600" b="0" i="0" u="none" strike="noStrike" dirty="0">
                          <a:effectLst/>
                          <a:latin typeface="Arial"/>
                        </a:rPr>
                      </a:br>
                      <a:r>
                        <a:rPr lang="fr-FR" sz="1600" b="0" i="0" u="none" strike="noStrike" dirty="0">
                          <a:effectLst/>
                          <a:latin typeface="Arial"/>
                        </a:rPr>
                        <a:t>(2) </a:t>
                      </a:r>
                      <a:r>
                        <a:rPr lang="fr-FR" sz="1600" b="0" i="0" u="none" strike="noStrike" dirty="0" err="1">
                          <a:effectLst/>
                          <a:latin typeface="Arial"/>
                        </a:rPr>
                        <a:t>households</a:t>
                      </a:r>
                      <a:r>
                        <a:rPr lang="fr-FR" sz="1600" b="0" i="0" u="none" strike="noStrike" dirty="0">
                          <a:effectLst/>
                          <a:latin typeface="Arial"/>
                        </a:rPr>
                        <a:t> and </a:t>
                      </a:r>
                      <a:r>
                        <a:rPr lang="fr-FR" sz="1600" b="0" i="0" u="none" strike="noStrike" dirty="0" err="1">
                          <a:effectLst/>
                          <a:latin typeface="Arial"/>
                        </a:rPr>
                        <a:t>community</a:t>
                      </a:r>
                      <a:r>
                        <a:rPr lang="fr-FR" sz="1600" b="0" i="0" u="none" strike="noStrike" dirty="0">
                          <a:effectLst/>
                          <a:latin typeface="Arial"/>
                        </a:rPr>
                        <a:t> </a:t>
                      </a:r>
                      <a:r>
                        <a:rPr lang="fr-FR" sz="1600" b="0" i="0" u="none" strike="noStrike" dirty="0" err="1">
                          <a:effectLst/>
                          <a:latin typeface="Arial"/>
                        </a:rPr>
                        <a:t>safe</a:t>
                      </a:r>
                      <a:r>
                        <a:rPr lang="fr-FR" sz="1600" b="0" i="0" u="none" strike="noStrike" dirty="0">
                          <a:effectLst/>
                          <a:latin typeface="Arial"/>
                        </a:rPr>
                        <a:t> </a:t>
                      </a:r>
                      <a:r>
                        <a:rPr lang="fr-FR" sz="1600" b="0" i="0" u="none" strike="noStrike" dirty="0" err="1">
                          <a:effectLst/>
                          <a:latin typeface="Arial"/>
                        </a:rPr>
                        <a:t>shelter</a:t>
                      </a:r>
                      <a:r>
                        <a:rPr lang="fr-FR" sz="1600" b="0" i="0" u="none" strike="noStrike" dirty="0">
                          <a:effectLst/>
                          <a:latin typeface="Arial"/>
                        </a:rPr>
                        <a:t> </a:t>
                      </a:r>
                      <a:r>
                        <a:rPr lang="fr-FR" sz="1600" b="0" i="0" u="none" strike="noStrike" dirty="0" err="1">
                          <a:effectLst/>
                          <a:latin typeface="Arial"/>
                        </a:rPr>
                        <a:t>awareness</a:t>
                      </a:r>
                      <a:r>
                        <a:rPr lang="fr-FR" sz="1600" b="0" i="0" u="none" strike="noStrike" dirty="0">
                          <a:effectLst/>
                          <a:latin typeface="Arial"/>
                        </a:rPr>
                        <a:t>, </a:t>
                      </a:r>
                      <a:br>
                        <a:rPr lang="fr-FR" sz="1600" b="0" i="0" u="none" strike="noStrike" dirty="0">
                          <a:effectLst/>
                          <a:latin typeface="Arial"/>
                        </a:rPr>
                      </a:br>
                      <a:r>
                        <a:rPr lang="fr-FR" sz="1600" b="0" i="0" u="none" strike="noStrike" dirty="0">
                          <a:effectLst/>
                          <a:latin typeface="Arial"/>
                        </a:rPr>
                        <a:t>(3) building back </a:t>
                      </a:r>
                      <a:r>
                        <a:rPr lang="fr-FR" sz="1600" b="0" i="0" u="none" strike="noStrike" dirty="0" err="1">
                          <a:effectLst/>
                          <a:latin typeface="Arial"/>
                        </a:rPr>
                        <a:t>safer</a:t>
                      </a:r>
                      <a:r>
                        <a:rPr lang="fr-FR" sz="1600" b="0" i="0" u="none" strike="noStrike" dirty="0">
                          <a:effectLst/>
                          <a:latin typeface="Arial"/>
                        </a:rPr>
                        <a:t> training of </a:t>
                      </a:r>
                      <a:r>
                        <a:rPr lang="fr-FR" sz="1600" b="0" i="0" u="none" strike="noStrike" dirty="0" err="1">
                          <a:effectLst/>
                          <a:latin typeface="Arial"/>
                        </a:rPr>
                        <a:t>skilled</a:t>
                      </a:r>
                      <a:r>
                        <a:rPr lang="fr-FR" sz="1600" b="0" i="0" u="none" strike="noStrike" dirty="0">
                          <a:effectLst/>
                          <a:latin typeface="Arial"/>
                        </a:rPr>
                        <a:t> and </a:t>
                      </a:r>
                      <a:r>
                        <a:rPr lang="fr-FR" sz="1600" b="0" i="0" u="none" strike="noStrike" dirty="0" err="1">
                          <a:effectLst/>
                          <a:latin typeface="Arial"/>
                        </a:rPr>
                        <a:t>unskilled</a:t>
                      </a:r>
                      <a:r>
                        <a:rPr lang="fr-FR" sz="1600" b="0" i="0" u="none" strike="noStrike" dirty="0">
                          <a:effectLst/>
                          <a:latin typeface="Arial"/>
                        </a:rPr>
                        <a:t> </a:t>
                      </a:r>
                      <a:r>
                        <a:rPr lang="fr-FR" sz="1600" b="0" i="0" u="none" strike="noStrike" dirty="0" err="1">
                          <a:effectLst/>
                          <a:latin typeface="Arial"/>
                        </a:rPr>
                        <a:t>workers</a:t>
                      </a:r>
                      <a:r>
                        <a:rPr lang="fr-FR" sz="1600" b="0" i="0" u="none" strike="noStrike" dirty="0">
                          <a:effectLst/>
                          <a:latin typeface="Arial"/>
                        </a:rPr>
                        <a:t>, </a:t>
                      </a:r>
                      <a:br>
                        <a:rPr lang="fr-FR" sz="1600" b="0" i="0" u="none" strike="noStrike" dirty="0">
                          <a:effectLst/>
                          <a:latin typeface="Arial"/>
                        </a:rPr>
                      </a:br>
                      <a:r>
                        <a:rPr lang="fr-FR" sz="1600" b="0" i="0" u="none" strike="noStrike" dirty="0">
                          <a:effectLst/>
                          <a:latin typeface="Arial"/>
                        </a:rPr>
                        <a:t>(4) </a:t>
                      </a:r>
                      <a:r>
                        <a:rPr lang="fr-FR" sz="1600" b="0" i="0" u="none" strike="noStrike" dirty="0" err="1">
                          <a:effectLst/>
                          <a:latin typeface="Arial"/>
                        </a:rPr>
                        <a:t>assisting</a:t>
                      </a:r>
                      <a:r>
                        <a:rPr lang="fr-FR" sz="1600" b="0" i="0" u="none" strike="noStrike" dirty="0">
                          <a:effectLst/>
                          <a:latin typeface="Arial"/>
                        </a:rPr>
                        <a:t> in the </a:t>
                      </a:r>
                      <a:r>
                        <a:rPr lang="fr-FR" sz="1600" b="0" i="0" u="none" strike="noStrike" dirty="0" err="1">
                          <a:effectLst/>
                          <a:latin typeface="Arial"/>
                        </a:rPr>
                        <a:t>repairing</a:t>
                      </a:r>
                      <a:r>
                        <a:rPr lang="fr-FR" sz="1600" b="0" i="0" u="none" strike="noStrike" dirty="0">
                          <a:effectLst/>
                          <a:latin typeface="Arial"/>
                        </a:rPr>
                        <a:t>, </a:t>
                      </a:r>
                      <a:r>
                        <a:rPr lang="fr-FR" sz="1600" b="0" i="0" u="none" strike="noStrike" dirty="0" err="1">
                          <a:effectLst/>
                          <a:latin typeface="Arial"/>
                        </a:rPr>
                        <a:t>retrofitting</a:t>
                      </a:r>
                      <a:r>
                        <a:rPr lang="fr-FR" sz="1600" b="0" i="0" u="none" strike="noStrike" dirty="0">
                          <a:effectLst/>
                          <a:latin typeface="Arial"/>
                        </a:rPr>
                        <a:t> and reconstruction of </a:t>
                      </a:r>
                      <a:r>
                        <a:rPr lang="fr-FR" sz="1600" b="0" i="0" u="none" strike="noStrike" dirty="0" err="1">
                          <a:effectLst/>
                          <a:latin typeface="Arial"/>
                        </a:rPr>
                        <a:t>damaged</a:t>
                      </a:r>
                      <a:r>
                        <a:rPr lang="fr-FR" sz="1600" b="0" i="0" u="none" strike="noStrike" dirty="0">
                          <a:effectLst/>
                          <a:latin typeface="Arial"/>
                        </a:rPr>
                        <a:t> </a:t>
                      </a:r>
                      <a:r>
                        <a:rPr lang="fr-FR" sz="1600" b="0" i="0" u="none" strike="noStrike" dirty="0" err="1">
                          <a:effectLst/>
                          <a:latin typeface="Arial"/>
                        </a:rPr>
                        <a:t>community</a:t>
                      </a:r>
                      <a:r>
                        <a:rPr lang="fr-FR" sz="1600" b="0" i="0" u="none" strike="noStrike" dirty="0">
                          <a:effectLst/>
                          <a:latin typeface="Arial"/>
                        </a:rPr>
                        <a:t> building, </a:t>
                      </a:r>
                      <a:br>
                        <a:rPr lang="fr-FR" sz="1600" b="0" i="0" u="none" strike="noStrike" dirty="0">
                          <a:effectLst/>
                          <a:latin typeface="Arial"/>
                        </a:rPr>
                      </a:br>
                      <a:r>
                        <a:rPr lang="fr-FR" sz="1600" b="0" i="0" u="none" strike="noStrike" dirty="0">
                          <a:effectLst/>
                          <a:latin typeface="Arial"/>
                        </a:rPr>
                        <a:t>(5) local and </a:t>
                      </a:r>
                      <a:r>
                        <a:rPr lang="fr-FR" sz="1600" b="0" i="0" u="none" strike="noStrike" dirty="0" err="1">
                          <a:effectLst/>
                          <a:latin typeface="Arial"/>
                        </a:rPr>
                        <a:t>traditional</a:t>
                      </a:r>
                      <a:r>
                        <a:rPr lang="fr-FR" sz="1600" b="0" i="0" u="none" strike="noStrike" dirty="0">
                          <a:effectLst/>
                          <a:latin typeface="Arial"/>
                        </a:rPr>
                        <a:t> construction </a:t>
                      </a:r>
                      <a:r>
                        <a:rPr lang="fr-FR" sz="1600" b="0" i="0" u="none" strike="noStrike" dirty="0" err="1">
                          <a:effectLst/>
                          <a:latin typeface="Arial"/>
                        </a:rPr>
                        <a:t>knowledge</a:t>
                      </a:r>
                      <a:r>
                        <a:rPr lang="fr-FR" sz="1600" b="0" i="0" u="none" strike="noStrike" dirty="0">
                          <a:effectLst/>
                          <a:latin typeface="Arial"/>
                        </a:rPr>
                        <a:t> and </a:t>
                      </a:r>
                      <a:r>
                        <a:rPr lang="fr-FR" sz="1600" b="0" i="0" u="none" strike="noStrike" dirty="0" err="1">
                          <a:effectLst/>
                          <a:latin typeface="Arial"/>
                        </a:rPr>
                        <a:t>capacity</a:t>
                      </a:r>
                      <a:r>
                        <a:rPr lang="fr-FR" sz="1600" b="0" i="0" u="none" strike="noStrike" dirty="0">
                          <a:effectLst/>
                          <a:latin typeface="Arial"/>
                        </a:rPr>
                        <a:t> </a:t>
                      </a:r>
                      <a:r>
                        <a:rPr lang="fr-FR" sz="1600" b="0" i="0" u="none" strike="noStrike" dirty="0" err="1">
                          <a:effectLst/>
                          <a:latin typeface="Arial"/>
                        </a:rPr>
                        <a:t>strengthening</a:t>
                      </a:r>
                      <a:r>
                        <a:rPr lang="fr-FR" sz="1600" b="0" i="0" u="none" strike="noStrike" dirty="0">
                          <a:effectLst/>
                          <a:latin typeface="Arial"/>
                        </a:rPr>
                        <a:t>, </a:t>
                      </a:r>
                      <a:br>
                        <a:rPr lang="fr-FR" sz="1600" b="0" i="0" u="none" strike="noStrike" dirty="0">
                          <a:effectLst/>
                          <a:latin typeface="Arial"/>
                        </a:rPr>
                      </a:br>
                      <a:r>
                        <a:rPr lang="fr-FR" sz="1600" b="0" i="0" u="none" strike="noStrike" dirty="0">
                          <a:effectLst/>
                          <a:latin typeface="Arial"/>
                        </a:rPr>
                        <a:t>(6) building back </a:t>
                      </a:r>
                      <a:r>
                        <a:rPr lang="fr-FR" sz="1600" b="0" i="0" u="none" strike="noStrike" dirty="0" err="1">
                          <a:effectLst/>
                          <a:latin typeface="Arial"/>
                        </a:rPr>
                        <a:t>safer</a:t>
                      </a:r>
                      <a:r>
                        <a:rPr lang="fr-FR" sz="1600" b="0" i="0" u="none" strike="noStrike" dirty="0">
                          <a:effectLst/>
                          <a:latin typeface="Arial"/>
                        </a:rPr>
                        <a:t> </a:t>
                      </a:r>
                      <a:r>
                        <a:rPr lang="fr-FR" sz="1600" b="0" i="0" u="none" strike="noStrike" dirty="0" err="1">
                          <a:effectLst/>
                          <a:latin typeface="Arial"/>
                        </a:rPr>
                        <a:t>knowledge</a:t>
                      </a:r>
                      <a:r>
                        <a:rPr lang="fr-FR" sz="1600" b="0" i="0" u="none" strike="noStrike" dirty="0">
                          <a:effectLst/>
                          <a:latin typeface="Arial"/>
                        </a:rPr>
                        <a:t> </a:t>
                      </a:r>
                      <a:r>
                        <a:rPr lang="fr-FR" sz="1600" b="0" i="0" u="none" strike="noStrike" dirty="0" err="1">
                          <a:effectLst/>
                          <a:latin typeface="Arial"/>
                        </a:rPr>
                        <a:t>dissemination</a:t>
                      </a:r>
                      <a:r>
                        <a:rPr lang="fr-FR" sz="1600" b="0" i="0" u="none" strike="noStrike" dirty="0">
                          <a:effectLst/>
                          <a:latin typeface="Arial"/>
                        </a:rPr>
                        <a:t>, mass and </a:t>
                      </a:r>
                      <a:r>
                        <a:rPr lang="fr-FR" sz="1600" b="0" i="0" u="none" strike="noStrike" dirty="0" err="1">
                          <a:effectLst/>
                          <a:latin typeface="Arial"/>
                        </a:rPr>
                        <a:t>affected</a:t>
                      </a:r>
                      <a:r>
                        <a:rPr lang="fr-FR" sz="1600" b="0" i="0" u="none" strike="noStrike" dirty="0">
                          <a:effectLst/>
                          <a:latin typeface="Arial"/>
                        </a:rPr>
                        <a:t> population communication, </a:t>
                      </a:r>
                      <a:br>
                        <a:rPr lang="fr-FR" sz="1600" b="0" i="0" u="none" strike="noStrike" dirty="0">
                          <a:effectLst/>
                          <a:latin typeface="Arial"/>
                        </a:rPr>
                      </a:br>
                      <a:r>
                        <a:rPr lang="fr-FR" sz="1600" b="0" i="0" u="none" strike="noStrike" dirty="0">
                          <a:effectLst/>
                          <a:latin typeface="Arial"/>
                        </a:rPr>
                        <a:t>(7) </a:t>
                      </a:r>
                      <a:r>
                        <a:rPr lang="fr-FR" sz="1600" b="0" i="0" u="none" strike="noStrike" dirty="0" err="1">
                          <a:effectLst/>
                          <a:latin typeface="Arial"/>
                        </a:rPr>
                        <a:t>Strengthening</a:t>
                      </a:r>
                      <a:r>
                        <a:rPr lang="fr-FR" sz="1600" b="0" i="0" u="none" strike="noStrike" dirty="0">
                          <a:effectLst/>
                          <a:latin typeface="Arial"/>
                        </a:rPr>
                        <a:t> local and national </a:t>
                      </a:r>
                      <a:r>
                        <a:rPr lang="fr-FR" sz="1600" b="0" i="0" u="none" strike="noStrike" dirty="0" err="1">
                          <a:effectLst/>
                          <a:latin typeface="Arial"/>
                        </a:rPr>
                        <a:t>capacity</a:t>
                      </a:r>
                      <a:r>
                        <a:rPr lang="fr-FR" sz="1600" b="0" i="0" u="none" strike="noStrike" dirty="0">
                          <a:effectLst/>
                          <a:latin typeface="Arial"/>
                        </a:rPr>
                        <a:t> in post </a:t>
                      </a:r>
                      <a:r>
                        <a:rPr lang="fr-FR" sz="1600" b="0" i="0" u="none" strike="noStrike" dirty="0" err="1">
                          <a:effectLst/>
                          <a:latin typeface="Arial"/>
                        </a:rPr>
                        <a:t>disaster</a:t>
                      </a:r>
                      <a:r>
                        <a:rPr lang="fr-FR" sz="1600" b="0" i="0" u="none" strike="noStrike" dirty="0">
                          <a:effectLst/>
                          <a:latin typeface="Arial"/>
                        </a:rPr>
                        <a:t> </a:t>
                      </a:r>
                      <a:r>
                        <a:rPr lang="fr-FR" sz="1600" b="0" i="0" u="none" strike="noStrike" dirty="0" err="1">
                          <a:effectLst/>
                          <a:latin typeface="Arial"/>
                        </a:rPr>
                        <a:t>shelter</a:t>
                      </a:r>
                      <a:r>
                        <a:rPr lang="fr-FR" sz="1600" b="0" i="0" u="none" strike="noStrike" dirty="0">
                          <a:effectLst/>
                          <a:latin typeface="Arial"/>
                        </a:rPr>
                        <a:t> &amp; </a:t>
                      </a:r>
                      <a:r>
                        <a:rPr lang="fr-FR" sz="1600" b="0" i="0" u="none" strike="noStrike" dirty="0" err="1">
                          <a:effectLst/>
                          <a:latin typeface="Arial"/>
                        </a:rPr>
                        <a:t>housing</a:t>
                      </a:r>
                      <a:r>
                        <a:rPr lang="fr-FR" sz="1600" b="0" i="0" u="none" strike="noStrike" dirty="0">
                          <a:effectLst/>
                          <a:latin typeface="Arial"/>
                        </a:rPr>
                        <a:t/>
                      </a:r>
                      <a:br>
                        <a:rPr lang="fr-FR" sz="1600" b="0" i="0" u="none" strike="noStrike" dirty="0">
                          <a:effectLst/>
                          <a:latin typeface="Arial"/>
                        </a:rPr>
                      </a:br>
                      <a:endParaRPr lang="fr-FR" sz="1600" b="0" i="0" u="none" strike="noStrike" dirty="0">
                        <a:effectLst/>
                        <a:latin typeface="Arial"/>
                      </a:endParaRPr>
                    </a:p>
                  </a:txBody>
                  <a:tcPr marL="9352" marR="9352" marT="93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69859909"/>
              </p:ext>
            </p:extLst>
          </p:nvPr>
        </p:nvGraphicFramePr>
        <p:xfrm>
          <a:off x="152400" y="304800"/>
          <a:ext cx="8839200" cy="6392209"/>
        </p:xfrm>
        <a:graphic>
          <a:graphicData uri="http://schemas.openxmlformats.org/drawingml/2006/table">
            <a:tbl>
              <a:tblPr/>
              <a:tblGrid>
                <a:gridCol w="2842606"/>
                <a:gridCol w="361603"/>
                <a:gridCol w="5634991"/>
              </a:tblGrid>
              <a:tr h="479013">
                <a:tc>
                  <a:txBody>
                    <a:bodyPr/>
                    <a:lstStyle/>
                    <a:p>
                      <a:pPr algn="ctr" fontAlgn="ctr"/>
                      <a:r>
                        <a:rPr lang="fr-FR" sz="1600" b="1" i="0" u="none" strike="noStrike">
                          <a:solidFill>
                            <a:srgbClr val="FFFFFF"/>
                          </a:solidFill>
                          <a:effectLst/>
                          <a:latin typeface="Arial"/>
                        </a:rPr>
                        <a:t>FUNDING</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5810" marR="5810" marT="5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Arial"/>
                        </a:rPr>
                        <a:t>Fully funded. 6,508,000,000 VUV. </a:t>
                      </a:r>
                    </a:p>
                  </a:txBody>
                  <a:tcPr marL="5810" marR="5810" marT="58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79013">
                <a:tc>
                  <a:txBody>
                    <a:bodyPr/>
                    <a:lstStyle/>
                    <a:p>
                      <a:pPr algn="ctr" fontAlgn="ctr"/>
                      <a:r>
                        <a:rPr lang="fr-FR" sz="1600" b="1" i="0" u="none" strike="noStrike">
                          <a:solidFill>
                            <a:srgbClr val="FFFFFF"/>
                          </a:solidFill>
                          <a:effectLst/>
                          <a:latin typeface="Arial"/>
                        </a:rPr>
                        <a:t>STATUS</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5810" marR="5810" marT="5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600" b="1" i="0" u="none" strike="noStrike">
                          <a:effectLst/>
                          <a:latin typeface="Arial"/>
                        </a:rPr>
                        <a:t>11 Projects already started and fully funded. 4 Projects will start after 31 July 2015 and are fully funded. </a:t>
                      </a:r>
                    </a:p>
                  </a:txBody>
                  <a:tcPr marL="5810" marR="5810" marT="58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79013">
                <a:tc>
                  <a:txBody>
                    <a:bodyPr/>
                    <a:lstStyle/>
                    <a:p>
                      <a:pPr algn="ctr" fontAlgn="ctr"/>
                      <a:r>
                        <a:rPr lang="fr-FR" sz="1600" b="1" i="0" u="none" strike="noStrike">
                          <a:solidFill>
                            <a:srgbClr val="FFFFFF"/>
                          </a:solidFill>
                          <a:effectLst/>
                          <a:latin typeface="Arial"/>
                        </a:rPr>
                        <a:t>TIMEFRAME</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5810" marR="5810" marT="5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600" b="0" i="0" u="none" strike="noStrike">
                          <a:effectLst/>
                          <a:latin typeface="Arial"/>
                        </a:rPr>
                        <a:t>From 1 August 2015 to 30 November 2018</a:t>
                      </a:r>
                    </a:p>
                  </a:txBody>
                  <a:tcPr marL="5810" marR="5810" marT="58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79013">
                <a:tc>
                  <a:txBody>
                    <a:bodyPr/>
                    <a:lstStyle/>
                    <a:p>
                      <a:pPr algn="ctr" fontAlgn="ctr"/>
                      <a:r>
                        <a:rPr lang="fr-FR" sz="1600" b="1" i="0" u="none" strike="noStrike">
                          <a:solidFill>
                            <a:srgbClr val="FFFFFF"/>
                          </a:solidFill>
                          <a:effectLst/>
                          <a:latin typeface="Arial"/>
                        </a:rPr>
                        <a:t>TARGETED BENEFICIARIES</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5810" marR="5810" marT="5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600" b="0" i="0" u="none" strike="noStrike">
                          <a:effectLst/>
                          <a:latin typeface="Arial"/>
                        </a:rPr>
                        <a:t>At least 12 240 Households (61 200 people)</a:t>
                      </a:r>
                    </a:p>
                  </a:txBody>
                  <a:tcPr marL="5810" marR="5810" marT="58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81985">
                <a:tc>
                  <a:txBody>
                    <a:bodyPr/>
                    <a:lstStyle/>
                    <a:p>
                      <a:pPr algn="ctr" fontAlgn="ctr"/>
                      <a:r>
                        <a:rPr lang="fr-FR" sz="1600" b="1" i="0" u="none" strike="noStrike">
                          <a:solidFill>
                            <a:srgbClr val="FFFFFF"/>
                          </a:solidFill>
                          <a:effectLst/>
                          <a:latin typeface="Arial"/>
                        </a:rPr>
                        <a:t>IMPLEMENTING AGENCIES</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5810" marR="5810" marT="5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1" i="0" u="none" strike="noStrike" dirty="0">
                          <a:effectLst/>
                          <a:latin typeface="Arial"/>
                        </a:rPr>
                        <a:t>ADRA Vanuatu, Caritas, Vanuatu Christian Council, Vanuatu TVET, </a:t>
                      </a:r>
                      <a:r>
                        <a:rPr lang="fr-FR" sz="1200" b="1" i="0" u="none" strike="noStrike" dirty="0" err="1">
                          <a:effectLst/>
                          <a:latin typeface="Arial"/>
                        </a:rPr>
                        <a:t>Disability</a:t>
                      </a:r>
                      <a:r>
                        <a:rPr lang="fr-FR" sz="1200" b="1" i="0" u="none" strike="noStrike" dirty="0">
                          <a:effectLst/>
                          <a:latin typeface="Arial"/>
                        </a:rPr>
                        <a:t> Desk, The Salvation </a:t>
                      </a:r>
                      <a:r>
                        <a:rPr lang="fr-FR" sz="1200" b="1" i="0" u="none" strike="noStrike" dirty="0" err="1">
                          <a:effectLst/>
                          <a:latin typeface="Arial"/>
                        </a:rPr>
                        <a:t>Army</a:t>
                      </a:r>
                      <a:r>
                        <a:rPr lang="fr-FR" sz="1200" b="1" i="0" u="none" strike="noStrike" dirty="0">
                          <a:effectLst/>
                          <a:latin typeface="Arial"/>
                        </a:rPr>
                        <a:t>, World Vision, Care International, Vanuatu </a:t>
                      </a:r>
                      <a:r>
                        <a:rPr lang="fr-FR" sz="1200" b="1" i="0" u="none" strike="noStrike" dirty="0" err="1">
                          <a:effectLst/>
                          <a:latin typeface="Arial"/>
                        </a:rPr>
                        <a:t>Red</a:t>
                      </a:r>
                      <a:r>
                        <a:rPr lang="fr-FR" sz="1200" b="1" i="0" u="none" strike="noStrike" dirty="0">
                          <a:effectLst/>
                          <a:latin typeface="Arial"/>
                        </a:rPr>
                        <a:t> Cross, VMGD, Save the </a:t>
                      </a:r>
                      <a:r>
                        <a:rPr lang="fr-FR" sz="1200" b="1" i="0" u="none" strike="noStrike" dirty="0" err="1">
                          <a:effectLst/>
                          <a:latin typeface="Arial"/>
                        </a:rPr>
                        <a:t>Children</a:t>
                      </a:r>
                      <a:r>
                        <a:rPr lang="fr-FR" sz="1200" b="1" i="0" u="none" strike="noStrike" dirty="0">
                          <a:effectLst/>
                          <a:latin typeface="Arial"/>
                        </a:rPr>
                        <a:t>, IOM, Latter-</a:t>
                      </a:r>
                      <a:r>
                        <a:rPr lang="fr-FR" sz="1200" b="1" i="0" u="none" strike="noStrike" dirty="0" err="1">
                          <a:effectLst/>
                          <a:latin typeface="Arial"/>
                        </a:rPr>
                        <a:t>day</a:t>
                      </a:r>
                      <a:r>
                        <a:rPr lang="fr-FR" sz="1200" b="1" i="0" u="none" strike="noStrike" dirty="0">
                          <a:effectLst/>
                          <a:latin typeface="Arial"/>
                        </a:rPr>
                        <a:t> Saint </a:t>
                      </a:r>
                      <a:r>
                        <a:rPr lang="fr-FR" sz="1200" b="1" i="0" u="none" strike="noStrike" dirty="0" err="1">
                          <a:effectLst/>
                          <a:latin typeface="Arial"/>
                        </a:rPr>
                        <a:t>Charities</a:t>
                      </a:r>
                      <a:endParaRPr lang="fr-FR" sz="1200" b="1" i="0" u="none" strike="noStrike" dirty="0">
                        <a:effectLst/>
                        <a:latin typeface="Arial"/>
                      </a:endParaRPr>
                    </a:p>
                  </a:txBody>
                  <a:tcPr marL="5810" marR="5810" marT="58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96446">
                <a:tc>
                  <a:txBody>
                    <a:bodyPr/>
                    <a:lstStyle/>
                    <a:p>
                      <a:pPr algn="ctr" fontAlgn="ctr"/>
                      <a:r>
                        <a:rPr lang="fr-FR" sz="1600" b="1" i="0" u="none" strike="noStrike">
                          <a:solidFill>
                            <a:srgbClr val="FFFFFF"/>
                          </a:solidFill>
                          <a:effectLst/>
                          <a:latin typeface="Arial"/>
                        </a:rPr>
                        <a:t>PARTNERS</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5810" marR="5810" marT="5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effectLst/>
                          <a:latin typeface="Arial"/>
                        </a:rPr>
                        <a:t>Habitat NZ </a:t>
                      </a:r>
                      <a:r>
                        <a:rPr lang="fr-FR" sz="1200" b="0" i="0" u="none" strike="noStrike" dirty="0" err="1">
                          <a:effectLst/>
                          <a:latin typeface="Arial"/>
                        </a:rPr>
                        <a:t>working</a:t>
                      </a:r>
                      <a:r>
                        <a:rPr lang="fr-FR" sz="1200" b="0" i="0" u="none" strike="noStrike" dirty="0">
                          <a:effectLst/>
                          <a:latin typeface="Arial"/>
                        </a:rPr>
                        <a:t> </a:t>
                      </a:r>
                      <a:r>
                        <a:rPr lang="fr-FR" sz="1200" b="0" i="0" u="none" strike="noStrike" dirty="0" err="1">
                          <a:effectLst/>
                          <a:latin typeface="Arial"/>
                        </a:rPr>
                        <a:t>through</a:t>
                      </a:r>
                      <a:r>
                        <a:rPr lang="fr-FR" sz="1200" b="0" i="0" u="none" strike="noStrike" dirty="0">
                          <a:effectLst/>
                          <a:latin typeface="Arial"/>
                        </a:rPr>
                        <a:t> ADRA Vanuatu, </a:t>
                      </a:r>
                      <a:r>
                        <a:rPr lang="fr-FR" sz="1200" b="0" i="0" u="none" strike="noStrike" dirty="0" err="1">
                          <a:effectLst/>
                          <a:latin typeface="Arial"/>
                        </a:rPr>
                        <a:t>Act</a:t>
                      </a:r>
                      <a:r>
                        <a:rPr lang="fr-FR" sz="1200" b="0" i="0" u="none" strike="noStrike" dirty="0">
                          <a:effectLst/>
                          <a:latin typeface="Arial"/>
                        </a:rPr>
                        <a:t> for </a:t>
                      </a:r>
                      <a:r>
                        <a:rPr lang="fr-FR" sz="1200" b="0" i="0" u="none" strike="noStrike" dirty="0" err="1">
                          <a:effectLst/>
                          <a:latin typeface="Arial"/>
                        </a:rPr>
                        <a:t>Peace</a:t>
                      </a:r>
                      <a:r>
                        <a:rPr lang="fr-FR" sz="1200" b="0" i="0" u="none" strike="noStrike" dirty="0">
                          <a:effectLst/>
                          <a:latin typeface="Arial"/>
                        </a:rPr>
                        <a:t> </a:t>
                      </a:r>
                      <a:r>
                        <a:rPr lang="fr-FR" sz="1200" b="0" i="0" u="none" strike="noStrike" dirty="0" err="1">
                          <a:effectLst/>
                          <a:latin typeface="Arial"/>
                        </a:rPr>
                        <a:t>Australia</a:t>
                      </a:r>
                      <a:r>
                        <a:rPr lang="fr-FR" sz="1200" b="0" i="0" u="none" strike="noStrike" dirty="0">
                          <a:effectLst/>
                          <a:latin typeface="Arial"/>
                        </a:rPr>
                        <a:t>, </a:t>
                      </a:r>
                      <a:r>
                        <a:rPr lang="fr-FR" sz="1200" b="0" i="0" u="none" strike="noStrike" dirty="0" err="1">
                          <a:effectLst/>
                          <a:latin typeface="Arial"/>
                        </a:rPr>
                        <a:t>Lume</a:t>
                      </a:r>
                      <a:r>
                        <a:rPr lang="fr-FR" sz="1200" b="0" i="0" u="none" strike="noStrike" dirty="0">
                          <a:effectLst/>
                          <a:latin typeface="Arial"/>
                        </a:rPr>
                        <a:t> Rural Training Centre &amp; </a:t>
                      </a:r>
                      <a:r>
                        <a:rPr lang="fr-FR" sz="1200" b="0" i="0" u="none" strike="noStrike" dirty="0" err="1">
                          <a:effectLst/>
                          <a:latin typeface="Arial"/>
                        </a:rPr>
                        <a:t>Lorakau</a:t>
                      </a:r>
                      <a:r>
                        <a:rPr lang="fr-FR" sz="1200" b="0" i="0" u="none" strike="noStrike" dirty="0">
                          <a:effectLst/>
                          <a:latin typeface="Arial"/>
                        </a:rPr>
                        <a:t> Rural Training Centre, </a:t>
                      </a:r>
                      <a:r>
                        <a:rPr lang="fr-FR" sz="1200" b="0" i="0" u="none" strike="noStrike" dirty="0" err="1">
                          <a:effectLst/>
                          <a:latin typeface="Arial"/>
                        </a:rPr>
                        <a:t>Friends</a:t>
                      </a:r>
                      <a:r>
                        <a:rPr lang="fr-FR" sz="1200" b="0" i="0" u="none" strike="noStrike" dirty="0">
                          <a:effectLst/>
                          <a:latin typeface="Arial"/>
                        </a:rPr>
                        <a:t> Vanuatu and </a:t>
                      </a:r>
                      <a:r>
                        <a:rPr lang="fr-FR" sz="1200" b="0" i="0" u="none" strike="noStrike" dirty="0" err="1">
                          <a:effectLst/>
                          <a:latin typeface="Arial"/>
                        </a:rPr>
                        <a:t>LifeChanger</a:t>
                      </a:r>
                      <a:r>
                        <a:rPr lang="fr-FR" sz="1200" b="0" i="0" u="none" strike="noStrike" dirty="0">
                          <a:effectLst/>
                          <a:latin typeface="Arial"/>
                        </a:rPr>
                        <a:t> </a:t>
                      </a:r>
                      <a:r>
                        <a:rPr lang="fr-FR" sz="1200" b="0" i="0" u="none" strike="noStrike" dirty="0" err="1">
                          <a:effectLst/>
                          <a:latin typeface="Arial"/>
                        </a:rPr>
                        <a:t>Ministry</a:t>
                      </a:r>
                      <a:r>
                        <a:rPr lang="fr-FR" sz="1200" b="0" i="0" u="none" strike="noStrike" dirty="0">
                          <a:effectLst/>
                          <a:latin typeface="Arial"/>
                        </a:rPr>
                        <a:t>, Erakor </a:t>
                      </a:r>
                      <a:r>
                        <a:rPr lang="fr-FR" sz="1200" b="0" i="0" u="none" strike="noStrike" dirty="0" err="1">
                          <a:effectLst/>
                          <a:latin typeface="Arial"/>
                        </a:rPr>
                        <a:t>Bilingual</a:t>
                      </a:r>
                      <a:r>
                        <a:rPr lang="fr-FR" sz="1200" b="0" i="0" u="none" strike="noStrike" dirty="0">
                          <a:effectLst/>
                          <a:latin typeface="Arial"/>
                        </a:rPr>
                        <a:t> </a:t>
                      </a:r>
                      <a:r>
                        <a:rPr lang="fr-FR" sz="1200" b="0" i="0" u="none" strike="noStrike" dirty="0" err="1">
                          <a:effectLst/>
                          <a:latin typeface="Arial"/>
                        </a:rPr>
                        <a:t>School</a:t>
                      </a:r>
                      <a:r>
                        <a:rPr lang="fr-FR" sz="1200" b="0" i="0" u="none" strike="noStrike" dirty="0">
                          <a:effectLst/>
                          <a:latin typeface="Arial"/>
                        </a:rPr>
                        <a:t>, Liberty for the Nations, FAO, </a:t>
                      </a:r>
                      <a:r>
                        <a:rPr lang="fr-FR" sz="1200" b="0" i="0" u="none" strike="noStrike" dirty="0" err="1">
                          <a:effectLst/>
                          <a:latin typeface="Arial"/>
                        </a:rPr>
                        <a:t>Tafea</a:t>
                      </a:r>
                      <a:r>
                        <a:rPr lang="fr-FR" sz="1200" b="0" i="0" u="none" strike="noStrike" dirty="0">
                          <a:effectLst/>
                          <a:latin typeface="Arial"/>
                        </a:rPr>
                        <a:t>, </a:t>
                      </a:r>
                      <a:r>
                        <a:rPr lang="fr-FR" sz="1200" b="0" i="0" u="none" strike="noStrike" dirty="0" err="1">
                          <a:effectLst/>
                          <a:latin typeface="Arial"/>
                        </a:rPr>
                        <a:t>Shefa</a:t>
                      </a:r>
                      <a:r>
                        <a:rPr lang="fr-FR" sz="1200" b="0" i="0" u="none" strike="noStrike" dirty="0">
                          <a:effectLst/>
                          <a:latin typeface="Arial"/>
                        </a:rPr>
                        <a:t> and </a:t>
                      </a:r>
                      <a:r>
                        <a:rPr lang="fr-FR" sz="1200" b="0" i="0" u="none" strike="noStrike" dirty="0" err="1">
                          <a:effectLst/>
                          <a:latin typeface="Arial"/>
                        </a:rPr>
                        <a:t>Penama</a:t>
                      </a:r>
                      <a:r>
                        <a:rPr lang="fr-FR" sz="1200" b="0" i="0" u="none" strike="noStrike" dirty="0">
                          <a:effectLst/>
                          <a:latin typeface="Arial"/>
                        </a:rPr>
                        <a:t> Provincial </a:t>
                      </a:r>
                      <a:r>
                        <a:rPr lang="fr-FR" sz="1200" b="0" i="0" u="none" strike="noStrike" dirty="0" err="1">
                          <a:effectLst/>
                          <a:latin typeface="Arial"/>
                        </a:rPr>
                        <a:t>Government</a:t>
                      </a:r>
                      <a:r>
                        <a:rPr lang="fr-FR" sz="1200" b="0" i="0" u="none" strike="noStrike" dirty="0">
                          <a:effectLst/>
                          <a:latin typeface="Arial"/>
                        </a:rPr>
                        <a:t>, ACTIV Association, Wan </a:t>
                      </a:r>
                      <a:r>
                        <a:rPr lang="fr-FR" sz="1200" b="0" i="0" u="none" strike="noStrike" dirty="0" err="1">
                          <a:effectLst/>
                          <a:latin typeface="Arial"/>
                        </a:rPr>
                        <a:t>Smolbag</a:t>
                      </a:r>
                      <a:r>
                        <a:rPr lang="fr-FR" sz="1200" b="0" i="0" u="none" strike="noStrike" dirty="0">
                          <a:effectLst/>
                          <a:latin typeface="Arial"/>
                        </a:rPr>
                        <a:t>, IFRC, </a:t>
                      </a:r>
                      <a:r>
                        <a:rPr lang="fr-FR" sz="1200" b="0" i="0" u="none" strike="noStrike" dirty="0" err="1">
                          <a:effectLst/>
                          <a:latin typeface="Arial"/>
                        </a:rPr>
                        <a:t>Australian</a:t>
                      </a:r>
                      <a:r>
                        <a:rPr lang="fr-FR" sz="1200" b="0" i="0" u="none" strike="noStrike" dirty="0">
                          <a:effectLst/>
                          <a:latin typeface="Arial"/>
                        </a:rPr>
                        <a:t> </a:t>
                      </a:r>
                      <a:r>
                        <a:rPr lang="fr-FR" sz="1200" b="0" i="0" u="none" strike="noStrike" dirty="0" err="1">
                          <a:effectLst/>
                          <a:latin typeface="Arial"/>
                        </a:rPr>
                        <a:t>Red</a:t>
                      </a:r>
                      <a:r>
                        <a:rPr lang="fr-FR" sz="1200" b="0" i="0" u="none" strike="noStrike" dirty="0">
                          <a:effectLst/>
                          <a:latin typeface="Arial"/>
                        </a:rPr>
                        <a:t> Cross, French </a:t>
                      </a:r>
                      <a:r>
                        <a:rPr lang="fr-FR" sz="1200" b="0" i="0" u="none" strike="noStrike" dirty="0" err="1">
                          <a:effectLst/>
                          <a:latin typeface="Arial"/>
                        </a:rPr>
                        <a:t>Red</a:t>
                      </a:r>
                      <a:r>
                        <a:rPr lang="fr-FR" sz="1200" b="0" i="0" u="none" strike="noStrike" dirty="0">
                          <a:effectLst/>
                          <a:latin typeface="Arial"/>
                        </a:rPr>
                        <a:t> Cross,  and New </a:t>
                      </a:r>
                      <a:r>
                        <a:rPr lang="fr-FR" sz="1200" b="0" i="0" u="none" strike="noStrike" dirty="0" err="1">
                          <a:effectLst/>
                          <a:latin typeface="Arial"/>
                        </a:rPr>
                        <a:t>Zealand</a:t>
                      </a:r>
                      <a:r>
                        <a:rPr lang="fr-FR" sz="1200" b="0" i="0" u="none" strike="noStrike" dirty="0">
                          <a:effectLst/>
                          <a:latin typeface="Arial"/>
                        </a:rPr>
                        <a:t> </a:t>
                      </a:r>
                      <a:r>
                        <a:rPr lang="fr-FR" sz="1200" b="0" i="0" u="none" strike="noStrike" dirty="0" err="1">
                          <a:effectLst/>
                          <a:latin typeface="Arial"/>
                        </a:rPr>
                        <a:t>Red</a:t>
                      </a:r>
                      <a:r>
                        <a:rPr lang="fr-FR" sz="1200" b="0" i="0" u="none" strike="noStrike" dirty="0">
                          <a:effectLst/>
                          <a:latin typeface="Arial"/>
                        </a:rPr>
                        <a:t> Cross, Vanuatu Institute of </a:t>
                      </a:r>
                      <a:r>
                        <a:rPr lang="fr-FR" sz="1200" b="0" i="0" u="none" strike="noStrike" dirty="0" err="1">
                          <a:effectLst/>
                          <a:latin typeface="Arial"/>
                        </a:rPr>
                        <a:t>Technology</a:t>
                      </a:r>
                      <a:r>
                        <a:rPr lang="fr-FR" sz="1200" b="0" i="0" u="none" strike="noStrike" dirty="0">
                          <a:effectLst/>
                          <a:latin typeface="Arial"/>
                        </a:rPr>
                        <a:t>, </a:t>
                      </a:r>
                      <a:r>
                        <a:rPr lang="fr-FR" sz="1200" b="0" i="0" u="none" strike="noStrike" dirty="0" err="1">
                          <a:effectLst/>
                          <a:latin typeface="Arial"/>
                        </a:rPr>
                        <a:t>Ministry</a:t>
                      </a:r>
                      <a:r>
                        <a:rPr lang="fr-FR" sz="1200" b="0" i="0" u="none" strike="noStrike" dirty="0">
                          <a:effectLst/>
                          <a:latin typeface="Arial"/>
                        </a:rPr>
                        <a:t> of Education and Training, </a:t>
                      </a:r>
                      <a:r>
                        <a:rPr lang="fr-FR" sz="1200" b="0" i="0" u="none" strike="noStrike" dirty="0" err="1">
                          <a:effectLst/>
                          <a:latin typeface="Arial"/>
                        </a:rPr>
                        <a:t>Tafea</a:t>
                      </a:r>
                      <a:r>
                        <a:rPr lang="fr-FR" sz="1200" b="0" i="0" u="none" strike="noStrike" dirty="0">
                          <a:effectLst/>
                          <a:latin typeface="Arial"/>
                        </a:rPr>
                        <a:t> Provincial </a:t>
                      </a:r>
                      <a:r>
                        <a:rPr lang="fr-FR" sz="1200" b="0" i="0" u="none" strike="noStrike" dirty="0" err="1">
                          <a:effectLst/>
                          <a:latin typeface="Arial"/>
                        </a:rPr>
                        <a:t>Disaster</a:t>
                      </a:r>
                      <a:r>
                        <a:rPr lang="fr-FR" sz="1200" b="0" i="0" u="none" strike="noStrike" dirty="0">
                          <a:effectLst/>
                          <a:latin typeface="Arial"/>
                        </a:rPr>
                        <a:t> </a:t>
                      </a:r>
                      <a:r>
                        <a:rPr lang="fr-FR" sz="1200" b="0" i="0" u="none" strike="noStrike" dirty="0" err="1">
                          <a:effectLst/>
                          <a:latin typeface="Arial"/>
                        </a:rPr>
                        <a:t>Committee</a:t>
                      </a:r>
                      <a:r>
                        <a:rPr lang="fr-FR" sz="1200" b="0" i="0" u="none" strike="noStrike" dirty="0">
                          <a:effectLst/>
                          <a:latin typeface="Arial"/>
                        </a:rPr>
                        <a:t>, VMGD, MCCA, DARD,  VARTC,  DGMWR</a:t>
                      </a:r>
                    </a:p>
                  </a:txBody>
                  <a:tcPr marL="5810" marR="5810" marT="58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30116">
                <a:tc>
                  <a:txBody>
                    <a:bodyPr/>
                    <a:lstStyle/>
                    <a:p>
                      <a:pPr algn="ctr" fontAlgn="ctr"/>
                      <a:r>
                        <a:rPr lang="fr-FR" sz="1600" b="1" i="0" u="none" strike="noStrike">
                          <a:solidFill>
                            <a:srgbClr val="FFFFFF"/>
                          </a:solidFill>
                          <a:effectLst/>
                          <a:latin typeface="Arial"/>
                        </a:rPr>
                        <a:t>DONORS</a:t>
                      </a:r>
                    </a:p>
                  </a:txBody>
                  <a:tcPr marL="5810" marR="5810" marT="5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0000"/>
                    </a:solidFill>
                  </a:tcPr>
                </a:tc>
                <a:tc>
                  <a:txBody>
                    <a:bodyPr/>
                    <a:lstStyle/>
                    <a:p>
                      <a:pPr algn="ctr" fontAlgn="ctr"/>
                      <a:r>
                        <a:rPr lang="fr-FR" sz="1600" b="1" i="0" u="none" strike="noStrike">
                          <a:solidFill>
                            <a:srgbClr val="FFFFFF"/>
                          </a:solidFill>
                          <a:effectLst/>
                          <a:latin typeface="Arial"/>
                        </a:rPr>
                        <a:t> </a:t>
                      </a:r>
                    </a:p>
                  </a:txBody>
                  <a:tcPr marL="5810" marR="5810" marT="581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200" b="0" i="0" u="none" strike="noStrike" dirty="0">
                          <a:effectLst/>
                          <a:latin typeface="Arial"/>
                        </a:rPr>
                        <a:t>New </a:t>
                      </a:r>
                      <a:r>
                        <a:rPr lang="fr-FR" sz="1200" b="0" i="0" u="none" strike="noStrike" dirty="0" err="1">
                          <a:effectLst/>
                          <a:latin typeface="Arial"/>
                        </a:rPr>
                        <a:t>Zealand</a:t>
                      </a:r>
                      <a:r>
                        <a:rPr lang="fr-FR" sz="1200" b="0" i="0" u="none" strike="noStrike" dirty="0">
                          <a:effectLst/>
                          <a:latin typeface="Arial"/>
                        </a:rPr>
                        <a:t> </a:t>
                      </a:r>
                      <a:r>
                        <a:rPr lang="fr-FR" sz="1200" b="0" i="0" u="none" strike="noStrike" dirty="0" err="1">
                          <a:effectLst/>
                          <a:latin typeface="Arial"/>
                        </a:rPr>
                        <a:t>Aid</a:t>
                      </a:r>
                      <a:r>
                        <a:rPr lang="fr-FR" sz="1200" b="0" i="0" u="none" strike="noStrike" dirty="0">
                          <a:effectLst/>
                          <a:latin typeface="Arial"/>
                        </a:rPr>
                        <a:t> Programme, Caritas </a:t>
                      </a:r>
                      <a:r>
                        <a:rPr lang="fr-FR" sz="1200" b="0" i="0" u="none" strike="noStrike" dirty="0" err="1">
                          <a:effectLst/>
                          <a:latin typeface="Arial"/>
                        </a:rPr>
                        <a:t>Australy</a:t>
                      </a:r>
                      <a:r>
                        <a:rPr lang="fr-FR" sz="1200" b="0" i="0" u="none" strike="noStrike" dirty="0">
                          <a:effectLst/>
                          <a:latin typeface="Arial"/>
                        </a:rPr>
                        <a:t> and New </a:t>
                      </a:r>
                      <a:r>
                        <a:rPr lang="fr-FR" sz="1200" b="0" i="0" u="none" strike="noStrike" dirty="0" err="1">
                          <a:effectLst/>
                          <a:latin typeface="Arial"/>
                        </a:rPr>
                        <a:t>Zealand</a:t>
                      </a:r>
                      <a:r>
                        <a:rPr lang="fr-FR" sz="1200" b="0" i="0" u="none" strike="noStrike" dirty="0">
                          <a:effectLst/>
                          <a:latin typeface="Arial"/>
                        </a:rPr>
                        <a:t>, </a:t>
                      </a:r>
                      <a:r>
                        <a:rPr lang="fr-FR" sz="1200" b="0" i="0" u="none" strike="noStrike" dirty="0" err="1">
                          <a:effectLst/>
                          <a:latin typeface="Arial"/>
                        </a:rPr>
                        <a:t>Act</a:t>
                      </a:r>
                      <a:r>
                        <a:rPr lang="fr-FR" sz="1200" b="0" i="0" u="none" strike="noStrike" dirty="0">
                          <a:effectLst/>
                          <a:latin typeface="Arial"/>
                        </a:rPr>
                        <a:t> for </a:t>
                      </a:r>
                      <a:r>
                        <a:rPr lang="fr-FR" sz="1200" b="0" i="0" u="none" strike="noStrike" dirty="0" err="1">
                          <a:effectLst/>
                          <a:latin typeface="Arial"/>
                        </a:rPr>
                        <a:t>Peace</a:t>
                      </a:r>
                      <a:r>
                        <a:rPr lang="fr-FR" sz="1200" b="0" i="0" u="none" strike="noStrike" dirty="0">
                          <a:effectLst/>
                          <a:latin typeface="Arial"/>
                        </a:rPr>
                        <a:t> </a:t>
                      </a:r>
                      <a:r>
                        <a:rPr lang="fr-FR" sz="1200" b="0" i="0" u="none" strike="noStrike" dirty="0" err="1">
                          <a:effectLst/>
                          <a:latin typeface="Arial"/>
                        </a:rPr>
                        <a:t>Australia</a:t>
                      </a:r>
                      <a:r>
                        <a:rPr lang="fr-FR" sz="1200" b="0" i="0" u="none" strike="noStrike" dirty="0">
                          <a:effectLst/>
                          <a:latin typeface="Arial"/>
                        </a:rPr>
                        <a:t>, </a:t>
                      </a:r>
                      <a:r>
                        <a:rPr lang="fr-FR" sz="1200" b="0" i="0" u="none" strike="noStrike" dirty="0" err="1">
                          <a:effectLst/>
                          <a:latin typeface="Arial"/>
                        </a:rPr>
                        <a:t>Australian</a:t>
                      </a:r>
                      <a:r>
                        <a:rPr lang="fr-FR" sz="1200" b="0" i="0" u="none" strike="noStrike" dirty="0">
                          <a:effectLst/>
                          <a:latin typeface="Arial"/>
                        </a:rPr>
                        <a:t> </a:t>
                      </a:r>
                      <a:r>
                        <a:rPr lang="fr-FR" sz="1200" b="0" i="0" u="none" strike="noStrike" dirty="0" err="1">
                          <a:effectLst/>
                          <a:latin typeface="Arial"/>
                        </a:rPr>
                        <a:t>Aid</a:t>
                      </a:r>
                      <a:r>
                        <a:rPr lang="fr-FR" sz="1200" b="0" i="0" u="none" strike="noStrike" dirty="0">
                          <a:effectLst/>
                          <a:latin typeface="Arial"/>
                        </a:rPr>
                        <a:t> Program, </a:t>
                      </a:r>
                      <a:r>
                        <a:rPr lang="fr-FR" sz="1200" b="0" i="0" u="none" strike="noStrike" dirty="0" err="1">
                          <a:effectLst/>
                          <a:latin typeface="Arial"/>
                        </a:rPr>
                        <a:t>Friends</a:t>
                      </a:r>
                      <a:r>
                        <a:rPr lang="fr-FR" sz="1200" b="0" i="0" u="none" strike="noStrike" dirty="0">
                          <a:effectLst/>
                          <a:latin typeface="Arial"/>
                        </a:rPr>
                        <a:t> Vanuatu, The Salvation </a:t>
                      </a:r>
                      <a:r>
                        <a:rPr lang="fr-FR" sz="1200" b="0" i="0" u="none" strike="noStrike" dirty="0" err="1">
                          <a:effectLst/>
                          <a:latin typeface="Arial"/>
                        </a:rPr>
                        <a:t>Army</a:t>
                      </a:r>
                      <a:r>
                        <a:rPr lang="fr-FR" sz="1200" b="0" i="0" u="none" strike="noStrike" dirty="0">
                          <a:effectLst/>
                          <a:latin typeface="Arial"/>
                        </a:rPr>
                        <a:t> World Service Office, MFAT, DFID (</a:t>
                      </a:r>
                      <a:r>
                        <a:rPr lang="fr-FR" sz="1200" b="0" i="0" u="none" strike="noStrike" dirty="0" err="1">
                          <a:effectLst/>
                          <a:latin typeface="Arial"/>
                        </a:rPr>
                        <a:t>Department</a:t>
                      </a:r>
                      <a:r>
                        <a:rPr lang="fr-FR" sz="1200" b="0" i="0" u="none" strike="noStrike" dirty="0">
                          <a:effectLst/>
                          <a:latin typeface="Arial"/>
                        </a:rPr>
                        <a:t> for International </a:t>
                      </a:r>
                      <a:r>
                        <a:rPr lang="fr-FR" sz="1200" b="0" i="0" u="none" strike="noStrike" dirty="0" err="1">
                          <a:effectLst/>
                          <a:latin typeface="Arial"/>
                        </a:rPr>
                        <a:t>Development</a:t>
                      </a:r>
                      <a:r>
                        <a:rPr lang="fr-FR" sz="1200" b="0" i="0" u="none" strike="noStrike" dirty="0">
                          <a:effectLst/>
                          <a:latin typeface="Arial"/>
                        </a:rPr>
                        <a:t> - United </a:t>
                      </a:r>
                      <a:r>
                        <a:rPr lang="fr-FR" sz="1200" b="0" i="0" u="none" strike="noStrike" dirty="0" err="1">
                          <a:effectLst/>
                          <a:latin typeface="Arial"/>
                        </a:rPr>
                        <a:t>Kingdom</a:t>
                      </a:r>
                      <a:r>
                        <a:rPr lang="fr-FR" sz="1200" b="0" i="0" u="none" strike="noStrike" dirty="0">
                          <a:effectLst/>
                          <a:latin typeface="Arial"/>
                        </a:rPr>
                        <a:t>)  DFAT (</a:t>
                      </a:r>
                      <a:r>
                        <a:rPr lang="fr-FR" sz="1200" b="0" i="0" u="none" strike="noStrike" dirty="0" err="1">
                          <a:effectLst/>
                          <a:latin typeface="Arial"/>
                        </a:rPr>
                        <a:t>Department</a:t>
                      </a:r>
                      <a:r>
                        <a:rPr lang="fr-FR" sz="1200" b="0" i="0" u="none" strike="noStrike" dirty="0">
                          <a:effectLst/>
                          <a:latin typeface="Arial"/>
                        </a:rPr>
                        <a:t> </a:t>
                      </a:r>
                      <a:r>
                        <a:rPr lang="fr-FR" sz="1200" b="0" i="0" u="none" strike="noStrike" dirty="0" err="1">
                          <a:effectLst/>
                          <a:latin typeface="Arial"/>
                        </a:rPr>
                        <a:t>Foreign</a:t>
                      </a:r>
                      <a:r>
                        <a:rPr lang="fr-FR" sz="1200" b="0" i="0" u="none" strike="noStrike" dirty="0">
                          <a:effectLst/>
                          <a:latin typeface="Arial"/>
                        </a:rPr>
                        <a:t> </a:t>
                      </a:r>
                      <a:r>
                        <a:rPr lang="fr-FR" sz="1200" b="0" i="0" u="none" strike="noStrike" dirty="0" err="1">
                          <a:effectLst/>
                          <a:latin typeface="Arial"/>
                        </a:rPr>
                        <a:t>Affairs</a:t>
                      </a:r>
                      <a:r>
                        <a:rPr lang="fr-FR" sz="1200" b="0" i="0" u="none" strike="noStrike" dirty="0">
                          <a:effectLst/>
                          <a:latin typeface="Arial"/>
                        </a:rPr>
                        <a:t> and Trade - </a:t>
                      </a:r>
                      <a:r>
                        <a:rPr lang="fr-FR" sz="1200" b="0" i="0" u="none" strike="noStrike" dirty="0" err="1">
                          <a:effectLst/>
                          <a:latin typeface="Arial"/>
                        </a:rPr>
                        <a:t>Australia</a:t>
                      </a:r>
                      <a:r>
                        <a:rPr lang="fr-FR" sz="1200" b="0" i="0" u="none" strike="noStrike" dirty="0">
                          <a:effectLst/>
                          <a:latin typeface="Arial"/>
                        </a:rPr>
                        <a:t>)  MOFA (</a:t>
                      </a:r>
                      <a:r>
                        <a:rPr lang="fr-FR" sz="1200" b="0" i="0" u="none" strike="noStrike" dirty="0" err="1">
                          <a:effectLst/>
                          <a:latin typeface="Arial"/>
                        </a:rPr>
                        <a:t>Ministry</a:t>
                      </a:r>
                      <a:r>
                        <a:rPr lang="fr-FR" sz="1200" b="0" i="0" u="none" strike="noStrike" dirty="0">
                          <a:effectLst/>
                          <a:latin typeface="Arial"/>
                        </a:rPr>
                        <a:t> of </a:t>
                      </a:r>
                      <a:r>
                        <a:rPr lang="fr-FR" sz="1200" b="0" i="0" u="none" strike="noStrike" dirty="0" err="1">
                          <a:effectLst/>
                          <a:latin typeface="Arial"/>
                        </a:rPr>
                        <a:t>Foreign</a:t>
                      </a:r>
                      <a:r>
                        <a:rPr lang="fr-FR" sz="1200" b="0" i="0" u="none" strike="noStrike" dirty="0">
                          <a:effectLst/>
                          <a:latin typeface="Arial"/>
                        </a:rPr>
                        <a:t> </a:t>
                      </a:r>
                      <a:r>
                        <a:rPr lang="fr-FR" sz="1200" b="0" i="0" u="none" strike="noStrike" dirty="0" err="1">
                          <a:effectLst/>
                          <a:latin typeface="Arial"/>
                        </a:rPr>
                        <a:t>Affairs</a:t>
                      </a:r>
                      <a:r>
                        <a:rPr lang="fr-FR" sz="1200" b="0" i="0" u="none" strike="noStrike" dirty="0">
                          <a:effectLst/>
                          <a:latin typeface="Arial"/>
                        </a:rPr>
                        <a:t> - </a:t>
                      </a:r>
                      <a:r>
                        <a:rPr lang="fr-FR" sz="1200" b="0" i="0" u="none" strike="noStrike" dirty="0" err="1">
                          <a:effectLst/>
                          <a:latin typeface="Arial"/>
                        </a:rPr>
                        <a:t>Netherlands</a:t>
                      </a:r>
                      <a:r>
                        <a:rPr lang="fr-FR" sz="1200" b="0" i="0" u="none" strike="noStrike" dirty="0">
                          <a:effectLst/>
                          <a:latin typeface="Arial"/>
                        </a:rPr>
                        <a:t>)  OFDA (Office of </a:t>
                      </a:r>
                      <a:r>
                        <a:rPr lang="fr-FR" sz="1200" b="0" i="0" u="none" strike="noStrike" dirty="0" err="1">
                          <a:effectLst/>
                          <a:latin typeface="Arial"/>
                        </a:rPr>
                        <a:t>Disaster</a:t>
                      </a:r>
                      <a:r>
                        <a:rPr lang="fr-FR" sz="1200" b="0" i="0" u="none" strike="noStrike" dirty="0">
                          <a:effectLst/>
                          <a:latin typeface="Arial"/>
                        </a:rPr>
                        <a:t> Assistance - USA), </a:t>
                      </a:r>
                      <a:r>
                        <a:rPr lang="fr-FR" sz="1200" b="0" i="0" u="none" strike="noStrike" dirty="0" err="1">
                          <a:effectLst/>
                          <a:latin typeface="Arial"/>
                        </a:rPr>
                        <a:t>Danish</a:t>
                      </a:r>
                      <a:r>
                        <a:rPr lang="fr-FR" sz="1200" b="0" i="0" u="none" strike="noStrike" dirty="0">
                          <a:effectLst/>
                          <a:latin typeface="Arial"/>
                        </a:rPr>
                        <a:t> </a:t>
                      </a:r>
                      <a:r>
                        <a:rPr lang="fr-FR" sz="1200" b="0" i="0" u="none" strike="noStrike" dirty="0" err="1">
                          <a:effectLst/>
                          <a:latin typeface="Arial"/>
                        </a:rPr>
                        <a:t>Red</a:t>
                      </a:r>
                      <a:r>
                        <a:rPr lang="fr-FR" sz="1200" b="0" i="0" u="none" strike="noStrike" dirty="0">
                          <a:effectLst/>
                          <a:latin typeface="Arial"/>
                        </a:rPr>
                        <a:t> Cross  </a:t>
                      </a:r>
                      <a:r>
                        <a:rPr lang="fr-FR" sz="1200" b="0" i="0" u="none" strike="noStrike" dirty="0" err="1">
                          <a:effectLst/>
                          <a:latin typeface="Arial"/>
                        </a:rPr>
                        <a:t>Norwegian</a:t>
                      </a:r>
                      <a:r>
                        <a:rPr lang="fr-FR" sz="1200" b="0" i="0" u="none" strike="noStrike" dirty="0">
                          <a:effectLst/>
                          <a:latin typeface="Arial"/>
                        </a:rPr>
                        <a:t> </a:t>
                      </a:r>
                      <a:r>
                        <a:rPr lang="fr-FR" sz="1200" b="0" i="0" u="none" strike="noStrike" dirty="0" err="1">
                          <a:effectLst/>
                          <a:latin typeface="Arial"/>
                        </a:rPr>
                        <a:t>Red</a:t>
                      </a:r>
                      <a:r>
                        <a:rPr lang="fr-FR" sz="1200" b="0" i="0" u="none" strike="noStrike" dirty="0">
                          <a:effectLst/>
                          <a:latin typeface="Arial"/>
                        </a:rPr>
                        <a:t> Cross  American </a:t>
                      </a:r>
                      <a:r>
                        <a:rPr lang="fr-FR" sz="1200" b="0" i="0" u="none" strike="noStrike" dirty="0" err="1">
                          <a:effectLst/>
                          <a:latin typeface="Arial"/>
                        </a:rPr>
                        <a:t>Red</a:t>
                      </a:r>
                      <a:r>
                        <a:rPr lang="fr-FR" sz="1200" b="0" i="0" u="none" strike="noStrike" dirty="0">
                          <a:effectLst/>
                          <a:latin typeface="Arial"/>
                        </a:rPr>
                        <a:t> Cross  Hong Kong </a:t>
                      </a:r>
                      <a:r>
                        <a:rPr lang="fr-FR" sz="1200" b="0" i="0" u="none" strike="noStrike" dirty="0" err="1">
                          <a:effectLst/>
                          <a:latin typeface="Arial"/>
                        </a:rPr>
                        <a:t>Red</a:t>
                      </a:r>
                      <a:r>
                        <a:rPr lang="fr-FR" sz="1200" b="0" i="0" u="none" strike="noStrike" dirty="0">
                          <a:effectLst/>
                          <a:latin typeface="Arial"/>
                        </a:rPr>
                        <a:t> Cross  Permanent Mission of the </a:t>
                      </a:r>
                      <a:r>
                        <a:rPr lang="fr-FR" sz="1200" b="0" i="0" u="none" strike="noStrike" dirty="0" err="1">
                          <a:effectLst/>
                          <a:latin typeface="Arial"/>
                        </a:rPr>
                        <a:t>Republic</a:t>
                      </a:r>
                      <a:r>
                        <a:rPr lang="fr-FR" sz="1200" b="0" i="0" u="none" strike="noStrike" dirty="0">
                          <a:effectLst/>
                          <a:latin typeface="Arial"/>
                        </a:rPr>
                        <a:t> of </a:t>
                      </a:r>
                      <a:r>
                        <a:rPr lang="fr-FR" sz="1200" b="0" i="0" u="none" strike="noStrike" dirty="0" err="1">
                          <a:effectLst/>
                          <a:latin typeface="Arial"/>
                        </a:rPr>
                        <a:t>Korea</a:t>
                      </a:r>
                      <a:r>
                        <a:rPr lang="fr-FR" sz="1200" b="0" i="0" u="none" strike="noStrike" dirty="0">
                          <a:effectLst/>
                          <a:latin typeface="Arial"/>
                        </a:rPr>
                        <a:t> to UN  </a:t>
                      </a:r>
                      <a:r>
                        <a:rPr lang="fr-FR" sz="1200" b="0" i="0" u="none" strike="noStrike" dirty="0" err="1">
                          <a:effectLst/>
                          <a:latin typeface="Arial"/>
                        </a:rPr>
                        <a:t>Australian</a:t>
                      </a:r>
                      <a:r>
                        <a:rPr lang="fr-FR" sz="1200" b="0" i="0" u="none" strike="noStrike" dirty="0">
                          <a:effectLst/>
                          <a:latin typeface="Arial"/>
                        </a:rPr>
                        <a:t> </a:t>
                      </a:r>
                      <a:r>
                        <a:rPr lang="fr-FR" sz="1200" b="0" i="0" u="none" strike="noStrike" dirty="0" err="1">
                          <a:effectLst/>
                          <a:latin typeface="Arial"/>
                        </a:rPr>
                        <a:t>Red</a:t>
                      </a:r>
                      <a:r>
                        <a:rPr lang="fr-FR" sz="1200" b="0" i="0" u="none" strike="noStrike" dirty="0">
                          <a:effectLst/>
                          <a:latin typeface="Arial"/>
                        </a:rPr>
                        <a:t> Cross  The Permanent Mission of </a:t>
                      </a:r>
                      <a:r>
                        <a:rPr lang="fr-FR" sz="1200" b="0" i="0" u="none" strike="noStrike" dirty="0" err="1">
                          <a:effectLst/>
                          <a:latin typeface="Arial"/>
                        </a:rPr>
                        <a:t>Italy</a:t>
                      </a:r>
                      <a:r>
                        <a:rPr lang="fr-FR" sz="1200" b="0" i="0" u="none" strike="noStrike" dirty="0">
                          <a:effectLst/>
                          <a:latin typeface="Arial"/>
                        </a:rPr>
                        <a:t> to UN  Canadian </a:t>
                      </a:r>
                      <a:r>
                        <a:rPr lang="fr-FR" sz="1200" b="0" i="0" u="none" strike="noStrike" dirty="0" err="1">
                          <a:effectLst/>
                          <a:latin typeface="Arial"/>
                        </a:rPr>
                        <a:t>Red</a:t>
                      </a:r>
                      <a:r>
                        <a:rPr lang="fr-FR" sz="1200" b="0" i="0" u="none" strike="noStrike" dirty="0">
                          <a:effectLst/>
                          <a:latin typeface="Arial"/>
                        </a:rPr>
                        <a:t> Cross- DFATD EDAF  British </a:t>
                      </a:r>
                      <a:r>
                        <a:rPr lang="fr-FR" sz="1200" b="0" i="0" u="none" strike="noStrike" dirty="0" err="1">
                          <a:effectLst/>
                          <a:latin typeface="Arial"/>
                        </a:rPr>
                        <a:t>Red</a:t>
                      </a:r>
                      <a:r>
                        <a:rPr lang="fr-FR" sz="1200" b="0" i="0" u="none" strike="noStrike" dirty="0">
                          <a:effectLst/>
                          <a:latin typeface="Arial"/>
                        </a:rPr>
                        <a:t> Cross DFID  </a:t>
                      </a:r>
                      <a:r>
                        <a:rPr lang="fr-FR" sz="1200" b="0" i="0" u="none" strike="noStrike" dirty="0" err="1">
                          <a:effectLst/>
                          <a:latin typeface="Arial"/>
                        </a:rPr>
                        <a:t>Netherlands</a:t>
                      </a:r>
                      <a:r>
                        <a:rPr lang="fr-FR" sz="1200" b="0" i="0" u="none" strike="noStrike" dirty="0">
                          <a:effectLst/>
                          <a:latin typeface="Arial"/>
                        </a:rPr>
                        <a:t> </a:t>
                      </a:r>
                      <a:r>
                        <a:rPr lang="fr-FR" sz="1200" b="0" i="0" u="none" strike="noStrike" dirty="0" err="1">
                          <a:effectLst/>
                          <a:latin typeface="Arial"/>
                        </a:rPr>
                        <a:t>Red</a:t>
                      </a:r>
                      <a:r>
                        <a:rPr lang="fr-FR" sz="1200" b="0" i="0" u="none" strike="noStrike" dirty="0">
                          <a:effectLst/>
                          <a:latin typeface="Arial"/>
                        </a:rPr>
                        <a:t> Cross   Monaco </a:t>
                      </a:r>
                      <a:r>
                        <a:rPr lang="fr-FR" sz="1200" b="0" i="0" u="none" strike="noStrike" dirty="0" err="1">
                          <a:effectLst/>
                          <a:latin typeface="Arial"/>
                        </a:rPr>
                        <a:t>Red</a:t>
                      </a:r>
                      <a:r>
                        <a:rPr lang="fr-FR" sz="1200" b="0" i="0" u="none" strike="noStrike" dirty="0">
                          <a:effectLst/>
                          <a:latin typeface="Arial"/>
                        </a:rPr>
                        <a:t> Cross  </a:t>
                      </a:r>
                      <a:r>
                        <a:rPr lang="fr-FR" sz="1200" b="0" i="0" u="none" strike="noStrike" dirty="0" err="1">
                          <a:effectLst/>
                          <a:latin typeface="Arial"/>
                        </a:rPr>
                        <a:t>Government</a:t>
                      </a:r>
                      <a:r>
                        <a:rPr lang="fr-FR" sz="1200" b="0" i="0" u="none" strike="noStrike" dirty="0">
                          <a:effectLst/>
                          <a:latin typeface="Arial"/>
                        </a:rPr>
                        <a:t> of Malta  USAID  </a:t>
                      </a:r>
                      <a:r>
                        <a:rPr lang="fr-FR" sz="1200" b="0" i="0" u="none" strike="noStrike" dirty="0" err="1">
                          <a:effectLst/>
                          <a:latin typeface="Arial"/>
                        </a:rPr>
                        <a:t>Belgian</a:t>
                      </a:r>
                      <a:r>
                        <a:rPr lang="fr-FR" sz="1200" b="0" i="0" u="none" strike="noStrike" dirty="0">
                          <a:effectLst/>
                          <a:latin typeface="Arial"/>
                        </a:rPr>
                        <a:t> </a:t>
                      </a:r>
                      <a:r>
                        <a:rPr lang="fr-FR" sz="1200" b="0" i="0" u="none" strike="noStrike" dirty="0" err="1">
                          <a:effectLst/>
                          <a:latin typeface="Arial"/>
                        </a:rPr>
                        <a:t>Red</a:t>
                      </a:r>
                      <a:r>
                        <a:rPr lang="fr-FR" sz="1200" b="0" i="0" u="none" strike="noStrike" dirty="0">
                          <a:effectLst/>
                          <a:latin typeface="Arial"/>
                        </a:rPr>
                        <a:t> Cross  The Permanent Mission of </a:t>
                      </a:r>
                      <a:r>
                        <a:rPr lang="fr-FR" sz="1200" b="0" i="0" u="none" strike="noStrike" dirty="0" err="1">
                          <a:effectLst/>
                          <a:latin typeface="Arial"/>
                        </a:rPr>
                        <a:t>Italy</a:t>
                      </a:r>
                      <a:r>
                        <a:rPr lang="fr-FR" sz="1200" b="0" i="0" u="none" strike="noStrike" dirty="0">
                          <a:effectLst/>
                          <a:latin typeface="Arial"/>
                        </a:rPr>
                        <a:t> to UN  </a:t>
                      </a:r>
                      <a:r>
                        <a:rPr lang="fr-FR" sz="1200" b="0" i="0" u="none" strike="noStrike" dirty="0" err="1">
                          <a:effectLst/>
                          <a:latin typeface="Arial"/>
                        </a:rPr>
                        <a:t>Japanese</a:t>
                      </a:r>
                      <a:r>
                        <a:rPr lang="fr-FR" sz="1200" b="0" i="0" u="none" strike="noStrike" dirty="0">
                          <a:effectLst/>
                          <a:latin typeface="Arial"/>
                        </a:rPr>
                        <a:t> </a:t>
                      </a:r>
                      <a:r>
                        <a:rPr lang="fr-FR" sz="1200" b="0" i="0" u="none" strike="noStrike" dirty="0" err="1">
                          <a:effectLst/>
                          <a:latin typeface="Arial"/>
                        </a:rPr>
                        <a:t>Red</a:t>
                      </a:r>
                      <a:r>
                        <a:rPr lang="fr-FR" sz="1200" b="0" i="0" u="none" strike="noStrike" dirty="0">
                          <a:effectLst/>
                          <a:latin typeface="Arial"/>
                        </a:rPr>
                        <a:t> Cross Society  </a:t>
                      </a:r>
                      <a:r>
                        <a:rPr lang="fr-FR" sz="1200" b="0" i="0" u="none" strike="noStrike" dirty="0" err="1">
                          <a:effectLst/>
                          <a:latin typeface="Arial"/>
                        </a:rPr>
                        <a:t>Swiss</a:t>
                      </a:r>
                      <a:r>
                        <a:rPr lang="fr-FR" sz="1200" b="0" i="0" u="none" strike="noStrike" dirty="0">
                          <a:effectLst/>
                          <a:latin typeface="Arial"/>
                        </a:rPr>
                        <a:t> </a:t>
                      </a:r>
                      <a:r>
                        <a:rPr lang="fr-FR" sz="1200" b="0" i="0" u="none" strike="noStrike" dirty="0" err="1">
                          <a:effectLst/>
                          <a:latin typeface="Arial"/>
                        </a:rPr>
                        <a:t>Red</a:t>
                      </a:r>
                      <a:r>
                        <a:rPr lang="fr-FR" sz="1200" b="0" i="0" u="none" strike="noStrike" dirty="0">
                          <a:effectLst/>
                          <a:latin typeface="Arial"/>
                        </a:rPr>
                        <a:t> Cross  Tuvalu </a:t>
                      </a:r>
                      <a:r>
                        <a:rPr lang="fr-FR" sz="1200" b="0" i="0" u="none" strike="noStrike" dirty="0" err="1">
                          <a:effectLst/>
                          <a:latin typeface="Arial"/>
                        </a:rPr>
                        <a:t>Red</a:t>
                      </a:r>
                      <a:r>
                        <a:rPr lang="fr-FR" sz="1200" b="0" i="0" u="none" strike="noStrike" dirty="0">
                          <a:effectLst/>
                          <a:latin typeface="Arial"/>
                        </a:rPr>
                        <a:t> Cross  New </a:t>
                      </a:r>
                      <a:r>
                        <a:rPr lang="fr-FR" sz="1200" b="0" i="0" u="none" strike="noStrike" dirty="0" err="1">
                          <a:effectLst/>
                          <a:latin typeface="Arial"/>
                        </a:rPr>
                        <a:t>Zealand</a:t>
                      </a:r>
                      <a:r>
                        <a:rPr lang="fr-FR" sz="1200" b="0" i="0" u="none" strike="noStrike" dirty="0">
                          <a:effectLst/>
                          <a:latin typeface="Arial"/>
                        </a:rPr>
                        <a:t> </a:t>
                      </a:r>
                      <a:r>
                        <a:rPr lang="fr-FR" sz="1200" b="0" i="0" u="none" strike="noStrike" dirty="0" err="1">
                          <a:effectLst/>
                          <a:latin typeface="Arial"/>
                        </a:rPr>
                        <a:t>Red</a:t>
                      </a:r>
                      <a:r>
                        <a:rPr lang="fr-FR" sz="1200" b="0" i="0" u="none" strike="noStrike" dirty="0">
                          <a:effectLst/>
                          <a:latin typeface="Arial"/>
                        </a:rPr>
                        <a:t> Cross, EU GCCA, EU GFDR, GEF, Hong Kong </a:t>
                      </a:r>
                      <a:r>
                        <a:rPr lang="fr-FR" sz="1200" b="0" i="0" u="none" strike="noStrike" dirty="0" err="1">
                          <a:effectLst/>
                          <a:latin typeface="Arial"/>
                        </a:rPr>
                        <a:t>Governement</a:t>
                      </a:r>
                      <a:r>
                        <a:rPr lang="fr-FR" sz="1200" b="0" i="0" u="none" strike="noStrike" dirty="0">
                          <a:effectLst/>
                          <a:latin typeface="Arial"/>
                        </a:rPr>
                        <a:t>, Ikea, South </a:t>
                      </a:r>
                      <a:r>
                        <a:rPr lang="fr-FR" sz="1200" b="0" i="0" u="none" strike="noStrike" dirty="0" err="1">
                          <a:effectLst/>
                          <a:latin typeface="Arial"/>
                        </a:rPr>
                        <a:t>Korea</a:t>
                      </a:r>
                      <a:r>
                        <a:rPr lang="fr-FR" sz="1200" b="0" i="0" u="none" strike="noStrike" dirty="0">
                          <a:effectLst/>
                          <a:latin typeface="Arial"/>
                        </a:rPr>
                        <a:t> </a:t>
                      </a:r>
                      <a:r>
                        <a:rPr lang="fr-FR" sz="1200" b="0" i="0" u="none" strike="noStrike" dirty="0" err="1">
                          <a:effectLst/>
                          <a:latin typeface="Arial"/>
                        </a:rPr>
                        <a:t>Governement</a:t>
                      </a:r>
                      <a:r>
                        <a:rPr lang="fr-FR" sz="1200" b="0" i="0" u="none" strike="noStrike" dirty="0">
                          <a:effectLst/>
                          <a:latin typeface="Arial"/>
                        </a:rPr>
                        <a:t>,  </a:t>
                      </a:r>
                      <a:r>
                        <a:rPr lang="fr-FR" sz="1200" b="0" i="0" u="none" strike="noStrike" dirty="0" err="1">
                          <a:effectLst/>
                          <a:latin typeface="Arial"/>
                        </a:rPr>
                        <a:t>European</a:t>
                      </a:r>
                      <a:r>
                        <a:rPr lang="fr-FR" sz="1200" b="0" i="0" u="none" strike="noStrike" dirty="0">
                          <a:effectLst/>
                          <a:latin typeface="Arial"/>
                        </a:rPr>
                        <a:t> Commission &amp; </a:t>
                      </a:r>
                      <a:r>
                        <a:rPr lang="fr-FR" sz="1200" b="0" i="0" u="none" strike="noStrike" dirty="0" err="1">
                          <a:effectLst/>
                          <a:latin typeface="Arial"/>
                        </a:rPr>
                        <a:t>Private</a:t>
                      </a:r>
                      <a:r>
                        <a:rPr lang="fr-FR" sz="1200" b="0" i="0" u="none" strike="noStrike" dirty="0">
                          <a:effectLst/>
                          <a:latin typeface="Arial"/>
                        </a:rPr>
                        <a:t> </a:t>
                      </a:r>
                      <a:r>
                        <a:rPr lang="fr-FR" sz="1200" b="0" i="0" u="none" strike="noStrike" dirty="0" err="1">
                          <a:effectLst/>
                          <a:latin typeface="Arial"/>
                        </a:rPr>
                        <a:t>donors</a:t>
                      </a:r>
                      <a:r>
                        <a:rPr lang="fr-FR" sz="1200" b="0" i="0" u="none" strike="noStrike" dirty="0">
                          <a:effectLst/>
                          <a:latin typeface="Arial"/>
                        </a:rPr>
                        <a:t>.</a:t>
                      </a:r>
                    </a:p>
                  </a:txBody>
                  <a:tcPr marL="5810" marR="5810" marT="581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6289778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781208743"/>
              </p:ext>
            </p:extLst>
          </p:nvPr>
        </p:nvGraphicFramePr>
        <p:xfrm>
          <a:off x="152400" y="304799"/>
          <a:ext cx="8839201" cy="6400801"/>
        </p:xfrm>
        <a:graphic>
          <a:graphicData uri="http://schemas.openxmlformats.org/drawingml/2006/table">
            <a:tbl>
              <a:tblPr/>
              <a:tblGrid>
                <a:gridCol w="441961"/>
                <a:gridCol w="2400646"/>
                <a:gridCol w="361604"/>
                <a:gridCol w="5634990"/>
              </a:tblGrid>
              <a:tr h="445270">
                <a:tc>
                  <a:txBody>
                    <a:bodyPr/>
                    <a:lstStyle/>
                    <a:p>
                      <a:pPr algn="ctr" fontAlgn="t"/>
                      <a:r>
                        <a:rPr lang="fr-FR" sz="1400" b="0" i="0" u="none" strike="noStrike">
                          <a:effectLst/>
                          <a:latin typeface="Arial"/>
                          <a:cs typeface="Arial"/>
                        </a:rPr>
                        <a:t>1</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t"/>
                      <a:r>
                        <a:rPr lang="fr-FR" sz="1400" b="0" i="0" u="none" strike="noStrike">
                          <a:effectLst/>
                          <a:latin typeface="Arial"/>
                          <a:cs typeface="Arial"/>
                        </a:rPr>
                        <a:t>ADRA Vanuatu</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t"/>
                      <a:r>
                        <a:rPr lang="fr-FR" sz="1400" b="0" i="0" u="none" strike="noStrike">
                          <a:effectLst/>
                          <a:latin typeface="Arial"/>
                          <a:cs typeface="Arial"/>
                        </a:rPr>
                        <a:t> </a:t>
                      </a:r>
                    </a:p>
                  </a:txBody>
                  <a:tcPr marL="8748" marR="8748" marT="874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t"/>
                      <a:r>
                        <a:rPr lang="fr-FR" sz="1400" b="0" i="0" u="none" strike="noStrike">
                          <a:effectLst/>
                          <a:latin typeface="Arial"/>
                          <a:cs typeface="Arial"/>
                        </a:rPr>
                        <a:t>ADRA - Cyclone Pam Recovery Project - Shelter Construction SE Ambrym</a:t>
                      </a:r>
                    </a:p>
                  </a:txBody>
                  <a:tcPr marL="8748" marR="8748" marT="874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693636">
                <a:tc>
                  <a:txBody>
                    <a:bodyPr/>
                    <a:lstStyle/>
                    <a:p>
                      <a:pPr algn="ctr" fontAlgn="t"/>
                      <a:r>
                        <a:rPr lang="fr-FR" sz="1400" b="0" i="0" u="none" strike="noStrike">
                          <a:effectLst/>
                          <a:latin typeface="Arial"/>
                          <a:cs typeface="Arial"/>
                        </a:rPr>
                        <a:t>2</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fr-FR" sz="1400" b="0" i="0" u="none" strike="noStrike">
                          <a:effectLst/>
                          <a:latin typeface="Arial"/>
                          <a:cs typeface="Arial"/>
                        </a:rPr>
                        <a:t>Caritas</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t"/>
                      <a:r>
                        <a:rPr lang="fr-FR" sz="1400" b="0" i="0" u="none" strike="noStrike">
                          <a:effectLst/>
                          <a:latin typeface="Arial"/>
                          <a:cs typeface="Arial"/>
                        </a:rPr>
                        <a:t> </a:t>
                      </a:r>
                    </a:p>
                  </a:txBody>
                  <a:tcPr marL="8748" marR="8748" marT="874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fr-FR" sz="1400" b="0" i="0" u="none" strike="noStrike">
                          <a:effectLst/>
                          <a:latin typeface="Arial"/>
                          <a:cs typeface="Arial"/>
                        </a:rPr>
                        <a:t>Support to 10 vulnerable Households to repair and rebuild their damaged house by cyclone PAM in Port Vila and Tanna</a:t>
                      </a:r>
                    </a:p>
                  </a:txBody>
                  <a:tcPr marL="8748" marR="8748" marT="874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479461">
                <a:tc>
                  <a:txBody>
                    <a:bodyPr/>
                    <a:lstStyle/>
                    <a:p>
                      <a:pPr algn="ctr" fontAlgn="t"/>
                      <a:r>
                        <a:rPr lang="fr-FR" sz="1400" b="0" i="0" u="none" strike="noStrike">
                          <a:effectLst/>
                          <a:latin typeface="Arial"/>
                          <a:cs typeface="Arial"/>
                        </a:rPr>
                        <a:t>3</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t"/>
                      <a:r>
                        <a:rPr lang="fr-FR" sz="1400" b="0" i="0" u="none" strike="noStrike" dirty="0">
                          <a:effectLst/>
                          <a:latin typeface="Arial"/>
                          <a:cs typeface="Arial"/>
                        </a:rPr>
                        <a:t>Vanuatu Christian Council</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t"/>
                      <a:r>
                        <a:rPr lang="fr-FR" sz="1400" b="0" i="0" u="none" strike="noStrike">
                          <a:effectLst/>
                          <a:latin typeface="Arial"/>
                          <a:cs typeface="Arial"/>
                        </a:rPr>
                        <a:t> </a:t>
                      </a:r>
                    </a:p>
                  </a:txBody>
                  <a:tcPr marL="8748" marR="8748" marT="874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t"/>
                      <a:r>
                        <a:rPr lang="fr-FR" sz="1400" b="0" i="0" u="none" strike="noStrike">
                          <a:effectLst/>
                          <a:latin typeface="Arial"/>
                          <a:cs typeface="Arial"/>
                        </a:rPr>
                        <a:t>Small Grants Scheme for Repair of Church Buildings Used as Evacuation Centres</a:t>
                      </a:r>
                    </a:p>
                  </a:txBody>
                  <a:tcPr marL="8748" marR="8748" marT="874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340733">
                <a:tc>
                  <a:txBody>
                    <a:bodyPr/>
                    <a:lstStyle/>
                    <a:p>
                      <a:pPr algn="ctr" fontAlgn="t"/>
                      <a:r>
                        <a:rPr lang="fr-FR" sz="1400" b="0" i="0" u="none" strike="noStrike">
                          <a:effectLst/>
                          <a:latin typeface="Arial"/>
                          <a:cs typeface="Arial"/>
                        </a:rPr>
                        <a:t>4</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fr-FR" sz="1400" b="0" i="0" u="none" strike="noStrike">
                          <a:effectLst/>
                          <a:latin typeface="Arial"/>
                          <a:cs typeface="Arial"/>
                        </a:rPr>
                        <a:t>Vanuatu TVET </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t"/>
                      <a:r>
                        <a:rPr lang="fr-FR" sz="1400" b="0" i="0" u="none" strike="noStrike">
                          <a:effectLst/>
                          <a:latin typeface="Arial"/>
                          <a:cs typeface="Arial"/>
                        </a:rPr>
                        <a:t> </a:t>
                      </a:r>
                    </a:p>
                  </a:txBody>
                  <a:tcPr marL="8748" marR="8748" marT="874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fr-FR" sz="1400" b="0" i="0" u="none" strike="noStrike">
                          <a:effectLst/>
                          <a:latin typeface="Arial"/>
                          <a:cs typeface="Arial"/>
                        </a:rPr>
                        <a:t>Building Construction pilot program</a:t>
                      </a:r>
                    </a:p>
                  </a:txBody>
                  <a:tcPr marL="8748" marR="8748" marT="874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340733">
                <a:tc>
                  <a:txBody>
                    <a:bodyPr/>
                    <a:lstStyle/>
                    <a:p>
                      <a:pPr algn="ctr" fontAlgn="t"/>
                      <a:r>
                        <a:rPr lang="fr-FR" sz="1400" b="0" i="0" u="none" strike="noStrike">
                          <a:effectLst/>
                          <a:latin typeface="Arial"/>
                          <a:cs typeface="Arial"/>
                        </a:rPr>
                        <a:t>5</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t"/>
                      <a:r>
                        <a:rPr lang="fr-FR" sz="1400" b="0" i="0" u="none" strike="noStrike">
                          <a:effectLst/>
                          <a:latin typeface="Arial"/>
                          <a:cs typeface="Arial"/>
                        </a:rPr>
                        <a:t>Disability Desk, </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t"/>
                      <a:r>
                        <a:rPr lang="fr-FR" sz="1400" b="0" i="0" u="none" strike="noStrike">
                          <a:effectLst/>
                          <a:latin typeface="Arial"/>
                          <a:cs typeface="Arial"/>
                        </a:rPr>
                        <a:t> </a:t>
                      </a:r>
                    </a:p>
                  </a:txBody>
                  <a:tcPr marL="8748" marR="8748" marT="874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t"/>
                      <a:r>
                        <a:rPr lang="fr-FR" sz="1400" b="0" i="0" u="none" strike="noStrike">
                          <a:effectLst/>
                          <a:latin typeface="Arial"/>
                          <a:cs typeface="Arial"/>
                        </a:rPr>
                        <a:t>Shelters for People with Disabilities</a:t>
                      </a:r>
                    </a:p>
                  </a:txBody>
                  <a:tcPr marL="8748" marR="8748" marT="874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340733">
                <a:tc>
                  <a:txBody>
                    <a:bodyPr/>
                    <a:lstStyle/>
                    <a:p>
                      <a:pPr algn="ctr" fontAlgn="t"/>
                      <a:r>
                        <a:rPr lang="fr-FR" sz="1400" b="0" i="0" u="none" strike="noStrike">
                          <a:effectLst/>
                          <a:latin typeface="Arial"/>
                          <a:cs typeface="Arial"/>
                        </a:rPr>
                        <a:t>6</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fr-FR" sz="1400" b="0" i="0" u="none" strike="noStrike">
                          <a:effectLst/>
                          <a:latin typeface="Arial"/>
                          <a:cs typeface="Arial"/>
                        </a:rPr>
                        <a:t>The Salvation Army</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t"/>
                      <a:r>
                        <a:rPr lang="fr-FR" sz="1400" b="0" i="0" u="none" strike="noStrike">
                          <a:effectLst/>
                          <a:latin typeface="Arial"/>
                          <a:cs typeface="Arial"/>
                        </a:rPr>
                        <a:t> </a:t>
                      </a:r>
                    </a:p>
                  </a:txBody>
                  <a:tcPr marL="8748" marR="8748" marT="874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fr-FR" sz="1400" b="0" i="0" u="none" strike="noStrike">
                          <a:effectLst/>
                          <a:latin typeface="Arial"/>
                          <a:cs typeface="Arial"/>
                        </a:rPr>
                        <a:t>Erakor School Kindergarten</a:t>
                      </a:r>
                    </a:p>
                  </a:txBody>
                  <a:tcPr marL="8748" marR="8748" marT="874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340733">
                <a:tc>
                  <a:txBody>
                    <a:bodyPr/>
                    <a:lstStyle/>
                    <a:p>
                      <a:pPr algn="ctr" fontAlgn="t"/>
                      <a:r>
                        <a:rPr lang="fr-FR" sz="1400" b="0" i="0" u="none" strike="noStrike">
                          <a:effectLst/>
                          <a:latin typeface="Arial"/>
                          <a:cs typeface="Arial"/>
                        </a:rPr>
                        <a:t>7</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t"/>
                      <a:r>
                        <a:rPr lang="fr-FR" sz="1400" b="0" i="0" u="none" strike="noStrike">
                          <a:effectLst/>
                          <a:latin typeface="Arial"/>
                          <a:cs typeface="Arial"/>
                        </a:rPr>
                        <a:t>The Salvation Army</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t"/>
                      <a:r>
                        <a:rPr lang="fr-FR" sz="1400" b="0" i="0" u="none" strike="noStrike">
                          <a:effectLst/>
                          <a:latin typeface="Arial"/>
                          <a:cs typeface="Arial"/>
                        </a:rPr>
                        <a:t> </a:t>
                      </a:r>
                    </a:p>
                  </a:txBody>
                  <a:tcPr marL="8748" marR="8748" marT="874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t"/>
                      <a:r>
                        <a:rPr lang="fr-FR" sz="1400" b="0" i="0" u="none" strike="noStrike">
                          <a:effectLst/>
                          <a:latin typeface="Arial"/>
                          <a:cs typeface="Arial"/>
                        </a:rPr>
                        <a:t>Tanna shelter and water harvesting project</a:t>
                      </a:r>
                    </a:p>
                  </a:txBody>
                  <a:tcPr marL="8748" marR="8748" marT="874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340733">
                <a:tc>
                  <a:txBody>
                    <a:bodyPr/>
                    <a:lstStyle/>
                    <a:p>
                      <a:pPr algn="ctr" fontAlgn="t"/>
                      <a:r>
                        <a:rPr lang="fr-FR" sz="1400" b="0" i="0" u="none" strike="noStrike">
                          <a:effectLst/>
                          <a:latin typeface="Arial"/>
                          <a:cs typeface="Arial"/>
                        </a:rPr>
                        <a:t>8</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fr-FR" sz="1400" b="0" i="0" u="none" strike="noStrike">
                          <a:effectLst/>
                          <a:latin typeface="Arial"/>
                          <a:cs typeface="Arial"/>
                        </a:rPr>
                        <a:t>World Vision</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t"/>
                      <a:r>
                        <a:rPr lang="fr-FR" sz="1400" b="0" i="0" u="none" strike="noStrike">
                          <a:effectLst/>
                          <a:latin typeface="Arial"/>
                          <a:cs typeface="Arial"/>
                        </a:rPr>
                        <a:t> </a:t>
                      </a:r>
                    </a:p>
                  </a:txBody>
                  <a:tcPr marL="8748" marR="8748" marT="874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fr-FR" sz="1400" b="0" i="0" u="none" strike="noStrike">
                          <a:effectLst/>
                          <a:latin typeface="Arial"/>
                          <a:cs typeface="Arial"/>
                        </a:rPr>
                        <a:t>Cyclone Pam Response in Tafea, Vanuatu - MFAT</a:t>
                      </a:r>
                    </a:p>
                  </a:txBody>
                  <a:tcPr marL="8748" marR="8748" marT="874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340733">
                <a:tc>
                  <a:txBody>
                    <a:bodyPr/>
                    <a:lstStyle/>
                    <a:p>
                      <a:pPr algn="ctr" fontAlgn="t"/>
                      <a:r>
                        <a:rPr lang="fr-FR" sz="1400" b="0" i="0" u="none" strike="noStrike">
                          <a:effectLst/>
                          <a:latin typeface="Arial"/>
                          <a:cs typeface="Arial"/>
                        </a:rPr>
                        <a:t>9</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t"/>
                      <a:r>
                        <a:rPr lang="fr-FR" sz="1400" b="0" i="0" u="none" strike="noStrike">
                          <a:effectLst/>
                          <a:latin typeface="Arial"/>
                          <a:cs typeface="Arial"/>
                        </a:rPr>
                        <a:t>World Vision</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t"/>
                      <a:r>
                        <a:rPr lang="fr-FR" sz="1400" b="0" i="0" u="none" strike="noStrike">
                          <a:effectLst/>
                          <a:latin typeface="Arial"/>
                          <a:cs typeface="Arial"/>
                        </a:rPr>
                        <a:t> </a:t>
                      </a:r>
                    </a:p>
                  </a:txBody>
                  <a:tcPr marL="8748" marR="8748" marT="874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t"/>
                      <a:r>
                        <a:rPr lang="fr-FR" sz="1400" b="0" i="0" u="none" strike="noStrike">
                          <a:effectLst/>
                          <a:latin typeface="Arial"/>
                          <a:cs typeface="Arial"/>
                        </a:rPr>
                        <a:t>World Vision Vanuatu Cyclone Pam Response – DFAT</a:t>
                      </a:r>
                    </a:p>
                  </a:txBody>
                  <a:tcPr marL="8748" marR="8748" marT="874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340733">
                <a:tc>
                  <a:txBody>
                    <a:bodyPr/>
                    <a:lstStyle/>
                    <a:p>
                      <a:pPr algn="ctr" fontAlgn="t"/>
                      <a:r>
                        <a:rPr lang="fr-FR" sz="1400" b="0" i="0" u="none" strike="noStrike">
                          <a:effectLst/>
                          <a:latin typeface="Arial"/>
                          <a:cs typeface="Arial"/>
                        </a:rPr>
                        <a:t>10</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fr-FR" sz="1400" b="0" i="0" u="none" strike="noStrike">
                          <a:effectLst/>
                          <a:latin typeface="Arial"/>
                          <a:cs typeface="Arial"/>
                        </a:rPr>
                        <a:t> CARE International</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t"/>
                      <a:r>
                        <a:rPr lang="fr-FR" sz="1400" b="0" i="0" u="none" strike="noStrike">
                          <a:effectLst/>
                          <a:latin typeface="Arial"/>
                          <a:cs typeface="Arial"/>
                        </a:rPr>
                        <a:t> </a:t>
                      </a:r>
                    </a:p>
                  </a:txBody>
                  <a:tcPr marL="8748" marR="8748" marT="874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fr-FR" sz="1400" b="0" i="0" u="none" strike="noStrike">
                          <a:effectLst/>
                          <a:latin typeface="Arial"/>
                          <a:cs typeface="Arial"/>
                        </a:rPr>
                        <a:t>CARE International TC Pam response</a:t>
                      </a:r>
                    </a:p>
                  </a:txBody>
                  <a:tcPr marL="8748" marR="8748" marT="874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340733">
                <a:tc>
                  <a:txBody>
                    <a:bodyPr/>
                    <a:lstStyle/>
                    <a:p>
                      <a:pPr algn="ctr" fontAlgn="t"/>
                      <a:r>
                        <a:rPr lang="fr-FR" sz="1400" b="0" i="0" u="none" strike="noStrike">
                          <a:effectLst/>
                          <a:latin typeface="Arial"/>
                          <a:cs typeface="Arial"/>
                        </a:rPr>
                        <a:t>11</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t"/>
                      <a:r>
                        <a:rPr lang="fr-FR" sz="1400" b="0" i="0" u="none" strike="noStrike">
                          <a:effectLst/>
                          <a:latin typeface="Arial"/>
                          <a:cs typeface="Arial"/>
                        </a:rPr>
                        <a:t>Vanuatu Red Cross / IFRC</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t"/>
                      <a:r>
                        <a:rPr lang="fr-FR" sz="1400" b="0" i="0" u="none" strike="noStrike">
                          <a:effectLst/>
                          <a:latin typeface="Arial"/>
                          <a:cs typeface="Arial"/>
                        </a:rPr>
                        <a:t> </a:t>
                      </a:r>
                    </a:p>
                  </a:txBody>
                  <a:tcPr marL="8748" marR="8748" marT="874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t"/>
                      <a:r>
                        <a:rPr lang="fr-FR" sz="1400" b="0" i="0" u="none" strike="noStrike">
                          <a:effectLst/>
                          <a:latin typeface="Arial"/>
                          <a:cs typeface="Arial"/>
                        </a:rPr>
                        <a:t>Vanuatu Red Cross cyclone PAM response</a:t>
                      </a:r>
                    </a:p>
                  </a:txBody>
                  <a:tcPr marL="8748" marR="8748" marT="874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340733">
                <a:tc>
                  <a:txBody>
                    <a:bodyPr/>
                    <a:lstStyle/>
                    <a:p>
                      <a:pPr algn="ctr" fontAlgn="t"/>
                      <a:r>
                        <a:rPr lang="fr-FR" sz="1400" b="0" i="0" u="none" strike="noStrike">
                          <a:effectLst/>
                          <a:latin typeface="Arial"/>
                          <a:cs typeface="Arial"/>
                        </a:rPr>
                        <a:t>12</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fr-FR" sz="1400" b="0" i="0" u="none" strike="noStrike">
                          <a:effectLst/>
                          <a:latin typeface="Arial"/>
                          <a:cs typeface="Arial"/>
                        </a:rPr>
                        <a:t>VMGD</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t"/>
                      <a:r>
                        <a:rPr lang="fr-FR" sz="1400" b="0" i="0" u="none" strike="noStrike">
                          <a:effectLst/>
                          <a:latin typeface="Arial"/>
                          <a:cs typeface="Arial"/>
                        </a:rPr>
                        <a:t> </a:t>
                      </a:r>
                    </a:p>
                  </a:txBody>
                  <a:tcPr marL="8748" marR="8748" marT="874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fr-FR" sz="1400" b="0" i="0" u="none" strike="noStrike">
                          <a:effectLst/>
                          <a:latin typeface="Arial"/>
                          <a:cs typeface="Arial"/>
                        </a:rPr>
                        <a:t>IRCCNH Increasing Resilience to Climate Change and Natural Hazard</a:t>
                      </a:r>
                    </a:p>
                  </a:txBody>
                  <a:tcPr marL="8748" marR="8748" marT="874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340733">
                <a:tc>
                  <a:txBody>
                    <a:bodyPr/>
                    <a:lstStyle/>
                    <a:p>
                      <a:pPr algn="ctr" fontAlgn="t"/>
                      <a:r>
                        <a:rPr lang="fr-FR" sz="1400" b="0" i="0" u="none" strike="noStrike">
                          <a:effectLst/>
                          <a:latin typeface="Arial"/>
                          <a:cs typeface="Arial"/>
                        </a:rPr>
                        <a:t>13</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t"/>
                      <a:r>
                        <a:rPr lang="fr-FR" sz="1400" b="0" i="0" u="none" strike="noStrike">
                          <a:effectLst/>
                          <a:latin typeface="Arial"/>
                          <a:cs typeface="Arial"/>
                        </a:rPr>
                        <a:t>Save the Children</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t"/>
                      <a:r>
                        <a:rPr lang="fr-FR" sz="1400" b="0" i="0" u="none" strike="noStrike">
                          <a:effectLst/>
                          <a:latin typeface="Arial"/>
                          <a:cs typeface="Arial"/>
                        </a:rPr>
                        <a:t> </a:t>
                      </a:r>
                    </a:p>
                  </a:txBody>
                  <a:tcPr marL="8748" marR="8748" marT="874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t"/>
                      <a:r>
                        <a:rPr lang="fr-FR" sz="1400" b="0" i="0" u="none" strike="noStrike">
                          <a:effectLst/>
                          <a:latin typeface="Arial"/>
                          <a:cs typeface="Arial"/>
                        </a:rPr>
                        <a:t>Save the Children Shelter Distribution </a:t>
                      </a:r>
                    </a:p>
                  </a:txBody>
                  <a:tcPr marL="8748" marR="8748" marT="874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r h="1034371">
                <a:tc>
                  <a:txBody>
                    <a:bodyPr/>
                    <a:lstStyle/>
                    <a:p>
                      <a:pPr algn="ctr" fontAlgn="t"/>
                      <a:r>
                        <a:rPr lang="fr-FR" sz="1400" b="0" i="0" u="none" strike="noStrike">
                          <a:effectLst/>
                          <a:latin typeface="Arial"/>
                          <a:cs typeface="Arial"/>
                        </a:rPr>
                        <a:t>14</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fr-FR" sz="1400" b="0" i="0" u="none" strike="noStrike">
                          <a:effectLst/>
                          <a:latin typeface="Arial"/>
                          <a:cs typeface="Arial"/>
                        </a:rPr>
                        <a:t>IOM </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t"/>
                      <a:r>
                        <a:rPr lang="fr-FR" sz="1400" b="0" i="0" u="none" strike="noStrike">
                          <a:effectLst/>
                          <a:latin typeface="Arial"/>
                          <a:cs typeface="Arial"/>
                        </a:rPr>
                        <a:t> </a:t>
                      </a:r>
                    </a:p>
                  </a:txBody>
                  <a:tcPr marL="8748" marR="8748" marT="874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fr-FR" sz="1400" b="0" i="0" u="none" strike="noStrike" dirty="0">
                          <a:effectLst/>
                          <a:latin typeface="Arial"/>
                          <a:cs typeface="Arial"/>
                        </a:rPr>
                        <a:t>1- VERITAS : Vanuatu Emergency </a:t>
                      </a:r>
                      <a:r>
                        <a:rPr lang="fr-FR" sz="1400" b="0" i="0" u="none" strike="noStrike" dirty="0" err="1">
                          <a:effectLst/>
                          <a:latin typeface="Arial"/>
                          <a:cs typeface="Arial"/>
                        </a:rPr>
                        <a:t>Response</a:t>
                      </a:r>
                      <a:r>
                        <a:rPr lang="fr-FR" sz="1400" b="0" i="0" u="none" strike="noStrike" dirty="0">
                          <a:effectLst/>
                          <a:latin typeface="Arial"/>
                          <a:cs typeface="Arial"/>
                        </a:rPr>
                        <a:t> For </a:t>
                      </a:r>
                      <a:r>
                        <a:rPr lang="fr-FR" sz="1400" b="0" i="0" u="none" strike="noStrike" dirty="0" err="1">
                          <a:effectLst/>
                          <a:latin typeface="Arial"/>
                          <a:cs typeface="Arial"/>
                        </a:rPr>
                        <a:t>Internally</a:t>
                      </a:r>
                      <a:r>
                        <a:rPr lang="fr-FR" sz="1400" b="0" i="0" u="none" strike="noStrike" dirty="0">
                          <a:effectLst/>
                          <a:latin typeface="Arial"/>
                          <a:cs typeface="Arial"/>
                        </a:rPr>
                        <a:t> </a:t>
                      </a:r>
                      <a:r>
                        <a:rPr lang="fr-FR" sz="1400" b="0" i="0" u="none" strike="noStrike" dirty="0" err="1">
                          <a:effectLst/>
                          <a:latin typeface="Arial"/>
                          <a:cs typeface="Arial"/>
                        </a:rPr>
                        <a:t>Displaced</a:t>
                      </a:r>
                      <a:r>
                        <a:rPr lang="fr-FR" sz="1400" b="0" i="0" u="none" strike="noStrike" dirty="0">
                          <a:effectLst/>
                          <a:latin typeface="Arial"/>
                          <a:cs typeface="Arial"/>
                        </a:rPr>
                        <a:t> </a:t>
                      </a:r>
                      <a:r>
                        <a:rPr lang="fr-FR" sz="1400" b="0" i="0" u="none" strike="noStrike" dirty="0" err="1">
                          <a:effectLst/>
                          <a:latin typeface="Arial"/>
                          <a:cs typeface="Arial"/>
                        </a:rPr>
                        <a:t>Persons</a:t>
                      </a:r>
                      <a:r>
                        <a:rPr lang="fr-FR" sz="1400" b="0" i="0" u="none" strike="noStrike" dirty="0">
                          <a:effectLst/>
                          <a:latin typeface="Arial"/>
                          <a:cs typeface="Arial"/>
                        </a:rPr>
                        <a:t> And </a:t>
                      </a:r>
                      <a:r>
                        <a:rPr lang="fr-FR" sz="1400" b="0" i="0" u="none" strike="noStrike" dirty="0" err="1">
                          <a:effectLst/>
                          <a:latin typeface="Arial"/>
                          <a:cs typeface="Arial"/>
                        </a:rPr>
                        <a:t>Technical</a:t>
                      </a:r>
                      <a:r>
                        <a:rPr lang="fr-FR" sz="1400" b="0" i="0" u="none" strike="noStrike" dirty="0">
                          <a:effectLst/>
                          <a:latin typeface="Arial"/>
                          <a:cs typeface="Arial"/>
                        </a:rPr>
                        <a:t> Assistance .    2- REBUILT: </a:t>
                      </a:r>
                      <a:r>
                        <a:rPr lang="fr-FR" sz="1400" b="0" i="0" u="none" strike="noStrike" dirty="0" err="1">
                          <a:effectLst/>
                          <a:latin typeface="Arial"/>
                          <a:cs typeface="Arial"/>
                        </a:rPr>
                        <a:t>Resilient</a:t>
                      </a:r>
                      <a:r>
                        <a:rPr lang="fr-FR" sz="1400" b="0" i="0" u="none" strike="noStrike" dirty="0">
                          <a:effectLst/>
                          <a:latin typeface="Arial"/>
                          <a:cs typeface="Arial"/>
                        </a:rPr>
                        <a:t> </a:t>
                      </a:r>
                      <a:r>
                        <a:rPr lang="fr-FR" sz="1400" b="0" i="0" u="none" strike="noStrike" dirty="0" err="1">
                          <a:effectLst/>
                          <a:latin typeface="Arial"/>
                          <a:cs typeface="Arial"/>
                        </a:rPr>
                        <a:t>Environmentally-appropriate</a:t>
                      </a:r>
                      <a:r>
                        <a:rPr lang="fr-FR" sz="1400" b="0" i="0" u="none" strike="noStrike" dirty="0">
                          <a:effectLst/>
                          <a:latin typeface="Arial"/>
                          <a:cs typeface="Arial"/>
                        </a:rPr>
                        <a:t> Building </a:t>
                      </a:r>
                      <a:r>
                        <a:rPr lang="fr-FR" sz="1400" b="0" i="0" u="none" strike="noStrike" dirty="0" err="1">
                          <a:effectLst/>
                          <a:latin typeface="Arial"/>
                          <a:cs typeface="Arial"/>
                        </a:rPr>
                        <a:t>through</a:t>
                      </a:r>
                      <a:r>
                        <a:rPr lang="fr-FR" sz="1400" b="0" i="0" u="none" strike="noStrike" dirty="0">
                          <a:effectLst/>
                          <a:latin typeface="Arial"/>
                          <a:cs typeface="Arial"/>
                        </a:rPr>
                        <a:t> </a:t>
                      </a:r>
                      <a:r>
                        <a:rPr lang="fr-FR" sz="1400" b="0" i="0" u="none" strike="noStrike" dirty="0" err="1">
                          <a:effectLst/>
                          <a:latin typeface="Arial"/>
                          <a:cs typeface="Arial"/>
                        </a:rPr>
                        <a:t>Upgrading</a:t>
                      </a:r>
                      <a:r>
                        <a:rPr lang="fr-FR" sz="1400" b="0" i="0" u="none" strike="noStrike" dirty="0">
                          <a:effectLst/>
                          <a:latin typeface="Arial"/>
                          <a:cs typeface="Arial"/>
                        </a:rPr>
                        <a:t> </a:t>
                      </a:r>
                      <a:r>
                        <a:rPr lang="fr-FR" sz="1400" b="0" i="0" u="none" strike="noStrike" dirty="0" err="1">
                          <a:effectLst/>
                          <a:latin typeface="Arial"/>
                          <a:cs typeface="Arial"/>
                        </a:rPr>
                        <a:t>Indigenous</a:t>
                      </a:r>
                      <a:r>
                        <a:rPr lang="fr-FR" sz="1400" b="0" i="0" u="none" strike="noStrike" dirty="0">
                          <a:effectLst/>
                          <a:latin typeface="Arial"/>
                          <a:cs typeface="Arial"/>
                        </a:rPr>
                        <a:t> and Local Techniques </a:t>
                      </a:r>
                      <a:r>
                        <a:rPr lang="fr-FR" sz="1400" b="0" i="0" u="none" strike="noStrike" dirty="0" err="1">
                          <a:effectLst/>
                          <a:latin typeface="Arial"/>
                          <a:cs typeface="Arial"/>
                        </a:rPr>
                        <a:t>inVanuatu</a:t>
                      </a:r>
                      <a:endParaRPr lang="fr-FR" sz="1400" b="0" i="0" u="none" strike="noStrike" dirty="0">
                        <a:effectLst/>
                        <a:latin typeface="Arial"/>
                        <a:cs typeface="Arial"/>
                      </a:endParaRPr>
                    </a:p>
                  </a:txBody>
                  <a:tcPr marL="8748" marR="8748" marT="874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340733">
                <a:tc>
                  <a:txBody>
                    <a:bodyPr/>
                    <a:lstStyle/>
                    <a:p>
                      <a:pPr algn="ctr" fontAlgn="t"/>
                      <a:r>
                        <a:rPr lang="fr-FR" sz="1400" b="0" i="0" u="none" strike="noStrike">
                          <a:effectLst/>
                          <a:latin typeface="Arial"/>
                          <a:cs typeface="Arial"/>
                        </a:rPr>
                        <a:t>15</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t"/>
                      <a:r>
                        <a:rPr lang="fr-FR" sz="1400" b="0" i="0" u="none" strike="noStrike">
                          <a:effectLst/>
                          <a:latin typeface="Arial"/>
                          <a:cs typeface="Arial"/>
                        </a:rPr>
                        <a:t>Latter-day Saint Charities</a:t>
                      </a:r>
                    </a:p>
                  </a:txBody>
                  <a:tcPr marL="8748" marR="8748" marT="874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t"/>
                      <a:r>
                        <a:rPr lang="fr-FR" sz="1400" b="0" i="0" u="none" strike="noStrike">
                          <a:effectLst/>
                          <a:latin typeface="Arial"/>
                          <a:cs typeface="Arial"/>
                        </a:rPr>
                        <a:t> </a:t>
                      </a:r>
                    </a:p>
                  </a:txBody>
                  <a:tcPr marL="8748" marR="8748" marT="8748"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t"/>
                      <a:r>
                        <a:rPr lang="fr-FR" sz="1400" b="0" i="0" u="none" strike="noStrike" dirty="0">
                          <a:effectLst/>
                          <a:latin typeface="Arial"/>
                          <a:cs typeface="Arial"/>
                        </a:rPr>
                        <a:t>LDS </a:t>
                      </a:r>
                      <a:r>
                        <a:rPr lang="fr-FR" sz="1400" b="0" i="0" u="none" strike="noStrike" dirty="0" err="1">
                          <a:effectLst/>
                          <a:latin typeface="Arial"/>
                          <a:cs typeface="Arial"/>
                        </a:rPr>
                        <a:t>Rebuilding</a:t>
                      </a:r>
                      <a:r>
                        <a:rPr lang="fr-FR" sz="1400" b="0" i="0" u="none" strike="noStrike" dirty="0">
                          <a:effectLst/>
                          <a:latin typeface="Arial"/>
                          <a:cs typeface="Arial"/>
                        </a:rPr>
                        <a:t> Plan</a:t>
                      </a:r>
                    </a:p>
                  </a:txBody>
                  <a:tcPr marL="8748" marR="8748" marT="8748"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val="28275666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841500" y="0"/>
            <a:ext cx="5453216" cy="6858000"/>
          </a:xfrm>
          <a:prstGeom prst="rect">
            <a:avLst/>
          </a:prstGeom>
        </p:spPr>
      </p:pic>
    </p:spTree>
    <p:extLst>
      <p:ext uri="{BB962C8B-B14F-4D97-AF65-F5344CB8AC3E}">
        <p14:creationId xmlns:p14="http://schemas.microsoft.com/office/powerpoint/2010/main" val="9702825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Graphique 4"/>
          <p:cNvGraphicFramePr>
            <a:graphicFrameLocks/>
          </p:cNvGraphicFramePr>
          <p:nvPr>
            <p:extLst>
              <p:ext uri="{D42A27DB-BD31-4B8C-83A1-F6EECF244321}">
                <p14:modId xmlns:p14="http://schemas.microsoft.com/office/powerpoint/2010/main" val="2272684813"/>
              </p:ext>
            </p:extLst>
          </p:nvPr>
        </p:nvGraphicFramePr>
        <p:xfrm>
          <a:off x="0" y="228600"/>
          <a:ext cx="91440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8193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Graphique 5"/>
          <p:cNvGraphicFramePr>
            <a:graphicFrameLocks/>
          </p:cNvGraphicFramePr>
          <p:nvPr>
            <p:extLst>
              <p:ext uri="{D42A27DB-BD31-4B8C-83A1-F6EECF244321}">
                <p14:modId xmlns:p14="http://schemas.microsoft.com/office/powerpoint/2010/main" val="688392336"/>
              </p:ext>
            </p:extLst>
          </p:nvPr>
        </p:nvGraphicFramePr>
        <p:xfrm>
          <a:off x="0" y="533400"/>
          <a:ext cx="91440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77992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Graphique 4"/>
          <p:cNvGraphicFramePr>
            <a:graphicFrameLocks/>
          </p:cNvGraphicFramePr>
          <p:nvPr>
            <p:extLst>
              <p:ext uri="{D42A27DB-BD31-4B8C-83A1-F6EECF244321}">
                <p14:modId xmlns:p14="http://schemas.microsoft.com/office/powerpoint/2010/main" val="1410751007"/>
              </p:ext>
            </p:extLst>
          </p:nvPr>
        </p:nvGraphicFramePr>
        <p:xfrm>
          <a:off x="0" y="228600"/>
          <a:ext cx="914400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16191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Graphique 4"/>
          <p:cNvGraphicFramePr>
            <a:graphicFrameLocks/>
          </p:cNvGraphicFramePr>
          <p:nvPr>
            <p:extLst>
              <p:ext uri="{D42A27DB-BD31-4B8C-83A1-F6EECF244321}">
                <p14:modId xmlns:p14="http://schemas.microsoft.com/office/powerpoint/2010/main" val="4254517095"/>
              </p:ext>
            </p:extLst>
          </p:nvPr>
        </p:nvGraphicFramePr>
        <p:xfrm>
          <a:off x="0" y="228600"/>
          <a:ext cx="9144000" cy="5867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57297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Graphique 4"/>
          <p:cNvGraphicFramePr>
            <a:graphicFrameLocks/>
          </p:cNvGraphicFramePr>
          <p:nvPr>
            <p:extLst>
              <p:ext uri="{D42A27DB-BD31-4B8C-83A1-F6EECF244321}">
                <p14:modId xmlns:p14="http://schemas.microsoft.com/office/powerpoint/2010/main" val="739044174"/>
              </p:ext>
            </p:extLst>
          </p:nvPr>
        </p:nvGraphicFramePr>
        <p:xfrm>
          <a:off x="0" y="304800"/>
          <a:ext cx="91440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51982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Graphique 4"/>
          <p:cNvGraphicFramePr>
            <a:graphicFrameLocks/>
          </p:cNvGraphicFramePr>
          <p:nvPr>
            <p:extLst>
              <p:ext uri="{D42A27DB-BD31-4B8C-83A1-F6EECF244321}">
                <p14:modId xmlns:p14="http://schemas.microsoft.com/office/powerpoint/2010/main" val="1696294408"/>
              </p:ext>
            </p:extLst>
          </p:nvPr>
        </p:nvGraphicFramePr>
        <p:xfrm>
          <a:off x="0" y="533400"/>
          <a:ext cx="9144000" cy="4591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81003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Content Placeholder 2"/>
          <p:cNvSpPr>
            <a:spLocks noGrp="1"/>
          </p:cNvSpPr>
          <p:nvPr>
            <p:ph idx="1"/>
          </p:nvPr>
        </p:nvSpPr>
        <p:spPr>
          <a:xfrm>
            <a:off x="457200" y="1189037"/>
            <a:ext cx="8229600" cy="4983163"/>
          </a:xfrm>
        </p:spPr>
        <p:txBody>
          <a:bodyPr anchor="ctr">
            <a:noAutofit/>
          </a:bodyPr>
          <a:lstStyle/>
          <a:p>
            <a:pPr marL="0" indent="0" fontAlgn="base">
              <a:buNone/>
            </a:pPr>
            <a:r>
              <a:rPr lang="en-GB" sz="2800" b="1" dirty="0" smtClean="0"/>
              <a:t>1. </a:t>
            </a:r>
            <a:r>
              <a:rPr lang="en-GB" sz="2800" b="1" dirty="0"/>
              <a:t>Post PAM shelter &amp; settlement recovery situation</a:t>
            </a:r>
          </a:p>
          <a:p>
            <a:pPr marL="0" lvl="0" indent="0" fontAlgn="base">
              <a:buNone/>
            </a:pPr>
            <a:r>
              <a:rPr lang="en-GB" sz="2800" b="1" dirty="0" smtClean="0"/>
              <a:t>2. Fully funded Shelter</a:t>
            </a:r>
            <a:r>
              <a:rPr lang="en-GB" sz="2800" b="1" dirty="0"/>
              <a:t>/housing contribution to national cyclone pam </a:t>
            </a:r>
            <a:r>
              <a:rPr lang="en-GB" sz="2800" b="1" dirty="0" smtClean="0"/>
              <a:t>recovery, </a:t>
            </a:r>
          </a:p>
          <a:p>
            <a:pPr marL="0" lvl="0" indent="0" fontAlgn="base">
              <a:buNone/>
            </a:pPr>
            <a:r>
              <a:rPr lang="en-GB" sz="2800" b="1" dirty="0" smtClean="0"/>
              <a:t>3. The Housing Working Group </a:t>
            </a:r>
          </a:p>
          <a:p>
            <a:pPr marL="0" lvl="0" indent="0" fontAlgn="base">
              <a:buNone/>
            </a:pPr>
            <a:r>
              <a:rPr lang="en-GB" sz="2800" b="1" dirty="0" smtClean="0"/>
              <a:t>4. Partners update and issues</a:t>
            </a:r>
          </a:p>
          <a:p>
            <a:pPr marL="0" lvl="0" indent="0" fontAlgn="base">
              <a:buNone/>
            </a:pPr>
            <a:r>
              <a:rPr lang="en-GB" sz="2800" b="1" dirty="0" smtClean="0"/>
              <a:t>5. AOB</a:t>
            </a:r>
            <a:endParaRPr lang="en-GB" sz="2800" dirty="0" smtClean="0"/>
          </a:p>
        </p:txBody>
      </p:sp>
      <p:sp>
        <p:nvSpPr>
          <p:cNvPr id="10" name="Title 1"/>
          <p:cNvSpPr txBox="1">
            <a:spLocks/>
          </p:cNvSpPr>
          <p:nvPr/>
        </p:nvSpPr>
        <p:spPr>
          <a:xfrm>
            <a:off x="611560" y="251865"/>
            <a:ext cx="7772400" cy="722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04314C"/>
                </a:solidFill>
                <a:effectLst/>
                <a:uLnTx/>
                <a:uFillTx/>
                <a:latin typeface="Verdana" pitchFamily="34" charset="0"/>
                <a:ea typeface="Verdana" pitchFamily="34" charset="0"/>
                <a:cs typeface="Verdana" pitchFamily="34" charset="0"/>
              </a:rPr>
              <a:t>Agenda</a:t>
            </a:r>
            <a:endParaRPr kumimoji="0" lang="en-GB" sz="3200" b="1" i="0" u="none" strike="noStrike" kern="1200" cap="none" spc="0" normalizeH="0" baseline="0" noProof="0" dirty="0">
              <a:ln>
                <a:noFill/>
              </a:ln>
              <a:solidFill>
                <a:srgbClr val="04314C"/>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693477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au 6"/>
          <p:cNvGraphicFramePr>
            <a:graphicFrameLocks noGrp="1"/>
          </p:cNvGraphicFramePr>
          <p:nvPr>
            <p:extLst>
              <p:ext uri="{D42A27DB-BD31-4B8C-83A1-F6EECF244321}">
                <p14:modId xmlns:p14="http://schemas.microsoft.com/office/powerpoint/2010/main" val="2524342088"/>
              </p:ext>
            </p:extLst>
          </p:nvPr>
        </p:nvGraphicFramePr>
        <p:xfrm>
          <a:off x="152400" y="1574800"/>
          <a:ext cx="8839200" cy="2997200"/>
        </p:xfrm>
        <a:graphic>
          <a:graphicData uri="http://schemas.openxmlformats.org/drawingml/2006/table">
            <a:tbl>
              <a:tblPr/>
              <a:tblGrid>
                <a:gridCol w="372533"/>
                <a:gridCol w="2218267"/>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gridCol w="152400"/>
              </a:tblGrid>
              <a:tr h="152400">
                <a:tc gridSpan="2">
                  <a:txBody>
                    <a:bodyPr/>
                    <a:lstStyle/>
                    <a:p>
                      <a:pPr algn="ctr" fontAlgn="b"/>
                      <a:r>
                        <a:rPr lang="fr-FR" sz="1000" b="1"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fr-FR"/>
                    </a:p>
                  </a:txBody>
                  <a:tcPr/>
                </a:tc>
                <a:tc gridSpan="5">
                  <a:txBody>
                    <a:bodyPr/>
                    <a:lstStyle/>
                    <a:p>
                      <a:pPr algn="ctr" fontAlgn="b"/>
                      <a:r>
                        <a:rPr lang="fr-FR" sz="1000" b="0" i="0" u="none" strike="noStrike">
                          <a:effectLst/>
                          <a:latin typeface="Microsoft Sans Serif"/>
                        </a:rPr>
                        <a:t>2015</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94529"/>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12">
                  <a:txBody>
                    <a:bodyPr/>
                    <a:lstStyle/>
                    <a:p>
                      <a:pPr algn="ctr" fontAlgn="b"/>
                      <a:r>
                        <a:rPr lang="fr-FR" sz="1000" b="0" i="0" u="none" strike="noStrike">
                          <a:effectLst/>
                          <a:latin typeface="Microsoft Sans Serif"/>
                        </a:rPr>
                        <a:t>2016</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12">
                  <a:txBody>
                    <a:bodyPr/>
                    <a:lstStyle/>
                    <a:p>
                      <a:pPr algn="ctr" fontAlgn="b"/>
                      <a:r>
                        <a:rPr lang="fr-FR" sz="1000" b="0" i="0" u="none" strike="noStrike">
                          <a:effectLst/>
                          <a:latin typeface="Microsoft Sans Serif"/>
                        </a:rPr>
                        <a:t>2017</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12">
                  <a:txBody>
                    <a:bodyPr/>
                    <a:lstStyle/>
                    <a:p>
                      <a:pPr algn="ctr" fontAlgn="b"/>
                      <a:r>
                        <a:rPr lang="fr-FR" sz="1000" b="0" i="0" u="none" strike="noStrike">
                          <a:effectLst/>
                          <a:latin typeface="Microsoft Sans Serif"/>
                        </a:rPr>
                        <a:t>2018</a:t>
                      </a:r>
                    </a:p>
                  </a:txBody>
                  <a:tcPr marL="12700" marR="12700" marT="1270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152400">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fr-FR" sz="600" b="0" i="0" u="none" strike="noStrike">
                          <a:effectLst/>
                          <a:latin typeface="Microsoft Sans Serif"/>
                        </a:rPr>
                        <a:t>8</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11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12</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1</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11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12</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1</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11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12</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1</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11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600" b="0" i="0" u="none" strike="noStrike">
                          <a:effectLst/>
                          <a:latin typeface="Microsoft Sans Serif"/>
                        </a:rPr>
                        <a:t>12</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r" fontAlgn="b"/>
                      <a:r>
                        <a:rPr lang="fr-FR" sz="1000" b="0" i="0" u="none" strike="noStrike">
                          <a:effectLst/>
                          <a:latin typeface="Arial"/>
                        </a:rPr>
                        <a: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1000" b="0" i="0" u="none" strike="noStrike">
                          <a:effectLst/>
                          <a:latin typeface="Arial"/>
                        </a:rPr>
                        <a:t>ADRA Vanuatu</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177800">
                <a:tc>
                  <a:txBody>
                    <a:bodyPr/>
                    <a:lstStyle/>
                    <a:p>
                      <a:pPr algn="r" fontAlgn="b"/>
                      <a:r>
                        <a:rPr lang="fr-FR" sz="1000" b="0" i="0" u="none" strike="noStrike">
                          <a:effectLst/>
                          <a:latin typeface="Arial"/>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fr-FR" sz="1000" b="0" i="0" u="none" strike="noStrike">
                          <a:effectLst/>
                          <a:latin typeface="Arial"/>
                        </a:rPr>
                        <a:t>Caritas</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7800">
                <a:tc>
                  <a:txBody>
                    <a:bodyPr/>
                    <a:lstStyle/>
                    <a:p>
                      <a:pPr algn="r" fontAlgn="b"/>
                      <a:r>
                        <a:rPr lang="fr-FR" sz="1000" b="0" i="0" u="none" strike="noStrike">
                          <a:effectLst/>
                          <a:latin typeface="Arial"/>
                        </a:rPr>
                        <a:t>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1000" b="0" i="0" u="none" strike="noStrike">
                          <a:effectLst/>
                          <a:latin typeface="Arial"/>
                        </a:rPr>
                        <a:t>Vanuatu Christian Council</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7800">
                <a:tc>
                  <a:txBody>
                    <a:bodyPr/>
                    <a:lstStyle/>
                    <a:p>
                      <a:pPr algn="r" fontAlgn="b"/>
                      <a:r>
                        <a:rPr lang="fr-FR" sz="1000" b="0" i="0" u="none" strike="noStrike">
                          <a:effectLst/>
                          <a:latin typeface="Arial"/>
                        </a:rPr>
                        <a:t>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fr-FR" sz="1000" b="0" i="0" u="none" strike="noStrike">
                          <a:effectLst/>
                          <a:latin typeface="Arial"/>
                        </a:rPr>
                        <a:t>Vanuatu TVET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7800">
                <a:tc>
                  <a:txBody>
                    <a:bodyPr/>
                    <a:lstStyle/>
                    <a:p>
                      <a:pPr algn="r" fontAlgn="b"/>
                      <a:r>
                        <a:rPr lang="fr-FR" sz="1000" b="0" i="0" u="none" strike="noStrike">
                          <a:effectLst/>
                          <a:latin typeface="Arial"/>
                        </a:rPr>
                        <a:t>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1000" b="0" i="0" u="none" strike="noStrike">
                          <a:effectLst/>
                          <a:latin typeface="Arial"/>
                        </a:rPr>
                        <a:t>Disability Desk,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7800">
                <a:tc>
                  <a:txBody>
                    <a:bodyPr/>
                    <a:lstStyle/>
                    <a:p>
                      <a:pPr algn="r" fontAlgn="b"/>
                      <a:r>
                        <a:rPr lang="fr-FR" sz="1000" b="0" i="0" u="none" strike="noStrike">
                          <a:effectLst/>
                          <a:latin typeface="Arial"/>
                        </a:rPr>
                        <a:t>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fr-FR" sz="1000" b="0" i="0" u="none" strike="noStrike">
                          <a:effectLst/>
                          <a:latin typeface="Arial"/>
                        </a:rPr>
                        <a:t>The Salvation Army</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7800">
                <a:tc>
                  <a:txBody>
                    <a:bodyPr/>
                    <a:lstStyle/>
                    <a:p>
                      <a:pPr algn="r" fontAlgn="b"/>
                      <a:r>
                        <a:rPr lang="fr-FR" sz="1000" b="0" i="0" u="none" strike="noStrike">
                          <a:effectLst/>
                          <a:latin typeface="Arial"/>
                        </a:rPr>
                        <a:t>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1000" b="0" i="0" u="none" strike="noStrike">
                          <a:effectLst/>
                          <a:latin typeface="Arial"/>
                        </a:rPr>
                        <a:t>The Salvation Army</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7800">
                <a:tc>
                  <a:txBody>
                    <a:bodyPr/>
                    <a:lstStyle/>
                    <a:p>
                      <a:pPr algn="r" fontAlgn="b"/>
                      <a:r>
                        <a:rPr lang="fr-FR" sz="1000" b="0" i="0" u="none" strike="noStrike">
                          <a:effectLst/>
                          <a:latin typeface="Arial"/>
                        </a:rPr>
                        <a:t>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fr-FR" sz="1000" b="0" i="0" u="none" strike="noStrike">
                          <a:effectLst/>
                          <a:latin typeface="Arial"/>
                        </a:rPr>
                        <a:t>World Vision</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7800">
                <a:tc>
                  <a:txBody>
                    <a:bodyPr/>
                    <a:lstStyle/>
                    <a:p>
                      <a:pPr algn="r" fontAlgn="b"/>
                      <a:r>
                        <a:rPr lang="fr-FR" sz="1000" b="0" i="0" u="none" strike="noStrike">
                          <a:effectLst/>
                          <a:latin typeface="Arial"/>
                        </a:rPr>
                        <a:t>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1000" b="0" i="0" u="none" strike="noStrike">
                          <a:effectLst/>
                          <a:latin typeface="Arial"/>
                        </a:rPr>
                        <a:t>World Vision</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7800">
                <a:tc>
                  <a:txBody>
                    <a:bodyPr/>
                    <a:lstStyle/>
                    <a:p>
                      <a:pPr algn="r" fontAlgn="b"/>
                      <a:r>
                        <a:rPr lang="fr-FR" sz="1000" b="0" i="0" u="none" strike="noStrike">
                          <a:effectLst/>
                          <a:latin typeface="Arial"/>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fr-FR" sz="1000" b="0" i="0" u="none" strike="noStrike">
                          <a:effectLst/>
                          <a:latin typeface="Arial"/>
                        </a:rPr>
                        <a:t> CARE International</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7800">
                <a:tc>
                  <a:txBody>
                    <a:bodyPr/>
                    <a:lstStyle/>
                    <a:p>
                      <a:pPr algn="r" fontAlgn="b"/>
                      <a:r>
                        <a:rPr lang="fr-FR" sz="1000" b="0" i="0" u="none" strike="noStrike">
                          <a:effectLst/>
                          <a:latin typeface="Arial"/>
                        </a:rPr>
                        <a:t>11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1000" b="0" i="0" u="none" strike="noStrike">
                          <a:effectLst/>
                          <a:latin typeface="Arial"/>
                        </a:rPr>
                        <a:t>Vanuatu Red Cross /IFRC</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7800">
                <a:tc>
                  <a:txBody>
                    <a:bodyPr/>
                    <a:lstStyle/>
                    <a:p>
                      <a:pPr algn="r" fontAlgn="b"/>
                      <a:r>
                        <a:rPr lang="fr-FR" sz="1000" b="0" i="0" u="none" strike="noStrike">
                          <a:effectLst/>
                          <a:latin typeface="Arial"/>
                        </a:rPr>
                        <a:t>12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fr-FR" sz="1000" b="0" i="0" u="none" strike="noStrike">
                          <a:effectLst/>
                          <a:latin typeface="Arial"/>
                        </a:rPr>
                        <a:t>VMGD</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77800">
                <a:tc>
                  <a:txBody>
                    <a:bodyPr/>
                    <a:lstStyle/>
                    <a:p>
                      <a:pPr algn="r" fontAlgn="b"/>
                      <a:r>
                        <a:rPr lang="fr-FR" sz="1000" b="0" i="0" u="none" strike="noStrike">
                          <a:effectLst/>
                          <a:latin typeface="Arial"/>
                        </a:rPr>
                        <a:t>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1000" b="0" i="0" u="none" strike="noStrike">
                          <a:effectLst/>
                          <a:latin typeface="Arial"/>
                        </a:rPr>
                        <a:t>Save the Children</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7800">
                <a:tc>
                  <a:txBody>
                    <a:bodyPr/>
                    <a:lstStyle/>
                    <a:p>
                      <a:pPr algn="r" fontAlgn="b"/>
                      <a:r>
                        <a:rPr lang="fr-FR" sz="1000" b="0" i="0" u="none" strike="noStrike">
                          <a:effectLst/>
                          <a:latin typeface="Arial"/>
                        </a:rPr>
                        <a:t>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fr-FR" sz="1000" b="0" i="0" u="none" strike="noStrike">
                          <a:effectLst/>
                          <a:latin typeface="Arial"/>
                        </a:rPr>
                        <a:t>IOM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a:noFill/>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77800">
                <a:tc>
                  <a:txBody>
                    <a:bodyPr/>
                    <a:lstStyle/>
                    <a:p>
                      <a:pPr algn="r" fontAlgn="b"/>
                      <a:r>
                        <a:rPr lang="fr-FR" sz="1000" b="0" i="0" u="none" strike="noStrike">
                          <a:effectLst/>
                          <a:latin typeface="Arial"/>
                        </a:rPr>
                        <a:t>15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1000" b="0" i="0" u="none" strike="noStrike">
                          <a:effectLst/>
                          <a:latin typeface="Arial"/>
                        </a:rPr>
                        <a:t>Latter-day Saint Charities</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a:effectLst/>
                          <a:latin typeface="Microsoft Sans Serif"/>
                        </a:rPr>
                        <a:t> </a:t>
                      </a:r>
                    </a:p>
                  </a:txBody>
                  <a:tcPr marL="12700" marR="12700" marT="1270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0" b="0" i="0" u="none" strike="noStrike" dirty="0">
                          <a:effectLst/>
                          <a:latin typeface="Microsoft Sans Serif"/>
                        </a:rPr>
                        <a:t> </a:t>
                      </a:r>
                    </a:p>
                  </a:txBody>
                  <a:tcPr marL="12700" marR="12700" marT="1270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Title 1"/>
          <p:cNvSpPr txBox="1">
            <a:spLocks/>
          </p:cNvSpPr>
          <p:nvPr/>
        </p:nvSpPr>
        <p:spPr>
          <a:xfrm>
            <a:off x="611543" y="607465"/>
            <a:ext cx="7772400" cy="722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smtClean="0">
                <a:ln>
                  <a:noFill/>
                </a:ln>
                <a:solidFill>
                  <a:schemeClr val="tx1"/>
                </a:solidFill>
                <a:effectLst/>
                <a:uLnTx/>
                <a:uFillTx/>
                <a:latin typeface="+mj-lt"/>
                <a:ea typeface="Verdana" pitchFamily="34" charset="0"/>
                <a:cs typeface="Verdana" pitchFamily="34" charset="0"/>
              </a:rPr>
              <a:t>Projects timeframe</a:t>
            </a:r>
            <a:endParaRPr kumimoji="0" lang="en-GB" sz="2800" b="1" i="0" u="none" strike="noStrike" kern="1200" cap="none" spc="0" normalizeH="0" baseline="0" noProof="0" dirty="0">
              <a:ln>
                <a:noFill/>
              </a:ln>
              <a:solidFill>
                <a:schemeClr val="tx1"/>
              </a:solidFill>
              <a:effectLst/>
              <a:uLnTx/>
              <a:uFillTx/>
              <a:latin typeface="+mj-lt"/>
              <a:ea typeface="Verdana" pitchFamily="34" charset="0"/>
              <a:cs typeface="Verdana" pitchFamily="34" charset="0"/>
            </a:endParaRPr>
          </a:p>
        </p:txBody>
      </p:sp>
    </p:spTree>
    <p:extLst>
      <p:ext uri="{BB962C8B-B14F-4D97-AF65-F5344CB8AC3E}">
        <p14:creationId xmlns:p14="http://schemas.microsoft.com/office/powerpoint/2010/main" val="316776594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Graphique 5"/>
          <p:cNvGraphicFramePr>
            <a:graphicFrameLocks/>
          </p:cNvGraphicFramePr>
          <p:nvPr>
            <p:extLst>
              <p:ext uri="{D42A27DB-BD31-4B8C-83A1-F6EECF244321}">
                <p14:modId xmlns:p14="http://schemas.microsoft.com/office/powerpoint/2010/main" val="3667042220"/>
              </p:ext>
            </p:extLst>
          </p:nvPr>
        </p:nvGraphicFramePr>
        <p:xfrm>
          <a:off x="0" y="304800"/>
          <a:ext cx="914400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70914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Graphique 3"/>
          <p:cNvGraphicFramePr/>
          <p:nvPr>
            <p:extLst>
              <p:ext uri="{D42A27DB-BD31-4B8C-83A1-F6EECF244321}">
                <p14:modId xmlns:p14="http://schemas.microsoft.com/office/powerpoint/2010/main" val="536163628"/>
              </p:ext>
            </p:extLst>
          </p:nvPr>
        </p:nvGraphicFramePr>
        <p:xfrm>
          <a:off x="152400" y="304800"/>
          <a:ext cx="87630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32618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Graphique 5"/>
          <p:cNvGraphicFramePr>
            <a:graphicFrameLocks/>
          </p:cNvGraphicFramePr>
          <p:nvPr>
            <p:extLst>
              <p:ext uri="{D42A27DB-BD31-4B8C-83A1-F6EECF244321}">
                <p14:modId xmlns:p14="http://schemas.microsoft.com/office/powerpoint/2010/main" val="1064235827"/>
              </p:ext>
            </p:extLst>
          </p:nvPr>
        </p:nvGraphicFramePr>
        <p:xfrm>
          <a:off x="0" y="304800"/>
          <a:ext cx="91440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55525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itle 1"/>
          <p:cNvSpPr txBox="1">
            <a:spLocks/>
          </p:cNvSpPr>
          <p:nvPr/>
        </p:nvSpPr>
        <p:spPr>
          <a:xfrm>
            <a:off x="611560" y="420461"/>
            <a:ext cx="7772400" cy="722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fontAlgn="base"/>
            <a:r>
              <a:rPr lang="en-GB" sz="3200" dirty="0" smtClean="0"/>
              <a:t>2</a:t>
            </a:r>
            <a:r>
              <a:rPr lang="en-GB" sz="3200" dirty="0"/>
              <a:t>. Shelter/housing contribution to national cyclone pam recovery</a:t>
            </a:r>
          </a:p>
        </p:txBody>
      </p:sp>
      <p:sp>
        <p:nvSpPr>
          <p:cNvPr id="7" name="Content Placeholder 5"/>
          <p:cNvSpPr>
            <a:spLocks noGrp="1"/>
          </p:cNvSpPr>
          <p:nvPr>
            <p:ph idx="1"/>
          </p:nvPr>
        </p:nvSpPr>
        <p:spPr>
          <a:xfrm>
            <a:off x="457200" y="1417638"/>
            <a:ext cx="8382000" cy="5211762"/>
          </a:xfrm>
        </p:spPr>
        <p:txBody>
          <a:bodyPr anchor="t">
            <a:normAutofit fontScale="92500" lnSpcReduction="10000"/>
          </a:bodyPr>
          <a:lstStyle/>
          <a:p>
            <a:pPr marL="0" indent="0">
              <a:buNone/>
            </a:pPr>
            <a:endParaRPr lang="en-GB" sz="2400" dirty="0" smtClean="0"/>
          </a:p>
          <a:p>
            <a:pPr>
              <a:buFont typeface="Wingdings" charset="2"/>
              <a:buChar char="§"/>
            </a:pPr>
            <a:r>
              <a:rPr lang="en-GB" sz="2400" b="1" dirty="0" smtClean="0"/>
              <a:t>For these 15 fully funded projects (focal point Xavier):</a:t>
            </a:r>
          </a:p>
          <a:p>
            <a:pPr>
              <a:buFont typeface="Wingdings" charset="2"/>
              <a:buChar char="ü"/>
            </a:pPr>
            <a:r>
              <a:rPr lang="en-GB" sz="2400" dirty="0" smtClean="0"/>
              <a:t>Transfer to survey inputs in « GIP form » by SCT.</a:t>
            </a:r>
          </a:p>
          <a:p>
            <a:pPr>
              <a:buFont typeface="Wingdings" charset="2"/>
              <a:buChar char="ü"/>
            </a:pPr>
            <a:r>
              <a:rPr lang="en-GB" sz="2400" dirty="0" smtClean="0"/>
              <a:t>Package (Action summary table, 15 forms) brought to PWD tomorrow Wednesday 29/07 2PM for sign off and submission to the recovery committee.</a:t>
            </a:r>
          </a:p>
          <a:p>
            <a:pPr marL="0" indent="0">
              <a:buNone/>
            </a:pPr>
            <a:endParaRPr lang="en-GB" sz="2400" dirty="0" smtClean="0"/>
          </a:p>
          <a:p>
            <a:r>
              <a:rPr lang="en-GB" sz="2400" b="1" dirty="0" smtClean="0"/>
              <a:t>For projects seeking recovery funding (focal point Dick):</a:t>
            </a:r>
          </a:p>
          <a:p>
            <a:pPr>
              <a:buFont typeface="Wingdings" charset="2"/>
              <a:buChar char="ü"/>
            </a:pPr>
            <a:r>
              <a:rPr lang="en-GB" sz="2400" dirty="0" smtClean="0"/>
              <a:t>All to be sent to PWD before tomorrow Wednesday 29/07 2PM</a:t>
            </a:r>
          </a:p>
          <a:p>
            <a:pPr>
              <a:buFont typeface="Wingdings" charset="2"/>
              <a:buChar char="ü"/>
            </a:pPr>
            <a:endParaRPr lang="en-GB" sz="2400" dirty="0"/>
          </a:p>
          <a:p>
            <a:r>
              <a:rPr lang="en-GB" sz="2400" b="1" dirty="0" smtClean="0"/>
              <a:t>Recovery Committee </a:t>
            </a:r>
            <a:r>
              <a:rPr lang="en-GB" sz="2400" dirty="0" smtClean="0"/>
              <a:t>to follow up on these submission</a:t>
            </a:r>
          </a:p>
          <a:p>
            <a:pPr marL="0" indent="0">
              <a:buNone/>
            </a:pPr>
            <a:endParaRPr lang="en-GB" sz="2400" dirty="0"/>
          </a:p>
          <a:p>
            <a:r>
              <a:rPr lang="en-GB" sz="2400" dirty="0" smtClean="0"/>
              <a:t>All these shelter/housing projects to be part of </a:t>
            </a:r>
            <a:r>
              <a:rPr lang="en-GB" sz="2400" b="1" dirty="0" smtClean="0"/>
              <a:t>Housing Working Group scope</a:t>
            </a:r>
          </a:p>
          <a:p>
            <a:pPr marL="0" indent="0">
              <a:buNone/>
            </a:pPr>
            <a:endParaRPr lang="en-GB" sz="2400" dirty="0"/>
          </a:p>
        </p:txBody>
      </p:sp>
    </p:spTree>
    <p:extLst>
      <p:ext uri="{BB962C8B-B14F-4D97-AF65-F5344CB8AC3E}">
        <p14:creationId xmlns:p14="http://schemas.microsoft.com/office/powerpoint/2010/main" val="37280163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itle 1"/>
          <p:cNvSpPr txBox="1">
            <a:spLocks/>
          </p:cNvSpPr>
          <p:nvPr/>
        </p:nvSpPr>
        <p:spPr>
          <a:xfrm>
            <a:off x="611560" y="420461"/>
            <a:ext cx="7772400" cy="722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fontAlgn="base"/>
            <a:r>
              <a:rPr lang="en-GB" sz="3200" dirty="0" smtClean="0"/>
              <a:t>3. The Housing Working Group</a:t>
            </a:r>
            <a:endParaRPr lang="en-GB" sz="3200" dirty="0"/>
          </a:p>
        </p:txBody>
      </p:sp>
      <p:sp>
        <p:nvSpPr>
          <p:cNvPr id="7" name="Content Placeholder 5"/>
          <p:cNvSpPr>
            <a:spLocks noGrp="1"/>
          </p:cNvSpPr>
          <p:nvPr>
            <p:ph idx="1"/>
          </p:nvPr>
        </p:nvSpPr>
        <p:spPr>
          <a:xfrm>
            <a:off x="457200" y="1417638"/>
            <a:ext cx="8382000" cy="4678361"/>
          </a:xfrm>
        </p:spPr>
        <p:txBody>
          <a:bodyPr anchor="t">
            <a:normAutofit/>
          </a:bodyPr>
          <a:lstStyle/>
          <a:p>
            <a:r>
              <a:rPr lang="en-GB" sz="2400" dirty="0"/>
              <a:t>Building on the shelter cluster’s coordination platform, which will end on </a:t>
            </a:r>
            <a:r>
              <a:rPr lang="en-GB" sz="2400" dirty="0" smtClean="0"/>
              <a:t>31 July </a:t>
            </a:r>
            <a:r>
              <a:rPr lang="en-GB" sz="2400" dirty="0"/>
              <a:t>2105 and partners recovery capacity, Public Works Department (MIPU) will implement a </a:t>
            </a:r>
            <a:r>
              <a:rPr lang="en-GB" sz="2400" b="1" dirty="0"/>
              <a:t>Housing sector working group</a:t>
            </a:r>
            <a:r>
              <a:rPr lang="en-GB" sz="2400" dirty="0"/>
              <a:t> starting on 1</a:t>
            </a:r>
            <a:r>
              <a:rPr lang="en-GB" sz="2400" baseline="30000" dirty="0"/>
              <a:t>st</a:t>
            </a:r>
            <a:r>
              <a:rPr lang="en-GB" sz="2400" dirty="0"/>
              <a:t> of August, with the support of DLA (MOIA) and NDMO (MCCA) </a:t>
            </a:r>
            <a:endParaRPr lang="en-GB" sz="2400" dirty="0" smtClean="0"/>
          </a:p>
          <a:p>
            <a:pPr marL="0" indent="0">
              <a:buNone/>
            </a:pPr>
            <a:endParaRPr lang="en-GB" sz="2400" dirty="0" smtClean="0"/>
          </a:p>
          <a:p>
            <a:r>
              <a:rPr lang="en-GB" sz="2400" dirty="0" smtClean="0"/>
              <a:t>Aiming to coordinate </a:t>
            </a:r>
            <a:r>
              <a:rPr lang="en-GB" sz="2400" dirty="0"/>
              <a:t>some of the related priority actions under the strategy: </a:t>
            </a:r>
            <a:r>
              <a:rPr lang="en-GB" sz="2400" b="1" i="1" dirty="0"/>
              <a:t>Assist to rebuild/repair/upgrade private housing and infrastructure</a:t>
            </a:r>
            <a:r>
              <a:rPr lang="en-GB" sz="2400" b="1" dirty="0"/>
              <a:t>, </a:t>
            </a:r>
            <a:r>
              <a:rPr lang="en-GB" sz="2400" dirty="0"/>
              <a:t>especially on projects submitted to the priority </a:t>
            </a:r>
            <a:r>
              <a:rPr lang="en-GB" sz="2400" dirty="0" smtClean="0"/>
              <a:t>action </a:t>
            </a:r>
            <a:r>
              <a:rPr lang="en-GB" sz="2400" b="1" dirty="0" smtClean="0"/>
              <a:t>Strengthening </a:t>
            </a:r>
            <a:r>
              <a:rPr lang="en-GB" sz="2400" b="1" dirty="0"/>
              <a:t>housing &amp; settlement community </a:t>
            </a:r>
            <a:r>
              <a:rPr lang="en-GB" sz="2400" b="1" dirty="0" smtClean="0"/>
              <a:t>resilience</a:t>
            </a:r>
            <a:endParaRPr lang="fr-FR" sz="2400" dirty="0"/>
          </a:p>
        </p:txBody>
      </p:sp>
    </p:spTree>
    <p:extLst>
      <p:ext uri="{BB962C8B-B14F-4D97-AF65-F5344CB8AC3E}">
        <p14:creationId xmlns:p14="http://schemas.microsoft.com/office/powerpoint/2010/main" val="42274225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itle 1"/>
          <p:cNvSpPr txBox="1">
            <a:spLocks/>
          </p:cNvSpPr>
          <p:nvPr/>
        </p:nvSpPr>
        <p:spPr>
          <a:xfrm>
            <a:off x="611560" y="420461"/>
            <a:ext cx="7772400" cy="722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fontAlgn="base"/>
            <a:r>
              <a:rPr lang="en-GB" sz="3200" dirty="0" smtClean="0"/>
              <a:t>3. The Housing Working Group</a:t>
            </a:r>
            <a:endParaRPr lang="en-GB" sz="3200" dirty="0"/>
          </a:p>
        </p:txBody>
      </p:sp>
      <p:sp>
        <p:nvSpPr>
          <p:cNvPr id="7" name="Content Placeholder 5"/>
          <p:cNvSpPr>
            <a:spLocks noGrp="1"/>
          </p:cNvSpPr>
          <p:nvPr>
            <p:ph idx="1"/>
          </p:nvPr>
        </p:nvSpPr>
        <p:spPr>
          <a:xfrm>
            <a:off x="457200" y="1417638"/>
            <a:ext cx="8382000" cy="4678361"/>
          </a:xfrm>
        </p:spPr>
        <p:txBody>
          <a:bodyPr anchor="t">
            <a:normAutofit fontScale="92500" lnSpcReduction="20000"/>
          </a:bodyPr>
          <a:lstStyle/>
          <a:p>
            <a:pPr marL="0" indent="0">
              <a:buNone/>
            </a:pPr>
            <a:r>
              <a:rPr lang="en-GB" sz="2400" b="1" dirty="0" smtClean="0"/>
              <a:t>Strengthening </a:t>
            </a:r>
            <a:r>
              <a:rPr lang="en-GB" sz="2400" b="1" dirty="0"/>
              <a:t>housing &amp; settlement community resilience</a:t>
            </a:r>
            <a:r>
              <a:rPr lang="en-GB" sz="2400" b="1" i="1" dirty="0"/>
              <a:t>, which would encompass activities,</a:t>
            </a:r>
            <a:r>
              <a:rPr lang="en-GB" sz="2400" dirty="0"/>
              <a:t> initiated within the HAP and new planned projects aiming to:</a:t>
            </a:r>
            <a:r>
              <a:rPr lang="en-GB" sz="2400" i="1" dirty="0"/>
              <a:t> </a:t>
            </a:r>
            <a:endParaRPr lang="fr-FR" sz="2400" dirty="0"/>
          </a:p>
          <a:p>
            <a:pPr>
              <a:buFont typeface="Wingdings" charset="2"/>
              <a:buChar char="ü"/>
            </a:pPr>
            <a:r>
              <a:rPr lang="en-GB" sz="2400" dirty="0"/>
              <a:t>(1) assist in the repairing, retrofitting and reconstruction of damaged houses, </a:t>
            </a:r>
            <a:endParaRPr lang="fr-FR" sz="2400" dirty="0"/>
          </a:p>
          <a:p>
            <a:pPr>
              <a:buFont typeface="Wingdings" charset="2"/>
              <a:buChar char="ü"/>
            </a:pPr>
            <a:r>
              <a:rPr lang="en-GB" sz="2400" dirty="0"/>
              <a:t>(2) households and community safe shelter awareness, </a:t>
            </a:r>
            <a:endParaRPr lang="fr-FR" sz="2400" dirty="0"/>
          </a:p>
          <a:p>
            <a:pPr>
              <a:buFont typeface="Wingdings" charset="2"/>
              <a:buChar char="ü"/>
            </a:pPr>
            <a:r>
              <a:rPr lang="en-GB" sz="2400" dirty="0"/>
              <a:t>(3) building back safer training of skilled and unskilled workers, </a:t>
            </a:r>
            <a:endParaRPr lang="fr-FR" sz="2400" dirty="0"/>
          </a:p>
          <a:p>
            <a:pPr>
              <a:buFont typeface="Wingdings" charset="2"/>
              <a:buChar char="ü"/>
            </a:pPr>
            <a:r>
              <a:rPr lang="en-GB" sz="2400" dirty="0"/>
              <a:t>(4) assist in the repairing, retrofitting and reconstruction of damaged community building, </a:t>
            </a:r>
            <a:endParaRPr lang="fr-FR" sz="2400" dirty="0"/>
          </a:p>
          <a:p>
            <a:pPr>
              <a:buFont typeface="Wingdings" charset="2"/>
              <a:buChar char="ü"/>
            </a:pPr>
            <a:r>
              <a:rPr lang="en-GB" sz="2400" dirty="0"/>
              <a:t>(5) local and traditional construction knowledge and capacity strengthening, </a:t>
            </a:r>
            <a:endParaRPr lang="fr-FR" sz="2400" dirty="0"/>
          </a:p>
          <a:p>
            <a:pPr>
              <a:buFont typeface="Wingdings" charset="2"/>
              <a:buChar char="ü"/>
            </a:pPr>
            <a:r>
              <a:rPr lang="en-GB" sz="2400" dirty="0"/>
              <a:t>(6) building back safer knowledge dissemination, mass and affected population communication, </a:t>
            </a:r>
            <a:endParaRPr lang="fr-FR" sz="2400" dirty="0"/>
          </a:p>
          <a:p>
            <a:pPr>
              <a:buFont typeface="Wingdings" charset="2"/>
              <a:buChar char="ü"/>
            </a:pPr>
            <a:r>
              <a:rPr lang="en-GB" sz="2400" dirty="0"/>
              <a:t>(7) Strengthening local and national capacity in post disaster shelter &amp; housing</a:t>
            </a:r>
            <a:endParaRPr lang="fr-FR" sz="2400" dirty="0"/>
          </a:p>
        </p:txBody>
      </p:sp>
    </p:spTree>
    <p:extLst>
      <p:ext uri="{BB962C8B-B14F-4D97-AF65-F5344CB8AC3E}">
        <p14:creationId xmlns:p14="http://schemas.microsoft.com/office/powerpoint/2010/main" val="130210664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144000" cy="1143000"/>
          </a:xfrm>
        </p:spPr>
        <p:txBody>
          <a:bodyPr anchor="ctr">
            <a:normAutofit/>
          </a:bodyPr>
          <a:lstStyle/>
          <a:p>
            <a:r>
              <a:rPr lang="en-US" sz="3600" dirty="0" smtClean="0">
                <a:solidFill>
                  <a:schemeClr val="tx1"/>
                </a:solidFill>
              </a:rPr>
              <a:t>Incoming events</a:t>
            </a:r>
            <a:endParaRPr lang="en-US" sz="3600" dirty="0">
              <a:solidFill>
                <a:schemeClr val="tx1"/>
              </a:solidFill>
            </a:endParaRPr>
          </a:p>
        </p:txBody>
      </p:sp>
      <p:sp>
        <p:nvSpPr>
          <p:cNvPr id="6" name="Content Placeholder 5"/>
          <p:cNvSpPr>
            <a:spLocks noGrp="1"/>
          </p:cNvSpPr>
          <p:nvPr>
            <p:ph idx="1"/>
          </p:nvPr>
        </p:nvSpPr>
        <p:spPr>
          <a:xfrm>
            <a:off x="457200" y="1417638"/>
            <a:ext cx="8382000" cy="4678361"/>
          </a:xfrm>
        </p:spPr>
        <p:txBody>
          <a:bodyPr anchor="t">
            <a:normAutofit fontScale="77500" lnSpcReduction="20000"/>
          </a:bodyPr>
          <a:lstStyle/>
          <a:p>
            <a:pPr marL="0" indent="0">
              <a:buNone/>
            </a:pPr>
            <a:r>
              <a:rPr lang="fr-FR" sz="4000" b="1" dirty="0" err="1" smtClean="0">
                <a:solidFill>
                  <a:srgbClr val="000000"/>
                </a:solidFill>
              </a:rPr>
              <a:t>TWiG</a:t>
            </a:r>
            <a:r>
              <a:rPr lang="fr-FR" sz="4000" b="1" dirty="0" smtClean="0">
                <a:solidFill>
                  <a:srgbClr val="000000"/>
                </a:solidFill>
              </a:rPr>
              <a:t> on REACH2 </a:t>
            </a:r>
            <a:r>
              <a:rPr lang="fr-FR" sz="4000" dirty="0" err="1" smtClean="0">
                <a:solidFill>
                  <a:srgbClr val="000000"/>
                </a:solidFill>
              </a:rPr>
              <a:t>preparation</a:t>
            </a:r>
            <a:r>
              <a:rPr lang="fr-FR" sz="4000" dirty="0" smtClean="0">
                <a:solidFill>
                  <a:srgbClr val="000000"/>
                </a:solidFill>
              </a:rPr>
              <a:t> </a:t>
            </a:r>
            <a:r>
              <a:rPr lang="fr-FR" sz="4000" dirty="0" err="1" smtClean="0">
                <a:solidFill>
                  <a:srgbClr val="000000"/>
                </a:solidFill>
              </a:rPr>
              <a:t>next</a:t>
            </a:r>
            <a:r>
              <a:rPr lang="fr-FR" sz="4000" dirty="0" smtClean="0">
                <a:solidFill>
                  <a:srgbClr val="000000"/>
                </a:solidFill>
              </a:rPr>
              <a:t> </a:t>
            </a:r>
            <a:r>
              <a:rPr lang="fr-FR" sz="4000" dirty="0" err="1" smtClean="0">
                <a:solidFill>
                  <a:srgbClr val="000000"/>
                </a:solidFill>
              </a:rPr>
              <a:t>week</a:t>
            </a:r>
            <a:endParaRPr lang="fr-FR" sz="4000" dirty="0" smtClean="0">
              <a:solidFill>
                <a:srgbClr val="000000"/>
              </a:solidFill>
            </a:endParaRPr>
          </a:p>
          <a:p>
            <a:pPr marL="0" indent="0">
              <a:buNone/>
            </a:pPr>
            <a:endParaRPr lang="fr-FR" sz="4000" dirty="0" smtClean="0">
              <a:solidFill>
                <a:srgbClr val="000000"/>
              </a:solidFill>
            </a:endParaRPr>
          </a:p>
          <a:p>
            <a:pPr marL="0" indent="0">
              <a:buNone/>
            </a:pPr>
            <a:r>
              <a:rPr lang="fr-FR" sz="4000" b="1" dirty="0" err="1">
                <a:solidFill>
                  <a:srgbClr val="000000"/>
                </a:solidFill>
              </a:rPr>
              <a:t>Shelter</a:t>
            </a:r>
            <a:r>
              <a:rPr lang="fr-FR" sz="4000" b="1" dirty="0">
                <a:solidFill>
                  <a:srgbClr val="000000"/>
                </a:solidFill>
              </a:rPr>
              <a:t> Cluster SAG</a:t>
            </a:r>
            <a:r>
              <a:rPr lang="fr-FR" sz="4000" dirty="0">
                <a:solidFill>
                  <a:srgbClr val="000000"/>
                </a:solidFill>
              </a:rPr>
              <a:t>, </a:t>
            </a:r>
            <a:r>
              <a:rPr lang="fr-FR" sz="4000" dirty="0" smtClean="0">
                <a:solidFill>
                  <a:srgbClr val="000000"/>
                </a:solidFill>
              </a:rPr>
              <a:t>Tuesday 4/08 2PM @PWD</a:t>
            </a:r>
            <a:endParaRPr lang="fr-FR" sz="4000" dirty="0">
              <a:solidFill>
                <a:srgbClr val="000000"/>
              </a:solidFill>
            </a:endParaRPr>
          </a:p>
          <a:p>
            <a:pPr marL="0" indent="0">
              <a:buNone/>
            </a:pPr>
            <a:endParaRPr lang="fr-FR" sz="4000" dirty="0">
              <a:solidFill>
                <a:srgbClr val="000000"/>
              </a:solidFill>
            </a:endParaRPr>
          </a:p>
          <a:p>
            <a:pPr marL="0" indent="0">
              <a:buNone/>
            </a:pPr>
            <a:r>
              <a:rPr lang="fr-FR" sz="4000" b="1" dirty="0" err="1" smtClean="0">
                <a:solidFill>
                  <a:srgbClr val="000000"/>
                </a:solidFill>
              </a:rPr>
              <a:t>Housing</a:t>
            </a:r>
            <a:r>
              <a:rPr lang="fr-FR" sz="4000" b="1" dirty="0" smtClean="0">
                <a:solidFill>
                  <a:srgbClr val="000000"/>
                </a:solidFill>
              </a:rPr>
              <a:t> </a:t>
            </a:r>
            <a:r>
              <a:rPr lang="fr-FR" sz="4000" b="1" dirty="0" err="1" smtClean="0">
                <a:solidFill>
                  <a:srgbClr val="000000"/>
                </a:solidFill>
              </a:rPr>
              <a:t>Working</a:t>
            </a:r>
            <a:r>
              <a:rPr lang="fr-FR" sz="4000" b="1" dirty="0" smtClean="0">
                <a:solidFill>
                  <a:srgbClr val="000000"/>
                </a:solidFill>
              </a:rPr>
              <a:t> Group meeting </a:t>
            </a:r>
            <a:r>
              <a:rPr lang="fr-FR" sz="4000" dirty="0" smtClean="0">
                <a:solidFill>
                  <a:srgbClr val="000000"/>
                </a:solidFill>
              </a:rPr>
              <a:t>on Thursday 06/08 3PM @PWD</a:t>
            </a:r>
          </a:p>
          <a:p>
            <a:pPr marL="0" indent="0">
              <a:buNone/>
            </a:pPr>
            <a:endParaRPr lang="fr-FR" sz="4000" dirty="0">
              <a:solidFill>
                <a:srgbClr val="000000"/>
              </a:solidFill>
            </a:endParaRPr>
          </a:p>
          <a:p>
            <a:pPr marL="0" indent="0">
              <a:buNone/>
            </a:pPr>
            <a:r>
              <a:rPr lang="fr-FR" sz="4000" b="1" dirty="0" err="1" smtClean="0">
                <a:solidFill>
                  <a:srgbClr val="000000"/>
                </a:solidFill>
              </a:rPr>
              <a:t>Shelter</a:t>
            </a:r>
            <a:r>
              <a:rPr lang="fr-FR" sz="4000" b="1" dirty="0" smtClean="0">
                <a:solidFill>
                  <a:srgbClr val="000000"/>
                </a:solidFill>
              </a:rPr>
              <a:t> Cluster Social club</a:t>
            </a:r>
            <a:r>
              <a:rPr lang="fr-FR" sz="4000" dirty="0" smtClean="0">
                <a:solidFill>
                  <a:srgbClr val="000000"/>
                </a:solidFill>
              </a:rPr>
              <a:t>, on Thursday 06/08 7PM@ Au </a:t>
            </a:r>
            <a:r>
              <a:rPr lang="fr-FR" sz="4000" dirty="0" err="1" smtClean="0">
                <a:solidFill>
                  <a:srgbClr val="000000"/>
                </a:solidFill>
              </a:rPr>
              <a:t>Farée</a:t>
            </a:r>
            <a:endParaRPr lang="fr-FR" sz="4000" dirty="0" smtClean="0">
              <a:solidFill>
                <a:srgbClr val="000000"/>
              </a:solidFill>
            </a:endParaRPr>
          </a:p>
          <a:p>
            <a:pPr marL="0" indent="0">
              <a:buNone/>
            </a:pPr>
            <a:endParaRPr lang="fr-FR" sz="4000" b="1" dirty="0">
              <a:solidFill>
                <a:srgbClr val="FF0000"/>
              </a:solidFill>
            </a:endParaRPr>
          </a:p>
          <a:p>
            <a:pPr marL="0" indent="0">
              <a:buNone/>
            </a:pPr>
            <a:endParaRPr lang="fr-FR" sz="4000" b="1" dirty="0" smtClean="0">
              <a:solidFill>
                <a:srgbClr val="FF0000"/>
              </a:solidFill>
            </a:endParaRPr>
          </a:p>
        </p:txBody>
      </p:sp>
    </p:spTree>
    <p:extLst>
      <p:ext uri="{BB962C8B-B14F-4D97-AF65-F5344CB8AC3E}">
        <p14:creationId xmlns:p14="http://schemas.microsoft.com/office/powerpoint/2010/main" val="14148808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 y="228600"/>
            <a:ext cx="9296400" cy="6337527"/>
          </a:xfrm>
          <a:prstGeom prst="rect">
            <a:avLst/>
          </a:prstGeom>
        </p:spPr>
      </p:pic>
    </p:spTree>
    <p:extLst>
      <p:ext uri="{BB962C8B-B14F-4D97-AF65-F5344CB8AC3E}">
        <p14:creationId xmlns:p14="http://schemas.microsoft.com/office/powerpoint/2010/main" val="40322361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itle 1"/>
          <p:cNvSpPr txBox="1">
            <a:spLocks/>
          </p:cNvSpPr>
          <p:nvPr/>
        </p:nvSpPr>
        <p:spPr>
          <a:xfrm>
            <a:off x="611560" y="420461"/>
            <a:ext cx="7772400" cy="722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fontAlgn="base"/>
            <a:r>
              <a:rPr lang="en-GB" sz="3200" dirty="0"/>
              <a:t>4</a:t>
            </a:r>
            <a:r>
              <a:rPr lang="en-GB" sz="3200" dirty="0" smtClean="0"/>
              <a:t>. Partners update and issues</a:t>
            </a:r>
            <a:endParaRPr lang="en-GB" sz="3200" dirty="0"/>
          </a:p>
        </p:txBody>
      </p:sp>
    </p:spTree>
    <p:extLst>
      <p:ext uri="{BB962C8B-B14F-4D97-AF65-F5344CB8AC3E}">
        <p14:creationId xmlns:p14="http://schemas.microsoft.com/office/powerpoint/2010/main" val="25135779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990600"/>
            <a:ext cx="8382000" cy="5105399"/>
          </a:xfrm>
        </p:spPr>
        <p:txBody>
          <a:bodyPr anchor="t">
            <a:normAutofit/>
          </a:bodyPr>
          <a:lstStyle/>
          <a:p>
            <a:r>
              <a:rPr lang="en-GB" sz="3200" dirty="0" smtClean="0"/>
              <a:t>Shelter</a:t>
            </a:r>
            <a:r>
              <a:rPr lang="en-GB" sz="3200" dirty="0"/>
              <a:t>/housing &amp; settlements throughout the cyclone PAM affected area have been seriously hit by the cyclone as indicated by the </a:t>
            </a:r>
            <a:r>
              <a:rPr lang="en-GB" sz="3200" b="1" dirty="0"/>
              <a:t>Post Disaster Needs Assessment </a:t>
            </a:r>
            <a:r>
              <a:rPr lang="en-GB" sz="3200" dirty="0"/>
              <a:t>(PDNA), which clearly shows that </a:t>
            </a:r>
            <a:r>
              <a:rPr lang="en-GB" sz="3200" b="1" dirty="0">
                <a:solidFill>
                  <a:srgbClr val="FF0000"/>
                </a:solidFill>
              </a:rPr>
              <a:t>Housing has been the most affected sector</a:t>
            </a:r>
            <a:r>
              <a:rPr lang="en-GB" sz="3200" dirty="0"/>
              <a:t>, with a total needs of 12 256 Million VT, representing </a:t>
            </a:r>
            <a:r>
              <a:rPr lang="en-GB" sz="3200" b="1" dirty="0"/>
              <a:t>more than </a:t>
            </a:r>
            <a:r>
              <a:rPr lang="en-GB" sz="3200" b="1" dirty="0">
                <a:solidFill>
                  <a:srgbClr val="FF0000"/>
                </a:solidFill>
              </a:rPr>
              <a:t>35% of overall recovery needs</a:t>
            </a:r>
            <a:r>
              <a:rPr lang="en-GB" sz="3200" dirty="0"/>
              <a:t>. </a:t>
            </a:r>
            <a:endParaRPr lang="fr-FR" sz="3200" dirty="0"/>
          </a:p>
          <a:p>
            <a:pPr marL="0" indent="0">
              <a:buNone/>
            </a:pPr>
            <a:endParaRPr lang="en-GB" sz="2400" b="1" dirty="0"/>
          </a:p>
        </p:txBody>
      </p:sp>
      <p:sp>
        <p:nvSpPr>
          <p:cNvPr id="3" name="Title 1"/>
          <p:cNvSpPr txBox="1">
            <a:spLocks/>
          </p:cNvSpPr>
          <p:nvPr/>
        </p:nvSpPr>
        <p:spPr>
          <a:xfrm>
            <a:off x="0" y="251865"/>
            <a:ext cx="9144000" cy="722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fontAlgn="base"/>
            <a:r>
              <a:rPr lang="en-GB" sz="2400" dirty="0"/>
              <a:t>1. Post PAM shelter &amp; settlement recovery situation</a:t>
            </a:r>
          </a:p>
          <a:p>
            <a:pPr fontAlgn="base"/>
            <a:r>
              <a:rPr lang="en-GB" sz="2400" dirty="0" smtClean="0">
                <a:solidFill>
                  <a:srgbClr val="800000"/>
                </a:solidFill>
              </a:rPr>
              <a:t>Post </a:t>
            </a:r>
            <a:r>
              <a:rPr lang="en-GB" sz="2400" dirty="0">
                <a:solidFill>
                  <a:srgbClr val="800000"/>
                </a:solidFill>
              </a:rPr>
              <a:t>Disaster Needs Assessment</a:t>
            </a:r>
          </a:p>
        </p:txBody>
      </p:sp>
    </p:spTree>
    <p:extLst>
      <p:ext uri="{BB962C8B-B14F-4D97-AF65-F5344CB8AC3E}">
        <p14:creationId xmlns:p14="http://schemas.microsoft.com/office/powerpoint/2010/main" val="351522173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itle 1"/>
          <p:cNvSpPr txBox="1">
            <a:spLocks/>
          </p:cNvSpPr>
          <p:nvPr/>
        </p:nvSpPr>
        <p:spPr>
          <a:xfrm>
            <a:off x="611560" y="420461"/>
            <a:ext cx="7772400" cy="722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fontAlgn="base"/>
            <a:r>
              <a:rPr lang="en-GB" sz="3200" dirty="0"/>
              <a:t>4</a:t>
            </a:r>
            <a:r>
              <a:rPr lang="en-GB" sz="3200" dirty="0" smtClean="0"/>
              <a:t>. AOB</a:t>
            </a:r>
            <a:endParaRPr lang="en-GB" sz="3200" dirty="0"/>
          </a:p>
        </p:txBody>
      </p:sp>
    </p:spTree>
    <p:extLst>
      <p:ext uri="{BB962C8B-B14F-4D97-AF65-F5344CB8AC3E}">
        <p14:creationId xmlns:p14="http://schemas.microsoft.com/office/powerpoint/2010/main" val="3439173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95401"/>
            <a:ext cx="8382000" cy="4876799"/>
          </a:xfrm>
        </p:spPr>
        <p:txBody>
          <a:bodyPr anchor="t">
            <a:normAutofit fontScale="85000" lnSpcReduction="10000"/>
          </a:bodyPr>
          <a:lstStyle/>
          <a:p>
            <a:r>
              <a:rPr lang="en-GB" sz="3200" b="1" dirty="0" smtClean="0">
                <a:solidFill>
                  <a:srgbClr val="FF0000"/>
                </a:solidFill>
              </a:rPr>
              <a:t>81</a:t>
            </a:r>
            <a:r>
              <a:rPr lang="en-GB" sz="3200" b="1" dirty="0">
                <a:solidFill>
                  <a:srgbClr val="FF0000"/>
                </a:solidFill>
              </a:rPr>
              <a:t>%</a:t>
            </a:r>
            <a:r>
              <a:rPr lang="en-GB" sz="3200" b="1" dirty="0"/>
              <a:t> of households reported that their shelter </a:t>
            </a:r>
            <a:r>
              <a:rPr lang="en-GB" sz="3200" b="1" dirty="0">
                <a:solidFill>
                  <a:srgbClr val="FF0000"/>
                </a:solidFill>
              </a:rPr>
              <a:t>had sustained some level of damage </a:t>
            </a:r>
            <a:r>
              <a:rPr lang="en-GB" sz="3200" b="1" dirty="0"/>
              <a:t>as a result of the cyclone</a:t>
            </a:r>
            <a:endParaRPr lang="en-GB" sz="3200" dirty="0"/>
          </a:p>
          <a:p>
            <a:r>
              <a:rPr lang="en-GB" sz="3200" b="1" dirty="0">
                <a:solidFill>
                  <a:srgbClr val="FF0000"/>
                </a:solidFill>
              </a:rPr>
              <a:t>72%</a:t>
            </a:r>
            <a:r>
              <a:rPr lang="en-GB" sz="3200" b="1" dirty="0"/>
              <a:t> of households reported that they had completed </a:t>
            </a:r>
            <a:r>
              <a:rPr lang="en-GB" sz="3200" b="1" dirty="0">
                <a:solidFill>
                  <a:srgbClr val="FF0000"/>
                </a:solidFill>
              </a:rPr>
              <a:t>substantial repairs or reconstruction work </a:t>
            </a:r>
            <a:r>
              <a:rPr lang="en-GB" sz="3200" dirty="0"/>
              <a:t>on their shelter at the time of the assessment, confirming anecdotal evidence as to the </a:t>
            </a:r>
            <a:r>
              <a:rPr lang="en-GB" sz="3200" b="1" dirty="0"/>
              <a:t>high capacity for self-recovery inherent to the </a:t>
            </a:r>
            <a:r>
              <a:rPr lang="en-GB" sz="3200" b="1" dirty="0" err="1"/>
              <a:t>ni</a:t>
            </a:r>
            <a:r>
              <a:rPr lang="en-GB" sz="3200" b="1" dirty="0"/>
              <a:t>-Vanuatu</a:t>
            </a:r>
            <a:r>
              <a:rPr lang="en-GB" sz="3200" dirty="0"/>
              <a:t>. </a:t>
            </a:r>
          </a:p>
          <a:p>
            <a:r>
              <a:rPr lang="en-GB" sz="3200" dirty="0"/>
              <a:t>Just under half of TC Pam-affected households interviewed (</a:t>
            </a:r>
            <a:r>
              <a:rPr lang="en-GB" sz="3200" b="1" dirty="0">
                <a:solidFill>
                  <a:srgbClr val="FF0000"/>
                </a:solidFill>
              </a:rPr>
              <a:t>45%</a:t>
            </a:r>
            <a:r>
              <a:rPr lang="en-GB" sz="3200" dirty="0"/>
              <a:t>)</a:t>
            </a:r>
            <a:r>
              <a:rPr lang="en-GB" sz="3200" b="1" dirty="0"/>
              <a:t> reported that they </a:t>
            </a:r>
            <a:r>
              <a:rPr lang="en-GB" sz="3200" b="1" dirty="0">
                <a:solidFill>
                  <a:srgbClr val="FF0000"/>
                </a:solidFill>
              </a:rPr>
              <a:t>were able to recover and recycle materials</a:t>
            </a:r>
            <a:r>
              <a:rPr lang="en-GB" sz="3200" b="1" dirty="0"/>
              <a:t> </a:t>
            </a:r>
            <a:r>
              <a:rPr lang="en-GB" sz="3200" dirty="0"/>
              <a:t>that were suitable for use during repair and reconstruction. </a:t>
            </a:r>
            <a:endParaRPr lang="en-US" sz="4800" dirty="0">
              <a:solidFill>
                <a:srgbClr val="FF0000"/>
              </a:solidFill>
            </a:endParaRPr>
          </a:p>
          <a:p>
            <a:pPr marL="0" indent="0">
              <a:buNone/>
            </a:pPr>
            <a:endParaRPr lang="en-GB" sz="2400" b="1" dirty="0"/>
          </a:p>
        </p:txBody>
      </p:sp>
      <p:sp>
        <p:nvSpPr>
          <p:cNvPr id="3" name="Title 1"/>
          <p:cNvSpPr txBox="1">
            <a:spLocks/>
          </p:cNvSpPr>
          <p:nvPr/>
        </p:nvSpPr>
        <p:spPr>
          <a:xfrm>
            <a:off x="0" y="420461"/>
            <a:ext cx="9144000" cy="722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fontAlgn="base"/>
            <a:r>
              <a:rPr lang="en-GB" sz="2400" dirty="0"/>
              <a:t>1</a:t>
            </a:r>
            <a:r>
              <a:rPr lang="en-GB" sz="2400" dirty="0" smtClean="0"/>
              <a:t>. </a:t>
            </a:r>
            <a:r>
              <a:rPr lang="en-GB" sz="2400" dirty="0"/>
              <a:t>Post PAM shelter &amp; settlement recovery </a:t>
            </a:r>
            <a:r>
              <a:rPr lang="en-GB" sz="2400" dirty="0" smtClean="0"/>
              <a:t>situation </a:t>
            </a:r>
            <a:r>
              <a:rPr lang="en-GB" sz="2400" dirty="0" smtClean="0">
                <a:solidFill>
                  <a:srgbClr val="800000"/>
                </a:solidFill>
              </a:rPr>
              <a:t>Shelter </a:t>
            </a:r>
            <a:r>
              <a:rPr lang="en-GB" sz="2400" dirty="0">
                <a:solidFill>
                  <a:srgbClr val="800000"/>
                </a:solidFill>
              </a:rPr>
              <a:t>&amp; Settlement Vulnerability Assessment</a:t>
            </a:r>
          </a:p>
        </p:txBody>
      </p:sp>
    </p:spTree>
    <p:extLst>
      <p:ext uri="{BB962C8B-B14F-4D97-AF65-F5344CB8AC3E}">
        <p14:creationId xmlns:p14="http://schemas.microsoft.com/office/powerpoint/2010/main" val="30758204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295401"/>
            <a:ext cx="8382000" cy="4876799"/>
          </a:xfrm>
        </p:spPr>
        <p:txBody>
          <a:bodyPr anchor="t">
            <a:normAutofit fontScale="77500" lnSpcReduction="20000"/>
          </a:bodyPr>
          <a:lstStyle/>
          <a:p>
            <a:pPr lvl="0"/>
            <a:r>
              <a:rPr lang="en-GB" sz="3200" dirty="0"/>
              <a:t>Medium to long term interventions that </a:t>
            </a:r>
            <a:r>
              <a:rPr lang="en-GB" sz="3200" b="1" dirty="0"/>
              <a:t>support </a:t>
            </a:r>
            <a:r>
              <a:rPr lang="en-GB" sz="3200" b="1" dirty="0">
                <a:solidFill>
                  <a:srgbClr val="FF0000"/>
                </a:solidFill>
              </a:rPr>
              <a:t>shelter self-recovery</a:t>
            </a:r>
            <a:r>
              <a:rPr lang="en-GB" sz="3200" b="1" dirty="0"/>
              <a:t> should take into account beneficiaries’ reported priorities</a:t>
            </a:r>
            <a:r>
              <a:rPr lang="en-GB" sz="3200" dirty="0"/>
              <a:t>, and consider supporting the recovery of income-generating livelihoods as well as the </a:t>
            </a:r>
            <a:r>
              <a:rPr lang="en-GB" sz="3200" b="1" dirty="0"/>
              <a:t>direct provision of shelter support</a:t>
            </a:r>
            <a:r>
              <a:rPr lang="en-GB" sz="3200" dirty="0"/>
              <a:t>;  </a:t>
            </a:r>
            <a:endParaRPr lang="fr-FR" sz="3200" dirty="0"/>
          </a:p>
          <a:p>
            <a:pPr lvl="0"/>
            <a:r>
              <a:rPr lang="en-GB" sz="3200" dirty="0"/>
              <a:t>Recognising the time required to implement a comprehensive ‘build back safer’ strategy, the </a:t>
            </a:r>
            <a:r>
              <a:rPr lang="en-GB" sz="3200" b="1" dirty="0"/>
              <a:t>development of </a:t>
            </a:r>
            <a:r>
              <a:rPr lang="en-GB" sz="3200" b="1" dirty="0">
                <a:solidFill>
                  <a:srgbClr val="FF0000"/>
                </a:solidFill>
              </a:rPr>
              <a:t>community shelters able to withstand sudden onset disasters</a:t>
            </a:r>
            <a:r>
              <a:rPr lang="en-GB" sz="3200" dirty="0">
                <a:solidFill>
                  <a:srgbClr val="FF0000"/>
                </a:solidFill>
              </a:rPr>
              <a:t> </a:t>
            </a:r>
            <a:r>
              <a:rPr lang="en-GB" sz="3200" dirty="0"/>
              <a:t>should be explored;  </a:t>
            </a:r>
            <a:endParaRPr lang="fr-FR" sz="3200" dirty="0"/>
          </a:p>
          <a:p>
            <a:pPr lvl="0"/>
            <a:r>
              <a:rPr lang="en-GB" sz="3200" dirty="0"/>
              <a:t>A </a:t>
            </a:r>
            <a:r>
              <a:rPr lang="en-GB" sz="3200" b="1" dirty="0">
                <a:solidFill>
                  <a:srgbClr val="FF0000"/>
                </a:solidFill>
              </a:rPr>
              <a:t>‘build back safer’ approach should be integrated into recovery phase shelter programming </a:t>
            </a:r>
            <a:r>
              <a:rPr lang="en-GB" sz="3200" dirty="0"/>
              <a:t>as a result of the widespread use of pre-crisis shelter materials for repairs and reconstruction work.</a:t>
            </a:r>
            <a:endParaRPr lang="fr-FR" sz="3200" dirty="0"/>
          </a:p>
          <a:p>
            <a:pPr marL="0" indent="0">
              <a:buNone/>
            </a:pPr>
            <a:endParaRPr lang="en-GB" sz="2400" b="1" dirty="0"/>
          </a:p>
        </p:txBody>
      </p:sp>
      <p:sp>
        <p:nvSpPr>
          <p:cNvPr id="4" name="Title 1"/>
          <p:cNvSpPr txBox="1">
            <a:spLocks/>
          </p:cNvSpPr>
          <p:nvPr/>
        </p:nvSpPr>
        <p:spPr>
          <a:xfrm>
            <a:off x="0" y="420461"/>
            <a:ext cx="9144000" cy="722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fontAlgn="base"/>
            <a:r>
              <a:rPr lang="en-GB" sz="2400" dirty="0"/>
              <a:t>1</a:t>
            </a:r>
            <a:r>
              <a:rPr lang="en-GB" sz="2400" dirty="0" smtClean="0"/>
              <a:t>. </a:t>
            </a:r>
            <a:r>
              <a:rPr lang="en-GB" sz="2400" dirty="0"/>
              <a:t>Post PAM shelter &amp; settlement recovery </a:t>
            </a:r>
            <a:r>
              <a:rPr lang="en-GB" sz="2400" dirty="0" smtClean="0"/>
              <a:t>situation </a:t>
            </a:r>
            <a:r>
              <a:rPr lang="en-GB" sz="2400" dirty="0" smtClean="0">
                <a:solidFill>
                  <a:srgbClr val="800000"/>
                </a:solidFill>
              </a:rPr>
              <a:t>Shelter </a:t>
            </a:r>
            <a:r>
              <a:rPr lang="en-GB" sz="2400" dirty="0">
                <a:solidFill>
                  <a:srgbClr val="800000"/>
                </a:solidFill>
              </a:rPr>
              <a:t>&amp; Settlement Vulnerability Assessment</a:t>
            </a:r>
          </a:p>
        </p:txBody>
      </p:sp>
    </p:spTree>
    <p:extLst>
      <p:ext uri="{BB962C8B-B14F-4D97-AF65-F5344CB8AC3E}">
        <p14:creationId xmlns:p14="http://schemas.microsoft.com/office/powerpoint/2010/main" val="32632271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itle 1"/>
          <p:cNvSpPr txBox="1">
            <a:spLocks/>
          </p:cNvSpPr>
          <p:nvPr/>
        </p:nvSpPr>
        <p:spPr>
          <a:xfrm>
            <a:off x="0" y="304800"/>
            <a:ext cx="9144000" cy="722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fontAlgn="base"/>
            <a:r>
              <a:rPr lang="en-GB" sz="2400" dirty="0"/>
              <a:t>1. Post PAM shelter &amp; settlement recovery situation </a:t>
            </a:r>
            <a:r>
              <a:rPr lang="en-GB" sz="2400" dirty="0" smtClean="0">
                <a:solidFill>
                  <a:srgbClr val="800000"/>
                </a:solidFill>
              </a:rPr>
              <a:t>Shelter Cluster response (HAP)</a:t>
            </a:r>
            <a:endParaRPr lang="en-GB" sz="2400" dirty="0">
              <a:solidFill>
                <a:srgbClr val="800000"/>
              </a:solidFill>
            </a:endParaRPr>
          </a:p>
        </p:txBody>
      </p:sp>
      <p:sp>
        <p:nvSpPr>
          <p:cNvPr id="7" name="TextBox 3"/>
          <p:cNvSpPr txBox="1"/>
          <p:nvPr/>
        </p:nvSpPr>
        <p:spPr>
          <a:xfrm>
            <a:off x="457200" y="997089"/>
            <a:ext cx="8229599" cy="4893647"/>
          </a:xfrm>
          <a:prstGeom prst="rect">
            <a:avLst/>
          </a:prstGeom>
          <a:noFill/>
        </p:spPr>
        <p:txBody>
          <a:bodyPr wrap="square" rtlCol="0">
            <a:spAutoFit/>
          </a:bodyPr>
          <a:lstStyle/>
          <a:p>
            <a:r>
              <a:rPr lang="en-GB" sz="2400" dirty="0">
                <a:latin typeface="Arial"/>
                <a:cs typeface="Arial"/>
              </a:rPr>
              <a:t>As defined within the Tropical Cyclone PAM Humanitarian Action Plan (HAP), </a:t>
            </a:r>
            <a:r>
              <a:rPr lang="en-GB" sz="2400" b="1" dirty="0">
                <a:latin typeface="Arial"/>
                <a:cs typeface="Arial"/>
              </a:rPr>
              <a:t>the shelter cluster has 3 objectives</a:t>
            </a:r>
            <a:r>
              <a:rPr lang="en-GB" sz="2400" dirty="0">
                <a:latin typeface="Arial"/>
                <a:cs typeface="Arial"/>
              </a:rPr>
              <a:t>:</a:t>
            </a:r>
            <a:endParaRPr lang="fr-FR" sz="2400" dirty="0">
              <a:latin typeface="Arial"/>
              <a:cs typeface="Arial"/>
            </a:endParaRPr>
          </a:p>
          <a:p>
            <a:endParaRPr lang="en-GB" sz="2400" dirty="0">
              <a:latin typeface="Arial"/>
              <a:cs typeface="Arial"/>
            </a:endParaRPr>
          </a:p>
          <a:p>
            <a:r>
              <a:rPr lang="en-GB" sz="2400" b="1" dirty="0">
                <a:solidFill>
                  <a:srgbClr val="800000"/>
                </a:solidFill>
                <a:latin typeface="Arial"/>
                <a:cs typeface="Arial"/>
              </a:rPr>
              <a:t>1. </a:t>
            </a:r>
            <a:r>
              <a:rPr lang="en-GB" sz="2400" dirty="0">
                <a:latin typeface="Arial"/>
                <a:cs typeface="Arial"/>
              </a:rPr>
              <a:t>Provide </a:t>
            </a:r>
            <a:r>
              <a:rPr lang="en-GB" sz="2400" b="1" dirty="0">
                <a:latin typeface="Arial"/>
                <a:cs typeface="Arial"/>
              </a:rPr>
              <a:t>emergency shelter and non-food items </a:t>
            </a:r>
            <a:r>
              <a:rPr lang="en-GB" sz="2400" dirty="0">
                <a:latin typeface="Arial"/>
                <a:cs typeface="Arial"/>
              </a:rPr>
              <a:t>for people whose houses have been partially damaged or destroyed.</a:t>
            </a:r>
            <a:endParaRPr lang="fr-FR" sz="2400" dirty="0">
              <a:latin typeface="Arial"/>
              <a:cs typeface="Arial"/>
            </a:endParaRPr>
          </a:p>
          <a:p>
            <a:r>
              <a:rPr lang="en-GB" sz="2400" b="1" dirty="0">
                <a:solidFill>
                  <a:srgbClr val="800000"/>
                </a:solidFill>
                <a:latin typeface="Arial"/>
                <a:cs typeface="Arial"/>
              </a:rPr>
              <a:t>2. </a:t>
            </a:r>
            <a:r>
              <a:rPr lang="en-GB" sz="2400" b="1" dirty="0">
                <a:latin typeface="Arial"/>
                <a:cs typeface="Arial"/>
              </a:rPr>
              <a:t>Assist affected people with repair and reconstruction</a:t>
            </a:r>
            <a:r>
              <a:rPr lang="en-GB" sz="2400" dirty="0">
                <a:latin typeface="Arial"/>
                <a:cs typeface="Arial"/>
              </a:rPr>
              <a:t> of houses, water and sanitation facilities.</a:t>
            </a:r>
            <a:endParaRPr lang="fr-FR" sz="2400" dirty="0">
              <a:latin typeface="Arial"/>
              <a:cs typeface="Arial"/>
            </a:endParaRPr>
          </a:p>
          <a:p>
            <a:r>
              <a:rPr lang="en-GB" sz="2400" b="1" dirty="0">
                <a:solidFill>
                  <a:srgbClr val="800000"/>
                </a:solidFill>
                <a:latin typeface="Arial"/>
                <a:cs typeface="Arial"/>
              </a:rPr>
              <a:t>3. </a:t>
            </a:r>
            <a:r>
              <a:rPr lang="en-GB" sz="2400" b="1" dirty="0">
                <a:latin typeface="Arial"/>
                <a:cs typeface="Arial"/>
              </a:rPr>
              <a:t>Investment in safer community buildings </a:t>
            </a:r>
            <a:endParaRPr lang="en-GB" sz="2400" b="1" dirty="0" smtClean="0">
              <a:latin typeface="Arial"/>
              <a:cs typeface="Arial"/>
            </a:endParaRPr>
          </a:p>
          <a:p>
            <a:endParaRPr lang="en-GB" sz="2400" b="1" dirty="0">
              <a:latin typeface="Arial"/>
              <a:cs typeface="Arial"/>
            </a:endParaRPr>
          </a:p>
          <a:p>
            <a:r>
              <a:rPr lang="en-GB" sz="2400" dirty="0" smtClean="0">
                <a:latin typeface="Arial"/>
                <a:cs typeface="Arial"/>
              </a:rPr>
              <a:t>Government reduce the </a:t>
            </a:r>
            <a:r>
              <a:rPr lang="en-GB" sz="2400" b="1" dirty="0" smtClean="0">
                <a:latin typeface="Arial"/>
                <a:cs typeface="Arial"/>
              </a:rPr>
              <a:t>HAP timeframe from 6 to 3 months </a:t>
            </a:r>
            <a:r>
              <a:rPr lang="en-GB" sz="2400" dirty="0" smtClean="0">
                <a:latin typeface="Arial"/>
                <a:cs typeface="Arial"/>
              </a:rPr>
              <a:t>and </a:t>
            </a:r>
            <a:r>
              <a:rPr lang="en-GB" sz="2400" b="1" dirty="0" smtClean="0">
                <a:latin typeface="Arial"/>
                <a:cs typeface="Arial"/>
              </a:rPr>
              <a:t>request to focus on first objective</a:t>
            </a:r>
            <a:r>
              <a:rPr lang="en-GB" sz="2400" dirty="0" smtClean="0">
                <a:latin typeface="Arial"/>
                <a:cs typeface="Arial"/>
              </a:rPr>
              <a:t>. </a:t>
            </a:r>
          </a:p>
          <a:p>
            <a:endParaRPr lang="en-GB" sz="2400" dirty="0" smtClean="0">
              <a:latin typeface="Arial"/>
              <a:cs typeface="Arial"/>
            </a:endParaRPr>
          </a:p>
        </p:txBody>
      </p:sp>
    </p:spTree>
    <p:extLst>
      <p:ext uri="{BB962C8B-B14F-4D97-AF65-F5344CB8AC3E}">
        <p14:creationId xmlns:p14="http://schemas.microsoft.com/office/powerpoint/2010/main" val="19773779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3"/>
          <p:cNvSpPr txBox="1"/>
          <p:nvPr/>
        </p:nvSpPr>
        <p:spPr>
          <a:xfrm>
            <a:off x="5029200" y="997089"/>
            <a:ext cx="3810000" cy="4093428"/>
          </a:xfrm>
          <a:prstGeom prst="rect">
            <a:avLst/>
          </a:prstGeom>
          <a:noFill/>
        </p:spPr>
        <p:txBody>
          <a:bodyPr wrap="square" rtlCol="0">
            <a:spAutoFit/>
          </a:bodyPr>
          <a:lstStyle/>
          <a:p>
            <a:r>
              <a:rPr lang="en-GB" sz="2000" dirty="0" smtClean="0">
                <a:latin typeface="Arial"/>
                <a:cs typeface="Arial"/>
              </a:rPr>
              <a:t>At the end of the humanitarian phase, on 31 July, shelter agencies will eventually </a:t>
            </a:r>
            <a:r>
              <a:rPr lang="en-GB" sz="2000" b="1" dirty="0" smtClean="0">
                <a:latin typeface="Arial"/>
                <a:cs typeface="Arial"/>
              </a:rPr>
              <a:t>reached and exceed the target of 18,000 households supported with tarpaulins and access to toolkit</a:t>
            </a:r>
            <a:r>
              <a:rPr lang="en-GB" sz="2000" dirty="0" smtClean="0">
                <a:latin typeface="Arial"/>
                <a:cs typeface="Arial"/>
              </a:rPr>
              <a:t> and 8,000 with kitchen sets.</a:t>
            </a:r>
            <a:endParaRPr lang="fr-FR" sz="2000" dirty="0">
              <a:latin typeface="Arial"/>
              <a:cs typeface="Arial"/>
            </a:endParaRPr>
          </a:p>
          <a:p>
            <a:r>
              <a:rPr lang="en-GB" sz="2000" dirty="0">
                <a:latin typeface="Arial"/>
                <a:cs typeface="Arial"/>
              </a:rPr>
              <a:t> </a:t>
            </a:r>
            <a:endParaRPr lang="fr-FR" sz="2000" dirty="0">
              <a:latin typeface="Arial"/>
              <a:cs typeface="Arial"/>
            </a:endParaRPr>
          </a:p>
          <a:p>
            <a:endParaRPr lang="en-GB" sz="2000" dirty="0">
              <a:latin typeface="Arial"/>
              <a:cs typeface="Arial"/>
            </a:endParaRPr>
          </a:p>
          <a:p>
            <a:endParaRPr lang="en-GB" sz="2000" dirty="0">
              <a:latin typeface="Arial"/>
              <a:cs typeface="Arial"/>
            </a:endParaRPr>
          </a:p>
          <a:p>
            <a:endParaRPr lang="en-GB" sz="2000" dirty="0">
              <a:latin typeface="Arial"/>
              <a:cs typeface="Arial"/>
            </a:endParaRPr>
          </a:p>
          <a:p>
            <a:endParaRPr lang="en-GB" sz="2000" dirty="0">
              <a:latin typeface="Arial"/>
              <a:cs typeface="Arial"/>
            </a:endParaRPr>
          </a:p>
        </p:txBody>
      </p:sp>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500" y="1058468"/>
            <a:ext cx="4787799" cy="5647131"/>
          </a:xfrm>
          <a:prstGeom prst="rect">
            <a:avLst/>
          </a:prstGeom>
        </p:spPr>
      </p:pic>
      <p:pic>
        <p:nvPicPr>
          <p:cNvPr id="11" name="Content Placeholder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4874" y="3681564"/>
            <a:ext cx="4419600" cy="2979705"/>
          </a:xfrm>
          <a:prstGeom prst="rect">
            <a:avLst/>
          </a:prstGeom>
          <a:ln>
            <a:solidFill>
              <a:schemeClr val="bg2">
                <a:lumMod val="75000"/>
              </a:schemeClr>
            </a:solidFill>
          </a:ln>
        </p:spPr>
      </p:pic>
      <p:sp>
        <p:nvSpPr>
          <p:cNvPr id="13" name="Title 1"/>
          <p:cNvSpPr txBox="1">
            <a:spLocks/>
          </p:cNvSpPr>
          <p:nvPr/>
        </p:nvSpPr>
        <p:spPr>
          <a:xfrm>
            <a:off x="0" y="304800"/>
            <a:ext cx="9144000" cy="722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fontAlgn="base"/>
            <a:r>
              <a:rPr lang="en-GB" sz="2400" dirty="0"/>
              <a:t>1. Post PAM shelter &amp; settlement recovery situation </a:t>
            </a:r>
            <a:r>
              <a:rPr lang="en-GB" sz="2400" dirty="0" smtClean="0">
                <a:solidFill>
                  <a:srgbClr val="800000"/>
                </a:solidFill>
              </a:rPr>
              <a:t>Shelter Cluster response (HAP)</a:t>
            </a:r>
            <a:endParaRPr lang="en-GB" sz="2400" dirty="0">
              <a:solidFill>
                <a:srgbClr val="800000"/>
              </a:solidFill>
            </a:endParaRPr>
          </a:p>
        </p:txBody>
      </p:sp>
    </p:spTree>
    <p:extLst>
      <p:ext uri="{BB962C8B-B14F-4D97-AF65-F5344CB8AC3E}">
        <p14:creationId xmlns:p14="http://schemas.microsoft.com/office/powerpoint/2010/main" val="22499584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itle 1"/>
          <p:cNvSpPr txBox="1">
            <a:spLocks/>
          </p:cNvSpPr>
          <p:nvPr/>
        </p:nvSpPr>
        <p:spPr>
          <a:xfrm>
            <a:off x="611560" y="420461"/>
            <a:ext cx="7772400" cy="722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fontAlgn="base"/>
            <a:r>
              <a:rPr lang="en-GB" sz="3200" dirty="0"/>
              <a:t>2</a:t>
            </a:r>
            <a:r>
              <a:rPr lang="en-GB" sz="3200" dirty="0" smtClean="0"/>
              <a:t>. </a:t>
            </a:r>
            <a:r>
              <a:rPr lang="en-GB" sz="3200" dirty="0"/>
              <a:t>Shelter/housing contribution to national cyclone pam </a:t>
            </a:r>
            <a:r>
              <a:rPr lang="en-GB" sz="3200" dirty="0" smtClean="0"/>
              <a:t>recovery</a:t>
            </a:r>
            <a:endParaRPr lang="en-GB" sz="3200" dirty="0"/>
          </a:p>
        </p:txBody>
      </p:sp>
      <p:sp>
        <p:nvSpPr>
          <p:cNvPr id="7" name="Content Placeholder 5"/>
          <p:cNvSpPr>
            <a:spLocks noGrp="1"/>
          </p:cNvSpPr>
          <p:nvPr>
            <p:ph idx="1"/>
          </p:nvPr>
        </p:nvSpPr>
        <p:spPr>
          <a:xfrm>
            <a:off x="457200" y="1417638"/>
            <a:ext cx="8382000" cy="4678361"/>
          </a:xfrm>
        </p:spPr>
        <p:txBody>
          <a:bodyPr anchor="t">
            <a:normAutofit fontScale="77500" lnSpcReduction="20000"/>
          </a:bodyPr>
          <a:lstStyle/>
          <a:p>
            <a:r>
              <a:rPr lang="en-GB" sz="4000" dirty="0"/>
              <a:t>On 16 June 2015, the Office of the Prime Minister released the National Recovery and Strengthening Program Plan entitled “Strengthening </a:t>
            </a:r>
            <a:r>
              <a:rPr lang="en-GB" sz="4000" dirty="0" err="1"/>
              <a:t>ni</a:t>
            </a:r>
            <a:r>
              <a:rPr lang="en-GB" sz="4000" dirty="0"/>
              <a:t>-Vanuatu Resilience”. In this document, three areas of critical recovery need have been identified:</a:t>
            </a:r>
            <a:endParaRPr lang="fr-FR" sz="4000" dirty="0"/>
          </a:p>
          <a:p>
            <a:pPr marL="0" indent="0">
              <a:buNone/>
            </a:pPr>
            <a:endParaRPr lang="fr-FR" sz="4000" dirty="0"/>
          </a:p>
          <a:p>
            <a:pPr lvl="0"/>
            <a:r>
              <a:rPr lang="en-GB" sz="4000" i="1" dirty="0"/>
              <a:t>Restore and develop essential social services</a:t>
            </a:r>
            <a:endParaRPr lang="fr-FR" sz="4000" dirty="0"/>
          </a:p>
          <a:p>
            <a:pPr lvl="0"/>
            <a:r>
              <a:rPr lang="en-GB" sz="4000" i="1" dirty="0"/>
              <a:t>Repair and improve infrastructure</a:t>
            </a:r>
            <a:endParaRPr lang="fr-FR" sz="4000" dirty="0"/>
          </a:p>
          <a:p>
            <a:pPr lvl="0"/>
            <a:r>
              <a:rPr lang="en-GB" sz="4000" i="1" dirty="0"/>
              <a:t>Promote and support </a:t>
            </a:r>
            <a:r>
              <a:rPr lang="en-GB" sz="4000" i="1" dirty="0" err="1"/>
              <a:t>ni</a:t>
            </a:r>
            <a:r>
              <a:rPr lang="en-GB" sz="4000" i="1" dirty="0"/>
              <a:t>-Vanuatu livelihoods and </a:t>
            </a:r>
            <a:r>
              <a:rPr lang="en-GB" sz="4000" i="1" dirty="0" err="1"/>
              <a:t>lifeways</a:t>
            </a:r>
            <a:endParaRPr lang="fr-FR" sz="4000" dirty="0"/>
          </a:p>
          <a:p>
            <a:pPr marL="0" indent="0">
              <a:buNone/>
            </a:pPr>
            <a:endParaRPr lang="en-US" sz="3800" dirty="0">
              <a:solidFill>
                <a:srgbClr val="FF0000"/>
              </a:solidFill>
            </a:endParaRPr>
          </a:p>
        </p:txBody>
      </p:sp>
    </p:spTree>
    <p:extLst>
      <p:ext uri="{BB962C8B-B14F-4D97-AF65-F5344CB8AC3E}">
        <p14:creationId xmlns:p14="http://schemas.microsoft.com/office/powerpoint/2010/main" val="9259203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791200"/>
            <a:ext cx="9144000" cy="9144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Content Placeholder 5"/>
          <p:cNvSpPr>
            <a:spLocks noGrp="1"/>
          </p:cNvSpPr>
          <p:nvPr>
            <p:ph idx="1"/>
          </p:nvPr>
        </p:nvSpPr>
        <p:spPr>
          <a:xfrm>
            <a:off x="457200" y="1417638"/>
            <a:ext cx="8382000" cy="4678361"/>
          </a:xfrm>
        </p:spPr>
        <p:txBody>
          <a:bodyPr anchor="t">
            <a:normAutofit fontScale="77500" lnSpcReduction="20000"/>
          </a:bodyPr>
          <a:lstStyle/>
          <a:p>
            <a:pPr>
              <a:buFont typeface="Wingdings" charset="2"/>
              <a:buChar char="ü"/>
            </a:pPr>
            <a:r>
              <a:rPr lang="en-GB" sz="4000" dirty="0" smtClean="0"/>
              <a:t>Under the category Infrastructure</a:t>
            </a:r>
          </a:p>
          <a:p>
            <a:pPr>
              <a:buFont typeface="Wingdings" charset="2"/>
              <a:buChar char="ü"/>
            </a:pPr>
            <a:endParaRPr lang="en-GB" sz="4000" dirty="0" smtClean="0"/>
          </a:p>
          <a:p>
            <a:pPr>
              <a:buFont typeface="Wingdings" charset="2"/>
              <a:buChar char="ü"/>
            </a:pPr>
            <a:r>
              <a:rPr lang="en-GB" sz="4000" dirty="0" smtClean="0"/>
              <a:t>Under </a:t>
            </a:r>
            <a:r>
              <a:rPr lang="en-GB" sz="4000" dirty="0"/>
              <a:t>the strategy: </a:t>
            </a:r>
            <a:r>
              <a:rPr lang="en-GB" sz="4000" b="1" i="1" dirty="0"/>
              <a:t>Assist to rebuild/repair/upgrade private housing and infrastructure</a:t>
            </a:r>
            <a:r>
              <a:rPr lang="en-GB" sz="4000" b="1" dirty="0"/>
              <a:t>, </a:t>
            </a:r>
            <a:r>
              <a:rPr lang="en-GB" sz="4000" dirty="0"/>
              <a:t>especially on projects submitted to the priority </a:t>
            </a:r>
            <a:r>
              <a:rPr lang="en-GB" sz="4000" dirty="0" smtClean="0"/>
              <a:t>action:</a:t>
            </a:r>
          </a:p>
          <a:p>
            <a:pPr>
              <a:buFont typeface="Wingdings" charset="2"/>
              <a:buChar char="ü"/>
            </a:pPr>
            <a:endParaRPr lang="en-GB" sz="4000" dirty="0" smtClean="0"/>
          </a:p>
          <a:p>
            <a:pPr>
              <a:buFont typeface="Wingdings" charset="2"/>
              <a:buChar char="ü"/>
            </a:pPr>
            <a:r>
              <a:rPr lang="en-GB" sz="4000" dirty="0" smtClean="0"/>
              <a:t>Priority action </a:t>
            </a:r>
            <a:r>
              <a:rPr lang="en-GB" sz="4000" b="1" dirty="0">
                <a:solidFill>
                  <a:srgbClr val="FF0000"/>
                </a:solidFill>
              </a:rPr>
              <a:t>Strengthening housing &amp; settlement community resilience</a:t>
            </a:r>
            <a:r>
              <a:rPr lang="en-GB" sz="4000" b="1" i="1" dirty="0">
                <a:solidFill>
                  <a:srgbClr val="FF0000"/>
                </a:solidFill>
              </a:rPr>
              <a:t> </a:t>
            </a:r>
            <a:r>
              <a:rPr lang="en-GB" sz="4000" dirty="0"/>
              <a:t>activities initiated within the HAP and new planned projects aiming to</a:t>
            </a:r>
          </a:p>
          <a:p>
            <a:pPr marL="0" indent="0">
              <a:buNone/>
            </a:pPr>
            <a:endParaRPr lang="en-US" sz="3800" dirty="0" smtClean="0">
              <a:solidFill>
                <a:srgbClr val="FF0000"/>
              </a:solidFill>
            </a:endParaRPr>
          </a:p>
          <a:p>
            <a:pPr marL="0" indent="0">
              <a:buNone/>
            </a:pPr>
            <a:endParaRPr lang="en-US" sz="3800" dirty="0">
              <a:solidFill>
                <a:srgbClr val="FF0000"/>
              </a:solidFill>
            </a:endParaRPr>
          </a:p>
        </p:txBody>
      </p:sp>
      <p:sp>
        <p:nvSpPr>
          <p:cNvPr id="5" name="Title 1"/>
          <p:cNvSpPr txBox="1">
            <a:spLocks/>
          </p:cNvSpPr>
          <p:nvPr/>
        </p:nvSpPr>
        <p:spPr>
          <a:xfrm>
            <a:off x="611560" y="420461"/>
            <a:ext cx="7772400" cy="7225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fontAlgn="base"/>
            <a:r>
              <a:rPr lang="en-GB" sz="3200" dirty="0"/>
              <a:t>2</a:t>
            </a:r>
            <a:r>
              <a:rPr lang="en-GB" sz="3200" dirty="0" smtClean="0"/>
              <a:t>. </a:t>
            </a:r>
            <a:r>
              <a:rPr lang="en-GB" sz="3200" dirty="0"/>
              <a:t>Shelter/housing contribution to national cyclone pam </a:t>
            </a:r>
            <a:r>
              <a:rPr lang="en-GB" sz="3200" dirty="0" smtClean="0"/>
              <a:t>recovery</a:t>
            </a:r>
            <a:endParaRPr lang="en-GB" sz="3200" dirty="0"/>
          </a:p>
        </p:txBody>
      </p:sp>
    </p:spTree>
    <p:extLst>
      <p:ext uri="{BB962C8B-B14F-4D97-AF65-F5344CB8AC3E}">
        <p14:creationId xmlns:p14="http://schemas.microsoft.com/office/powerpoint/2010/main" val="42155780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helter Cluster Powerpoint Template V 1 0 - MYN">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9968</TotalTime>
  <Words>1842</Words>
  <Application>Microsoft Macintosh PowerPoint</Application>
  <PresentationFormat>Présentation à l'écran (4:3)</PresentationFormat>
  <Paragraphs>935</Paragraphs>
  <Slides>30</Slides>
  <Notes>29</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Shelter Cluster Powerpoint Template V 1 0 - MYN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Incoming events</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Rashmi Rita</dc:creator>
  <cp:lastModifiedBy>Xavier Génot</cp:lastModifiedBy>
  <cp:revision>188</cp:revision>
  <cp:lastPrinted>2015-04-20T03:41:37Z</cp:lastPrinted>
  <dcterms:created xsi:type="dcterms:W3CDTF">2015-04-20T03:36:07Z</dcterms:created>
  <dcterms:modified xsi:type="dcterms:W3CDTF">2015-08-02T23:51:56Z</dcterms:modified>
</cp:coreProperties>
</file>