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263" r:id="rId3"/>
    <p:sldId id="260" r:id="rId4"/>
    <p:sldId id="262" r:id="rId5"/>
    <p:sldId id="264" r:id="rId6"/>
    <p:sldId id="257" r:id="rId7"/>
    <p:sldId id="258" r:id="rId8"/>
    <p:sldId id="266" r:id="rId9"/>
    <p:sldId id="261" r:id="rId10"/>
    <p:sldId id="25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1D8"/>
    <a:srgbClr val="F7F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jones\Desktop\L.Jones\Cluster%20Docs\CHF%202015%20Standard%20Allocation\Procurment%20for%202015%20-%20IM%20(26%20Nov%20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NFI Kits</c:v>
          </c:tx>
          <c:invertIfNegative val="0"/>
          <c:cat>
            <c:strRef>
              <c:f>Sheet5!$S$2:$X$2</c:f>
              <c:strCache>
                <c:ptCount val="6"/>
                <c:pt idx="0">
                  <c:v>Stock Balance by 31.12.14</c:v>
                </c:pt>
                <c:pt idx="1">
                  <c:v>Target (Jan - Dec 2015)</c:v>
                </c:pt>
                <c:pt idx="2">
                  <c:v>To procure urgently</c:v>
                </c:pt>
                <c:pt idx="3">
                  <c:v>Jan-15</c:v>
                </c:pt>
                <c:pt idx="4">
                  <c:v>Feb-15</c:v>
                </c:pt>
                <c:pt idx="5">
                  <c:v>Mar-15</c:v>
                </c:pt>
              </c:strCache>
            </c:strRef>
          </c:cat>
          <c:val>
            <c:numRef>
              <c:f>Sheet5!$S$3:$X$3</c:f>
              <c:numCache>
                <c:formatCode>_(* #,##0_);_(* \(#,##0\);_(* "-"??_);_(@_)</c:formatCode>
                <c:ptCount val="6"/>
                <c:pt idx="0">
                  <c:v>13148</c:v>
                </c:pt>
                <c:pt idx="1">
                  <c:v>208000</c:v>
                </c:pt>
                <c:pt idx="2">
                  <c:v>38852</c:v>
                </c:pt>
                <c:pt idx="3">
                  <c:v>13148</c:v>
                </c:pt>
                <c:pt idx="4">
                  <c:v>-15200</c:v>
                </c:pt>
                <c:pt idx="5">
                  <c:v>-23652</c:v>
                </c:pt>
              </c:numCache>
            </c:numRef>
          </c:val>
        </c:ser>
        <c:ser>
          <c:idx val="1"/>
          <c:order val="1"/>
          <c:tx>
            <c:v>Shelter Kits</c:v>
          </c:tx>
          <c:invertIfNegative val="0"/>
          <c:cat>
            <c:strRef>
              <c:f>Sheet5!$S$2:$X$2</c:f>
              <c:strCache>
                <c:ptCount val="6"/>
                <c:pt idx="0">
                  <c:v>Stock Balance by 31.12.14</c:v>
                </c:pt>
                <c:pt idx="1">
                  <c:v>Target (Jan - Dec 2015)</c:v>
                </c:pt>
                <c:pt idx="2">
                  <c:v>To procure urgently</c:v>
                </c:pt>
                <c:pt idx="3">
                  <c:v>Jan-15</c:v>
                </c:pt>
                <c:pt idx="4">
                  <c:v>Feb-15</c:v>
                </c:pt>
                <c:pt idx="5">
                  <c:v>Mar-15</c:v>
                </c:pt>
              </c:strCache>
            </c:strRef>
          </c:cat>
          <c:val>
            <c:numRef>
              <c:f>Sheet5!$S$4:$X$4</c:f>
              <c:numCache>
                <c:formatCode>_(* #,##0_);_(* \(#,##0\);_(* "-"??_);_(@_)</c:formatCode>
                <c:ptCount val="6"/>
                <c:pt idx="0">
                  <c:v>9600</c:v>
                </c:pt>
                <c:pt idx="1">
                  <c:v>78000</c:v>
                </c:pt>
                <c:pt idx="2">
                  <c:v>29400</c:v>
                </c:pt>
                <c:pt idx="3">
                  <c:v>9600</c:v>
                </c:pt>
                <c:pt idx="4">
                  <c:v>-14600</c:v>
                </c:pt>
                <c:pt idx="5">
                  <c:v>-14800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682304"/>
        <c:axId val="67683840"/>
      </c:barChart>
      <c:catAx>
        <c:axId val="67682304"/>
        <c:scaling>
          <c:orientation val="minMax"/>
        </c:scaling>
        <c:delete val="0"/>
        <c:axPos val="b"/>
        <c:majorTickMark val="out"/>
        <c:minorTickMark val="none"/>
        <c:tickLblPos val="low"/>
        <c:crossAx val="67683840"/>
        <c:crosses val="autoZero"/>
        <c:auto val="1"/>
        <c:lblAlgn val="ctr"/>
        <c:lblOffset val="100"/>
        <c:noMultiLvlLbl val="0"/>
      </c:catAx>
      <c:valAx>
        <c:axId val="67683840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676823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0F254-21FE-4F94-9836-975788307B7C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3FA09-5E1C-441E-860F-2BBCEBA7A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47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3FA09-5E1C-441E-860F-2BBCEBA7A7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35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81C7059-2E86-42FC-B902-55EAC9FD9DE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1CDBC5F-2AD0-4BB0-B72B-2CF2EC6A7C67}" type="datetimeFigureOut">
              <a:rPr lang="en-US" smtClean="0"/>
              <a:t>11/27/2014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543800" cy="19843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2015 CHF First Round Standard Allocation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343400"/>
            <a:ext cx="6461760" cy="1447800"/>
          </a:xfrm>
        </p:spPr>
        <p:txBody>
          <a:bodyPr/>
          <a:lstStyle/>
          <a:p>
            <a:r>
              <a:rPr lang="en-US" dirty="0" smtClean="0"/>
              <a:t>26 November 2014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1219200"/>
            <a:ext cx="4541520" cy="67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76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15962"/>
          </a:xfrm>
        </p:spPr>
        <p:txBody>
          <a:bodyPr/>
          <a:lstStyle/>
          <a:p>
            <a:r>
              <a:rPr lang="en-US" sz="3600" dirty="0" smtClean="0"/>
              <a:t>Overall Cluster Ask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367524"/>
              </p:ext>
            </p:extLst>
          </p:nvPr>
        </p:nvGraphicFramePr>
        <p:xfrm>
          <a:off x="384810" y="902593"/>
          <a:ext cx="7780019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590"/>
                <a:gridCol w="2823819"/>
                <a:gridCol w="2489606"/>
                <a:gridCol w="15560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Approach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Breakdown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Procurement and transport of key NFI and shelter for first quarter, with a focus on shelter in </a:t>
                      </a:r>
                      <a:r>
                        <a:rPr lang="en-US" sz="1600" dirty="0" err="1" smtClean="0"/>
                        <a:t>Bentiu</a:t>
                      </a:r>
                      <a:r>
                        <a:rPr lang="en-US" sz="1600" dirty="0" smtClean="0"/>
                        <a:t> and </a:t>
                      </a:r>
                      <a:r>
                        <a:rPr lang="en-US" sz="1600" dirty="0" err="1" smtClean="0"/>
                        <a:t>Malakal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25%</a:t>
                      </a:r>
                      <a:r>
                        <a:rPr lang="en-US" sz="1600" baseline="0" dirty="0" smtClean="0"/>
                        <a:t> of target for NFIs; 20% of target for shelter (15,000 HHs) for </a:t>
                      </a:r>
                      <a:r>
                        <a:rPr lang="en-US" sz="1600" baseline="0" dirty="0" err="1" smtClean="0"/>
                        <a:t>Bentiu</a:t>
                      </a:r>
                      <a:r>
                        <a:rPr lang="en-US" sz="1600" baseline="0" dirty="0" smtClean="0"/>
                        <a:t> and </a:t>
                      </a:r>
                      <a:r>
                        <a:rPr lang="en-US" sz="1600" baseline="0" dirty="0" err="1" smtClean="0"/>
                        <a:t>Malakal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$6</a:t>
                      </a:r>
                      <a:r>
                        <a:rPr lang="en-US" sz="1600" b="1" baseline="0" dirty="0" smtClean="0"/>
                        <a:t> million USD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Procurement and transport of key NFI and shelter for the first quarter, with a focus on </a:t>
                      </a:r>
                      <a:r>
                        <a:rPr lang="en-US" sz="1600" dirty="0" err="1" smtClean="0"/>
                        <a:t>Bentiu</a:t>
                      </a:r>
                      <a:r>
                        <a:rPr lang="en-US" sz="1600" dirty="0" smtClean="0"/>
                        <a:t> and </a:t>
                      </a:r>
                      <a:r>
                        <a:rPr lang="en-US" sz="1600" dirty="0" err="1" smtClean="0"/>
                        <a:t>Malakal</a:t>
                      </a:r>
                      <a:r>
                        <a:rPr lang="en-US" sz="1600" dirty="0" smtClean="0"/>
                        <a:t>, plus frontline*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Same as above</a:t>
                      </a:r>
                      <a:r>
                        <a:rPr lang="en-US" sz="1600" baseline="0" dirty="0" smtClean="0"/>
                        <a:t>, plus frontline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$10million USD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Procurement and transport of key NFI and shelter items for first quarter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25% of target for NFIs; 50% of target for shelter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$11.3million</a:t>
                      </a:r>
                      <a:r>
                        <a:rPr lang="en-US" sz="1600" b="1" baseline="0" dirty="0" smtClean="0"/>
                        <a:t> USD</a:t>
                      </a:r>
                      <a:endParaRPr lang="en-US" sz="1600" b="1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Procurement and transport of key NFI and shelter items for first quarter, plus frontline*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Same as above</a:t>
                      </a:r>
                      <a:r>
                        <a:rPr lang="en-US" sz="1600" baseline="0" dirty="0" smtClean="0"/>
                        <a:t>, plus frontline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$20million USD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Procurement and transport of key NFI and shelter items for first quarter, plus </a:t>
                      </a:r>
                      <a:r>
                        <a:rPr lang="en-US" sz="1600" u="sng" dirty="0" smtClean="0"/>
                        <a:t>partial </a:t>
                      </a:r>
                      <a:r>
                        <a:rPr lang="en-US" sz="1600" dirty="0" smtClean="0"/>
                        <a:t>frontline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Same as above but with only partial frontline </a:t>
                      </a:r>
                      <a:r>
                        <a:rPr lang="en-US" sz="1600" dirty="0" smtClean="0"/>
                        <a:t>(e.g. high priority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</a:t>
                      </a:r>
                      <a:r>
                        <a:rPr lang="en-US" sz="1600" b="1" dirty="0" smtClean="0"/>
                        <a:t>15million </a:t>
                      </a:r>
                      <a:r>
                        <a:rPr lang="en-US" sz="1600" b="1" dirty="0" smtClean="0"/>
                        <a:t>USD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" y="6363593"/>
            <a:ext cx="76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- as calculated per kit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225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7620000" cy="1143000"/>
          </a:xfrm>
        </p:spPr>
        <p:txBody>
          <a:bodyPr/>
          <a:lstStyle/>
          <a:p>
            <a:r>
              <a:rPr lang="en-US" dirty="0" smtClean="0"/>
              <a:t>Discussion Points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20000" cy="3810000"/>
          </a:xfrm>
        </p:spPr>
        <p:txBody>
          <a:bodyPr/>
          <a:lstStyle/>
          <a:p>
            <a:r>
              <a:rPr lang="en-US" dirty="0" smtClean="0"/>
              <a:t>How should the Cluster prioritize internally? </a:t>
            </a:r>
          </a:p>
          <a:p>
            <a:r>
              <a:rPr lang="en-US" dirty="0" smtClean="0"/>
              <a:t>How should we allocate frontline v. pipeline? </a:t>
            </a:r>
          </a:p>
          <a:p>
            <a:r>
              <a:rPr lang="en-US" dirty="0" smtClean="0"/>
              <a:t>What kind of prioritization, if any, should we have in the pipeline? </a:t>
            </a:r>
          </a:p>
          <a:p>
            <a:r>
              <a:rPr lang="en-US" dirty="0" smtClean="0"/>
              <a:t>What kind of prioritization should we have in regards to frontline response? </a:t>
            </a:r>
          </a:p>
          <a:p>
            <a:r>
              <a:rPr lang="en-US" dirty="0" smtClean="0"/>
              <a:t>What should be the Cluster’s overall strategy vis-à-vis other cluster asks?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2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 share with partners the latest developments on the 2015 CHF First Standard </a:t>
            </a:r>
            <a:r>
              <a:rPr lang="en-US" sz="2800" dirty="0" smtClean="0"/>
              <a:t>Allocation process;</a:t>
            </a:r>
            <a:endParaRPr lang="en-US" sz="2800" dirty="0" smtClean="0"/>
          </a:p>
          <a:p>
            <a:r>
              <a:rPr lang="en-US" sz="2800" dirty="0" smtClean="0"/>
              <a:t>To </a:t>
            </a:r>
            <a:r>
              <a:rPr lang="en-US" sz="2800" dirty="0" smtClean="0"/>
              <a:t>present possible prioritization options for the Cluster envelope and come </a:t>
            </a:r>
            <a:r>
              <a:rPr lang="en-US" sz="2800" dirty="0" smtClean="0"/>
              <a:t>to a consensus on </a:t>
            </a:r>
            <a:r>
              <a:rPr lang="en-US" sz="2800" dirty="0" smtClean="0"/>
              <a:t>allocation priorities to </a:t>
            </a:r>
            <a:r>
              <a:rPr lang="en-US" sz="2800" dirty="0" smtClean="0"/>
              <a:t>guide the PRT;</a:t>
            </a:r>
          </a:p>
          <a:p>
            <a:r>
              <a:rPr lang="en-US" sz="2800" dirty="0" smtClean="0"/>
              <a:t>To  </a:t>
            </a:r>
            <a:r>
              <a:rPr lang="en-US" sz="2800" dirty="0" smtClean="0"/>
              <a:t>discuss possible Cluster envelopes and strategy for engagement with other clusters.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99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706562"/>
          </a:xfrm>
        </p:spPr>
        <p:txBody>
          <a:bodyPr/>
          <a:lstStyle/>
          <a:p>
            <a:r>
              <a:rPr lang="en-US" dirty="0" smtClean="0"/>
              <a:t>2015 CHF First Standard Allocation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620000" cy="4419600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sz="2800" b="1" dirty="0" smtClean="0"/>
              <a:t>ENVELOPE: $60 million </a:t>
            </a:r>
            <a:r>
              <a:rPr lang="en-US" sz="2800" b="1" dirty="0" smtClean="0"/>
              <a:t>USD </a:t>
            </a:r>
          </a:p>
          <a:p>
            <a:pPr marL="114300" indent="0">
              <a:buNone/>
            </a:pPr>
            <a:endParaRPr lang="en-US" sz="1050" dirty="0"/>
          </a:p>
          <a:p>
            <a:pPr marL="114300" indent="0">
              <a:buNone/>
            </a:pPr>
            <a:r>
              <a:rPr lang="en-US" b="1" dirty="0" smtClean="0"/>
              <a:t>Parameters for prioritization:</a:t>
            </a:r>
          </a:p>
          <a:p>
            <a:r>
              <a:rPr lang="en-US" dirty="0" smtClean="0"/>
              <a:t>Activities that best capitalize on the window of opportunity offered by the dry season;</a:t>
            </a:r>
          </a:p>
          <a:p>
            <a:r>
              <a:rPr lang="en-US" dirty="0" smtClean="0"/>
              <a:t>Activities that directly address life-threatening needs, and in locations where such needs are greatest. 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 smtClean="0"/>
              <a:t>Further criteria to inform prioritization:</a:t>
            </a:r>
          </a:p>
          <a:p>
            <a:r>
              <a:rPr lang="en-US" dirty="0" smtClean="0"/>
              <a:t>Proposals linked to high-immediate or high priority projects;</a:t>
            </a:r>
          </a:p>
          <a:p>
            <a:r>
              <a:rPr lang="en-US" dirty="0" smtClean="0"/>
              <a:t>Proposals that undertake most time critical activities;</a:t>
            </a:r>
          </a:p>
          <a:p>
            <a:r>
              <a:rPr lang="en-US" dirty="0" smtClean="0"/>
              <a:t>Proposals that demonstrate better value for money;</a:t>
            </a:r>
          </a:p>
          <a:p>
            <a:r>
              <a:rPr lang="en-US" dirty="0" smtClean="0"/>
              <a:t>Proposals from national NGO partners, where other criteria are adequately met;</a:t>
            </a:r>
          </a:p>
          <a:p>
            <a:r>
              <a:rPr lang="en-US" dirty="0" smtClean="0"/>
              <a:t>Proposals from partners that demonstrate better historical performance. 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3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HNO Heat Map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7636149" cy="524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383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620000" cy="1143000"/>
          </a:xfrm>
        </p:spPr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45720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December 5: Project sheets DUE on GMS;</a:t>
            </a:r>
          </a:p>
          <a:p>
            <a:r>
              <a:rPr lang="en-US" dirty="0" smtClean="0"/>
              <a:t>December 8: Peer Review Team (PRT) meeting;</a:t>
            </a:r>
          </a:p>
          <a:p>
            <a:r>
              <a:rPr lang="en-US" dirty="0" smtClean="0"/>
              <a:t>December 9-11: Cluster portfolio assembled based on outcome of the PRT; </a:t>
            </a:r>
          </a:p>
          <a:p>
            <a:r>
              <a:rPr lang="en-US" dirty="0" smtClean="0"/>
              <a:t>December 12-13: Cluster defense;</a:t>
            </a:r>
          </a:p>
          <a:p>
            <a:r>
              <a:rPr lang="en-US" dirty="0" smtClean="0"/>
              <a:t>December 15-17: Implementation of Advisory Board recommendations (further PRT consultation)</a:t>
            </a:r>
          </a:p>
          <a:p>
            <a:r>
              <a:rPr lang="en-US" dirty="0" smtClean="0"/>
              <a:t>December 20: All finalized project sheets submitted in GMS;</a:t>
            </a:r>
          </a:p>
          <a:p>
            <a:r>
              <a:rPr lang="en-US" dirty="0" smtClean="0"/>
              <a:t>December 21: Final proposals approved in GMS; allocation documents compiled and submitted to CHF.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2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Situation: Pipeline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718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620000" cy="1143000"/>
          </a:xfrm>
        </p:spPr>
        <p:txBody>
          <a:bodyPr/>
          <a:lstStyle/>
          <a:p>
            <a:r>
              <a:rPr lang="en-US" dirty="0" smtClean="0"/>
              <a:t>Current Situation: Frontline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i="1" dirty="0" smtClean="0"/>
              <a:t>Of the 14 SRP partners with frontline projects… </a:t>
            </a:r>
          </a:p>
          <a:p>
            <a:r>
              <a:rPr lang="en-US" dirty="0"/>
              <a:t>All partners received funding from the CHF in 2014 except for </a:t>
            </a:r>
            <a:r>
              <a:rPr lang="en-US" i="1" dirty="0"/>
              <a:t>four;</a:t>
            </a:r>
          </a:p>
          <a:p>
            <a:r>
              <a:rPr lang="en-US" dirty="0" smtClean="0"/>
              <a:t>Of these, </a:t>
            </a:r>
            <a:r>
              <a:rPr lang="en-US" i="1" dirty="0" smtClean="0"/>
              <a:t>three</a:t>
            </a:r>
            <a:r>
              <a:rPr lang="en-US" dirty="0" smtClean="0"/>
              <a:t> received funding through the CHF Reserve for mobile response and are seeking NCEs (through March/May 2015); </a:t>
            </a:r>
            <a:r>
              <a:rPr lang="en-US" i="1" dirty="0" smtClean="0"/>
              <a:t>one </a:t>
            </a:r>
            <a:r>
              <a:rPr lang="en-US" dirty="0" smtClean="0"/>
              <a:t>received funding through the first standard allocation and is seeking an NCE (through March 2015);</a:t>
            </a:r>
          </a:p>
          <a:p>
            <a:r>
              <a:rPr lang="en-US" dirty="0" smtClean="0"/>
              <a:t>Six partners have CHF projects that have ended or will end by December 31 and no NCE has been sought;</a:t>
            </a:r>
          </a:p>
          <a:p>
            <a:r>
              <a:rPr lang="en-US" i="1" dirty="0" smtClean="0"/>
              <a:t>Eight partners </a:t>
            </a:r>
            <a:r>
              <a:rPr lang="en-US" dirty="0" smtClean="0"/>
              <a:t>seek funding for coordination (national or state-level);</a:t>
            </a:r>
          </a:p>
          <a:p>
            <a:r>
              <a:rPr lang="en-US" i="1" dirty="0" smtClean="0"/>
              <a:t>Five partners </a:t>
            </a:r>
            <a:r>
              <a:rPr lang="en-US" dirty="0" smtClean="0"/>
              <a:t>seek funding for shelter initiatives in the POCs;</a:t>
            </a:r>
          </a:p>
          <a:p>
            <a:r>
              <a:rPr lang="en-US" i="1" dirty="0" smtClean="0"/>
              <a:t>Seven partners </a:t>
            </a:r>
            <a:r>
              <a:rPr lang="en-US" dirty="0" smtClean="0"/>
              <a:t>seek funding to maintain their mobile response teams.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** Seven frontline projects were ranked “high priority” in the SRP process while eight were ranked “medium.”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37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44562"/>
          </a:xfrm>
        </p:spPr>
        <p:txBody>
          <a:bodyPr/>
          <a:lstStyle/>
          <a:p>
            <a:r>
              <a:rPr lang="en-US" dirty="0" smtClean="0"/>
              <a:t>Cluster Portfolio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618390"/>
              </p:ext>
            </p:extLst>
          </p:nvPr>
        </p:nvGraphicFramePr>
        <p:xfrm>
          <a:off x="381000" y="1219200"/>
          <a:ext cx="7848600" cy="52581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"/>
                <a:gridCol w="1600200"/>
                <a:gridCol w="533400"/>
                <a:gridCol w="1295400"/>
                <a:gridCol w="1143000"/>
                <a:gridCol w="2971800"/>
              </a:tblGrid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No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Organization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Priority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Funds requested in SRP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Frontline/pipeline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Activity Type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Plan International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580,000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NFI/Coordination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UNHCR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8,197,000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Pipeline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Pipeline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1,089,000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Shelter (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Mingkaman</a:t>
                      </a:r>
                      <a:r>
                        <a:rPr lang="en-US" sz="1000" u="none" strike="noStrike" dirty="0" smtClean="0">
                          <a:effectLst/>
                        </a:rPr>
                        <a:t>)/NFI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Acted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594,000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Shelter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smtClean="0">
                          <a:effectLst/>
                        </a:rPr>
                        <a:t>(POCs)/NFI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DRC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994,000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Shelter (POC)/NFI/Coordination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Concern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5,353,000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Shelter (POCs)/NFI/Coordination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IOM - Cluster Coordination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1,653,000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Frontline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Coordination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44713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IOM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41,648,000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Pipeline/frontline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Pipeline/Shelter (POC)/NFI/Mobile </a:t>
                      </a:r>
                      <a:r>
                        <a:rPr lang="en-US" sz="1000" u="none" strike="noStrike" dirty="0" smtClean="0">
                          <a:effectLst/>
                        </a:rPr>
                        <a:t>response/Coordination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44713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World Vision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1,166,000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Frontline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Shelter/NFI/Mobile response/Coordination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44713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Intersos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1,166,000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Shelter/NFI/Mobile response/Coordination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LCED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393,000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Shelter/NFI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Save the Children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531,000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NFI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LWF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517,000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Shelter/NFI/Mobile response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Medair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1,263,000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Coordination/NFI/Mobile </a:t>
                      </a:r>
                      <a:r>
                        <a:rPr lang="en-US" sz="1000" u="none" strike="noStrike" dirty="0">
                          <a:effectLst/>
                        </a:rPr>
                        <a:t>response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44713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NRC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4,063,000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Shelter (POC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and </a:t>
                      </a:r>
                      <a:r>
                        <a:rPr lang="en-US" sz="1000" u="none" strike="noStrike" baseline="0" dirty="0" err="1" smtClean="0">
                          <a:effectLst/>
                        </a:rPr>
                        <a:t>Mingkaman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)</a:t>
                      </a:r>
                      <a:r>
                        <a:rPr lang="en-US" sz="1000" u="none" strike="noStrike" dirty="0" smtClean="0">
                          <a:effectLst/>
                        </a:rPr>
                        <a:t>/NFI/Mobile response/Coordination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  <a:tr h="236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PAH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793,000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Frontline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Shelter/NFI/Mobile response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>
                    <a:solidFill>
                      <a:srgbClr val="FBD1D8"/>
                    </a:solidFill>
                  </a:tcPr>
                </a:tc>
              </a:tr>
              <a:tr h="31753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TOTAL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70,000,000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>
                          <a:effectLst/>
                        </a:rPr>
                        <a:t>(15 frontline, 2 pipeline)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83" marR="8283" marT="828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58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Prioritization Options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Frontline v. pipeline</a:t>
            </a:r>
          </a:p>
          <a:p>
            <a:r>
              <a:rPr lang="en-US" sz="3200" dirty="0" smtClean="0"/>
              <a:t>Full pipeline v. prioritized </a:t>
            </a:r>
            <a:r>
              <a:rPr lang="en-US" sz="3200" dirty="0" smtClean="0"/>
              <a:t>pipeline:</a:t>
            </a:r>
          </a:p>
          <a:p>
            <a:pPr lvl="2"/>
            <a:r>
              <a:rPr lang="en-US" sz="2800" dirty="0" smtClean="0"/>
              <a:t>NFIs v. shelter</a:t>
            </a:r>
          </a:p>
          <a:p>
            <a:pPr lvl="2"/>
            <a:r>
              <a:rPr lang="en-US" sz="2800" dirty="0" smtClean="0"/>
              <a:t>50% of shelter target v. prioritized POCs</a:t>
            </a:r>
          </a:p>
          <a:p>
            <a:pPr lvl="2"/>
            <a:r>
              <a:rPr lang="en-US" sz="2800" dirty="0" smtClean="0"/>
              <a:t>25% NFI target v. less</a:t>
            </a:r>
            <a:endParaRPr lang="en-US" sz="2800" dirty="0"/>
          </a:p>
          <a:p>
            <a:r>
              <a:rPr lang="en-US" sz="3200" dirty="0" smtClean="0"/>
              <a:t>Frontline </a:t>
            </a:r>
            <a:r>
              <a:rPr lang="en-US" sz="3200" dirty="0" smtClean="0"/>
              <a:t>partners: </a:t>
            </a:r>
            <a:endParaRPr lang="en-US" sz="3200" dirty="0" smtClean="0"/>
          </a:p>
          <a:p>
            <a:pPr lvl="2"/>
            <a:r>
              <a:rPr lang="en-US" sz="2800" dirty="0" smtClean="0"/>
              <a:t>CHF </a:t>
            </a:r>
            <a:r>
              <a:rPr lang="en-US" sz="2800" dirty="0" smtClean="0"/>
              <a:t>Reserve </a:t>
            </a:r>
            <a:r>
              <a:rPr lang="en-US" sz="2800" dirty="0" smtClean="0"/>
              <a:t>and NCEs </a:t>
            </a:r>
          </a:p>
          <a:p>
            <a:pPr lvl="2"/>
            <a:r>
              <a:rPr lang="en-US" sz="2800" dirty="0" smtClean="0"/>
              <a:t>Current funding status</a:t>
            </a:r>
          </a:p>
          <a:p>
            <a:pPr lvl="2"/>
            <a:r>
              <a:rPr lang="en-US" sz="2800" dirty="0" smtClean="0"/>
              <a:t>Priority ranking in SRP</a:t>
            </a:r>
          </a:p>
          <a:p>
            <a:pPr lvl="2"/>
            <a:r>
              <a:rPr lang="en-US" sz="2800" dirty="0" smtClean="0"/>
              <a:t>Coordination v. mobile v. POC/ services</a:t>
            </a:r>
          </a:p>
        </p:txBody>
      </p:sp>
    </p:spTree>
    <p:extLst>
      <p:ext uri="{BB962C8B-B14F-4D97-AF65-F5344CB8AC3E}">
        <p14:creationId xmlns:p14="http://schemas.microsoft.com/office/powerpoint/2010/main" val="282305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1038</TotalTime>
  <Words>845</Words>
  <Application>Microsoft Office PowerPoint</Application>
  <PresentationFormat>On-screen Show (4:3)</PresentationFormat>
  <Paragraphs>194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2015 CHF First Round Standard Allocation</vt:lpstr>
      <vt:lpstr>Purpose</vt:lpstr>
      <vt:lpstr>2015 CHF First Standard Allocation </vt:lpstr>
      <vt:lpstr>HNO Heat Map</vt:lpstr>
      <vt:lpstr>Timeline</vt:lpstr>
      <vt:lpstr>Current Situation: Pipeline</vt:lpstr>
      <vt:lpstr>Current Situation: Frontline</vt:lpstr>
      <vt:lpstr>Cluster Portfolio</vt:lpstr>
      <vt:lpstr>Prioritization Options </vt:lpstr>
      <vt:lpstr>Overall Cluster Ask</vt:lpstr>
      <vt:lpstr>Discussion Points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CHF First Round Standard Allocation</dc:title>
  <dc:creator>JONES Laura</dc:creator>
  <cp:lastModifiedBy>JONES Laura</cp:lastModifiedBy>
  <cp:revision>44</cp:revision>
  <dcterms:created xsi:type="dcterms:W3CDTF">2014-11-26T05:17:31Z</dcterms:created>
  <dcterms:modified xsi:type="dcterms:W3CDTF">2014-11-27T10:23:07Z</dcterms:modified>
</cp:coreProperties>
</file>