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6"/>
  </p:sldMasterIdLst>
  <p:notesMasterIdLst>
    <p:notesMasterId r:id="rId22"/>
  </p:notesMasterIdLst>
  <p:sldIdLst>
    <p:sldId id="341" r:id="rId7"/>
    <p:sldId id="368" r:id="rId8"/>
    <p:sldId id="367" r:id="rId9"/>
    <p:sldId id="366" r:id="rId10"/>
    <p:sldId id="370" r:id="rId11"/>
    <p:sldId id="371" r:id="rId12"/>
    <p:sldId id="372" r:id="rId13"/>
    <p:sldId id="373" r:id="rId14"/>
    <p:sldId id="374" r:id="rId15"/>
    <p:sldId id="375" r:id="rId16"/>
    <p:sldId id="376" r:id="rId17"/>
    <p:sldId id="377" r:id="rId18"/>
    <p:sldId id="378" r:id="rId19"/>
    <p:sldId id="379" r:id="rId20"/>
    <p:sldId id="365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明朝 ProN W3" charset="-128"/>
        <a:cs typeface="+mn-cs"/>
        <a:sym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明朝 ProN W3" charset="-128"/>
        <a:cs typeface="+mn-cs"/>
        <a:sym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明朝 ProN W3" charset="-128"/>
        <a:cs typeface="+mn-cs"/>
        <a:sym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明朝 ProN W3" charset="-128"/>
        <a:cs typeface="+mn-cs"/>
        <a:sym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明朝 ProN W3" charset="-128"/>
        <a:cs typeface="+mn-cs"/>
        <a:sym typeface="Times New Roman" pitchFamily="18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Times New Roman" pitchFamily="18" charset="0"/>
        <a:ea typeface="ヒラギノ明朝 ProN W3" charset="-128"/>
        <a:cs typeface="+mn-cs"/>
        <a:sym typeface="Times New Roman" pitchFamily="18" charset="0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Times New Roman" pitchFamily="18" charset="0"/>
        <a:ea typeface="ヒラギノ明朝 ProN W3" charset="-128"/>
        <a:cs typeface="+mn-cs"/>
        <a:sym typeface="Times New Roman" pitchFamily="18" charset="0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Times New Roman" pitchFamily="18" charset="0"/>
        <a:ea typeface="ヒラギノ明朝 ProN W3" charset="-128"/>
        <a:cs typeface="+mn-cs"/>
        <a:sym typeface="Times New Roman" pitchFamily="18" charset="0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Times New Roman" pitchFamily="18" charset="0"/>
        <a:ea typeface="ヒラギノ明朝 ProN W3" charset="-128"/>
        <a:cs typeface="+mn-cs"/>
        <a:sym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6CB6"/>
    <a:srgbClr val="404040"/>
    <a:srgbClr val="FF5050"/>
    <a:srgbClr val="FF9999"/>
    <a:srgbClr val="E3E7F5"/>
    <a:srgbClr val="FF3300"/>
    <a:srgbClr val="728BB9"/>
    <a:srgbClr val="144D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6348" autoAdjust="0"/>
    <p:restoredTop sz="88530" autoAdjust="0"/>
  </p:normalViewPr>
  <p:slideViewPr>
    <p:cSldViewPr>
      <p:cViewPr>
        <p:scale>
          <a:sx n="80" d="100"/>
          <a:sy n="80" d="100"/>
        </p:scale>
        <p:origin x="-1572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692DDDFB-09E9-45CC-90E6-67B57014158B}" type="datetime1">
              <a:rPr lang="en-US"/>
              <a:pPr>
                <a:defRPr/>
              </a:pPr>
              <a:t>2/3/2015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330A697A-5F81-4AB1-93C0-02863AF863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2328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E100F-F751-476E-B1EF-E7DBD9D0C8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8B9C4-9941-4658-92FA-8C7D0C2F6D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6477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6477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6B01B-5015-4FA8-9096-5FA06D825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A4032-BFC3-4999-A991-35B87E81E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56B1E-E310-4DF0-A0D9-5B77AB7F7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3A50E-5B64-45AB-96A6-540221A3E7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7A942-C6A3-48F5-9ED1-ACCF6BD38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96EC7-0904-4D3C-BE70-5D7070BDF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783EC-3A1B-41C0-BA8F-2663BF10A6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7FA71-9931-4D44-89F1-C218CDDB5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Time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A7DA1-D4A2-43A2-BD6B-67D2F2F887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60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imes" pitchFamily="18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87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imes" pitchFamily="18" charset="0"/>
              </a:rPr>
              <a:t>Click to edit Master text styles</a:t>
            </a:r>
          </a:p>
          <a:p>
            <a:pPr lvl="1"/>
            <a:r>
              <a:rPr lang="en-US" smtClean="0">
                <a:sym typeface="Times" pitchFamily="18" charset="0"/>
              </a:rPr>
              <a:t>Second level</a:t>
            </a:r>
          </a:p>
          <a:p>
            <a:pPr lvl="2"/>
            <a:r>
              <a:rPr lang="en-US" smtClean="0">
                <a:sym typeface="Times" pitchFamily="18" charset="0"/>
              </a:rPr>
              <a:t>Third level</a:t>
            </a:r>
          </a:p>
          <a:p>
            <a:pPr lvl="3"/>
            <a:r>
              <a:rPr lang="en-US" smtClean="0">
                <a:sym typeface="Times" pitchFamily="18" charset="0"/>
              </a:rPr>
              <a:t>Fourth level</a:t>
            </a:r>
          </a:p>
          <a:p>
            <a:pPr lvl="4"/>
            <a:r>
              <a:rPr lang="en-US" smtClean="0">
                <a:sym typeface="Times" pitchFamily="18" charset="0"/>
              </a:rPr>
              <a:t>Fifth level</a:t>
            </a:r>
          </a:p>
        </p:txBody>
      </p:sp>
      <p:sp>
        <p:nvSpPr>
          <p:cNvPr id="2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7359650" y="6248400"/>
            <a:ext cx="2921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" pitchFamily="18" charset="0"/>
                <a:sym typeface="Times" pitchFamily="18" charset="0"/>
              </a:defRPr>
            </a:lvl1pPr>
          </a:lstStyle>
          <a:p>
            <a:pPr>
              <a:defRPr/>
            </a:pPr>
            <a:fld id="{1EAA945C-0049-4D8F-8A0C-6FE09ED5D2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hf hdr="0" ftr="0" dt="0"/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Times" pitchFamily="18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pitchFamily="18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pitchFamily="18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pitchFamily="18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pitchFamily="18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9pPr>
    </p:titleStyle>
    <p:bodyStyle>
      <a:lvl1pPr marL="382588" indent="-342900" algn="l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" pitchFamily="18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Times" pitchFamily="18" charset="0"/>
        </a:defRPr>
      </a:lvl1pPr>
      <a:lvl2pPr marL="681038" indent="-285750" algn="l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" pitchFamily="18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Times" pitchFamily="18" charset="0"/>
        </a:defRPr>
      </a:lvl2pPr>
      <a:lvl3pPr marL="1081088" indent="-228600" algn="l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" pitchFamily="18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Times" pitchFamily="18" charset="0"/>
        </a:defRPr>
      </a:lvl3pPr>
      <a:lvl4pPr marL="15382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itchFamily="18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  <a:sym typeface="Times" pitchFamily="18" charset="0"/>
        </a:defRPr>
      </a:lvl4pPr>
      <a:lvl5pPr marL="19954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itchFamily="18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pitchFamily="18" charset="0"/>
        </a:defRPr>
      </a:lvl5pPr>
      <a:lvl6pPr marL="24526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6pPr>
      <a:lvl7pPr marL="29098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7pPr>
      <a:lvl8pPr marL="33670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8pPr>
      <a:lvl9pPr marL="38242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ratcliffej@un.org" TargetMode="External"/><Relationship Id="rId5" Type="http://schemas.openxmlformats.org/officeDocument/2006/relationships/hyperlink" Target="mailto:almarwani@un.org" TargetMode="External"/><Relationship Id="rId4" Type="http://schemas.openxmlformats.org/officeDocument/2006/relationships/hyperlink" Target="http://fts.unocha.org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775" y="358775"/>
            <a:ext cx="4106863" cy="615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2051" name="Rectangle 7"/>
          <p:cNvSpPr>
            <a:spLocks/>
          </p:cNvSpPr>
          <p:nvPr/>
        </p:nvSpPr>
        <p:spPr bwMode="auto">
          <a:xfrm>
            <a:off x="1028700" y="2438400"/>
            <a:ext cx="70866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8288" indent="-228600" algn="ctr">
              <a:buClr>
                <a:schemeClr val="bg1"/>
              </a:buClr>
              <a:buSzPct val="125000"/>
              <a:buFont typeface="Wingdings" pitchFamily="2" charset="2"/>
              <a:buNone/>
            </a:pPr>
            <a:r>
              <a:rPr lang="en-US" sz="4000" b="1" smtClean="0">
                <a:solidFill>
                  <a:srgbClr val="056CB6"/>
                </a:solidFill>
                <a:latin typeface="Arial" pitchFamily="34" charset="0"/>
              </a:rPr>
              <a:t>OPS and FTS in 2015</a:t>
            </a:r>
            <a:endParaRPr lang="en-US" sz="4000" b="1" dirty="0">
              <a:solidFill>
                <a:srgbClr val="056CB6"/>
              </a:solidFill>
              <a:latin typeface="Arial" pitchFamily="34" charset="0"/>
            </a:endParaRPr>
          </a:p>
          <a:p>
            <a:pPr marL="268288" indent="-228600" algn="ctr">
              <a:buClr>
                <a:schemeClr val="bg1"/>
              </a:buClr>
              <a:buSzPct val="125000"/>
              <a:buFont typeface="Wingdings" pitchFamily="2" charset="2"/>
              <a:buNone/>
            </a:pPr>
            <a:endParaRPr lang="en-US" sz="2500" dirty="0" smtClean="0">
              <a:solidFill>
                <a:srgbClr val="056CB6"/>
              </a:solidFill>
              <a:latin typeface="Arial" pitchFamily="34" charset="0"/>
            </a:endParaRPr>
          </a:p>
          <a:p>
            <a:pPr marL="268288" indent="-228600" algn="ctr">
              <a:buClr>
                <a:schemeClr val="bg1"/>
              </a:buClr>
              <a:buSzPct val="125000"/>
              <a:buFont typeface="Wingdings" pitchFamily="2" charset="2"/>
              <a:buNone/>
            </a:pPr>
            <a:r>
              <a:rPr lang="en-US" sz="2500" smtClean="0">
                <a:solidFill>
                  <a:srgbClr val="056CB6"/>
                </a:solidFill>
                <a:latin typeface="Arial" pitchFamily="34" charset="0"/>
              </a:rPr>
              <a:t>Cluster presentations</a:t>
            </a:r>
            <a:endParaRPr lang="en-US" sz="2500" dirty="0">
              <a:solidFill>
                <a:srgbClr val="056CB6"/>
              </a:solidFill>
              <a:latin typeface="Arial" pitchFamily="34" charset="0"/>
            </a:endParaRPr>
          </a:p>
          <a:p>
            <a:pPr marL="268288" indent="-228600" algn="ctr">
              <a:buClr>
                <a:schemeClr val="bg1"/>
              </a:buClr>
              <a:buSzPct val="125000"/>
              <a:buFont typeface="Wingdings" pitchFamily="2" charset="2"/>
              <a:buNone/>
            </a:pPr>
            <a:r>
              <a:rPr lang="en-US" sz="2500" dirty="0">
                <a:solidFill>
                  <a:srgbClr val="056CB6"/>
                </a:solidFill>
                <a:latin typeface="Arial" pitchFamily="34" charset="0"/>
              </a:rPr>
              <a:t>www.unocha.org</a:t>
            </a:r>
          </a:p>
        </p:txBody>
      </p:sp>
      <p:sp>
        <p:nvSpPr>
          <p:cNvPr id="2052" name="AutoShape 5"/>
          <p:cNvSpPr>
            <a:spLocks noChangeAspect="1" noChangeArrowheads="1"/>
          </p:cNvSpPr>
          <p:nvPr/>
        </p:nvSpPr>
        <p:spPr bwMode="auto">
          <a:xfrm>
            <a:off x="358775" y="358775"/>
            <a:ext cx="3598863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ar-YE"/>
          </a:p>
        </p:txBody>
      </p:sp>
      <p:pic>
        <p:nvPicPr>
          <p:cNvPr id="2066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5882419"/>
            <a:ext cx="8397676" cy="381713"/>
          </a:xfrm>
          <a:prstGeom prst="rect">
            <a:avLst/>
          </a:prstGeom>
          <a:noFill/>
          <a:ln>
            <a:noFill/>
          </a:ln>
          <a:effectLst>
            <a:reflection blurRad="6350" stA="50000" endPos="90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57200" y="304800"/>
            <a:ext cx="8229600" cy="762000"/>
          </a:xfrm>
          <a:prstGeom prst="rect">
            <a:avLst/>
          </a:prstGeom>
          <a:solidFill>
            <a:srgbClr val="056CB6"/>
          </a:solidFill>
          <a:ln w="127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382588" indent="-342900" eaLnBrk="0" hangingPunct="0">
              <a:spcBef>
                <a:spcPts val="8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3600" b="1" smtClean="0">
                <a:solidFill>
                  <a:schemeClr val="bg1"/>
                </a:solidFill>
                <a:latin typeface="Arial" pitchFamily="34" charset="0"/>
                <a:sym typeface="Times" pitchFamily="18" charset="0"/>
              </a:rPr>
              <a:t>Financial Tracking Service</a:t>
            </a:r>
            <a:endParaRPr lang="en-US" sz="3600" b="1" dirty="0">
              <a:solidFill>
                <a:schemeClr val="bg1"/>
              </a:solidFill>
              <a:latin typeface="Arial" pitchFamily="34" charset="0"/>
              <a:sym typeface="Times" pitchFamily="18" charset="0"/>
            </a:endParaRPr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469075" y="1333005"/>
            <a:ext cx="8153400" cy="1676400"/>
          </a:xfrm>
        </p:spPr>
        <p:txBody>
          <a:bodyPr>
            <a:noAutofit/>
          </a:bodyPr>
          <a:lstStyle/>
          <a:p>
            <a:pPr marL="39688" indent="0">
              <a:buNone/>
            </a:pPr>
            <a:r>
              <a:rPr lang="en-US" sz="3600" b="1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 we report if we have no “OPS projects”?</a:t>
            </a:r>
          </a:p>
          <a:p>
            <a:pPr marL="39688" indent="0">
              <a:buNone/>
            </a:pPr>
            <a:endParaRPr lang="en-US" sz="3600" b="1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 the project’s name and donor</a:t>
            </a:r>
          </a:p>
          <a:p>
            <a:r>
              <a:rPr lang="en-US" sz="360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 the total amount of funding received</a:t>
            </a:r>
          </a:p>
          <a:p>
            <a:r>
              <a:rPr lang="en-US" sz="360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Indicate against which cluster(s) the funding should be reported</a:t>
            </a:r>
            <a:endParaRPr lang="en-US" sz="360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None/>
            </a:pPr>
            <a:endParaRPr lang="en-US" sz="360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None/>
            </a:pPr>
            <a:endParaRPr lang="en-US" sz="3600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0214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Brace 8"/>
          <p:cNvSpPr/>
          <p:nvPr/>
        </p:nvSpPr>
        <p:spPr bwMode="auto">
          <a:xfrm rot="10800000">
            <a:off x="3788226" y="1447800"/>
            <a:ext cx="1088573" cy="4953000"/>
          </a:xfrm>
          <a:prstGeom prst="rightBrace">
            <a:avLst>
              <a:gd name="adj1" fmla="val 8333"/>
              <a:gd name="adj2" fmla="val 49760"/>
            </a:avLst>
          </a:prstGeom>
          <a:solidFill>
            <a:schemeClr val="bg1"/>
          </a:solidFill>
          <a:ln w="25400" cap="flat" cmpd="sng" algn="ctr">
            <a:solidFill>
              <a:srgbClr val="056CB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charset="0"/>
              <a:ea typeface="ヒラギノ明朝 ProN W3" charset="0"/>
              <a:cs typeface="ヒラギノ明朝 ProN W3" charset="0"/>
              <a:sym typeface="Times New Roman" charset="0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57200" y="304800"/>
            <a:ext cx="8229600" cy="762000"/>
          </a:xfrm>
          <a:prstGeom prst="rect">
            <a:avLst/>
          </a:prstGeom>
          <a:solidFill>
            <a:srgbClr val="056CB6"/>
          </a:solidFill>
          <a:ln w="127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382588" indent="-342900" eaLnBrk="0" hangingPunct="0">
              <a:spcBef>
                <a:spcPts val="8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3600" b="1" smtClean="0">
                <a:solidFill>
                  <a:schemeClr val="bg1"/>
                </a:solidFill>
                <a:latin typeface="Arial" pitchFamily="34" charset="0"/>
                <a:sym typeface="Times" pitchFamily="18" charset="0"/>
              </a:rPr>
              <a:t>Financial Tracking Service</a:t>
            </a:r>
            <a:endParaRPr lang="en-US" sz="3600" b="1" dirty="0">
              <a:solidFill>
                <a:schemeClr val="bg1"/>
              </a:solidFill>
              <a:latin typeface="Arial" pitchFamily="34" charset="0"/>
              <a:sym typeface="Times" pitchFamily="18" charset="0"/>
            </a:endParaRPr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469075" y="1333005"/>
            <a:ext cx="8153400" cy="1676400"/>
          </a:xfrm>
        </p:spPr>
        <p:txBody>
          <a:bodyPr>
            <a:noAutofit/>
          </a:bodyPr>
          <a:lstStyle/>
          <a:p>
            <a:pPr marL="39688" indent="0">
              <a:buNone/>
            </a:pPr>
            <a:endParaRPr lang="en-US" sz="360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None/>
            </a:pPr>
            <a:endParaRPr lang="en-US" sz="3600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3400" y="1752600"/>
            <a:ext cx="4648200" cy="46482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ubtitle 2"/>
          <p:cNvSpPr txBox="1">
            <a:spLocks/>
          </p:cNvSpPr>
          <p:nvPr/>
        </p:nvSpPr>
        <p:spPr bwMode="auto">
          <a:xfrm>
            <a:off x="4572000" y="1600200"/>
            <a:ext cx="5193474" cy="1676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  <a:noAutofit/>
          </a:bodyPr>
          <a:lstStyle>
            <a:lvl1pPr marL="382588" indent="-342900" algn="l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itchFamily="18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  <a:sym typeface="Times" pitchFamily="18" charset="0"/>
              </a:defRPr>
            </a:lvl1pPr>
            <a:lvl2pPr marL="681038" indent="-285750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itchFamily="18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  <a:sym typeface="Times" pitchFamily="18" charset="0"/>
              </a:defRPr>
            </a:lvl2pPr>
            <a:lvl3pPr marL="1081088" indent="-2286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Times" pitchFamily="18" charset="0"/>
              </a:defRPr>
            </a:lvl3pPr>
            <a:lvl4pPr marL="15382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itchFamily="18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pitchFamily="18" charset="0"/>
              </a:defRPr>
            </a:lvl4pPr>
            <a:lvl5pPr marL="19954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itchFamily="18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pitchFamily="18" charset="0"/>
              </a:defRPr>
            </a:lvl5pPr>
            <a:lvl6pPr marL="24526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6pPr>
            <a:lvl7pPr marL="29098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7pPr>
            <a:lvl8pPr marL="33670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8pPr>
            <a:lvl9pPr marL="38242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9pPr>
          </a:lstStyle>
          <a:p>
            <a:pPr marL="39688" indent="0">
              <a:buFont typeface="Times" pitchFamily="18" charset="0"/>
              <a:buNone/>
            </a:pPr>
            <a:r>
              <a:rPr lang="en-US" sz="2800" b="1" kern="0" smtClean="0">
                <a:solidFill>
                  <a:srgbClr val="056C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name: </a:t>
            </a:r>
          </a:p>
          <a:p>
            <a:pPr marL="39688" indent="0">
              <a:buFont typeface="Times" pitchFamily="18" charset="0"/>
              <a:buNone/>
            </a:pPr>
            <a:r>
              <a:rPr lang="en-US" sz="2800" i="1" kern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Promoting awareness of human rights in Al Dhale’e</a:t>
            </a:r>
          </a:p>
          <a:p>
            <a:pPr marL="39688" indent="0">
              <a:buFont typeface="Times" pitchFamily="18" charset="0"/>
              <a:buNone/>
            </a:pPr>
            <a:r>
              <a:rPr lang="en-US" sz="2800" b="1" kern="0" smtClean="0">
                <a:solidFill>
                  <a:srgbClr val="056C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Donor: </a:t>
            </a:r>
          </a:p>
          <a:p>
            <a:pPr marL="39688" indent="0">
              <a:buFont typeface="Times" pitchFamily="18" charset="0"/>
              <a:buNone/>
            </a:pPr>
            <a:r>
              <a:rPr lang="en-US" sz="2800" kern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DFID</a:t>
            </a:r>
          </a:p>
          <a:p>
            <a:pPr marL="39688" indent="0">
              <a:buFont typeface="Times" pitchFamily="18" charset="0"/>
              <a:buNone/>
            </a:pPr>
            <a:r>
              <a:rPr lang="en-US" sz="2800" b="1" kern="0" smtClean="0">
                <a:solidFill>
                  <a:srgbClr val="056C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Amount: </a:t>
            </a:r>
          </a:p>
          <a:p>
            <a:pPr marL="39688" indent="0">
              <a:buFont typeface="Times" pitchFamily="18" charset="0"/>
              <a:buNone/>
            </a:pPr>
            <a:r>
              <a:rPr lang="en-US" sz="2800" kern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$750,000</a:t>
            </a:r>
          </a:p>
          <a:p>
            <a:pPr marL="39688" indent="0">
              <a:buFont typeface="Times" pitchFamily="18" charset="0"/>
              <a:buNone/>
            </a:pPr>
            <a:r>
              <a:rPr lang="en-US" sz="2800" b="1" kern="0" smtClean="0">
                <a:solidFill>
                  <a:srgbClr val="056C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Cluster: </a:t>
            </a:r>
          </a:p>
          <a:p>
            <a:pPr marL="39688" indent="0">
              <a:buFont typeface="Times" pitchFamily="18" charset="0"/>
              <a:buNone/>
            </a:pPr>
            <a:r>
              <a:rPr lang="en-US" sz="2800" kern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Protection</a:t>
            </a:r>
          </a:p>
          <a:p>
            <a:pPr marL="39688" indent="0">
              <a:buFont typeface="Times" pitchFamily="18" charset="0"/>
              <a:buNone/>
            </a:pPr>
            <a:endParaRPr lang="en-US" sz="2800" b="1" kern="0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Font typeface="Times" pitchFamily="18" charset="0"/>
              <a:buNone/>
            </a:pPr>
            <a:endParaRPr lang="en-US" sz="2800" kern="0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Font typeface="Times" pitchFamily="18" charset="0"/>
              <a:buNone/>
            </a:pPr>
            <a:endParaRPr lang="en-US" sz="2800" kern="0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863" y="2652561"/>
            <a:ext cx="608433" cy="60843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457200" y="16002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56C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fts@un.org</a:t>
            </a:r>
            <a:endParaRPr lang="en-GB" sz="2800" b="1">
              <a:solidFill>
                <a:srgbClr val="056CB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3471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Brace 8"/>
          <p:cNvSpPr/>
          <p:nvPr/>
        </p:nvSpPr>
        <p:spPr bwMode="auto">
          <a:xfrm rot="10800000">
            <a:off x="4027712" y="1447800"/>
            <a:ext cx="1088573" cy="5105400"/>
          </a:xfrm>
          <a:prstGeom prst="rightBrace">
            <a:avLst>
              <a:gd name="adj1" fmla="val 8333"/>
              <a:gd name="adj2" fmla="val 49760"/>
            </a:avLst>
          </a:prstGeom>
          <a:solidFill>
            <a:schemeClr val="bg1"/>
          </a:solidFill>
          <a:ln w="25400" cap="flat" cmpd="sng" algn="ctr">
            <a:solidFill>
              <a:srgbClr val="056CB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charset="0"/>
              <a:ea typeface="ヒラギノ明朝 ProN W3" charset="0"/>
              <a:cs typeface="ヒラギノ明朝 ProN W3" charset="0"/>
              <a:sym typeface="Times New Roman" charset="0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57200" y="304800"/>
            <a:ext cx="8229600" cy="762000"/>
          </a:xfrm>
          <a:prstGeom prst="rect">
            <a:avLst/>
          </a:prstGeom>
          <a:solidFill>
            <a:srgbClr val="056CB6"/>
          </a:solidFill>
          <a:ln w="127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382588" indent="-342900" eaLnBrk="0" hangingPunct="0">
              <a:spcBef>
                <a:spcPts val="8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3600" b="1" smtClean="0">
                <a:solidFill>
                  <a:schemeClr val="bg1"/>
                </a:solidFill>
                <a:latin typeface="Arial" pitchFamily="34" charset="0"/>
                <a:sym typeface="Times" pitchFamily="18" charset="0"/>
              </a:rPr>
              <a:t>Financial Tracking Service</a:t>
            </a:r>
            <a:endParaRPr lang="en-US" sz="3600" b="1" dirty="0">
              <a:solidFill>
                <a:schemeClr val="bg1"/>
              </a:solidFill>
              <a:latin typeface="Arial" pitchFamily="34" charset="0"/>
              <a:sym typeface="Times" pitchFamily="18" charset="0"/>
            </a:endParaRPr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469075" y="1333005"/>
            <a:ext cx="8153400" cy="1676400"/>
          </a:xfrm>
        </p:spPr>
        <p:txBody>
          <a:bodyPr>
            <a:noAutofit/>
          </a:bodyPr>
          <a:lstStyle/>
          <a:p>
            <a:pPr marL="39688" indent="0">
              <a:buNone/>
            </a:pPr>
            <a:endParaRPr lang="en-US" sz="360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None/>
            </a:pPr>
            <a:endParaRPr lang="en-US" sz="3600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1676400"/>
            <a:ext cx="4648200" cy="46482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ubtitle 2"/>
          <p:cNvSpPr txBox="1">
            <a:spLocks/>
          </p:cNvSpPr>
          <p:nvPr/>
        </p:nvSpPr>
        <p:spPr bwMode="auto">
          <a:xfrm>
            <a:off x="4859977" y="1510145"/>
            <a:ext cx="4315691" cy="1676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  <a:noAutofit/>
          </a:bodyPr>
          <a:lstStyle>
            <a:lvl1pPr marL="382588" indent="-342900" algn="l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itchFamily="18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  <a:sym typeface="Times" pitchFamily="18" charset="0"/>
              </a:defRPr>
            </a:lvl1pPr>
            <a:lvl2pPr marL="681038" indent="-285750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itchFamily="18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  <a:sym typeface="Times" pitchFamily="18" charset="0"/>
              </a:defRPr>
            </a:lvl2pPr>
            <a:lvl3pPr marL="1081088" indent="-2286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Times" pitchFamily="18" charset="0"/>
              </a:defRPr>
            </a:lvl3pPr>
            <a:lvl4pPr marL="15382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itchFamily="18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pitchFamily="18" charset="0"/>
              </a:defRPr>
            </a:lvl4pPr>
            <a:lvl5pPr marL="19954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itchFamily="18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pitchFamily="18" charset="0"/>
              </a:defRPr>
            </a:lvl5pPr>
            <a:lvl6pPr marL="24526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6pPr>
            <a:lvl7pPr marL="29098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7pPr>
            <a:lvl8pPr marL="33670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8pPr>
            <a:lvl9pPr marL="38242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9pPr>
          </a:lstStyle>
          <a:p>
            <a:pPr marL="39688" indent="0">
              <a:buFont typeface="Times" pitchFamily="18" charset="0"/>
              <a:buNone/>
            </a:pPr>
            <a:r>
              <a:rPr lang="en-US" sz="2800" b="1" kern="0" smtClean="0">
                <a:solidFill>
                  <a:srgbClr val="056C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name: </a:t>
            </a:r>
          </a:p>
          <a:p>
            <a:pPr marL="39688" indent="0">
              <a:buFont typeface="Times" pitchFamily="18" charset="0"/>
              <a:buNone/>
            </a:pPr>
            <a:r>
              <a:rPr lang="en-US" sz="2800" i="1" kern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and WASH services in Amran </a:t>
            </a:r>
          </a:p>
          <a:p>
            <a:pPr marL="39688" indent="0">
              <a:buFont typeface="Times" pitchFamily="18" charset="0"/>
              <a:buNone/>
            </a:pPr>
            <a:r>
              <a:rPr lang="en-US" sz="2800" b="1" kern="0" smtClean="0">
                <a:solidFill>
                  <a:srgbClr val="056C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Donor: </a:t>
            </a:r>
          </a:p>
          <a:p>
            <a:pPr marL="39688" indent="0">
              <a:buFont typeface="Times" pitchFamily="18" charset="0"/>
              <a:buNone/>
            </a:pPr>
            <a:r>
              <a:rPr lang="en-US" sz="2800" kern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ECHO</a:t>
            </a:r>
          </a:p>
          <a:p>
            <a:pPr marL="39688" indent="0">
              <a:buFont typeface="Times" pitchFamily="18" charset="0"/>
              <a:buNone/>
            </a:pPr>
            <a:r>
              <a:rPr lang="en-US" sz="2800" b="1" kern="0" smtClean="0">
                <a:solidFill>
                  <a:srgbClr val="056C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Amount: </a:t>
            </a:r>
          </a:p>
          <a:p>
            <a:pPr marL="39688" indent="0">
              <a:buFont typeface="Times" pitchFamily="18" charset="0"/>
              <a:buNone/>
            </a:pPr>
            <a:r>
              <a:rPr lang="en-US" sz="2800" kern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$1,000,000</a:t>
            </a:r>
          </a:p>
          <a:p>
            <a:pPr marL="39688" indent="0">
              <a:buFont typeface="Times" pitchFamily="18" charset="0"/>
              <a:buNone/>
            </a:pPr>
            <a:r>
              <a:rPr lang="en-US" sz="2800" b="1" kern="0" smtClean="0">
                <a:solidFill>
                  <a:srgbClr val="056C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Cluster: </a:t>
            </a:r>
          </a:p>
          <a:p>
            <a:pPr marL="39688" indent="0">
              <a:buFont typeface="Times" pitchFamily="18" charset="0"/>
              <a:buNone/>
            </a:pPr>
            <a:r>
              <a:rPr lang="en-US" sz="2800" kern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Health: 75%</a:t>
            </a:r>
            <a:br>
              <a:rPr lang="en-US" sz="2800" kern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kern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WASH: 25%</a:t>
            </a:r>
          </a:p>
          <a:p>
            <a:pPr marL="39688" indent="0">
              <a:buFont typeface="Times" pitchFamily="18" charset="0"/>
              <a:buNone/>
            </a:pPr>
            <a:endParaRPr lang="en-US" sz="2800" b="1" kern="0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Font typeface="Times" pitchFamily="18" charset="0"/>
              <a:buNone/>
            </a:pPr>
            <a:endParaRPr lang="en-US" sz="2800" kern="0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Font typeface="Times" pitchFamily="18" charset="0"/>
              <a:buNone/>
            </a:pPr>
            <a:endParaRPr lang="en-US" sz="2800" kern="0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597548"/>
            <a:ext cx="608433" cy="60843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533400" y="1573481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56C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fts@un.org</a:t>
            </a:r>
            <a:endParaRPr lang="en-GB" sz="2800" b="1">
              <a:solidFill>
                <a:srgbClr val="056CB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2479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57200" y="304800"/>
            <a:ext cx="8229600" cy="762000"/>
          </a:xfrm>
          <a:prstGeom prst="rect">
            <a:avLst/>
          </a:prstGeom>
          <a:solidFill>
            <a:srgbClr val="056CB6"/>
          </a:solidFill>
          <a:ln w="127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382588" indent="-342900" eaLnBrk="0" hangingPunct="0">
              <a:spcBef>
                <a:spcPts val="8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3600" b="1" smtClean="0">
                <a:solidFill>
                  <a:schemeClr val="bg1"/>
                </a:solidFill>
                <a:latin typeface="Arial" pitchFamily="34" charset="0"/>
                <a:sym typeface="Times" pitchFamily="18" charset="0"/>
              </a:rPr>
              <a:t>Financial Tracking Service</a:t>
            </a:r>
            <a:endParaRPr lang="en-US" sz="3600" b="1" dirty="0">
              <a:solidFill>
                <a:schemeClr val="bg1"/>
              </a:solidFill>
              <a:latin typeface="Arial" pitchFamily="34" charset="0"/>
              <a:sym typeface="Times" pitchFamily="18" charset="0"/>
            </a:endParaRPr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533400" y="1510145"/>
            <a:ext cx="8153400" cy="1676400"/>
          </a:xfrm>
        </p:spPr>
        <p:txBody>
          <a:bodyPr>
            <a:noAutofit/>
          </a:bodyPr>
          <a:lstStyle/>
          <a:p>
            <a:pPr marL="39688" indent="0">
              <a:buNone/>
            </a:pPr>
            <a:endParaRPr lang="en-US" sz="360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None/>
            </a:pPr>
            <a:endParaRPr lang="en-US" sz="3600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457201" y="1510144"/>
            <a:ext cx="8458200" cy="48144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  <a:noAutofit/>
          </a:bodyPr>
          <a:lstStyle>
            <a:lvl1pPr marL="382588" indent="-342900" algn="l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itchFamily="18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  <a:sym typeface="Times" pitchFamily="18" charset="0"/>
              </a:defRPr>
            </a:lvl1pPr>
            <a:lvl2pPr marL="681038" indent="-285750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itchFamily="18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  <a:sym typeface="Times" pitchFamily="18" charset="0"/>
              </a:defRPr>
            </a:lvl2pPr>
            <a:lvl3pPr marL="1081088" indent="-2286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Times" pitchFamily="18" charset="0"/>
              </a:defRPr>
            </a:lvl3pPr>
            <a:lvl4pPr marL="15382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itchFamily="18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pitchFamily="18" charset="0"/>
              </a:defRPr>
            </a:lvl4pPr>
            <a:lvl5pPr marL="19954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itchFamily="18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pitchFamily="18" charset="0"/>
              </a:defRPr>
            </a:lvl5pPr>
            <a:lvl6pPr marL="24526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6pPr>
            <a:lvl7pPr marL="29098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7pPr>
            <a:lvl8pPr marL="33670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8pPr>
            <a:lvl9pPr marL="38242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9pPr>
          </a:lstStyle>
          <a:p>
            <a:pPr marL="39688" indent="0">
              <a:buNone/>
            </a:pPr>
            <a:r>
              <a:rPr lang="en-US" sz="3600" b="1" kern="0" smtClean="0">
                <a:solidFill>
                  <a:srgbClr val="056C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OCHA will be continuously following up with clusters and partners to ensure that: </a:t>
            </a:r>
          </a:p>
          <a:p>
            <a:pPr lvl="1"/>
            <a:r>
              <a:rPr lang="en-US" sz="3200" i="1" kern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 received is reported to FTS</a:t>
            </a:r>
          </a:p>
          <a:p>
            <a:pPr lvl="1"/>
            <a:r>
              <a:rPr lang="en-US" sz="3200" i="1" kern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 is reported correctly</a:t>
            </a:r>
          </a:p>
          <a:p>
            <a:pPr lvl="1"/>
            <a:r>
              <a:rPr lang="en-US" sz="3200" i="1" kern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Included funding matches specific activities in the YHRP</a:t>
            </a:r>
          </a:p>
          <a:p>
            <a:pPr marL="39688" indent="0">
              <a:buFont typeface="Times" pitchFamily="18" charset="0"/>
              <a:buNone/>
            </a:pPr>
            <a:endParaRPr lang="en-US" sz="2800" b="1" kern="0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Font typeface="Times" pitchFamily="18" charset="0"/>
              <a:buNone/>
            </a:pPr>
            <a:endParaRPr lang="en-US" sz="2800" kern="0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Font typeface="Times" pitchFamily="18" charset="0"/>
              <a:buNone/>
            </a:pPr>
            <a:endParaRPr lang="en-US" sz="2800" kern="0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4017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457200" y="304800"/>
            <a:ext cx="8229600" cy="914400"/>
          </a:xfrm>
          <a:prstGeom prst="rect">
            <a:avLst/>
          </a:prstGeom>
          <a:solidFill>
            <a:srgbClr val="056CB6"/>
          </a:solidFill>
          <a:ln w="127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382588" indent="-342900" eaLnBrk="0" hangingPunct="0">
              <a:spcBef>
                <a:spcPts val="8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sym typeface="Times" pitchFamily="18" charset="0"/>
              </a:rPr>
              <a:t> Questions and concerns</a:t>
            </a:r>
            <a:endParaRPr lang="en-US" sz="4000" b="1" dirty="0">
              <a:solidFill>
                <a:schemeClr val="bg1"/>
              </a:solidFill>
              <a:latin typeface="Arial" pitchFamily="34" charset="0"/>
              <a:sym typeface="Times" pitchFamily="18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740" y="3987635"/>
            <a:ext cx="2895600" cy="2895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900" y="3429000"/>
            <a:ext cx="3733800" cy="37338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457200" y="1524000"/>
            <a:ext cx="81534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spcAft>
                <a:spcPts val="1200"/>
              </a:spcAft>
            </a:pPr>
            <a:r>
              <a:rPr lang="en-US" sz="2200" b="1" smtClean="0">
                <a:solidFill>
                  <a:srgbClr val="056CB6"/>
                </a:solidFill>
                <a:latin typeface="Arial" pitchFamily="34" charset="0"/>
              </a:rPr>
              <a:t>Website: 	</a:t>
            </a:r>
            <a:r>
              <a:rPr lang="en-US" sz="2200" b="1" smtClean="0">
                <a:solidFill>
                  <a:srgbClr val="056CB6"/>
                </a:solidFill>
                <a:latin typeface="Arial" pitchFamily="34" charset="0"/>
                <a:hlinkClick r:id="rId4"/>
              </a:rPr>
              <a:t>http://f</a:t>
            </a:r>
            <a:r>
              <a:rPr lang="en-US" sz="2200" b="1" smtClean="0">
                <a:solidFill>
                  <a:srgbClr val="056CB6"/>
                </a:solidFill>
                <a:latin typeface="Arial" pitchFamily="34" charset="0"/>
                <a:hlinkClick r:id="rId4"/>
              </a:rPr>
              <a:t>ts.unocha.org</a:t>
            </a:r>
            <a:r>
              <a:rPr lang="en-US" sz="2200" b="1" smtClean="0">
                <a:solidFill>
                  <a:srgbClr val="056CB6"/>
                </a:solidFill>
                <a:latin typeface="Arial" pitchFamily="34" charset="0"/>
              </a:rPr>
              <a:t> </a:t>
            </a:r>
          </a:p>
          <a:p>
            <a:pPr>
              <a:spcBef>
                <a:spcPct val="50000"/>
              </a:spcBef>
              <a:spcAft>
                <a:spcPts val="1200"/>
              </a:spcAft>
            </a:pPr>
            <a:endParaRPr lang="en-US" sz="2200" b="1" smtClean="0">
              <a:solidFill>
                <a:srgbClr val="056CB6"/>
              </a:solidFill>
              <a:latin typeface="Arial" pitchFamily="34" charset="0"/>
            </a:endParaRPr>
          </a:p>
          <a:p>
            <a:pPr>
              <a:spcBef>
                <a:spcPct val="50000"/>
              </a:spcBef>
              <a:spcAft>
                <a:spcPts val="1200"/>
              </a:spcAft>
            </a:pPr>
            <a:r>
              <a:rPr lang="en-US" sz="2200" b="1" smtClean="0">
                <a:solidFill>
                  <a:srgbClr val="056CB6"/>
                </a:solidFill>
                <a:latin typeface="Arial" pitchFamily="34" charset="0"/>
              </a:rPr>
              <a:t>Contacts: 	Osaid Al Marwani | </a:t>
            </a:r>
            <a:r>
              <a:rPr lang="en-US" sz="2200" b="1" smtClean="0">
                <a:solidFill>
                  <a:srgbClr val="056CB6"/>
                </a:solidFill>
                <a:latin typeface="Arial" pitchFamily="34" charset="0"/>
                <a:hlinkClick r:id="rId5"/>
              </a:rPr>
              <a:t>almarwani@un.org</a:t>
            </a:r>
            <a:r>
              <a:rPr lang="en-US" sz="2200" b="1" smtClean="0">
                <a:solidFill>
                  <a:srgbClr val="056CB6"/>
                </a:solidFill>
                <a:latin typeface="Arial" pitchFamily="34" charset="0"/>
              </a:rPr>
              <a:t> </a:t>
            </a:r>
            <a:br>
              <a:rPr lang="en-US" sz="2200" b="1" smtClean="0">
                <a:solidFill>
                  <a:srgbClr val="056CB6"/>
                </a:solidFill>
                <a:latin typeface="Arial" pitchFamily="34" charset="0"/>
              </a:rPr>
            </a:br>
            <a:r>
              <a:rPr lang="en-US" sz="2200" b="1" smtClean="0">
                <a:solidFill>
                  <a:srgbClr val="056CB6"/>
                </a:solidFill>
                <a:latin typeface="Arial" pitchFamily="34" charset="0"/>
              </a:rPr>
              <a:t>		</a:t>
            </a:r>
            <a:br>
              <a:rPr lang="en-US" sz="2200" b="1" smtClean="0">
                <a:solidFill>
                  <a:srgbClr val="056CB6"/>
                </a:solidFill>
                <a:latin typeface="Arial" pitchFamily="34" charset="0"/>
              </a:rPr>
            </a:br>
            <a:r>
              <a:rPr lang="en-US" sz="2200" b="1" smtClean="0">
                <a:solidFill>
                  <a:srgbClr val="056CB6"/>
                </a:solidFill>
                <a:latin typeface="Arial" pitchFamily="34" charset="0"/>
              </a:rPr>
              <a:t>		John Ratcliffe | </a:t>
            </a:r>
            <a:r>
              <a:rPr lang="en-US" sz="2200" b="1" smtClean="0">
                <a:solidFill>
                  <a:srgbClr val="056CB6"/>
                </a:solidFill>
                <a:latin typeface="Arial" pitchFamily="34" charset="0"/>
                <a:hlinkClick r:id="rId6"/>
              </a:rPr>
              <a:t>ratcliffej@un.org</a:t>
            </a:r>
            <a:r>
              <a:rPr lang="en-US" sz="2200" b="1" smtClean="0">
                <a:solidFill>
                  <a:srgbClr val="056CB6"/>
                </a:solidFill>
                <a:latin typeface="Arial" pitchFamily="34" charset="0"/>
              </a:rPr>
              <a:t> 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7148780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1243013"/>
            <a:ext cx="6480175" cy="4371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28600" y="304800"/>
            <a:ext cx="8763000" cy="914400"/>
          </a:xfrm>
          <a:prstGeom prst="rect">
            <a:avLst/>
          </a:prstGeom>
          <a:solidFill>
            <a:srgbClr val="056CB6"/>
          </a:solidFill>
          <a:ln w="127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382588" indent="-342900" eaLnBrk="0" hangingPunct="0">
              <a:spcBef>
                <a:spcPts val="8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4000" b="1" smtClean="0">
                <a:solidFill>
                  <a:schemeClr val="bg1"/>
                </a:solidFill>
                <a:latin typeface="Arial" pitchFamily="34" charset="0"/>
                <a:sym typeface="Times" pitchFamily="18" charset="0"/>
              </a:rPr>
              <a:t> </a:t>
            </a:r>
            <a:r>
              <a:rPr lang="en-US" sz="4000" b="1" smtClean="0">
                <a:solidFill>
                  <a:schemeClr val="bg1"/>
                </a:solidFill>
                <a:latin typeface="Arial" pitchFamily="34" charset="0"/>
                <a:sym typeface="Times" pitchFamily="18" charset="0"/>
              </a:rPr>
              <a:t>OPS and FTS</a:t>
            </a:r>
            <a:endParaRPr lang="en-US" sz="4000" b="1" dirty="0">
              <a:solidFill>
                <a:schemeClr val="bg1"/>
              </a:solidFill>
              <a:latin typeface="Arial" pitchFamily="34" charset="0"/>
              <a:sym typeface="Times" pitchFamily="18" charset="0"/>
            </a:endParaRPr>
          </a:p>
        </p:txBody>
      </p:sp>
      <p:sp>
        <p:nvSpPr>
          <p:cNvPr id="5124" name="Text Box 5"/>
          <p:cNvSpPr txBox="1">
            <a:spLocks/>
          </p:cNvSpPr>
          <p:nvPr/>
        </p:nvSpPr>
        <p:spPr bwMode="auto">
          <a:xfrm>
            <a:off x="228600" y="2590800"/>
            <a:ext cx="8915400" cy="39497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spcAft>
                <a:spcPts val="800"/>
              </a:spcAft>
              <a:buFont typeface="Wingdings" pitchFamily="2" charset="2"/>
              <a:buChar char="§"/>
            </a:pPr>
            <a:r>
              <a:rPr lang="en-US" sz="3200" smtClean="0">
                <a:solidFill>
                  <a:srgbClr val="056CB6"/>
                </a:solidFill>
                <a:latin typeface="Arial" pitchFamily="34" charset="0"/>
              </a:rPr>
              <a:t>  </a:t>
            </a:r>
            <a:r>
              <a:rPr lang="en-US" sz="3200" smtClean="0">
                <a:solidFill>
                  <a:srgbClr val="056CB6"/>
                </a:solidFill>
                <a:latin typeface="Arial" pitchFamily="34" charset="0"/>
              </a:rPr>
              <a:t>How many of you are familiar with </a:t>
            </a:r>
            <a:r>
              <a:rPr lang="en-US" sz="3200" b="1" smtClean="0">
                <a:solidFill>
                  <a:srgbClr val="056CB6"/>
                </a:solidFill>
                <a:latin typeface="Arial" pitchFamily="34" charset="0"/>
              </a:rPr>
              <a:t>the YHRP</a:t>
            </a:r>
            <a:r>
              <a:rPr lang="en-US" sz="3200" smtClean="0">
                <a:solidFill>
                  <a:srgbClr val="056CB6"/>
                </a:solidFill>
                <a:latin typeface="Arial" pitchFamily="34" charset="0"/>
              </a:rPr>
              <a:t>?</a:t>
            </a:r>
          </a:p>
          <a:p>
            <a:pPr>
              <a:spcBef>
                <a:spcPct val="50000"/>
              </a:spcBef>
              <a:spcAft>
                <a:spcPts val="800"/>
              </a:spcAft>
              <a:buFont typeface="Wingdings" pitchFamily="2" charset="2"/>
              <a:buChar char="§"/>
            </a:pPr>
            <a:r>
              <a:rPr lang="en-US" sz="3200">
                <a:solidFill>
                  <a:srgbClr val="056CB6"/>
                </a:solidFill>
                <a:latin typeface="Arial" pitchFamily="34" charset="0"/>
              </a:rPr>
              <a:t> </a:t>
            </a:r>
            <a:r>
              <a:rPr lang="en-US" sz="3200" smtClean="0">
                <a:solidFill>
                  <a:srgbClr val="056CB6"/>
                </a:solidFill>
                <a:latin typeface="Arial" pitchFamily="34" charset="0"/>
              </a:rPr>
              <a:t> </a:t>
            </a:r>
            <a:r>
              <a:rPr lang="en-US" sz="3200" smtClean="0">
                <a:solidFill>
                  <a:srgbClr val="056CB6"/>
                </a:solidFill>
                <a:latin typeface="Arial" pitchFamily="34" charset="0"/>
              </a:rPr>
              <a:t>How many of you are familiar with </a:t>
            </a:r>
            <a:r>
              <a:rPr lang="en-US" sz="3200" b="1" smtClean="0">
                <a:solidFill>
                  <a:srgbClr val="056CB6"/>
                </a:solidFill>
                <a:latin typeface="Arial" pitchFamily="34" charset="0"/>
              </a:rPr>
              <a:t>OPS</a:t>
            </a:r>
            <a:r>
              <a:rPr lang="en-US" sz="3200" smtClean="0">
                <a:solidFill>
                  <a:srgbClr val="056CB6"/>
                </a:solidFill>
                <a:latin typeface="Arial" pitchFamily="34" charset="0"/>
              </a:rPr>
              <a:t>?</a:t>
            </a:r>
          </a:p>
          <a:p>
            <a:pPr>
              <a:spcBef>
                <a:spcPct val="50000"/>
              </a:spcBef>
              <a:spcAft>
                <a:spcPts val="800"/>
              </a:spcAft>
              <a:buFont typeface="Wingdings" pitchFamily="2" charset="2"/>
              <a:buChar char="§"/>
            </a:pPr>
            <a:r>
              <a:rPr lang="en-US" sz="3200" smtClean="0">
                <a:solidFill>
                  <a:srgbClr val="056CB6"/>
                </a:solidFill>
                <a:latin typeface="Arial" pitchFamily="34" charset="0"/>
              </a:rPr>
              <a:t>  </a:t>
            </a:r>
            <a:r>
              <a:rPr lang="en-US" sz="3200" dirty="0" smtClean="0">
                <a:solidFill>
                  <a:srgbClr val="056CB6"/>
                </a:solidFill>
                <a:latin typeface="Arial" pitchFamily="34" charset="0"/>
              </a:rPr>
              <a:t>How many of you </a:t>
            </a:r>
            <a:r>
              <a:rPr lang="en-US" sz="3200" smtClean="0">
                <a:solidFill>
                  <a:srgbClr val="056CB6"/>
                </a:solidFill>
                <a:latin typeface="Arial" pitchFamily="34" charset="0"/>
              </a:rPr>
              <a:t>are </a:t>
            </a:r>
            <a:r>
              <a:rPr lang="en-US" sz="3200" smtClean="0">
                <a:solidFill>
                  <a:srgbClr val="056CB6"/>
                </a:solidFill>
                <a:latin typeface="Arial" pitchFamily="34" charset="0"/>
              </a:rPr>
              <a:t>familiar with </a:t>
            </a:r>
            <a:r>
              <a:rPr lang="en-US" sz="3200" b="1" smtClean="0">
                <a:solidFill>
                  <a:srgbClr val="056CB6"/>
                </a:solidFill>
                <a:latin typeface="Arial" pitchFamily="34" charset="0"/>
              </a:rPr>
              <a:t>FTS</a:t>
            </a:r>
            <a:r>
              <a:rPr lang="en-US" sz="3200" smtClean="0">
                <a:solidFill>
                  <a:srgbClr val="056CB6"/>
                </a:solidFill>
                <a:latin typeface="Arial" pitchFamily="34" charset="0"/>
              </a:rPr>
              <a:t>?</a:t>
            </a:r>
          </a:p>
          <a:p>
            <a:pPr lvl="2">
              <a:spcBef>
                <a:spcPct val="50000"/>
              </a:spcBef>
              <a:spcAft>
                <a:spcPts val="800"/>
              </a:spcAft>
              <a:buFont typeface="Wingdings" pitchFamily="2" charset="2"/>
              <a:buChar char="§"/>
            </a:pPr>
            <a:r>
              <a:rPr lang="en-US" sz="3200" i="1">
                <a:solidFill>
                  <a:srgbClr val="056CB6"/>
                </a:solidFill>
                <a:latin typeface="Arial" pitchFamily="34" charset="0"/>
              </a:rPr>
              <a:t> </a:t>
            </a:r>
            <a:r>
              <a:rPr lang="en-US" sz="3200" i="1" smtClean="0">
                <a:solidFill>
                  <a:srgbClr val="056CB6"/>
                </a:solidFill>
                <a:latin typeface="Arial" pitchFamily="34" charset="0"/>
              </a:rPr>
              <a:t> How many reported funding to FTS?</a:t>
            </a:r>
            <a:endParaRPr lang="en-US" sz="3200" i="1" dirty="0" smtClean="0">
              <a:solidFill>
                <a:srgbClr val="056CB6"/>
              </a:solidFill>
              <a:latin typeface="Arial" pitchFamily="34" charset="0"/>
            </a:endParaRPr>
          </a:p>
          <a:p>
            <a:pPr>
              <a:spcBef>
                <a:spcPct val="50000"/>
              </a:spcBef>
              <a:spcAft>
                <a:spcPts val="800"/>
              </a:spcAft>
            </a:pPr>
            <a:endParaRPr lang="en-GB" sz="3200" i="1" dirty="0">
              <a:solidFill>
                <a:srgbClr val="056CB6"/>
              </a:solidFill>
              <a:latin typeface="Arial" pitchFamily="34" charset="0"/>
            </a:endParaRPr>
          </a:p>
        </p:txBody>
      </p:sp>
      <p:grpSp>
        <p:nvGrpSpPr>
          <p:cNvPr id="2" name="Group 5"/>
          <p:cNvGrpSpPr/>
          <p:nvPr/>
        </p:nvGrpSpPr>
        <p:grpSpPr>
          <a:xfrm>
            <a:off x="155369" y="1420148"/>
            <a:ext cx="4953000" cy="990600"/>
            <a:chOff x="381000" y="1295400"/>
            <a:chExt cx="4953000" cy="990600"/>
          </a:xfrm>
        </p:grpSpPr>
        <p:pic>
          <p:nvPicPr>
            <p:cNvPr id="4" name="Picture 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1295400"/>
              <a:ext cx="990600" cy="9906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1219200" y="1524000"/>
              <a:ext cx="4114800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3600" b="1" smtClean="0">
                  <a:solidFill>
                    <a:srgbClr val="056CB6"/>
                  </a:solidFill>
                  <a:latin typeface="Arial" pitchFamily="34" charset="0"/>
                </a:rPr>
                <a:t>Quick </a:t>
              </a:r>
              <a:r>
                <a:rPr lang="en-US" sz="3600" b="1" smtClean="0">
                  <a:solidFill>
                    <a:srgbClr val="056CB6"/>
                  </a:solidFill>
                  <a:latin typeface="Arial" pitchFamily="34" charset="0"/>
                </a:rPr>
                <a:t>survey:</a:t>
              </a:r>
              <a:endParaRPr lang="ar-YE" sz="3600" dirty="0"/>
            </a:p>
          </p:txBody>
        </p:sp>
      </p:grpSp>
    </p:spTree>
    <p:extLst>
      <p:ext uri="{BB962C8B-B14F-4D97-AF65-F5344CB8AC3E}">
        <p14:creationId xmlns:p14="http://schemas.microsoft.com/office/powerpoint/2010/main" val="4971123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57200" y="304800"/>
            <a:ext cx="8229600" cy="762000"/>
          </a:xfrm>
          <a:prstGeom prst="rect">
            <a:avLst/>
          </a:prstGeom>
          <a:solidFill>
            <a:srgbClr val="056CB6"/>
          </a:solidFill>
          <a:ln w="127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382588" indent="-342900" eaLnBrk="0" hangingPunct="0">
              <a:spcBef>
                <a:spcPts val="8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4000" b="1" smtClean="0">
                <a:solidFill>
                  <a:schemeClr val="bg1"/>
                </a:solidFill>
                <a:latin typeface="Arial" pitchFamily="34" charset="0"/>
                <a:sym typeface="Times" pitchFamily="18" charset="0"/>
              </a:rPr>
              <a:t>No OPS process in 2015</a:t>
            </a:r>
            <a:endParaRPr lang="en-US" sz="4000" b="1" dirty="0">
              <a:solidFill>
                <a:schemeClr val="bg1"/>
              </a:solidFill>
              <a:latin typeface="Arial" pitchFamily="34" charset="0"/>
              <a:sym typeface="Times" pitchFamily="18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895600"/>
            <a:ext cx="121920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791200"/>
            <a:ext cx="609600" cy="6096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" name="Group 36"/>
          <p:cNvGrpSpPr/>
          <p:nvPr/>
        </p:nvGrpSpPr>
        <p:grpSpPr>
          <a:xfrm>
            <a:off x="1600200" y="4495800"/>
            <a:ext cx="5334000" cy="1295400"/>
            <a:chOff x="1752600" y="2590800"/>
            <a:chExt cx="5334000" cy="1295400"/>
          </a:xfrm>
        </p:grpSpPr>
        <p:pic>
          <p:nvPicPr>
            <p:cNvPr id="20" name="Picture 1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76600" y="3124200"/>
              <a:ext cx="762000" cy="762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" name="Picture 20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2600" y="3124200"/>
              <a:ext cx="762000" cy="762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" name="Picture 2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3124200"/>
              <a:ext cx="762000" cy="762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" name="Picture 2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24600" y="3124200"/>
              <a:ext cx="762000" cy="762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" name="Picture 2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600" y="3124200"/>
              <a:ext cx="762000" cy="762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" name="Picture 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8600" y="3124200"/>
              <a:ext cx="762000" cy="762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" name="Picture 2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2600" y="3124200"/>
              <a:ext cx="762000" cy="76200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27" name="Straight Connector 26"/>
            <p:cNvCxnSpPr/>
            <p:nvPr/>
          </p:nvCxnSpPr>
          <p:spPr bwMode="auto">
            <a:xfrm>
              <a:off x="2057400" y="2590800"/>
              <a:ext cx="0" cy="533400"/>
            </a:xfrm>
            <a:prstGeom prst="line">
              <a:avLst/>
            </a:prstGeom>
            <a:solidFill>
              <a:srgbClr val="00CC99"/>
            </a:solidFill>
            <a:ln w="25400" cap="flat" cmpd="sng" algn="ctr">
              <a:solidFill>
                <a:srgbClr val="026CB6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>
              <a:off x="2819400" y="2590800"/>
              <a:ext cx="0" cy="533400"/>
            </a:xfrm>
            <a:prstGeom prst="line">
              <a:avLst/>
            </a:prstGeom>
            <a:solidFill>
              <a:srgbClr val="00CC99"/>
            </a:solidFill>
            <a:ln w="25400" cap="flat" cmpd="sng" algn="ctr">
              <a:solidFill>
                <a:srgbClr val="026CB6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>
              <a:off x="3581400" y="2590800"/>
              <a:ext cx="0" cy="533400"/>
            </a:xfrm>
            <a:prstGeom prst="line">
              <a:avLst/>
            </a:prstGeom>
            <a:solidFill>
              <a:srgbClr val="00CC99"/>
            </a:solidFill>
            <a:ln w="25400" cap="flat" cmpd="sng" algn="ctr">
              <a:solidFill>
                <a:srgbClr val="026CB6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>
              <a:off x="6629400" y="2590800"/>
              <a:ext cx="0" cy="533400"/>
            </a:xfrm>
            <a:prstGeom prst="line">
              <a:avLst/>
            </a:prstGeom>
            <a:solidFill>
              <a:srgbClr val="00CC99"/>
            </a:solidFill>
            <a:ln w="25400" cap="flat" cmpd="sng" algn="ctr">
              <a:solidFill>
                <a:srgbClr val="026CB6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>
              <a:off x="5867400" y="2590800"/>
              <a:ext cx="0" cy="533400"/>
            </a:xfrm>
            <a:prstGeom prst="line">
              <a:avLst/>
            </a:prstGeom>
            <a:solidFill>
              <a:srgbClr val="00CC99"/>
            </a:solidFill>
            <a:ln w="25400" cap="flat" cmpd="sng" algn="ctr">
              <a:solidFill>
                <a:srgbClr val="026CB6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>
              <a:off x="5105400" y="2590800"/>
              <a:ext cx="0" cy="533400"/>
            </a:xfrm>
            <a:prstGeom prst="line">
              <a:avLst/>
            </a:prstGeom>
            <a:solidFill>
              <a:srgbClr val="00CC99"/>
            </a:solidFill>
            <a:ln w="25400" cap="flat" cmpd="sng" algn="ctr">
              <a:solidFill>
                <a:srgbClr val="026CB6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>
              <a:off x="4343400" y="2590800"/>
              <a:ext cx="0" cy="533400"/>
            </a:xfrm>
            <a:prstGeom prst="line">
              <a:avLst/>
            </a:prstGeom>
            <a:solidFill>
              <a:srgbClr val="00CC99"/>
            </a:solidFill>
            <a:ln w="25400" cap="flat" cmpd="sng" algn="ctr">
              <a:solidFill>
                <a:srgbClr val="026CB6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" name="Group 49"/>
          <p:cNvGrpSpPr/>
          <p:nvPr/>
        </p:nvGrpSpPr>
        <p:grpSpPr>
          <a:xfrm>
            <a:off x="3352800" y="2590800"/>
            <a:ext cx="1676400" cy="1752600"/>
            <a:chOff x="3733800" y="4572000"/>
            <a:chExt cx="1676400" cy="1752600"/>
          </a:xfrm>
        </p:grpSpPr>
        <p:sp>
          <p:nvSpPr>
            <p:cNvPr id="17" name="Can 16"/>
            <p:cNvSpPr/>
            <p:nvPr/>
          </p:nvSpPr>
          <p:spPr bwMode="auto">
            <a:xfrm>
              <a:off x="3733800" y="4572000"/>
              <a:ext cx="1676400" cy="1752600"/>
            </a:xfrm>
            <a:prstGeom prst="can">
              <a:avLst/>
            </a:prstGeom>
            <a:solidFill>
              <a:srgbClr val="026CB6">
                <a:alpha val="31000"/>
              </a:srgbClr>
            </a:solidFill>
            <a:ln w="12700" cap="flat" cmpd="sng" algn="ctr">
              <a:solidFill>
                <a:srgbClr val="026CB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endParaRPr>
            </a:p>
          </p:txBody>
        </p:sp>
        <p:pic>
          <p:nvPicPr>
            <p:cNvPr id="18" name="Picture 17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7200" y="5638800"/>
              <a:ext cx="685800" cy="6858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" name="TextBox 18"/>
            <p:cNvSpPr txBox="1"/>
            <p:nvPr/>
          </p:nvSpPr>
          <p:spPr>
            <a:xfrm>
              <a:off x="4191000" y="52578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>
                  <a:solidFill>
                    <a:srgbClr val="026CB6"/>
                  </a:solidFill>
                  <a:latin typeface="Arial" pitchFamily="34" charset="0"/>
                  <a:cs typeface="Arial" pitchFamily="34" charset="0"/>
                </a:rPr>
                <a:t>OPS</a:t>
              </a:r>
              <a:endParaRPr lang="en-GB" sz="2000" b="1" dirty="0">
                <a:solidFill>
                  <a:srgbClr val="026CB6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0" name="Picture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5791200"/>
            <a:ext cx="609600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5791200"/>
            <a:ext cx="609600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791200"/>
            <a:ext cx="609600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791200"/>
            <a:ext cx="609600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5791200"/>
            <a:ext cx="609600" cy="6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Rectangle 14"/>
          <p:cNvSpPr/>
          <p:nvPr/>
        </p:nvSpPr>
        <p:spPr bwMode="auto">
          <a:xfrm>
            <a:off x="1747434" y="5791200"/>
            <a:ext cx="5181600" cy="609600"/>
          </a:xfrm>
          <a:prstGeom prst="rect">
            <a:avLst/>
          </a:pr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charset="0"/>
              <a:ea typeface="ヒラギノ明朝 ProN W3" charset="0"/>
              <a:cs typeface="ヒラギノ明朝 ProN W3" charset="0"/>
              <a:sym typeface="Times New Roman" charset="0"/>
            </a:endParaRPr>
          </a:p>
        </p:txBody>
      </p:sp>
      <p:pic>
        <p:nvPicPr>
          <p:cNvPr id="16" name="Picture 1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791200"/>
            <a:ext cx="609600" cy="6096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4" name="Group 36"/>
          <p:cNvGrpSpPr/>
          <p:nvPr/>
        </p:nvGrpSpPr>
        <p:grpSpPr>
          <a:xfrm rot="10800000">
            <a:off x="1524000" y="1219200"/>
            <a:ext cx="5334000" cy="1295400"/>
            <a:chOff x="1752600" y="2590800"/>
            <a:chExt cx="5334000" cy="1295400"/>
          </a:xfrm>
        </p:grpSpPr>
        <p:pic>
          <p:nvPicPr>
            <p:cNvPr id="35" name="Picture 3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76600" y="3124200"/>
              <a:ext cx="762000" cy="762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6" name="Picture 3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2600" y="3124200"/>
              <a:ext cx="762000" cy="762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7" name="Picture 36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3124200"/>
              <a:ext cx="762000" cy="762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8" name="Picture 3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24600" y="3124200"/>
              <a:ext cx="762000" cy="762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9" name="Picture 38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600" y="3124200"/>
              <a:ext cx="762000" cy="762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0" name="Picture 3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8600" y="3124200"/>
              <a:ext cx="762000" cy="762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1" name="Picture 40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2600" y="3124200"/>
              <a:ext cx="762000" cy="76200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42" name="Straight Connector 41"/>
            <p:cNvCxnSpPr/>
            <p:nvPr/>
          </p:nvCxnSpPr>
          <p:spPr bwMode="auto">
            <a:xfrm>
              <a:off x="2057400" y="2590800"/>
              <a:ext cx="0" cy="533400"/>
            </a:xfrm>
            <a:prstGeom prst="line">
              <a:avLst/>
            </a:prstGeom>
            <a:solidFill>
              <a:srgbClr val="00CC99"/>
            </a:solidFill>
            <a:ln w="25400" cap="flat" cmpd="sng" algn="ctr">
              <a:solidFill>
                <a:srgbClr val="026CB6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2819400" y="2590800"/>
              <a:ext cx="0" cy="533400"/>
            </a:xfrm>
            <a:prstGeom prst="line">
              <a:avLst/>
            </a:prstGeom>
            <a:solidFill>
              <a:srgbClr val="00CC99"/>
            </a:solidFill>
            <a:ln w="25400" cap="flat" cmpd="sng" algn="ctr">
              <a:solidFill>
                <a:srgbClr val="026CB6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>
              <a:off x="3581400" y="2590800"/>
              <a:ext cx="0" cy="533400"/>
            </a:xfrm>
            <a:prstGeom prst="line">
              <a:avLst/>
            </a:prstGeom>
            <a:solidFill>
              <a:srgbClr val="00CC99"/>
            </a:solidFill>
            <a:ln w="25400" cap="flat" cmpd="sng" algn="ctr">
              <a:solidFill>
                <a:srgbClr val="026CB6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>
              <a:off x="6629400" y="2590800"/>
              <a:ext cx="0" cy="533400"/>
            </a:xfrm>
            <a:prstGeom prst="line">
              <a:avLst/>
            </a:prstGeom>
            <a:solidFill>
              <a:srgbClr val="00CC99"/>
            </a:solidFill>
            <a:ln w="25400" cap="flat" cmpd="sng" algn="ctr">
              <a:solidFill>
                <a:srgbClr val="026CB6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>
              <a:off x="5867400" y="2590800"/>
              <a:ext cx="0" cy="533400"/>
            </a:xfrm>
            <a:prstGeom prst="line">
              <a:avLst/>
            </a:prstGeom>
            <a:solidFill>
              <a:srgbClr val="00CC99"/>
            </a:solidFill>
            <a:ln w="25400" cap="flat" cmpd="sng" algn="ctr">
              <a:solidFill>
                <a:srgbClr val="026CB6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>
              <a:off x="5105400" y="2590800"/>
              <a:ext cx="0" cy="533400"/>
            </a:xfrm>
            <a:prstGeom prst="line">
              <a:avLst/>
            </a:prstGeom>
            <a:solidFill>
              <a:srgbClr val="00CC99"/>
            </a:solidFill>
            <a:ln w="25400" cap="flat" cmpd="sng" algn="ctr">
              <a:solidFill>
                <a:srgbClr val="026CB6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>
              <a:off x="4343400" y="2590800"/>
              <a:ext cx="0" cy="533400"/>
            </a:xfrm>
            <a:prstGeom prst="line">
              <a:avLst/>
            </a:prstGeom>
            <a:solidFill>
              <a:srgbClr val="00CC99"/>
            </a:solidFill>
            <a:ln w="25400" cap="flat" cmpd="sng" algn="ctr">
              <a:solidFill>
                <a:srgbClr val="026CB6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9" name="Multiply 48"/>
          <p:cNvSpPr/>
          <p:nvPr/>
        </p:nvSpPr>
        <p:spPr bwMode="auto">
          <a:xfrm>
            <a:off x="152400" y="342900"/>
            <a:ext cx="8610600" cy="6667500"/>
          </a:xfrm>
          <a:prstGeom prst="mathMultiply">
            <a:avLst/>
          </a:prstGeom>
          <a:solidFill>
            <a:srgbClr val="C00000">
              <a:alpha val="41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charset="0"/>
              <a:ea typeface="ヒラギノ明朝 ProN W3" charset="0"/>
              <a:cs typeface="ヒラギノ明朝 ProN W3" charset="0"/>
              <a:sym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81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57200" y="304800"/>
            <a:ext cx="8229600" cy="762000"/>
          </a:xfrm>
          <a:prstGeom prst="rect">
            <a:avLst/>
          </a:prstGeom>
          <a:solidFill>
            <a:srgbClr val="056CB6"/>
          </a:solidFill>
          <a:ln w="127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382588" indent="-342900" eaLnBrk="0" hangingPunct="0">
              <a:spcBef>
                <a:spcPts val="8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3600" b="1" smtClean="0">
                <a:solidFill>
                  <a:schemeClr val="bg1"/>
                </a:solidFill>
                <a:latin typeface="Arial" pitchFamily="34" charset="0"/>
                <a:sym typeface="Times" pitchFamily="18" charset="0"/>
              </a:rPr>
              <a:t>Reasons for move away from OPS</a:t>
            </a:r>
            <a:endParaRPr lang="en-US" sz="3600" b="1" dirty="0">
              <a:solidFill>
                <a:schemeClr val="bg1"/>
              </a:solidFill>
              <a:latin typeface="Arial" pitchFamily="34" charset="0"/>
              <a:sym typeface="Times" pitchFamily="18" charset="0"/>
            </a:endParaRPr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494654" y="1371600"/>
            <a:ext cx="77724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is overly burdensome – and no integrated projects</a:t>
            </a:r>
          </a:p>
          <a:p>
            <a:pPr marL="39688" indent="0">
              <a:buNone/>
            </a:pPr>
            <a:endParaRPr lang="en-US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 to partners and resource mobilization appears to be minimal</a:t>
            </a:r>
          </a:p>
          <a:p>
            <a:pPr marL="39688" indent="0">
              <a:buNone/>
            </a:pPr>
            <a:endParaRPr lang="en-US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a good source of visibility (as originally intended)</a:t>
            </a:r>
          </a:p>
          <a:p>
            <a:pPr marL="39688" indent="0">
              <a:buNone/>
            </a:pPr>
            <a:endParaRPr lang="en-US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Illogical: Most organizations who uploaded projects last year had already received funding for those projects</a:t>
            </a:r>
            <a:endParaRPr lang="en-US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57200" y="304800"/>
            <a:ext cx="8229600" cy="762000"/>
          </a:xfrm>
          <a:prstGeom prst="rect">
            <a:avLst/>
          </a:prstGeom>
          <a:solidFill>
            <a:srgbClr val="056CB6"/>
          </a:solidFill>
          <a:ln w="127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382588" indent="-342900" eaLnBrk="0" hangingPunct="0">
              <a:spcBef>
                <a:spcPts val="8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3600" b="1" smtClean="0">
                <a:solidFill>
                  <a:schemeClr val="bg1"/>
                </a:solidFill>
                <a:latin typeface="Arial" pitchFamily="34" charset="0"/>
                <a:sym typeface="Times" pitchFamily="18" charset="0"/>
              </a:rPr>
              <a:t>Process in 2015</a:t>
            </a:r>
            <a:endParaRPr lang="en-US" sz="3600" b="1" dirty="0">
              <a:solidFill>
                <a:schemeClr val="bg1"/>
              </a:solidFill>
              <a:latin typeface="Arial" pitchFamily="34" charset="0"/>
              <a:sym typeface="Times" pitchFamily="18" charset="0"/>
            </a:endParaRPr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494654" y="1371600"/>
            <a:ext cx="7772400" cy="4876800"/>
          </a:xfrm>
        </p:spPr>
        <p:txBody>
          <a:bodyPr>
            <a:normAutofit/>
          </a:bodyPr>
          <a:lstStyle/>
          <a:p>
            <a:r>
              <a:rPr lang="en-US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approaches to visibility and resource mobilization for unfunded projects, especially with national NGOs</a:t>
            </a:r>
          </a:p>
          <a:p>
            <a:endParaRPr lang="en-US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3W process</a:t>
            </a:r>
          </a:p>
          <a:p>
            <a:endParaRPr lang="en-US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focus on </a:t>
            </a:r>
            <a:r>
              <a:rPr lang="en-US" b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reporting</a:t>
            </a:r>
            <a:endParaRPr lang="en-US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None/>
            </a:pPr>
            <a:endParaRPr lang="en-US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8848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57200" y="304800"/>
            <a:ext cx="8229600" cy="762000"/>
          </a:xfrm>
          <a:prstGeom prst="rect">
            <a:avLst/>
          </a:prstGeom>
          <a:solidFill>
            <a:srgbClr val="056CB6"/>
          </a:solidFill>
          <a:ln w="127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382588" indent="-342900" eaLnBrk="0" hangingPunct="0">
              <a:spcBef>
                <a:spcPts val="8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3600" b="1" smtClean="0">
                <a:solidFill>
                  <a:schemeClr val="bg1"/>
                </a:solidFill>
                <a:latin typeface="Arial" pitchFamily="34" charset="0"/>
                <a:sym typeface="Times" pitchFamily="18" charset="0"/>
              </a:rPr>
              <a:t>Visibility and resource mobilization</a:t>
            </a:r>
            <a:endParaRPr lang="en-US" sz="3600" b="1" dirty="0">
              <a:solidFill>
                <a:schemeClr val="bg1"/>
              </a:solidFill>
              <a:latin typeface="Arial" pitchFamily="34" charset="0"/>
              <a:sym typeface="Times" pitchFamily="18" charset="0"/>
            </a:endParaRPr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494654" y="1371600"/>
            <a:ext cx="7772400" cy="5257800"/>
          </a:xfrm>
        </p:spPr>
        <p:txBody>
          <a:bodyPr>
            <a:normAutofit lnSpcReduction="10000"/>
          </a:bodyPr>
          <a:lstStyle/>
          <a:p>
            <a:r>
              <a:rPr lang="en-US" sz="280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 of OPS was that it required every project to go through a cluster approval process – positive signal to donors</a:t>
            </a:r>
          </a:p>
          <a:p>
            <a:endParaRPr lang="en-US" sz="280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ICCM will examine several proposals to maintain this aspect for unfunded projects, especially for national NGOs. </a:t>
            </a:r>
          </a:p>
          <a:p>
            <a:pPr lvl="2"/>
            <a:r>
              <a:rPr lang="en-US" i="1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“catalogue” of unfunded projects</a:t>
            </a:r>
          </a:p>
          <a:p>
            <a:pPr lvl="2"/>
            <a:r>
              <a:rPr lang="en-US" i="1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 of donor events with in-country donors to present unfunded projects</a:t>
            </a:r>
          </a:p>
          <a:p>
            <a:pPr lvl="2"/>
            <a:r>
              <a:rPr lang="en-US" i="1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proposal to be endorsed at end of February – if you have ideas, share them through the cluster</a:t>
            </a:r>
          </a:p>
          <a:p>
            <a:endParaRPr lang="en-US" sz="280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None/>
            </a:pPr>
            <a:endParaRPr lang="en-US" sz="2800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8662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57200" y="304800"/>
            <a:ext cx="8229600" cy="762000"/>
          </a:xfrm>
          <a:prstGeom prst="rect">
            <a:avLst/>
          </a:prstGeom>
          <a:solidFill>
            <a:srgbClr val="056CB6"/>
          </a:solidFill>
          <a:ln w="127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382588" indent="-342900" eaLnBrk="0" hangingPunct="0">
              <a:spcBef>
                <a:spcPts val="8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3600" b="1" smtClean="0">
                <a:solidFill>
                  <a:schemeClr val="bg1"/>
                </a:solidFill>
                <a:latin typeface="Arial" pitchFamily="34" charset="0"/>
                <a:sym typeface="Times" pitchFamily="18" charset="0"/>
              </a:rPr>
              <a:t>Improvements in 3W process</a:t>
            </a:r>
            <a:endParaRPr lang="en-US" sz="3600" b="1" dirty="0">
              <a:solidFill>
                <a:schemeClr val="bg1"/>
              </a:solidFill>
              <a:latin typeface="Arial" pitchFamily="34" charset="0"/>
              <a:sym typeface="Times" pitchFamily="18" charset="0"/>
            </a:endParaRPr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494654" y="1371600"/>
            <a:ext cx="7772400" cy="4876800"/>
          </a:xfrm>
        </p:spPr>
        <p:txBody>
          <a:bodyPr>
            <a:normAutofit/>
          </a:bodyPr>
          <a:lstStyle/>
          <a:p>
            <a:r>
              <a:rPr lang="en-US" sz="280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is familiar with the 3W (or SRF)?</a:t>
            </a:r>
          </a:p>
          <a:p>
            <a:endParaRPr lang="en-US" sz="280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funding is available</a:t>
            </a:r>
            <a:r>
              <a:rPr lang="en-US" sz="280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OCHA will roll out a new simplified 3W process that will capture much of the information that was previously in OPS (cluster approval, gender marker, location, etc.). </a:t>
            </a:r>
            <a:endParaRPr lang="en-US" sz="2000" b="1" i="1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None/>
            </a:pPr>
            <a:endParaRPr lang="en-US" sz="2800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7277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57200" y="304800"/>
            <a:ext cx="8229600" cy="762000"/>
          </a:xfrm>
          <a:prstGeom prst="rect">
            <a:avLst/>
          </a:prstGeom>
          <a:solidFill>
            <a:srgbClr val="056CB6"/>
          </a:solidFill>
          <a:ln w="127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382588" indent="-342900" eaLnBrk="0" hangingPunct="0">
              <a:spcBef>
                <a:spcPts val="8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3600" b="1" smtClean="0">
                <a:solidFill>
                  <a:schemeClr val="bg1"/>
                </a:solidFill>
                <a:latin typeface="Arial" pitchFamily="34" charset="0"/>
                <a:sym typeface="Times" pitchFamily="18" charset="0"/>
              </a:rPr>
              <a:t>Financial Tracking Service</a:t>
            </a:r>
            <a:endParaRPr lang="en-US" sz="3600" b="1" dirty="0">
              <a:solidFill>
                <a:schemeClr val="bg1"/>
              </a:solidFill>
              <a:latin typeface="Arial" pitchFamily="34" charset="0"/>
              <a:sym typeface="Times" pitchFamily="18" charset="0"/>
            </a:endParaRPr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457200" y="2057400"/>
            <a:ext cx="8153400" cy="1676400"/>
          </a:xfrm>
        </p:spPr>
        <p:txBody>
          <a:bodyPr>
            <a:noAutofit/>
          </a:bodyPr>
          <a:lstStyle/>
          <a:p>
            <a:pPr marL="39688" indent="0">
              <a:buNone/>
            </a:pPr>
            <a:r>
              <a:rPr lang="en-US" sz="36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project </a:t>
            </a:r>
            <a:r>
              <a:rPr lang="en-US" sz="3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receives funding for an </a:t>
            </a:r>
            <a:r>
              <a:rPr lang="en-US" sz="36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 in the YHRP </a:t>
            </a:r>
            <a:r>
              <a:rPr lang="en-US" sz="3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 report this funding to the Financial Tracking Service (FTS)</a:t>
            </a:r>
          </a:p>
          <a:p>
            <a:endParaRPr lang="en-US" sz="360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None/>
            </a:pPr>
            <a:endParaRPr lang="en-US" sz="360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None/>
            </a:pPr>
            <a:endParaRPr lang="en-US" sz="3600" smtClean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1561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Straight Arrow Connector 44"/>
          <p:cNvCxnSpPr/>
          <p:nvPr/>
        </p:nvCxnSpPr>
        <p:spPr bwMode="auto">
          <a:xfrm>
            <a:off x="1301101" y="4203430"/>
            <a:ext cx="3042299" cy="0"/>
          </a:xfrm>
          <a:prstGeom prst="straightConnector1">
            <a:avLst/>
          </a:prstGeom>
          <a:solidFill>
            <a:srgbClr val="00CC99"/>
          </a:solidFill>
          <a:ln w="12700" cap="flat" cmpd="sng" algn="ctr">
            <a:solidFill>
              <a:srgbClr val="056CB6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1225344" y="2825601"/>
            <a:ext cx="1219200" cy="0"/>
          </a:xfrm>
          <a:prstGeom prst="straightConnector1">
            <a:avLst/>
          </a:prstGeom>
          <a:solidFill>
            <a:srgbClr val="00CC99"/>
          </a:solidFill>
          <a:ln w="12700" cap="flat" cmpd="sng" algn="ctr">
            <a:solidFill>
              <a:srgbClr val="FF5050"/>
            </a:solidFill>
            <a:prstDash val="sysDot"/>
            <a:round/>
            <a:headEnd type="arrow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>
            <a:off x="1301101" y="3581378"/>
            <a:ext cx="1219200" cy="0"/>
          </a:xfrm>
          <a:prstGeom prst="straightConnector1">
            <a:avLst/>
          </a:prstGeom>
          <a:solidFill>
            <a:srgbClr val="00CC99"/>
          </a:solidFill>
          <a:ln w="12700" cap="flat" cmpd="sng" algn="ctr">
            <a:solidFill>
              <a:srgbClr val="FF5050"/>
            </a:solidFill>
            <a:prstDash val="sysDot"/>
            <a:round/>
            <a:headEnd type="arrow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>
            <a:off x="1245132" y="1989447"/>
            <a:ext cx="1219200" cy="0"/>
          </a:xfrm>
          <a:prstGeom prst="straightConnector1">
            <a:avLst/>
          </a:prstGeom>
          <a:solidFill>
            <a:srgbClr val="00CC99"/>
          </a:solidFill>
          <a:ln w="12700" cap="flat" cmpd="sng" algn="ctr">
            <a:solidFill>
              <a:srgbClr val="FF5050"/>
            </a:solidFill>
            <a:prstDash val="sysDot"/>
            <a:round/>
            <a:headEnd type="arrow"/>
            <a:tailEnd type="arrow"/>
          </a:ln>
          <a:effectLst/>
        </p:spPr>
      </p:cxn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57200" y="304800"/>
            <a:ext cx="8229600" cy="762000"/>
          </a:xfrm>
          <a:prstGeom prst="rect">
            <a:avLst/>
          </a:prstGeom>
          <a:solidFill>
            <a:srgbClr val="056CB6"/>
          </a:solidFill>
          <a:ln w="127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382588" indent="-342900" eaLnBrk="0" hangingPunct="0">
              <a:spcBef>
                <a:spcPts val="8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3600" b="1" smtClean="0">
                <a:solidFill>
                  <a:schemeClr val="bg1"/>
                </a:solidFill>
                <a:latin typeface="Arial" pitchFamily="34" charset="0"/>
                <a:sym typeface="Times" pitchFamily="18" charset="0"/>
              </a:rPr>
              <a:t>Financial Tracking Service</a:t>
            </a:r>
            <a:endParaRPr lang="en-US" sz="3600" b="1" dirty="0">
              <a:solidFill>
                <a:schemeClr val="bg1"/>
              </a:solidFill>
              <a:latin typeface="Arial" pitchFamily="34" charset="0"/>
              <a:sym typeface="Times" pitchFamily="18" charset="0"/>
            </a:endParaRPr>
          </a:p>
        </p:txBody>
      </p:sp>
      <p:grpSp>
        <p:nvGrpSpPr>
          <p:cNvPr id="5" name="Group 49"/>
          <p:cNvGrpSpPr/>
          <p:nvPr/>
        </p:nvGrpSpPr>
        <p:grpSpPr>
          <a:xfrm>
            <a:off x="4518660" y="2435969"/>
            <a:ext cx="1676400" cy="1752600"/>
            <a:chOff x="3733800" y="4572000"/>
            <a:chExt cx="1676400" cy="1752600"/>
          </a:xfrm>
        </p:grpSpPr>
        <p:sp>
          <p:nvSpPr>
            <p:cNvPr id="6" name="Can 5"/>
            <p:cNvSpPr/>
            <p:nvPr/>
          </p:nvSpPr>
          <p:spPr bwMode="auto">
            <a:xfrm>
              <a:off x="3733800" y="4572000"/>
              <a:ext cx="1676400" cy="1752600"/>
            </a:xfrm>
            <a:prstGeom prst="can">
              <a:avLst/>
            </a:prstGeom>
            <a:solidFill>
              <a:srgbClr val="026CB6">
                <a:alpha val="31000"/>
              </a:srgbClr>
            </a:solidFill>
            <a:ln w="12700" cap="flat" cmpd="sng" algn="ctr">
              <a:solidFill>
                <a:srgbClr val="026CB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endParaRPr>
            </a:p>
          </p:txBody>
        </p:sp>
        <p:pic>
          <p:nvPicPr>
            <p:cNvPr id="7" name="Picture 6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7200" y="5638800"/>
              <a:ext cx="685800" cy="6858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4191000" y="52578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smtClean="0">
                  <a:solidFill>
                    <a:srgbClr val="026CB6"/>
                  </a:solidFill>
                  <a:latin typeface="Arial" pitchFamily="34" charset="0"/>
                  <a:cs typeface="Arial" pitchFamily="34" charset="0"/>
                </a:rPr>
                <a:t>FTS</a:t>
              </a:r>
              <a:endParaRPr lang="en-GB" sz="2000" b="1" dirty="0">
                <a:solidFill>
                  <a:srgbClr val="026CB6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459297" y="1685231"/>
            <a:ext cx="608434" cy="3710661"/>
            <a:chOff x="1459297" y="1685231"/>
            <a:chExt cx="608434" cy="3710661"/>
          </a:xfrm>
        </p:grpSpPr>
        <p:pic>
          <p:nvPicPr>
            <p:cNvPr id="9" name="Picture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59298" y="2521385"/>
              <a:ext cx="608433" cy="6084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Picture 9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59298" y="1685231"/>
              <a:ext cx="608433" cy="6084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Picture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59298" y="3994180"/>
              <a:ext cx="608433" cy="6084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" name="Picture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59298" y="3268915"/>
              <a:ext cx="608433" cy="6084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Picture 1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59297" y="4787459"/>
              <a:ext cx="608433" cy="60843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6" name="Group 25"/>
          <p:cNvGrpSpPr/>
          <p:nvPr/>
        </p:nvGrpSpPr>
        <p:grpSpPr>
          <a:xfrm>
            <a:off x="476439" y="1542634"/>
            <a:ext cx="2803482" cy="3769781"/>
            <a:chOff x="463102" y="1501895"/>
            <a:chExt cx="2803482" cy="3769781"/>
          </a:xfrm>
        </p:grpSpPr>
        <p:pic>
          <p:nvPicPr>
            <p:cNvPr id="17" name="Picture 16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3555" y="3047285"/>
              <a:ext cx="759619" cy="75961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" name="Picture 18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3102" y="4512057"/>
              <a:ext cx="759619" cy="75961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" name="Picture 1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3556" y="2329460"/>
              <a:ext cx="759619" cy="75961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" name="Picture 20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06965" y="2255896"/>
              <a:ext cx="759619" cy="75961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" name="Picture 21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06965" y="1501895"/>
              <a:ext cx="759619" cy="75961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" name="Picture 2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3103" y="3782882"/>
              <a:ext cx="759619" cy="759619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7" name="Picture 26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513" y="1537016"/>
            <a:ext cx="759619" cy="75961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301" y="3088023"/>
            <a:ext cx="759619" cy="759619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241" y="3612596"/>
            <a:ext cx="6858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Picture 3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241" y="2745123"/>
            <a:ext cx="6858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916825"/>
            <a:ext cx="6858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968" y="5305312"/>
            <a:ext cx="6858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968" y="4444559"/>
            <a:ext cx="685800" cy="685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7" name="Straight Arrow Connector 46"/>
          <p:cNvCxnSpPr/>
          <p:nvPr/>
        </p:nvCxnSpPr>
        <p:spPr bwMode="auto">
          <a:xfrm flipV="1">
            <a:off x="1143000" y="4552796"/>
            <a:ext cx="3200400" cy="589993"/>
          </a:xfrm>
          <a:prstGeom prst="straightConnector1">
            <a:avLst/>
          </a:prstGeom>
          <a:solidFill>
            <a:srgbClr val="00CC99"/>
          </a:solidFill>
          <a:ln w="12700" cap="flat" cmpd="sng" algn="ctr">
            <a:solidFill>
              <a:srgbClr val="056CB6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/>
          <p:nvPr/>
        </p:nvCxnSpPr>
        <p:spPr bwMode="auto">
          <a:xfrm>
            <a:off x="3228961" y="3594546"/>
            <a:ext cx="1114439" cy="0"/>
          </a:xfrm>
          <a:prstGeom prst="straightConnector1">
            <a:avLst/>
          </a:prstGeom>
          <a:solidFill>
            <a:srgbClr val="00CC99"/>
          </a:solidFill>
          <a:ln w="12700" cap="flat" cmpd="sng" algn="ctr">
            <a:solidFill>
              <a:srgbClr val="056CB6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3228961" y="2825601"/>
            <a:ext cx="1114439" cy="0"/>
          </a:xfrm>
          <a:prstGeom prst="straightConnector1">
            <a:avLst/>
          </a:prstGeom>
          <a:solidFill>
            <a:srgbClr val="00CC99"/>
          </a:solidFill>
          <a:ln w="12700" cap="flat" cmpd="sng" algn="ctr">
            <a:solidFill>
              <a:srgbClr val="056CB6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/>
          <p:nvPr/>
        </p:nvCxnSpPr>
        <p:spPr bwMode="auto">
          <a:xfrm>
            <a:off x="3228961" y="1989447"/>
            <a:ext cx="1114439" cy="270278"/>
          </a:xfrm>
          <a:prstGeom prst="straightConnector1">
            <a:avLst/>
          </a:prstGeom>
          <a:solidFill>
            <a:srgbClr val="00CC99"/>
          </a:solidFill>
          <a:ln w="12700" cap="flat" cmpd="sng" algn="ctr">
            <a:solidFill>
              <a:srgbClr val="056CB6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54" name="TextBox 53"/>
          <p:cNvSpPr txBox="1"/>
          <p:nvPr/>
        </p:nvSpPr>
        <p:spPr>
          <a:xfrm>
            <a:off x="140891" y="5648212"/>
            <a:ext cx="14488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56C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Yemen</a:t>
            </a:r>
            <a:endParaRPr lang="en-GB" sz="2800" b="1">
              <a:solidFill>
                <a:srgbClr val="056CB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244791" y="5514058"/>
            <a:ext cx="13106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056C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</a:t>
            </a:r>
            <a:br>
              <a:rPr lang="en-US" sz="2800" b="1" smtClean="0">
                <a:solidFill>
                  <a:srgbClr val="056CB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smtClean="0">
                <a:solidFill>
                  <a:srgbClr val="056C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HQs</a:t>
            </a:r>
            <a:endParaRPr lang="en-GB" sz="2800" b="1">
              <a:solidFill>
                <a:srgbClr val="056CB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322040" y="6088083"/>
            <a:ext cx="2690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56C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2800" b="1" smtClean="0">
                <a:solidFill>
                  <a:srgbClr val="056C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ts.unocha.org</a:t>
            </a:r>
            <a:endParaRPr lang="en-GB" sz="2800" b="1">
              <a:solidFill>
                <a:srgbClr val="056CB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251960" y="1762839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56C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fts@un.org</a:t>
            </a:r>
            <a:endParaRPr lang="en-GB" sz="2800" b="1">
              <a:solidFill>
                <a:srgbClr val="056CB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140891" y="1333737"/>
            <a:ext cx="1383561" cy="5112013"/>
          </a:xfrm>
          <a:prstGeom prst="rect">
            <a:avLst/>
          </a:prstGeom>
          <a:solidFill>
            <a:srgbClr val="C00000">
              <a:alpha val="15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charset="0"/>
              <a:ea typeface="ヒラギノ明朝 ProN W3" charset="0"/>
              <a:cs typeface="ヒラギノ明朝 ProN W3" charset="0"/>
              <a:sym typeface="Times New Roman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2171870" y="1333737"/>
            <a:ext cx="1383561" cy="5134428"/>
          </a:xfrm>
          <a:prstGeom prst="rect">
            <a:avLst/>
          </a:prstGeom>
          <a:solidFill>
            <a:srgbClr val="056CB6">
              <a:alpha val="15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charset="0"/>
              <a:ea typeface="ヒラギノ明朝 ProN W3" charset="0"/>
              <a:cs typeface="ヒラギノ明朝 ProN W3" charset="0"/>
              <a:sym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6396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Times"/>
        <a:ea typeface="ヒラギノ明朝 ProN W3"/>
        <a:cs typeface="ヒラギノ明朝 ProN W3"/>
      </a:majorFont>
      <a:minorFont>
        <a:latin typeface="Times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CC99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ヒラギノ明朝 ProN W3" charset="0"/>
            <a:cs typeface="ヒラギノ明朝 ProN W3" charset="0"/>
            <a:sym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CC99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ヒラギノ明朝 ProN W3" charset="0"/>
            <a:cs typeface="ヒラギノ明朝 ProN W3" charset="0"/>
            <a:sym typeface="Times New Roman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>
  <documentManagement>
    <mff2b4bb9c8044d88061963b2a68513a xmlns="96664bca-06c0-4657-b6f9-0a997f5ff9b9">
      <Terms xmlns="http://schemas.microsoft.com/office/infopath/2007/PartnerControls"/>
    </mff2b4bb9c8044d88061963b2a68513a>
    <Inter_x0020_Cluster xmlns="96664bca-06c0-4657-b6f9-0a997f5ff9b9">false</Inter_x0020_Cluster>
    <e7570bd437624e0480332ee2423de9d8 xmlns="96664bca-06c0-4657-b6f9-0a997f5ff9b9">
      <Terms xmlns="http://schemas.microsoft.com/office/infopath/2007/PartnerControls"/>
    </e7570bd437624e0480332ee2423de9d8>
    <Cross_x0020_Cutting xmlns="96664bca-06c0-4657-b6f9-0a997f5ff9b9">false</Cross_x0020_Cutting>
    <Is_x0020_Key_x0020_Document1 xmlns="c2760211-3e43-4ff7-a9ea-22e8b7d99117">false</Is_x0020_Key_x0020_Document1>
    <p4235251fcc1450fb6d384a4ad55daef xmlns="96664bca-06c0-4657-b6f9-0a997f5ff9b9">
      <Terms xmlns="http://schemas.microsoft.com/office/infopath/2007/PartnerControls"/>
    </p4235251fcc1450fb6d384a4ad55daef>
    <Site_x0020_TypeTaxHTField0 xmlns="c2760211-3e43-4ff7-a9ea-22e8b7d99117">
      <Terms xmlns="http://schemas.microsoft.com/office/infopath/2007/PartnerControls"/>
    </Site_x0020_TypeTaxHTField0>
    <g7e01d2410934a95afa409e0dbebe315 xmlns="96664bca-06c0-4657-b6f9-0a997f5ff9b9">
      <Terms xmlns="http://schemas.microsoft.com/office/infopath/2007/PartnerControls"/>
    </g7e01d2410934a95afa409e0dbebe315>
    <hd9d801fa33a4aa2b8220e3e5f4d4756 xmlns="96664bca-06c0-4657-b6f9-0a997f5ff9b9">
      <Terms xmlns="http://schemas.microsoft.com/office/infopath/2007/PartnerControls"/>
    </hd9d801fa33a4aa2b8220e3e5f4d4756>
    <Event_x0020_Month xmlns="96664bca-06c0-4657-b6f9-0a997f5ff9b9" xsi:nil="true"/>
    <Country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Yemen</TermName>
          <TermId xmlns="http://schemas.microsoft.com/office/infopath/2007/PartnerControls">7726716d-6e2e-4bc4-8f24-8ef7bc819e97</TermId>
        </TermInfo>
      </Terms>
    </CountryTaxHTField0>
    <Shelter_x0020_Technical xmlns="96664bca-06c0-4657-b6f9-0a997f5ff9b9">false</Shelter_x0020_Technical>
    <Degree_x0020_Of_x0020_DisplacementTaxHTField0 xmlns="c2760211-3e43-4ff7-a9ea-22e8b7d99117">
      <Terms xmlns="http://schemas.microsoft.com/office/infopath/2007/PartnerControls"/>
    </Degree_x0020_Of_x0020_DisplacementTaxHTField0>
    <Is_x0020_Cluster_x0020_Management_x003f_ xmlns="96664bca-06c0-4657-b6f9-0a997f5ff9b9">false</Is_x0020_Cluster_x0020_Management_x003f_>
    <IM xmlns="96664bca-06c0-4657-b6f9-0a997f5ff9b9">false</IM>
    <Event_x0020_Day xmlns="96664bca-06c0-4657-b6f9-0a997f5ff9b9" xsi:nil="true"/>
    <TaxKeywordTaxHTField xmlns="96664bca-06c0-4657-b6f9-0a997f5ff9b9">
      <Terms xmlns="http://schemas.microsoft.com/office/infopath/2007/PartnerControls"/>
    </TaxKeywordTaxHTField>
    <ied6aaf0461f439496f935d3461379e0 xmlns="96664bca-06c0-4657-b6f9-0a997f5ff9b9">
      <Terms xmlns="http://schemas.microsoft.com/office/infopath/2007/PartnerControls"/>
    </ied6aaf0461f439496f935d3461379e0>
    <Is_x0020_Reference_x0020_Doc xmlns="96664bca-06c0-4657-b6f9-0a997f5ff9b9">false</Is_x0020_Reference_x0020_Doc>
    <Event_x0020_Year xmlns="96664bca-06c0-4657-b6f9-0a997f5ff9b9" xsi:nil="true"/>
    <Publication_x0020_Date xmlns="73f3ed42-4d3a-4535-bcd6-8fca98d1e9bd">2015-03-08T00:00:00+00:00</Publication_x0020_Date>
    <A_x002c_M_x0020_and_x0020_E xmlns="96664bca-06c0-4657-b6f9-0a997f5ff9b9">false</A_x002c_M_x0020_and_x0020_E>
    <Event_x0020_TypeTaxHTField0 xmlns="c2760211-3e43-4ff7-a9ea-22e8b7d99117">
      <Terms xmlns="http://schemas.microsoft.com/office/infopath/2007/PartnerControls"/>
    </Event_x0020_TypeTaxHTField0>
    <ff39aabcbcfa4b29888983c5e6d736f9 xmlns="96664bca-06c0-4657-b6f9-0a997f5ff9b9">
      <Terms xmlns="http://schemas.microsoft.com/office/infopath/2007/PartnerControls"/>
    </ff39aabcbcfa4b29888983c5e6d736f9>
    <e6f2ccbddc7344129cbcce7800e6bf7e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Coordination</TermName>
          <TermId xmlns="http://schemas.microsoft.com/office/infopath/2007/PartnerControls">2b061053-00e5-46b2-8e36-3fafaef2d4e2</TermId>
        </TermInfo>
      </Terms>
    </e6f2ccbddc7344129cbcce7800e6bf7e>
    <g2834a0a4b5b445382f80b4d1c20b873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Yemen</TermName>
          <TermId xmlns="http://schemas.microsoft.com/office/infopath/2007/PartnerControls">7726716d-6e2e-4bc4-8f24-8ef7bc819e97</TermId>
        </TermInfo>
      </Terms>
    </g2834a0a4b5b445382f80b4d1c20b873>
    <Document_x0020_Description xmlns="96664bca-06c0-4657-b6f9-0a997f5ff9b9" xsi:nil="true"/>
    <Websio_x0020_Document_x0020_Preview xmlns="96664bca-06c0-4657-b6f9-0a997f5ff9b9" xsi:nil="true"/>
    <b1a5a839b88a4a15abdc90cae864525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53eb1c9d-8416-419a-9260-1df8e70b86c2</TermId>
        </TermInfo>
      </Terms>
    </b1a5a839b88a4a15abdc90cae864525c>
    <p866212cea484a06bc999f7bb36c5e20 xmlns="96664bca-06c0-4657-b6f9-0a997f5ff9b9">
      <Terms xmlns="http://schemas.microsoft.com/office/infopath/2007/PartnerControls"/>
    </p866212cea484a06bc999f7bb36c5e20>
    <RoutingRuleDescription xmlns="http://schemas.microsoft.com/sharepoint/v3" xsi:nil="true"/>
    <Publishing_x0020_Agency1 xmlns="96664bca-06c0-4657-b6f9-0a997f5ff9b9" xsi:nil="true"/>
    <fbbb2add3bda4432ae4dea6625736703 xmlns="96664bca-06c0-4657-b6f9-0a997f5ff9b9">
      <Terms xmlns="http://schemas.microsoft.com/office/infopath/2007/PartnerControls"/>
    </fbbb2add3bda4432ae4dea6625736703>
    <TaxCatchAll xmlns="96664bca-06c0-4657-b6f9-0a997f5ff9b9">
      <Value>318</Value>
      <Value>218</Value>
      <Value>273</Value>
      <Value>115</Value>
      <Value>258</Value>
      <Value>245</Value>
    </TaxCatchAll>
    <Shelter_x0020_Programming xmlns="96664bca-06c0-4657-b6f9-0a997f5ff9b9">false</Shelter_x0020_Programming>
    <Status_x0020_Of_x0020_SiteTaxHTField0 xmlns="44d82dea-fc32-4e1e-a3c6-c3136ef66f65">
      <Terms xmlns="http://schemas.microsoft.com/office/infopath/2007/PartnerControls"/>
    </Status_x0020_Of_x0020_SiteTaxHTField0>
    <Shelter_x0020_Planning xmlns="96664bca-06c0-4657-b6f9-0a997f5ff9b9">false</Shelter_x0020_Planning>
    <Media_x0020_Comms xmlns="96664bca-06c0-4657-b6f9-0a997f5ff9b9">false</Media_x0020_Comms>
    <a83348d14d814196bcaad6bde9cb9d0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Guidance</TermName>
          <TermId xmlns="http://schemas.microsoft.com/office/infopath/2007/PartnerControls">9f07cefb-86e6-4c15-8018-79caca4a2e2f</TermId>
        </TermInfo>
      </Terms>
    </a83348d14d814196bcaad6bde9cb9d0c>
    <Region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MENA</TermName>
          <TermId xmlns="http://schemas.microsoft.com/office/infopath/2007/PartnerControls">6c3e7270-66b5-4b3d-8268-bc97a34080a4</TermId>
        </TermInfo>
      </Terms>
    </RegionTaxHTField0>
    <Damage_x0020_LocationTaxHTField0 xmlns="44d82dea-fc32-4e1e-a3c6-c3136ef66f65">
      <Terms xmlns="http://schemas.microsoft.com/office/infopath/2007/PartnerControls"/>
    </Damage_x0020_LocationTaxHTField0>
    <NFI_x0020_Guidance xmlns="96664bca-06c0-4657-b6f9-0a997f5ff9b9">false</NFI_x0020_Guidance>
    <p9d35d47f93d40ab99282662ef2417ca xmlns="96664bca-06c0-4657-b6f9-0a997f5ff9b9">
      <Terms xmlns="http://schemas.microsoft.com/office/infopath/2007/PartnerControls"/>
    </p9d35d47f93d40ab99282662ef2417ca>
    <Report_x0020_Date xmlns="96664bca-06c0-4657-b6f9-0a997f5ff9b9">2015-03-08T00:00:00+00:00</Report_x0020_Date>
    <Current_x0020_Lead_x0020_AgencyTaxHTField0 xmlns="410da107-b4b9-4416-82f0-a17ea7b4313c">
      <Terms xmlns="http://schemas.microsoft.com/office/infopath/2007/PartnerControls"/>
    </Current_x0020_Lead_x0020_AgencyTaxHTField0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>
  <documentManagement>
    <Content_x0020_Type_x0020_Group xmlns="f154b4d9-7ec7-4b5e-b168-732fe2c0b380" xsi:nil="true"/>
    <Branded_x0020_Template_x0020_Type xmlns="68230cab-cc78-4ac7-aee1-eaf700f54e1c">Documents/Presentations/Folder</Branded_x0020_Template_x0020_Typ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s" ma:contentTypeID="0x010100AA7AFC8FE433CD4B94E991D812AE17EB00809F4C82144E4B459E64DF9DE69DB50D" ma:contentTypeVersion="77" ma:contentTypeDescription="" ma:contentTypeScope="" ma:versionID="dc0456bf6307a6f66f370beac47d9c09">
  <xsd:schema xmlns:xsd="http://www.w3.org/2001/XMLSchema" xmlns:xs="http://www.w3.org/2001/XMLSchema" xmlns:p="http://schemas.microsoft.com/office/2006/metadata/properties" xmlns:ns1="http://schemas.microsoft.com/sharepoint/v3" xmlns:ns2="96664bca-06c0-4657-b6f9-0a997f5ff9b9" xmlns:ns3="c2760211-3e43-4ff7-a9ea-22e8b7d99117" xmlns:ns4="410da107-b4b9-4416-82f0-a17ea7b4313c" xmlns:ns5="44d82dea-fc32-4e1e-a3c6-c3136ef66f65" xmlns:ns6="73f3ed42-4d3a-4535-bcd6-8fca98d1e9bd" targetNamespace="http://schemas.microsoft.com/office/2006/metadata/properties" ma:root="true" ma:fieldsID="269f855e0bd4132e898741920d6a4cf1" ns1:_="" ns2:_="" ns3:_="" ns4:_="" ns5:_="" ns6:_="">
    <xsd:import namespace="http://schemas.microsoft.com/sharepoint/v3"/>
    <xsd:import namespace="96664bca-06c0-4657-b6f9-0a997f5ff9b9"/>
    <xsd:import namespace="c2760211-3e43-4ff7-a9ea-22e8b7d99117"/>
    <xsd:import namespace="410da107-b4b9-4416-82f0-a17ea7b4313c"/>
    <xsd:import namespace="44d82dea-fc32-4e1e-a3c6-c3136ef66f65"/>
    <xsd:import namespace="73f3ed42-4d3a-4535-bcd6-8fca98d1e9bd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Report_x0020_Date" minOccurs="0"/>
                <xsd:element ref="ns2:Publishing_x0020_Agency1" minOccurs="0"/>
                <xsd:element ref="ns3:Is_x0020_Key_x0020_Document1" minOccurs="0"/>
                <xsd:element ref="ns2:Is_x0020_Reference_x0020_Doc" minOccurs="0"/>
                <xsd:element ref="ns2:Is_x0020_Cluster_x0020_Management_x003f_" minOccurs="0"/>
                <xsd:element ref="ns2:Inter_x0020_Cluster" minOccurs="0"/>
                <xsd:element ref="ns2:IM" minOccurs="0"/>
                <xsd:element ref="ns2:A_x002c_M_x0020_and_x0020_E" minOccurs="0"/>
                <xsd:element ref="ns2:Shelter_x0020_Planning" minOccurs="0"/>
                <xsd:element ref="ns2:Shelter_x0020_Technical" minOccurs="0"/>
                <xsd:element ref="ns2:Shelter_x0020_Programming" minOccurs="0"/>
                <xsd:element ref="ns2:NFI_x0020_Guidance" minOccurs="0"/>
                <xsd:element ref="ns2:Cross_x0020_Cutting" minOccurs="0"/>
                <xsd:element ref="ns2:Media_x0020_Comms" minOccurs="0"/>
                <xsd:element ref="ns2:Event_x0020_Day" minOccurs="0"/>
                <xsd:element ref="ns2:Event_x0020_Month" minOccurs="0"/>
                <xsd:element ref="ns2:Event_x0020_Year" minOccurs="0"/>
                <xsd:element ref="ns2:Websio_x0020_Document_x0020_Preview" minOccurs="0"/>
                <xsd:element ref="ns2:p4235251fcc1450fb6d384a4ad55daef" minOccurs="0"/>
                <xsd:element ref="ns2:g7e01d2410934a95afa409e0dbebe315" minOccurs="0"/>
                <xsd:element ref="ns2:fbbb2add3bda4432ae4dea6625736703" minOccurs="0"/>
                <xsd:element ref="ns3:CountryTaxHTField0" minOccurs="0"/>
                <xsd:element ref="ns2:mff2b4bb9c8044d88061963b2a68513a" minOccurs="0"/>
                <xsd:element ref="ns2:b1a5a839b88a4a15abdc90cae864525c" minOccurs="0"/>
                <xsd:element ref="ns2:TaxCatchAll" minOccurs="0"/>
                <xsd:element ref="ns3:Event_x0020_TypeTaxHTField0" minOccurs="0"/>
                <xsd:element ref="ns2:hd9d801fa33a4aa2b8220e3e5f4d4756" minOccurs="0"/>
                <xsd:element ref="ns3:Degree_x0020_Of_x0020_DisplacementTaxHTField0" minOccurs="0"/>
                <xsd:element ref="ns4:Current_x0020_Lead_x0020_AgencyTaxHTField0" minOccurs="0"/>
                <xsd:element ref="ns2:a83348d14d814196bcaad6bde9cb9d0c" minOccurs="0"/>
                <xsd:element ref="ns5:Damage_x0020_LocationTaxHTField0" minOccurs="0"/>
                <xsd:element ref="ns2:TaxKeywordTaxHTField" minOccurs="0"/>
                <xsd:element ref="ns3:Site_x0020_TypeTaxHTField0" minOccurs="0"/>
                <xsd:element ref="ns5:Status_x0020_Of_x0020_SiteTaxHTField0" minOccurs="0"/>
                <xsd:element ref="ns2:e7570bd437624e0480332ee2423de9d8" minOccurs="0"/>
                <xsd:element ref="ns2:p866212cea484a06bc999f7bb36c5e20" minOccurs="0"/>
                <xsd:element ref="ns2:p9d35d47f93d40ab99282662ef2417ca" minOccurs="0"/>
                <xsd:element ref="ns2:TaxCatchAllLabel" minOccurs="0"/>
                <xsd:element ref="ns3:RegionTaxHTField0" minOccurs="0"/>
                <xsd:element ref="ns2:ff39aabcbcfa4b29888983c5e6d736f9" minOccurs="0"/>
                <xsd:element ref="ns2:e6f2ccbddc7344129cbcce7800e6bf7e" minOccurs="0"/>
                <xsd:element ref="ns1:RoutingRuleDescription" minOccurs="0"/>
                <xsd:element ref="ns2:g2834a0a4b5b445382f80b4d1c20b873" minOccurs="0"/>
                <xsd:element ref="ns2:ied6aaf0461f439496f935d3461379e0" minOccurs="0"/>
                <xsd:element ref="ns6:Publication_x0020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73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2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Report_x0020_Date" ma:index="3" nillable="true" ma:displayName="Report Date" ma:format="DateOnly" ma:internalName="Report_x0020_Date">
      <xsd:simpleType>
        <xsd:restriction base="dms:DateTime"/>
      </xsd:simpleType>
    </xsd:element>
    <xsd:element name="Publishing_x0020_Agency1" ma:index="4" nillable="true" ma:displayName="Publishing Agency" ma:internalName="Publishing_x0020_Agency1">
      <xsd:simpleType>
        <xsd:restriction base="dms:Text">
          <xsd:maxLength value="255"/>
        </xsd:restriction>
      </xsd:simpleType>
    </xsd:element>
    <xsd:element name="Is_x0020_Reference_x0020_Doc" ma:index="6" nillable="true" ma:displayName="Is Reference Doc?" ma:default="0" ma:internalName="Is_x0020_Reference_x0020_Doc">
      <xsd:simpleType>
        <xsd:restriction base="dms:Boolean"/>
      </xsd:simpleType>
    </xsd:element>
    <xsd:element name="Is_x0020_Cluster_x0020_Management_x003f_" ma:index="8" nillable="true" ma:displayName="Is Coordination?" ma:default="0" ma:internalName="Is_x0020_Cluster_x0020_Management_x003F_">
      <xsd:simpleType>
        <xsd:restriction base="dms:Boolean"/>
      </xsd:simpleType>
    </xsd:element>
    <xsd:element name="Inter_x0020_Cluster" ma:index="9" nillable="true" ma:displayName="Is Inter Cluster?" ma:default="0" ma:internalName="Inter_x0020_Cluster">
      <xsd:simpleType>
        <xsd:restriction base="dms:Boolean"/>
      </xsd:simpleType>
    </xsd:element>
    <xsd:element name="IM" ma:index="10" nillable="true" ma:displayName="Is IM?" ma:default="0" ma:internalName="IM">
      <xsd:simpleType>
        <xsd:restriction base="dms:Boolean"/>
      </xsd:simpleType>
    </xsd:element>
    <xsd:element name="A_x002c_M_x0020_and_x0020_E" ma:index="11" nillable="true" ma:displayName="Is A,M and E?" ma:default="0" ma:internalName="A_x002C_M_x0020_and_x0020_E">
      <xsd:simpleType>
        <xsd:restriction base="dms:Boolean"/>
      </xsd:simpleType>
    </xsd:element>
    <xsd:element name="Shelter_x0020_Planning" ma:index="12" nillable="true" ma:displayName="Is Shelter Planning?" ma:default="0" ma:internalName="Shelter_x0020_Planning">
      <xsd:simpleType>
        <xsd:restriction base="dms:Boolean"/>
      </xsd:simpleType>
    </xsd:element>
    <xsd:element name="Shelter_x0020_Technical" ma:index="13" nillable="true" ma:displayName="Is Shelter Specifications?" ma:default="0" ma:internalName="Shelter_x0020_Technical">
      <xsd:simpleType>
        <xsd:restriction base="dms:Boolean"/>
      </xsd:simpleType>
    </xsd:element>
    <xsd:element name="Shelter_x0020_Programming" ma:index="14" nillable="true" ma:displayName="Is Shelter Programming" ma:default="0" ma:internalName="Shelter_x0020_Programming">
      <xsd:simpleType>
        <xsd:restriction base="dms:Boolean"/>
      </xsd:simpleType>
    </xsd:element>
    <xsd:element name="NFI_x0020_Guidance" ma:index="15" nillable="true" ma:displayName="Is NFI Guidance?" ma:default="0" ma:internalName="NFI_x0020_Guidance">
      <xsd:simpleType>
        <xsd:restriction base="dms:Boolean"/>
      </xsd:simpleType>
    </xsd:element>
    <xsd:element name="Cross_x0020_Cutting" ma:index="16" nillable="true" ma:displayName="Is Cross Cutting?" ma:default="0" ma:internalName="Cross_x0020_Cutting">
      <xsd:simpleType>
        <xsd:restriction base="dms:Boolean"/>
      </xsd:simpleType>
    </xsd:element>
    <xsd:element name="Media_x0020_Comms" ma:index="17" nillable="true" ma:displayName="Is Communications?" ma:default="0" ma:internalName="Media_x0020_Comms">
      <xsd:simpleType>
        <xsd:restriction base="dms:Boolean"/>
      </xsd:simpleType>
    </xsd:element>
    <xsd:element name="Event_x0020_Day" ma:index="39" nillable="true" ma:displayName="Event Day" ma:decimals="0" ma:internalName="Event_x0020_Day" ma:readOnly="false" ma:percentage="FALSE">
      <xsd:simpleType>
        <xsd:restriction base="dms:Number"/>
      </xsd:simpleType>
    </xsd:element>
    <xsd:element name="Event_x0020_Month" ma:index="40" nillable="true" ma:displayName="Event Month" ma:internalName="Event_x0020_Month">
      <xsd:simpleType>
        <xsd:restriction base="dms:Text">
          <xsd:maxLength value="255"/>
        </xsd:restriction>
      </xsd:simpleType>
    </xsd:element>
    <xsd:element name="Event_x0020_Year" ma:index="41" nillable="true" ma:displayName="Event Year" ma:internalName="Event_x0020_Year">
      <xsd:simpleType>
        <xsd:restriction base="dms:Number"/>
      </xsd:simpleType>
    </xsd:element>
    <xsd:element name="Websio_x0020_Document_x0020_Preview" ma:index="43" nillable="true" ma:displayName="Websio Document Preview" ma:hidden="true" ma:internalName="Websio_x0020_Document_x0020_Preview">
      <xsd:simpleType>
        <xsd:restriction base="dms:Text"/>
      </xsd:simpleType>
    </xsd:element>
    <xsd:element name="p4235251fcc1450fb6d384a4ad55daef" ma:index="44" nillable="true" ma:taxonomy="true" ma:internalName="p4235251fcc1450fb6d384a4ad55daef" ma:taxonomyFieldName="AM_x0026_E" ma:displayName="AM&amp;E" ma:default="" ma:fieldId="{94235251-fcc1-450f-b6d3-84a4ad55daef}" ma:taxonomyMulti="true" ma:sspId="31bb8de2-2522-46a2-961a-21ec87b7ce6b" ma:termSetId="fc0942ea-7101-4cef-983d-3f0c29343c77" ma:anchorId="64078d6a-a8a4-4604-937a-604e2be1b1f3" ma:open="false" ma:isKeyword="false">
      <xsd:complexType>
        <xsd:sequence>
          <xsd:element ref="pc:Terms" minOccurs="0" maxOccurs="1"/>
        </xsd:sequence>
      </xsd:complexType>
    </xsd:element>
    <xsd:element name="g7e01d2410934a95afa409e0dbebe315" ma:index="45" nillable="true" ma:taxonomy="true" ma:internalName="g7e01d2410934a95afa409e0dbebe315" ma:taxonomyFieldName="Shelter_x0020_Programming1" ma:displayName="Shelter Programming" ma:default="" ma:fieldId="{07e01d24-1093-4a95-afa4-09e0dbebe315}" ma:taxonomyMulti="true" ma:sspId="31bb8de2-2522-46a2-961a-21ec87b7ce6b" ma:termSetId="fc0942ea-7101-4cef-983d-3f0c29343c77" ma:anchorId="6ffc187a-f185-482a-93e7-cea189b516b1" ma:open="false" ma:isKeyword="false">
      <xsd:complexType>
        <xsd:sequence>
          <xsd:element ref="pc:Terms" minOccurs="0" maxOccurs="1"/>
        </xsd:sequence>
      </xsd:complexType>
    </xsd:element>
    <xsd:element name="fbbb2add3bda4432ae4dea6625736703" ma:index="47" nillable="true" ma:taxonomy="true" ma:internalName="fbbb2add3bda4432ae4dea6625736703" ma:taxonomyFieldName="Shelter_x0020_Technical1" ma:displayName="Shelter Specifications" ma:default="" ma:fieldId="{fbbb2add-3bda-4432-ae4d-ea6625736703}" ma:taxonomyMulti="true" ma:sspId="31bb8de2-2522-46a2-961a-21ec87b7ce6b" ma:termSetId="fc0942ea-7101-4cef-983d-3f0c29343c77" ma:anchorId="f6aa237b-9a9e-4828-bc8f-7a5502b6ad3b" ma:open="false" ma:isKeyword="false">
      <xsd:complexType>
        <xsd:sequence>
          <xsd:element ref="pc:Terms" minOccurs="0" maxOccurs="1"/>
        </xsd:sequence>
      </xsd:complexType>
    </xsd:element>
    <xsd:element name="mff2b4bb9c8044d88061963b2a68513a" ma:index="49" nillable="true" ma:taxonomy="true" ma:internalName="mff2b4bb9c8044d88061963b2a68513a" ma:taxonomyFieldName="Cross_x0020_Cutting1" ma:displayName="Cross Cutting" ma:default="" ma:fieldId="{6ff2b4bb-9c80-44d8-8061-963b2a68513a}" ma:taxonomyMulti="true" ma:sspId="31bb8de2-2522-46a2-961a-21ec87b7ce6b" ma:termSetId="fc0942ea-7101-4cef-983d-3f0c29343c77" ma:anchorId="c9c5ac22-9574-4787-b9be-c380f5d93423" ma:open="false" ma:isKeyword="false">
      <xsd:complexType>
        <xsd:sequence>
          <xsd:element ref="pc:Terms" minOccurs="0" maxOccurs="1"/>
        </xsd:sequence>
      </xsd:complexType>
    </xsd:element>
    <xsd:element name="b1a5a839b88a4a15abdc90cae864525c" ma:index="50" ma:taxonomy="true" ma:internalName="b1a5a839b88a4a15abdc90cae864525c" ma:taxonomyFieldName="Document_x0020_Language" ma:displayName="Document Language" ma:default="115;#English|53eb1c9d-8416-419a-9260-1df8e70b86c2" ma:fieldId="{b1a5a839-b88a-4a15-abdc-90cae864525c}" ma:sspId="31bb8de2-2522-46a2-961a-21ec87b7ce6b" ma:termSetId="fc0942ea-7101-4cef-983d-3f0c29343c77" ma:anchorId="3f8ae703-20f8-43f3-a840-a904dae7223a" ma:open="false" ma:isKeyword="false">
      <xsd:complexType>
        <xsd:sequence>
          <xsd:element ref="pc:Terms" minOccurs="0" maxOccurs="1"/>
        </xsd:sequence>
      </xsd:complexType>
    </xsd:element>
    <xsd:element name="TaxCatchAll" ma:index="51" nillable="true" ma:displayName="Taxonomy Catch All Column" ma:description="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d9d801fa33a4aa2b8220e3e5f4d4756" ma:index="53" nillable="true" ma:taxonomy="true" ma:internalName="hd9d801fa33a4aa2b8220e3e5f4d4756" ma:taxonomyFieldName="InterCluster" ma:displayName="InterCluster" ma:default="" ma:fieldId="{1d9d801f-a33a-4aa2-b822-0e3e5f4d4756}" ma:taxonomyMulti="true" ma:sspId="31bb8de2-2522-46a2-961a-21ec87b7ce6b" ma:termSetId="fc0942ea-7101-4cef-983d-3f0c29343c77" ma:anchorId="470ba90d-466f-484c-b12a-234bc55ee74d" ma:open="false" ma:isKeyword="false">
      <xsd:complexType>
        <xsd:sequence>
          <xsd:element ref="pc:Terms" minOccurs="0" maxOccurs="1"/>
        </xsd:sequence>
      </xsd:complexType>
    </xsd:element>
    <xsd:element name="a83348d14d814196bcaad6bde9cb9d0c" ma:index="57" nillable="true" ma:taxonomy="true" ma:internalName="a83348d14d814196bcaad6bde9cb9d0c" ma:taxonomyFieldName="Management_x002F_Coordination" ma:displayName="Coordination" ma:readOnly="false" ma:default="" ma:fieldId="{a83348d1-4d81-4196-bcaa-d6bde9cb9d0c}" ma:taxonomyMulti="true" ma:sspId="31bb8de2-2522-46a2-961a-21ec87b7ce6b" ma:termSetId="fc0942ea-7101-4cef-983d-3f0c29343c77" ma:anchorId="e05f679b-4c94-4f3d-ae2a-25f1b2852231" ma:open="false" ma:isKeyword="false">
      <xsd:complexType>
        <xsd:sequence>
          <xsd:element ref="pc:Terms" minOccurs="0" maxOccurs="1"/>
        </xsd:sequence>
      </xsd:complexType>
    </xsd:element>
    <xsd:element name="TaxKeywordTaxHTField" ma:index="59" nillable="true" ma:taxonomy="true" ma:internalName="TaxKeywordTaxHTField" ma:taxonomyFieldName="TaxKeyword" ma:displayName="Other Keywords" ma:readOnly="false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7570bd437624e0480332ee2423de9d8" ma:index="62" nillable="true" ma:taxonomy="true" ma:internalName="e7570bd437624e0480332ee2423de9d8" ma:taxonomyFieldName="Information_x0020_Management" ma:displayName="Information Management" ma:default="" ma:fieldId="{e7570bd4-3762-4e04-8033-2ee2423de9d8}" ma:taxonomyMulti="true" ma:sspId="31bb8de2-2522-46a2-961a-21ec87b7ce6b" ma:termSetId="fc0942ea-7101-4cef-983d-3f0c29343c77" ma:anchorId="9a84bd8f-7ea1-4b49-af83-e1dff044a912" ma:open="false" ma:isKeyword="false">
      <xsd:complexType>
        <xsd:sequence>
          <xsd:element ref="pc:Terms" minOccurs="0" maxOccurs="1"/>
        </xsd:sequence>
      </xsd:complexType>
    </xsd:element>
    <xsd:element name="p866212cea484a06bc999f7bb36c5e20" ma:index="63" nillable="true" ma:taxonomy="true" ma:internalName="p866212cea484a06bc999f7bb36c5e20" ma:taxonomyFieldName="Miscellaneoud_x0020_Terms" ma:displayName="Miscellaneous Terms" ma:default="" ma:fieldId="{9866212c-ea48-4a06-bc99-9f7bb36c5e20}" ma:taxonomyMulti="true" ma:sspId="31bb8de2-2522-46a2-961a-21ec87b7ce6b" ma:termSetId="fc0942ea-7101-4cef-983d-3f0c29343c77" ma:anchorId="54a1997e-7057-4841-9f7a-089c4d2738e1" ma:open="false" ma:isKeyword="false">
      <xsd:complexType>
        <xsd:sequence>
          <xsd:element ref="pc:Terms" minOccurs="0" maxOccurs="1"/>
        </xsd:sequence>
      </xsd:complexType>
    </xsd:element>
    <xsd:element name="p9d35d47f93d40ab99282662ef2417ca" ma:index="65" nillable="true" ma:taxonomy="true" ma:internalName="p9d35d47f93d40ab99282662ef2417ca" ma:taxonomyFieldName="NFI_x0020_Guidance1" ma:displayName="NFI Guidance" ma:default="" ma:fieldId="{99d35d47-f93d-40ab-9928-2662ef2417ca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TaxCatchAllLabel" ma:index="67" nillable="true" ma:displayName="Taxonomy Catch All Column1" ma:description="" ma:hidden="true" ma:list="{3a036ed0-d222-47b6-8583-8ea0c1662976}" ma:internalName="TaxCatchAllLabel" ma:readOnly="true" ma:showField="CatchAllDataLabel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f39aabcbcfa4b29888983c5e6d736f9" ma:index="69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6f2ccbddc7344129cbcce7800e6bf7e" ma:index="72" nillable="true" ma:taxonomy="true" ma:internalName="e6f2ccbddc7344129cbcce7800e6bf7e" ma:taxonomyFieldName="Document_x0020_Category" ma:displayName="Document Category" ma:default="" ma:fieldId="{e6f2ccbd-dc73-4412-9cbc-ce7800e6bf7e}" ma:taxonomyMulti="true" ma:sspId="31bb8de2-2522-46a2-961a-21ec87b7ce6b" ma:termSetId="fc0942ea-7101-4cef-983d-3f0c29343c77" ma:anchorId="2f0acb8a-9894-40ab-bdeb-14b10062243e" ma:open="false" ma:isKeyword="false">
      <xsd:complexType>
        <xsd:sequence>
          <xsd:element ref="pc:Terms" minOccurs="0" maxOccurs="1"/>
        </xsd:sequence>
      </xsd:complexType>
    </xsd:element>
    <xsd:element name="g2834a0a4b5b445382f80b4d1c20b873" ma:index="74" nillable="true" ma:taxonomy="true" ma:internalName="g2834a0a4b5b445382f80b4d1c20b873" ma:taxonomyFieldName="Responses_x0020_sites" ma:displayName="Response site" ma:default="318;#Yemen|7726716d-6e2e-4bc4-8f24-8ef7bc819e97" ma:fieldId="{02834a0a-4b5b-4453-82f8-0b4d1c20b873}" ma:sspId="31bb8de2-2522-46a2-961a-21ec87b7ce6b" ma:termSetId="c88c7c60-b560-48ad-baaa-30f828e920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d6aaf0461f439496f935d3461379e0" ma:index="75" nillable="true" ma:taxonomy="true" ma:internalName="ied6aaf0461f439496f935d3461379e0" ma:taxonomyFieldName="Shelter_x0020_Planning1" ma:displayName="Shelter Planning" ma:default="" ma:fieldId="{2ed6aaf0-461f-4394-96f9-35d3461379e0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0211-3e43-4ff7-a9ea-22e8b7d99117" elementFormDefault="qualified">
    <xsd:import namespace="http://schemas.microsoft.com/office/2006/documentManagement/types"/>
    <xsd:import namespace="http://schemas.microsoft.com/office/infopath/2007/PartnerControls"/>
    <xsd:element name="Is_x0020_Key_x0020_Document1" ma:index="5" nillable="true" ma:displayName="Is Key Document?" ma:default="0" ma:internalName="Is_x0020_Key_x0020_Document1">
      <xsd:simpleType>
        <xsd:restriction base="dms:Boolean"/>
      </xsd:simpleType>
    </xsd:element>
    <xsd:element name="CountryTaxHTField0" ma:index="48" nillable="true" ma:taxonomy="true" ma:internalName="CountryTaxHTField0" ma:taxonomyFieldName="Country" ma:displayName="Country" ma:default="273;#Yemen|7726716d-6e2e-4bc4-8f24-8ef7bc819e97" ma:fieldId="{942e2469-e9bf-41fa-8fad-a32765061e66}" ma:sspId="31bb8de2-2522-46a2-961a-21ec87b7ce6b" ma:termSetId="ad519c2a-14d0-4119-8cdc-b9a52bc5b3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vent_x0020_TypeTaxHTField0" ma:index="52" nillable="true" ma:taxonomy="true" ma:internalName="Event_x0020_TypeTaxHTField0" ma:taxonomyFieldName="Event_x0020_Type" ma:displayName="Event Type" ma:default="" ma:fieldId="{d2819105-16ee-476a-a49b-7913380fbc9d}" ma:taxonomyMulti="true" ma:sspId="31bb8de2-2522-46a2-961a-21ec87b7ce6b" ma:termSetId="0eaafbb5-4d8c-4c82-bb5b-501da8d147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gree_x0020_Of_x0020_DisplacementTaxHTField0" ma:index="54" nillable="true" ma:taxonomy="true" ma:internalName="Degree_x0020_Of_x0020_DisplacementTaxHTField0" ma:taxonomyFieldName="Degree_x0020_Of_x0020_Displacement" ma:displayName="Degree Of Displacement" ma:default="" ma:fieldId="{8d36c8ee-9bdf-45f8-b12b-68c9c2a5dddc}" ma:sspId="31bb8de2-2522-46a2-961a-21ec87b7ce6b" ma:termSetId="0ecb1a3f-12f4-47b9-a783-88f4976f6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_x0020_TypeTaxHTField0" ma:index="60" nillable="true" ma:taxonomy="true" ma:internalName="Site_x0020_TypeTaxHTField0" ma:taxonomyFieldName="Site_x0020_Type" ma:displayName="Site Type" ma:default="" ma:fieldId="{ccd48824-457c-44cf-ba2d-889d91075ddc}" ma:sspId="31bb8de2-2522-46a2-961a-21ec87b7ce6b" ma:termSetId="e2abc14b-db18-48c1-8087-07344f8730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gionTaxHTField0" ma:index="68" nillable="true" ma:taxonomy="true" ma:internalName="RegionTaxHTField0" ma:taxonomyFieldName="Region" ma:displayName="Region" ma:default="258;#MENA|6c3e7270-66b5-4b3d-8268-bc97a34080a4" ma:fieldId="{af22edad-9239-4d75-8f67-d09707ae69d6}" ma:sspId="31bb8de2-2522-46a2-961a-21ec87b7ce6b" ma:termSetId="71828aff-fb7f-4f7b-be9f-2eb2e6e3d75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da107-b4b9-4416-82f0-a17ea7b4313c" elementFormDefault="qualified">
    <xsd:import namespace="http://schemas.microsoft.com/office/2006/documentManagement/types"/>
    <xsd:import namespace="http://schemas.microsoft.com/office/infopath/2007/PartnerControls"/>
    <xsd:element name="Current_x0020_Lead_x0020_AgencyTaxHTField0" ma:index="56" nillable="true" ma:taxonomy="true" ma:internalName="Current_x0020_Lead_x0020_AgencyTaxHTField0" ma:taxonomyFieldName="Current_x0020_Lead_x0020_Agency" ma:displayName="Emergency Lead Agency" ma:default="" ma:fieldId="{2eba69d1-0ed3-4998-b497-06086d343192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82dea-fc32-4e1e-a3c6-c3136ef66f65" elementFormDefault="qualified">
    <xsd:import namespace="http://schemas.microsoft.com/office/2006/documentManagement/types"/>
    <xsd:import namespace="http://schemas.microsoft.com/office/infopath/2007/PartnerControls"/>
    <xsd:element name="Damage_x0020_LocationTaxHTField0" ma:index="58" nillable="true" ma:taxonomy="true" ma:internalName="Damage_x0020_LocationTaxHTField0" ma:taxonomyFieldName="Damage_x0020_Location" ma:displayName="Damage Location" ma:default="" ma:fieldId="{c46b9bb5-ec8d-4991-ac82-8192f2f89d75}" ma:taxonomyMulti="true" ma:sspId="31bb8de2-2522-46a2-961a-21ec87b7ce6b" ma:termSetId="a720a396-a0fa-4309-92b6-8330774ebe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atus_x0020_Of_x0020_SiteTaxHTField0" ma:index="61" nillable="true" ma:taxonomy="true" ma:internalName="Status_x0020_Of_x0020_SiteTaxHTField0" ma:taxonomyFieldName="Status_x0020_Of_x0020_Site" ma:displayName="Site Status" ma:default="" ma:fieldId="{3818a4dd-3292-4cd0-97d2-80aec5764792}" ma:sspId="31bb8de2-2522-46a2-961a-21ec87b7ce6b" ma:termSetId="6b025238-0067-4eb3-9e39-f0f2cf91778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3ed42-4d3a-4535-bcd6-8fca98d1e9bd" elementFormDefault="qualified">
    <xsd:import namespace="http://schemas.microsoft.com/office/2006/documentManagement/types"/>
    <xsd:import namespace="http://schemas.microsoft.com/office/infopath/2007/PartnerControls"/>
    <xsd:element name="Publication_x0020_Date" ma:index="76" nillable="true" ma:displayName="Publication Date" ma:format="DateOnly" ma:internalName="Publication_x0020_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2C44F8-1F5E-41E6-B221-CB541A403C03}"/>
</file>

<file path=customXml/itemProps2.xml><?xml version="1.0" encoding="utf-8"?>
<ds:datastoreItem xmlns:ds="http://schemas.openxmlformats.org/officeDocument/2006/customXml" ds:itemID="{92A5456E-B4ED-4410-9F74-F8D690C3EA69}"/>
</file>

<file path=customXml/itemProps3.xml><?xml version="1.0" encoding="utf-8"?>
<ds:datastoreItem xmlns:ds="http://schemas.openxmlformats.org/officeDocument/2006/customXml" ds:itemID="{4B60236D-BF27-45AE-893E-EBB68286E055}"/>
</file>

<file path=customXml/itemProps4.xml><?xml version="1.0" encoding="utf-8"?>
<ds:datastoreItem xmlns:ds="http://schemas.openxmlformats.org/officeDocument/2006/customXml" ds:itemID="{8F2C44F8-1F5E-41E6-B221-CB541A403C03}">
  <ds:schemaRefs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68230cab-cc78-4ac7-aee1-eaf700f54e1c"/>
    <ds:schemaRef ds:uri="f154b4d9-7ec7-4b5e-b168-732fe2c0b380"/>
  </ds:schemaRefs>
</ds:datastoreItem>
</file>

<file path=customXml/itemProps5.xml><?xml version="1.0" encoding="utf-8"?>
<ds:datastoreItem xmlns:ds="http://schemas.openxmlformats.org/officeDocument/2006/customXml" ds:itemID="{C2D24E37-FDBC-476A-B433-295964E0AB2B}"/>
</file>

<file path=docProps/app.xml><?xml version="1.0" encoding="utf-8"?>
<Properties xmlns="http://schemas.openxmlformats.org/officeDocument/2006/extended-properties" xmlns:vt="http://schemas.openxmlformats.org/officeDocument/2006/docPropsVTypes">
  <TotalTime>6251</TotalTime>
  <Pages>0</Pages>
  <Words>435</Words>
  <Characters>0</Characters>
  <Application>Microsoft Office PowerPoint</Application>
  <PresentationFormat>On-screen Show (4:3)</PresentationFormat>
  <Lines>0</Lines>
  <Paragraphs>84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1_Title &amp; Bullets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2015 FTS</dc:title>
  <dc:creator>Rolf Sjoberg</dc:creator>
  <cp:keywords/>
  <cp:lastModifiedBy>John Ratcliffe</cp:lastModifiedBy>
  <cp:revision>274</cp:revision>
  <dcterms:created xsi:type="dcterms:W3CDTF">2009-07-08T19:39:17Z</dcterms:created>
  <dcterms:modified xsi:type="dcterms:W3CDTF">2015-02-03T08:11:56Z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Order">
    <vt:lpwstr>2400.00000000000</vt:lpwstr>
  </property>
  <property fmtid="{D5CDD505-2E9C-101B-9397-08002B2CF9AE}" pid="4" name="_dlc_DocId">
    <vt:lpwstr>OCHANET-296-24</vt:lpwstr>
  </property>
  <property fmtid="{D5CDD505-2E9C-101B-9397-08002B2CF9AE}" pid="5" name="_dlc_DocIdItemGuid">
    <vt:lpwstr>5b94cdea-a054-4aa5-90ae-22d7b016bbf1</vt:lpwstr>
  </property>
  <property fmtid="{D5CDD505-2E9C-101B-9397-08002B2CF9AE}" pid="6" name="_dlc_DocIdUrl">
    <vt:lpwstr>https://ochanet.unocha.org/OS/HQ_Branches_Offices/CISB/OCHA_Templates/_layouts/DocIdRedir.aspx?ID=OCHANET-296-24, OCHANET-296-24</vt:lpwstr>
  </property>
  <property fmtid="{D5CDD505-2E9C-101B-9397-08002B2CF9AE}" pid="7" name="ContentTypeId">
    <vt:lpwstr>0x010100AA7AFC8FE433CD4B94E991D812AE17EB00809F4C82144E4B459E64DF9DE69DB50D</vt:lpwstr>
  </property>
  <property fmtid="{D5CDD505-2E9C-101B-9397-08002B2CF9AE}" pid="8" name="TaxKeyword">
    <vt:lpwstr/>
  </property>
  <property fmtid="{D5CDD505-2E9C-101B-9397-08002B2CF9AE}" pid="10" name="Region">
    <vt:lpwstr>258;#MENA|6c3e7270-66b5-4b3d-8268-bc97a34080a4</vt:lpwstr>
  </property>
  <property fmtid="{D5CDD505-2E9C-101B-9397-08002B2CF9AE}" pid="11" name="Shelter Programming1">
    <vt:lpwstr/>
  </property>
  <property fmtid="{D5CDD505-2E9C-101B-9397-08002B2CF9AE}" pid="12" name="Miscellaneoud Terms">
    <vt:lpwstr/>
  </property>
  <property fmtid="{D5CDD505-2E9C-101B-9397-08002B2CF9AE}" pid="13" name="Information Management">
    <vt:lpwstr/>
  </property>
  <property fmtid="{D5CDD505-2E9C-101B-9397-08002B2CF9AE}" pid="14" name="NFI Guidance1">
    <vt:lpwstr/>
  </property>
  <property fmtid="{D5CDD505-2E9C-101B-9397-08002B2CF9AE}" pid="15" name="Communications">
    <vt:lpwstr/>
  </property>
  <property fmtid="{D5CDD505-2E9C-101B-9397-08002B2CF9AE}" pid="16" name="Responses sites">
    <vt:lpwstr>318;#Yemen|7726716d-6e2e-4bc4-8f24-8ef7bc819e97</vt:lpwstr>
  </property>
  <property fmtid="{D5CDD505-2E9C-101B-9397-08002B2CF9AE}" pid="17" name="Country">
    <vt:lpwstr>273;#Yemen|7726716d-6e2e-4bc4-8f24-8ef7bc819e97</vt:lpwstr>
  </property>
  <property fmtid="{D5CDD505-2E9C-101B-9397-08002B2CF9AE}" pid="18" name="Damage Location">
    <vt:lpwstr/>
  </property>
  <property fmtid="{D5CDD505-2E9C-101B-9397-08002B2CF9AE}" pid="20" name="InterCluster">
    <vt:lpwstr/>
  </property>
  <property fmtid="{D5CDD505-2E9C-101B-9397-08002B2CF9AE}" pid="21" name="Management/Coordination">
    <vt:lpwstr>218;#Guidance|9f07cefb-86e6-4c15-8018-79caca4a2e2f</vt:lpwstr>
  </property>
  <property fmtid="{D5CDD505-2E9C-101B-9397-08002B2CF9AE}" pid="23" name="Cross Cutting1">
    <vt:lpwstr/>
  </property>
  <property fmtid="{D5CDD505-2E9C-101B-9397-08002B2CF9AE}" pid="25" name="AM&amp;E">
    <vt:lpwstr/>
  </property>
  <property fmtid="{D5CDD505-2E9C-101B-9397-08002B2CF9AE}" pid="26" name="Shelter Technical1">
    <vt:lpwstr/>
  </property>
  <property fmtid="{D5CDD505-2E9C-101B-9397-08002B2CF9AE}" pid="27" name="Shelter Planning1">
    <vt:lpwstr/>
  </property>
  <property fmtid="{D5CDD505-2E9C-101B-9397-08002B2CF9AE}" pid="28" name="Event Type">
    <vt:lpwstr/>
  </property>
  <property fmtid="{D5CDD505-2E9C-101B-9397-08002B2CF9AE}" pid="29" name="Document Language">
    <vt:lpwstr>115;#English|53eb1c9d-8416-419a-9260-1df8e70b86c2</vt:lpwstr>
  </property>
  <property fmtid="{D5CDD505-2E9C-101B-9397-08002B2CF9AE}" pid="30" name="Document Category">
    <vt:lpwstr>245;#Coordination|2b061053-00e5-46b2-8e36-3fafaef2d4e2</vt:lpwstr>
  </property>
</Properties>
</file>