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9"/>
  </p:notesMasterIdLst>
  <p:sldIdLst>
    <p:sldId id="265" r:id="rId6"/>
    <p:sldId id="408" r:id="rId7"/>
    <p:sldId id="434" r:id="rId8"/>
    <p:sldId id="435" r:id="rId9"/>
    <p:sldId id="446" r:id="rId10"/>
    <p:sldId id="444" r:id="rId11"/>
    <p:sldId id="445" r:id="rId12"/>
    <p:sldId id="439" r:id="rId13"/>
    <p:sldId id="443" r:id="rId14"/>
    <p:sldId id="438" r:id="rId15"/>
    <p:sldId id="441" r:id="rId16"/>
    <p:sldId id="407" r:id="rId17"/>
    <p:sldId id="391" r:id="rId18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72793" autoAdjust="0"/>
  </p:normalViewPr>
  <p:slideViewPr>
    <p:cSldViewPr snapToGrid="0" snapToObjects="1">
      <p:cViewPr varScale="1">
        <p:scale>
          <a:sx n="86" d="100"/>
          <a:sy n="86" d="100"/>
        </p:scale>
        <p:origin x="1195" y="53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UNHCR has received reports of armed groups preventing IDPs from fleeing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Hawiga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Kirkuk Governorate. Those that manage to flee are further at risk along the routes to safety. On 1 September, two children were killed by an explosive device while fleeing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Hawiga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Makhmur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Erbil Governorate. Meanwhile, nearly 400 IDPs from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Hawiga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arrived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camp in Kirkuk Governorate between 1 and 4 September.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3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Iraq.ClusterCargo@wfp.org" TargetMode="External"/><Relationship Id="rId5" Type="http://schemas.openxmlformats.org/officeDocument/2006/relationships/hyperlink" Target="http://www.logcluster.org/document/service-request-form-6" TargetMode="Externa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1" y="295465"/>
            <a:ext cx="908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Centre and South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1" y="805932"/>
            <a:ext cx="845661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700" dirty="0">
                <a:latin typeface="Calibri Light" panose="020F0302020204030204" pitchFamily="34" charset="0"/>
              </a:rPr>
              <a:t>Review of </a:t>
            </a:r>
            <a:r>
              <a:rPr lang="en-US" sz="1700" dirty="0" smtClean="0">
                <a:latin typeface="Calibri Light" panose="020F0302020204030204" pitchFamily="34" charset="0"/>
              </a:rPr>
              <a:t>action </a:t>
            </a:r>
            <a:r>
              <a:rPr lang="en-US" sz="1700" dirty="0">
                <a:latin typeface="Calibri Light" panose="020F0302020204030204" pitchFamily="34" charset="0"/>
              </a:rPr>
              <a:t>points </a:t>
            </a:r>
            <a:r>
              <a:rPr lang="en-US" sz="1700" dirty="0" smtClean="0">
                <a:latin typeface="Calibri Light" panose="020F0302020204030204" pitchFamily="34" charset="0"/>
              </a:rPr>
              <a:t>from previous meeting minutes (</a:t>
            </a:r>
            <a:r>
              <a:rPr lang="en-US" sz="1700" dirty="0">
                <a:solidFill>
                  <a:srgbClr val="C00000"/>
                </a:solidFill>
                <a:latin typeface="Calibri Light" panose="020F0302020204030204" pitchFamily="34" charset="0"/>
              </a:rPr>
              <a:t>5mn</a:t>
            </a:r>
            <a:r>
              <a:rPr lang="en-US" sz="1700" dirty="0">
                <a:latin typeface="Calibri Light" panose="020F0302020204030204" pitchFamily="34" charset="0"/>
              </a:rPr>
              <a:t>);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700" dirty="0">
                <a:latin typeface="Calibri Light" panose="020F0302020204030204" pitchFamily="34" charset="0"/>
              </a:rPr>
              <a:t>Information Management </a:t>
            </a:r>
            <a:r>
              <a:rPr lang="en-US" sz="1700" dirty="0" smtClean="0">
                <a:latin typeface="Calibri Light" panose="020F0302020204030204" pitchFamily="34" charset="0"/>
              </a:rPr>
              <a:t>update (</a:t>
            </a:r>
            <a:r>
              <a:rPr lang="en-US" sz="1700" dirty="0">
                <a:solidFill>
                  <a:srgbClr val="C00000"/>
                </a:solidFill>
                <a:latin typeface="Calibri Light" panose="020F0302020204030204" pitchFamily="34" charset="0"/>
              </a:rPr>
              <a:t>5mn</a:t>
            </a:r>
            <a:r>
              <a:rPr lang="en-US" sz="1700" dirty="0">
                <a:latin typeface="Calibri Light" panose="020F0302020204030204" pitchFamily="34" charset="0"/>
              </a:rPr>
              <a:t>);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700" dirty="0">
                <a:latin typeface="Calibri Light" panose="020F0302020204030204" pitchFamily="34" charset="0"/>
              </a:rPr>
              <a:t>Ongoing Emergency Response: </a:t>
            </a:r>
            <a:r>
              <a:rPr lang="en-US" sz="1700" dirty="0" smtClean="0">
                <a:latin typeface="Calibri Light" panose="020F0302020204030204" pitchFamily="34" charset="0"/>
              </a:rPr>
              <a:t>(</a:t>
            </a:r>
            <a:r>
              <a:rPr lang="en-US" sz="1700" dirty="0">
                <a:solidFill>
                  <a:srgbClr val="C00000"/>
                </a:solidFill>
                <a:latin typeface="Calibri Light" panose="020F0302020204030204" pitchFamily="34" charset="0"/>
              </a:rPr>
              <a:t>1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5mn</a:t>
            </a:r>
            <a:r>
              <a:rPr lang="en-US" sz="1700" dirty="0">
                <a:latin typeface="Calibri Light" panose="020F0302020204030204" pitchFamily="34" charset="0"/>
              </a:rPr>
              <a:t>);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1700" dirty="0" err="1" smtClean="0">
                <a:latin typeface="Calibri Light" panose="020F0302020204030204" pitchFamily="34" charset="0"/>
              </a:rPr>
              <a:t>Hawija</a:t>
            </a:r>
            <a:endParaRPr lang="en-US" sz="1700" dirty="0" smtClean="0">
              <a:latin typeface="Calibri Light" panose="020F0302020204030204" pitchFamily="34" charset="0"/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en-US" sz="1700" dirty="0" smtClean="0">
                <a:latin typeface="Calibri Light" panose="020F0302020204030204" pitchFamily="34" charset="0"/>
              </a:rPr>
              <a:t>Mosul Operational Planning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1700" dirty="0" smtClean="0">
                <a:latin typeface="Calibri Light" panose="020F0302020204030204" pitchFamily="34" charset="0"/>
              </a:rPr>
              <a:t>2016_IHPF: 2</a:t>
            </a:r>
            <a:r>
              <a:rPr lang="en-US" sz="1700" baseline="30000" dirty="0" smtClean="0">
                <a:latin typeface="Calibri Light" panose="020F0302020204030204" pitchFamily="34" charset="0"/>
              </a:rPr>
              <a:t>nd</a:t>
            </a:r>
            <a:r>
              <a:rPr lang="en-US" sz="1700" dirty="0" smtClean="0">
                <a:latin typeface="Calibri Light" panose="020F0302020204030204" pitchFamily="34" charset="0"/>
              </a:rPr>
              <a:t> round allocation;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700" dirty="0" smtClean="0">
                <a:latin typeface="Calibri Light" panose="020F0302020204030204" pitchFamily="34" charset="0"/>
              </a:rPr>
              <a:t>Governorate </a:t>
            </a:r>
            <a:r>
              <a:rPr lang="en-US" sz="1700" dirty="0">
                <a:latin typeface="Calibri Light" panose="020F0302020204030204" pitchFamily="34" charset="0"/>
              </a:rPr>
              <a:t>and Agencies Updates (</a:t>
            </a:r>
            <a:r>
              <a:rPr lang="en-US" sz="17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15mn</a:t>
            </a:r>
            <a:r>
              <a:rPr lang="en-US" sz="1700" dirty="0" smtClean="0">
                <a:latin typeface="Calibri Light" panose="020F0302020204030204" pitchFamily="34" charset="0"/>
              </a:rPr>
              <a:t>);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700" dirty="0" smtClean="0">
                <a:latin typeface="Calibri Light" panose="020F0302020204030204" pitchFamily="34" charset="0"/>
              </a:rPr>
              <a:t>Baghdad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700" dirty="0" smtClean="0">
                <a:latin typeface="Calibri Light" panose="020F0302020204030204" pitchFamily="34" charset="0"/>
              </a:rPr>
              <a:t>Kirkuk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1700" dirty="0" smtClean="0">
                <a:latin typeface="Calibri Light" panose="020F0302020204030204" pitchFamily="34" charset="0"/>
              </a:rPr>
              <a:t>Basra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700" dirty="0" smtClean="0">
                <a:latin typeface="Calibri Light" panose="020F0302020204030204" pitchFamily="34" charset="0"/>
              </a:rPr>
              <a:t>AOB </a:t>
            </a:r>
            <a:r>
              <a:rPr lang="en-US" sz="1700" dirty="0">
                <a:latin typeface="Calibri Light" panose="020F0302020204030204" pitchFamily="34" charset="0"/>
              </a:rPr>
              <a:t>(</a:t>
            </a:r>
            <a:r>
              <a:rPr lang="en-US" sz="1700" dirty="0">
                <a:solidFill>
                  <a:srgbClr val="C00000"/>
                </a:solidFill>
                <a:latin typeface="Calibri Light" panose="020F0302020204030204" pitchFamily="34" charset="0"/>
              </a:rPr>
              <a:t>5mn</a:t>
            </a:r>
            <a:r>
              <a:rPr lang="en-US" sz="1700" dirty="0" smtClean="0">
                <a:latin typeface="Calibri Light" panose="020F0302020204030204" pitchFamily="34" charset="0"/>
              </a:rPr>
              <a:t>);</a:t>
            </a:r>
            <a:r>
              <a:rPr lang="en-US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				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US" sz="1400" i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lang="en-US" sz="1400" i="1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</a:t>
            </a:r>
            <a:r>
              <a:rPr lang="en-US" sz="1400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September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647"/>
            <a:ext cx="8229600" cy="3803976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Process “suspended” after concerns raised by Cluster Coordinators, NGOs and other key stakeholders.</a:t>
            </a:r>
            <a:endParaRPr lang="en-GB" sz="1600" dirty="0"/>
          </a:p>
          <a:p>
            <a:pPr lvl="0"/>
            <a:r>
              <a:rPr lang="en-US" sz="1600" dirty="0"/>
              <a:t>Further guidance in form of addendum or revised Allocation Paper will be circulated at the end of the week.  It is going before the HCT and Advisory Board on Wednesday.</a:t>
            </a:r>
            <a:endParaRPr lang="en-GB" sz="1600" dirty="0"/>
          </a:p>
          <a:p>
            <a:pPr lvl="0"/>
            <a:r>
              <a:rPr lang="en-US" sz="1600" dirty="0"/>
              <a:t>Requested OCHA to provide further information about the planning process and parameters to accompany the allocation paper.</a:t>
            </a:r>
            <a:endParaRPr lang="en-GB" sz="1600" dirty="0"/>
          </a:p>
          <a:p>
            <a:pPr lvl="0"/>
            <a:r>
              <a:rPr lang="en-GB" sz="1600" dirty="0"/>
              <a:t>Agencies will be able to update and enhance their proposals and new proposals will be permitted.</a:t>
            </a:r>
          </a:p>
          <a:p>
            <a:pPr lvl="0"/>
            <a:r>
              <a:rPr lang="en-US" sz="1600" dirty="0"/>
              <a:t>To date, 118 proposals are sitting on GMS – total allocation is $45m!! 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Humanitarian Pooled Fund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6019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Pre-positioning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NFIs/liaison with Logistic Cluster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0" y="432353"/>
          <a:ext cx="6433457" cy="455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3" imgW="11334452" imgH="8019809" progId="AcroExch.Document.7">
                  <p:embed/>
                </p:oleObj>
              </mc:Choice>
              <mc:Fallback>
                <p:oleObj name="Acrobat Document" r:id="rId3" imgW="11334452" imgH="801980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32353"/>
                        <a:ext cx="6433457" cy="4552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33458" y="522505"/>
            <a:ext cx="27105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panose="020F0502020204030204" pitchFamily="34" charset="0"/>
              </a:rPr>
              <a:t>Common Storage: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The Logistics Cluster has storage capacity:</a:t>
            </a:r>
          </a:p>
          <a:p>
            <a:endParaRPr lang="en-US" sz="1500" dirty="0">
              <a:latin typeface="Calibri" panose="020F0502020204030204" pitchFamily="34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</a:rPr>
              <a:t>In Dahuk: 1,640 m²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In Erbil: 1,800 </a:t>
            </a:r>
            <a:r>
              <a:rPr lang="en-US" sz="1500" dirty="0">
                <a:latin typeface="Calibri" panose="020F0502020204030204" pitchFamily="34" charset="0"/>
              </a:rPr>
              <a:t>m²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In Baghdad: 2,000 </a:t>
            </a:r>
            <a:r>
              <a:rPr lang="en-US" sz="1500" dirty="0">
                <a:latin typeface="Calibri" panose="020F0502020204030204" pitchFamily="34" charset="0"/>
              </a:rPr>
              <a:t>m²</a:t>
            </a:r>
          </a:p>
          <a:p>
            <a:r>
              <a:rPr lang="en-US" sz="1500" dirty="0" smtClean="0">
                <a:latin typeface="Calibri" panose="020F0502020204030204" pitchFamily="34" charset="0"/>
              </a:rPr>
              <a:t>In Tikrit: 1,200 </a:t>
            </a:r>
            <a:r>
              <a:rPr lang="en-US" sz="1500" dirty="0">
                <a:latin typeface="Calibri" panose="020F0502020204030204" pitchFamily="34" charset="0"/>
              </a:rPr>
              <a:t>m²</a:t>
            </a:r>
          </a:p>
          <a:p>
            <a:endParaRPr lang="en-US" sz="1500" dirty="0" smtClean="0">
              <a:latin typeface="Calibri" panose="020F0502020204030204" pitchFamily="34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</a:rPr>
              <a:t>Organisations requesting storage services must complete a Service Request Form (SRF</a:t>
            </a:r>
            <a:r>
              <a:rPr lang="en-US" sz="1500" dirty="0">
                <a:latin typeface="Calibri" panose="020F0502020204030204" pitchFamily="34" charset="0"/>
              </a:rPr>
              <a:t>) available on </a:t>
            </a:r>
            <a:r>
              <a:rPr lang="en-US" sz="1500" dirty="0">
                <a:latin typeface="Calibri" panose="020F0502020204030204" pitchFamily="34" charset="0"/>
                <a:hlinkClick r:id="rId5"/>
              </a:rPr>
              <a:t>http://</a:t>
            </a:r>
            <a:r>
              <a:rPr lang="en-US" sz="1500" dirty="0" smtClean="0">
                <a:latin typeface="Calibri" panose="020F0502020204030204" pitchFamily="34" charset="0"/>
                <a:hlinkClick r:id="rId5"/>
              </a:rPr>
              <a:t>www.logcluster.org/document/service-request-form-6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</a:p>
          <a:p>
            <a:endParaRPr lang="en-US" sz="1500" dirty="0" smtClean="0">
              <a:latin typeface="Calibri" panose="020F0502020204030204" pitchFamily="34" charset="0"/>
            </a:endParaRPr>
          </a:p>
          <a:p>
            <a:r>
              <a:rPr lang="en-US" sz="1500" dirty="0" smtClean="0">
                <a:latin typeface="Calibri" panose="020F0502020204030204" pitchFamily="34" charset="0"/>
              </a:rPr>
              <a:t>And </a:t>
            </a:r>
            <a:r>
              <a:rPr lang="en-US" sz="1500" dirty="0">
                <a:latin typeface="Calibri" panose="020F0502020204030204" pitchFamily="34" charset="0"/>
              </a:rPr>
              <a:t>you submit it to </a:t>
            </a:r>
            <a:r>
              <a:rPr lang="en-US" sz="1500" dirty="0" smtClean="0">
                <a:latin typeface="Calibri" panose="020F0502020204030204" pitchFamily="34" charset="0"/>
                <a:hlinkClick r:id="rId6"/>
              </a:rPr>
              <a:t>Iraq.ClusterCargo@wfp.org</a:t>
            </a:r>
            <a:r>
              <a:rPr lang="en-US" sz="1500" dirty="0" smtClean="0">
                <a:latin typeface="Calibri" panose="020F0502020204030204" pitchFamily="34" charset="0"/>
              </a:rPr>
              <a:t> </a:t>
            </a:r>
            <a:endParaRPr lang="en-US" sz="1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 dirty="0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1005045"/>
            <a:ext cx="8892928" cy="3151222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Baghdad;</a:t>
            </a:r>
          </a:p>
          <a:p>
            <a:pPr lvl="0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Basrah;</a:t>
            </a:r>
          </a:p>
          <a:p>
            <a:pPr lvl="0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Kirkuk;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691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5. </a:t>
            </a:r>
            <a:r>
              <a:rPr lang="en-US" sz="1800" b="0" dirty="0">
                <a:latin typeface="Calibri Light" panose="020F0302020204030204" pitchFamily="34" charset="0"/>
              </a:rPr>
              <a:t>Governorate and Agencies Updates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 dirty="0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lvl="0"/>
            <a:endParaRPr lang="en-GB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4691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6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 smtClean="0">
                <a:latin typeface="Calibri Light" panose="020F0302020204030204" pitchFamily="34" charset="0"/>
              </a:rPr>
              <a:t>AOB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tia\Documents\20160131 Shelter Cluster IMO\@Pictures from Partners\Pict. Fallujah\IOM\June 21st, 2016\Families without tents 21 Jun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25737"/>
            <a:ext cx="5834743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 dirty="0"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4691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1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Review of a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ction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p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oints from previous </a:t>
            </a:r>
            <a:r>
              <a:rPr lang="en-US" sz="1800" b="0" dirty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meeting </a:t>
            </a:r>
            <a:r>
              <a:rPr lang="en-US" sz="1800" b="0" dirty="0" smtClean="0">
                <a:latin typeface="Calibri Light" panose="020F0302020204030204" pitchFamily="34" charset="0"/>
                <a:ea typeface="MS PGothic" charset="0"/>
                <a:cs typeface="Arial" panose="020B0604020202020204" pitchFamily="34" charset="0"/>
              </a:rPr>
              <a:t>minutes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0" y="597459"/>
            <a:ext cx="9144000" cy="3898914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Progress on Action Points</a:t>
            </a:r>
          </a:p>
          <a:p>
            <a:pPr marL="0" indent="0" algn="just">
              <a:buNone/>
            </a:pPr>
            <a:endParaRPr lang="en-US" sz="16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600" dirty="0"/>
              <a:t>Share link for Ongoing Emergency Response of </a:t>
            </a:r>
            <a:r>
              <a:rPr lang="en-US" sz="1600" dirty="0" err="1"/>
              <a:t>Qayyarah</a:t>
            </a:r>
            <a:r>
              <a:rPr lang="en-US" sz="1600" dirty="0"/>
              <a:t> / </a:t>
            </a:r>
            <a:r>
              <a:rPr lang="en-US" sz="1600" dirty="0" err="1"/>
              <a:t>Shirqat</a:t>
            </a:r>
            <a:r>
              <a:rPr lang="en-US" sz="1600" dirty="0"/>
              <a:t> Crisis </a:t>
            </a:r>
            <a:r>
              <a:rPr lang="en-US" sz="1600" dirty="0" smtClean="0"/>
              <a:t>Google Sheet </a:t>
            </a:r>
            <a:r>
              <a:rPr lang="en-US" sz="1600" dirty="0"/>
              <a:t>with partners</a:t>
            </a:r>
          </a:p>
          <a:p>
            <a:pPr algn="just">
              <a:buFont typeface="+mj-lt"/>
              <a:buAutoNum type="arabicPeriod"/>
            </a:pPr>
            <a:r>
              <a:rPr lang="en-US" sz="1600" dirty="0"/>
              <a:t>Share link for Ongoing Emergency Response of Fallujah Crisis </a:t>
            </a:r>
            <a:r>
              <a:rPr lang="en-US" sz="1600" dirty="0" smtClean="0"/>
              <a:t>Google Sheet </a:t>
            </a:r>
            <a:r>
              <a:rPr lang="en-US" sz="1600" dirty="0"/>
              <a:t>with partners</a:t>
            </a:r>
          </a:p>
          <a:p>
            <a:pPr lvl="0">
              <a:buFont typeface="+mj-lt"/>
              <a:buAutoNum type="arabicPeriod"/>
            </a:pPr>
            <a:r>
              <a:rPr lang="en-US" sz="1600" dirty="0" smtClean="0"/>
              <a:t>Share the </a:t>
            </a:r>
            <a:r>
              <a:rPr lang="en-GB" sz="1600" dirty="0" smtClean="0"/>
              <a:t>assessment of camps, sites and potential capacity by UNHCR and Government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Share the information with respect to the return of IDPs in Salah Al-Din with Protection Cluster for further action</a:t>
            </a:r>
          </a:p>
          <a:p>
            <a:pPr lvl="0">
              <a:buFont typeface="+mj-lt"/>
              <a:buAutoNum type="arabicPeriod"/>
            </a:pPr>
            <a:r>
              <a:rPr lang="en-GB" sz="1600" dirty="0" smtClean="0"/>
              <a:t>Partners </a:t>
            </a:r>
            <a:r>
              <a:rPr lang="en-GB" sz="1600" dirty="0"/>
              <a:t>to share plans of intervention and </a:t>
            </a:r>
            <a:r>
              <a:rPr lang="en-GB" sz="1600" dirty="0" smtClean="0"/>
              <a:t>stocks </a:t>
            </a:r>
            <a:endParaRPr lang="en-GB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Partners planning to operate in the four quadrants of the Mosul Operational Plan </a:t>
            </a:r>
            <a:r>
              <a:rPr lang="en-GB" sz="1600" dirty="0"/>
              <a:t>to submit their project proposals for </a:t>
            </a:r>
            <a:r>
              <a:rPr lang="en-GB" sz="1600" dirty="0" smtClean="0"/>
              <a:t>IHPF</a:t>
            </a:r>
            <a:endParaRPr lang="en-GB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UNHCR to share </a:t>
            </a:r>
            <a:r>
              <a:rPr lang="en-US" sz="1600" dirty="0" smtClean="0"/>
              <a:t>info </a:t>
            </a:r>
            <a:r>
              <a:rPr lang="en-US" sz="1600" dirty="0"/>
              <a:t>on the construction of a </a:t>
            </a:r>
            <a:r>
              <a:rPr lang="en-CA" sz="1600" dirty="0"/>
              <a:t>“Transit Center” located out-side Al-</a:t>
            </a:r>
            <a:r>
              <a:rPr lang="en-CA" sz="1600" dirty="0" err="1"/>
              <a:t>Hajaj</a:t>
            </a:r>
            <a:r>
              <a:rPr lang="en-CA" sz="1600" dirty="0"/>
              <a:t> Camp</a:t>
            </a:r>
            <a:r>
              <a:rPr lang="en-US" sz="1600" dirty="0"/>
              <a:t> on </a:t>
            </a:r>
            <a:r>
              <a:rPr lang="en-US" sz="1600" dirty="0" smtClean="0"/>
              <a:t>Google Sheet </a:t>
            </a:r>
            <a:endParaRPr lang="en-GB" sz="1600" dirty="0"/>
          </a:p>
          <a:p>
            <a:endParaRPr lang="en-US" sz="1600" dirty="0" smtClean="0"/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62973"/>
            <a:ext cx="8229600" cy="4031650"/>
          </a:xfrm>
        </p:spPr>
        <p:txBody>
          <a:bodyPr>
            <a:noAutofit/>
          </a:bodyPr>
          <a:lstStyle/>
          <a:p>
            <a:r>
              <a:rPr lang="en-US" dirty="0" smtClean="0"/>
              <a:t>NFI guidance to include reporting structure</a:t>
            </a:r>
          </a:p>
          <a:p>
            <a:r>
              <a:rPr lang="en-US" dirty="0" smtClean="0"/>
              <a:t>Simplify indicators based on standard NFI kits</a:t>
            </a:r>
          </a:p>
          <a:p>
            <a:r>
              <a:rPr lang="en-US" dirty="0" smtClean="0"/>
              <a:t>Account for replenishments (e.g. hygiene kits)</a:t>
            </a:r>
          </a:p>
          <a:p>
            <a:r>
              <a:rPr lang="en-US" dirty="0" smtClean="0"/>
              <a:t>Include single items / non-standard kits</a:t>
            </a:r>
          </a:p>
          <a:p>
            <a:r>
              <a:rPr lang="en-US" dirty="0" smtClean="0"/>
              <a:t>Update targets during emergencies</a:t>
            </a:r>
          </a:p>
          <a:p>
            <a:r>
              <a:rPr lang="en-US" dirty="0" smtClean="0"/>
              <a:t>Differentiate between covered and reached</a:t>
            </a:r>
          </a:p>
          <a:p>
            <a:r>
              <a:rPr lang="en-US" dirty="0" smtClean="0"/>
              <a:t>Include planned activities</a:t>
            </a:r>
            <a:r>
              <a:rPr lang="en-GB" dirty="0" smtClean="0"/>
              <a:t> and cash/vouchers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76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809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>
                <a:latin typeface="Calibri Light" panose="020F0302020204030204" pitchFamily="34" charset="0"/>
                <a:cs typeface="Arial" panose="020B0604020202020204" pitchFamily="34" charset="0"/>
              </a:rPr>
              <a:t>2</a:t>
            </a:r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Information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Management Update: improving reporting tools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82" y="189516"/>
            <a:ext cx="3425636" cy="47785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</a:t>
            </a:r>
            <a:r>
              <a:rPr lang="en-US" sz="1800" b="0" dirty="0" err="1" smtClean="0">
                <a:solidFill>
                  <a:srgbClr val="0070C0"/>
                </a:solidFill>
                <a:latin typeface="Calibri Light" panose="020F0302020204030204" pitchFamily="34" charset="0"/>
              </a:rPr>
              <a:t>Hawija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0" y="687420"/>
            <a:ext cx="5573949" cy="2649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562973"/>
            <a:ext cx="4069404" cy="403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Tikrit district: IDPs </a:t>
            </a:r>
            <a:r>
              <a:rPr lang="en-GB" sz="2000" dirty="0" err="1"/>
              <a:t>fom</a:t>
            </a:r>
            <a:r>
              <a:rPr lang="en-GB" sz="2000" dirty="0"/>
              <a:t> </a:t>
            </a:r>
            <a:r>
              <a:rPr lang="en-GB" sz="2000" dirty="0" err="1"/>
              <a:t>Hawiga</a:t>
            </a:r>
            <a:r>
              <a:rPr lang="en-GB" sz="2000" dirty="0"/>
              <a:t> go through Al Alam sub-district’s checkpoint, screening, and reception centre. </a:t>
            </a:r>
            <a:r>
              <a:rPr lang="en-GB" sz="2000" dirty="0" err="1"/>
              <a:t>MoDM</a:t>
            </a:r>
            <a:r>
              <a:rPr lang="en-GB" sz="2000" dirty="0"/>
              <a:t> and UNHCR are building a new camp in Tel </a:t>
            </a:r>
            <a:r>
              <a:rPr lang="en-GB" sz="2000" dirty="0" err="1"/>
              <a:t>Seebat</a:t>
            </a:r>
            <a:r>
              <a:rPr lang="en-GB" sz="2000" dirty="0"/>
              <a:t> to boost camp </a:t>
            </a:r>
            <a:r>
              <a:rPr lang="en-GB" sz="2000" dirty="0" smtClean="0"/>
              <a:t>capacity</a:t>
            </a:r>
          </a:p>
          <a:p>
            <a:r>
              <a:rPr lang="en-GB" sz="2000" dirty="0" smtClean="0"/>
              <a:t>Kirkuk district: </a:t>
            </a:r>
            <a:r>
              <a:rPr lang="en-GB" sz="2000" dirty="0"/>
              <a:t>c</a:t>
            </a:r>
            <a:r>
              <a:rPr lang="en-GB" sz="2000" dirty="0" smtClean="0"/>
              <a:t>lose </a:t>
            </a:r>
            <a:r>
              <a:rPr lang="en-GB" sz="2000" dirty="0"/>
              <a:t>to 7,000 IDPs were registered in August from the </a:t>
            </a:r>
            <a:r>
              <a:rPr lang="en-GB" sz="2000" dirty="0" err="1"/>
              <a:t>Hawiga</a:t>
            </a:r>
            <a:r>
              <a:rPr lang="en-GB" sz="2000" dirty="0"/>
              <a:t> district alone. IDPs arrive through Kirkuk checkpoints or are transferred from </a:t>
            </a:r>
            <a:r>
              <a:rPr lang="en-GB" sz="2000" dirty="0" err="1"/>
              <a:t>Debaga</a:t>
            </a:r>
            <a:r>
              <a:rPr lang="en-GB" sz="2000" dirty="0"/>
              <a:t> camps.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613498" y="4533089"/>
            <a:ext cx="191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ource: OCHA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647"/>
            <a:ext cx="8229600" cy="3803976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The HC recently met with </a:t>
            </a:r>
            <a:r>
              <a:rPr lang="en-US" sz="1600" dirty="0" err="1" smtClean="0">
                <a:latin typeface="Calibri Light" panose="020F0302020204030204" pitchFamily="34" charset="0"/>
              </a:rPr>
              <a:t>MoMD</a:t>
            </a:r>
            <a:r>
              <a:rPr lang="en-US" sz="1600" dirty="0" smtClean="0">
                <a:latin typeface="Calibri Light" panose="020F0302020204030204" pitchFamily="34" charset="0"/>
              </a:rPr>
              <a:t> and has announced some revised planning parameters for the quadrants.</a:t>
            </a:r>
          </a:p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We are requesting that OCHA sends out a summary/overview/snapshot of the quadrant plans to assist cluster partners with proposals.  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Partner Mapping – latest Shelter Cluster Maps are available on-line</a:t>
            </a:r>
          </a:p>
          <a:p>
            <a:pPr marL="0" indent="0"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Ongoing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Response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Operational Planning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74345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6</a:t>
            </a:fld>
            <a:endParaRPr lang="en-GB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2" y="4757649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n-US" sz="15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8536" y="172714"/>
            <a:ext cx="9523603" cy="5208758"/>
            <a:chOff x="-118536" y="230283"/>
            <a:chExt cx="9523603" cy="6945011"/>
          </a:xfrm>
        </p:grpSpPr>
        <p:pic>
          <p:nvPicPr>
            <p:cNvPr id="5122" name="Picture 2" descr="C:\Users\mtia\Documents\20160131 Shelter Cluster IMO\03_Emergency &amp; Press Release\20160714_Mosul Operational\20160710 Mosul Operations - Quadran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536" y="230283"/>
              <a:ext cx="9523603" cy="694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051" y="4589039"/>
              <a:ext cx="2723693" cy="10259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Salah al-Din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ISHO, RIRP, Muslim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Aid,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Mercy Hands for Humanitarian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Aid, Mercy Corps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&amp;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Christian Aid</a:t>
              </a:r>
              <a:endParaRPr lang="en-US" sz="1100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303" y="2526490"/>
              <a:ext cx="2723693" cy="10259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Erbil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NRC, BCF, ERC, IRW, PWJ,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French Red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Cross,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ZOA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Christian Aid,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DRC,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INTERSOS, Mercy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Corps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, CRS, CARE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316" y="2282656"/>
              <a:ext cx="2055655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III (11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670" y="629502"/>
              <a:ext cx="1984111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 (25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93989" y="4280301"/>
              <a:ext cx="205143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IV (16 Partners) 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0982" y="2228266"/>
              <a:ext cx="1998738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 (18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98" y="932791"/>
              <a:ext cx="2723693" cy="12516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Dahuk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NRC, Qandil, BRHA, LWF, Save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the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Children, Samaritan Purse, CRS, Dorcas, Caritas, PWJ, JEN, GRC, CAPNI, CARE, IRCS,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IBC, ACTED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WHH, Mission East, PIN,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ZOA, French Red Cross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318" y="2590563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Ninewa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BCF, PWJ, Mission East,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French Red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Cross,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ACTED, PIN, Medair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6027" y="4582625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Kirkuk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: IOM, UNHCR, DRC, Mission East, NRC, IRCS, Save the Children, Reach National,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CRS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1" y="84109"/>
            <a:ext cx="895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Mosul preparedness / </a:t>
            </a: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NFI 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blue: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current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operational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&amp; red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: interested to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join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Mosul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response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743450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7</a:t>
            </a:fld>
            <a:endParaRPr lang="en-GB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2" y="4757649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n-US" sz="15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84109"/>
            <a:ext cx="895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Mosul preparedness / </a:t>
            </a:r>
            <a:r>
              <a:rPr lang="en-US" sz="14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Shelter 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blue: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current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operational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Partners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&amp; red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: interested to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join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Mosul </a:t>
            </a:r>
            <a:r>
              <a:rPr lang="en-US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response</a:t>
            </a:r>
            <a:endParaRPr lang="en-US" sz="1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18536" y="172714"/>
            <a:ext cx="9523603" cy="5208758"/>
            <a:chOff x="-118536" y="230283"/>
            <a:chExt cx="9523603" cy="6945011"/>
          </a:xfrm>
        </p:grpSpPr>
        <p:pic>
          <p:nvPicPr>
            <p:cNvPr id="5122" name="Picture 2" descr="C:\Users\mtia\Documents\20160131 Shelter Cluster IMO\03_Emergency &amp; Press Release\20160714_Mosul Operational\20160710 Mosul Operations - Quadrant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536" y="230283"/>
              <a:ext cx="9523603" cy="694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85051" y="4589039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Salah al-Din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ISHO,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RIRP,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 &amp;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Muslim Aid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303" y="2526490"/>
              <a:ext cx="2808906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Erbil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IOM, UNHCR, ACTED, ZOA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NRC,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INTERSOS, CRS, CARE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318" y="2590563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Ninewa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Qandil,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, PIN, Medair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317" y="2282656"/>
              <a:ext cx="1969609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III (7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9719" y="637452"/>
              <a:ext cx="196820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II (15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50982" y="2228266"/>
              <a:ext cx="1998738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 (10 partners)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347" y="940742"/>
              <a:ext cx="2723693" cy="8002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Dahuk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: IOM, UNHCR,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CRS, 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NRC,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PWJ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, KURDS, CARE, Qandil, WHH, UN-Habitat,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ACTED, </a:t>
              </a:r>
              <a:r>
                <a:rPr lang="en-US" sz="1100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Dorcas,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ZOA, PIN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26027" y="4590577"/>
              <a:ext cx="2723693" cy="574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Kirkuk</a:t>
              </a:r>
              <a:r>
                <a:rPr lang="en-US" sz="1100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 : IOM, UNHCR, NRC, CRS, Save the Children,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IRD, </a:t>
              </a:r>
              <a:r>
                <a:rPr lang="en-US" sz="1100" dirty="0">
                  <a:solidFill>
                    <a:srgbClr val="0070C0"/>
                  </a:solidFill>
                  <a:latin typeface="Calibri Light" panose="020F0302020204030204" pitchFamily="34" charset="0"/>
                </a:rPr>
                <a:t>Reach National &amp; </a:t>
              </a:r>
              <a:r>
                <a:rPr lang="en-US" sz="1100" dirty="0" smtClean="0">
                  <a:solidFill>
                    <a:srgbClr val="C00000"/>
                  </a:solidFill>
                  <a:latin typeface="Calibri Light" panose="020F0302020204030204" pitchFamily="34" charset="0"/>
                </a:rPr>
                <a:t>DRC</a:t>
              </a:r>
              <a:endParaRPr lang="en-US" sz="1100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3989" y="4280301"/>
              <a:ext cx="2051437" cy="4103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Quadrant IV (13 Partners) </a:t>
              </a:r>
              <a:endParaRPr lang="en-US" sz="1400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2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0647"/>
            <a:ext cx="8229600" cy="3803976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Shelter Cluster is maintaining a matrix of Mosul preparedness (and response) activities by agency to get an overview of the resources available or in the pipeline. </a:t>
            </a:r>
          </a:p>
          <a:p>
            <a:pPr marL="0" indent="0">
              <a:buNone/>
            </a:pPr>
            <a:r>
              <a:rPr lang="en-US" sz="1600" dirty="0" smtClean="0">
                <a:latin typeface="Calibri Light" panose="020F0302020204030204" pitchFamily="34" charset="0"/>
              </a:rPr>
              <a:t> 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We will share this with agencies and request updates.</a:t>
            </a:r>
          </a:p>
          <a:p>
            <a:pPr marL="0" indent="0">
              <a:buNone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CCCM and Shelter Clusters are collaborating to maintain a matrix and map ongoing camp construction for both the Mosul response and the Mosul Corridor.  OCHA is producing a map based on this information.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Resource Mapping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7791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1800" b="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3. Resource Mapping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66058" y="888460"/>
          <a:ext cx="8120741" cy="371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23568559" imgH="17167896" progId="Excel.Sheet.12">
                  <p:embed/>
                </p:oleObj>
              </mc:Choice>
              <mc:Fallback>
                <p:oleObj name="Worksheet" r:id="rId3" imgW="23568559" imgH="171678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058" y="888460"/>
                        <a:ext cx="8120741" cy="371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3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77932C4-AFEB-456C-9AC5-0EBE944851B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5DCE04C-7E8A-497A-B09B-029CCC98061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D1B55E6-E827-4AD4-87C8-17D8B2161B7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5F2F38D-A6E5-4FF2-8DE1-22CC1E87616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12919</TotalTime>
  <Words>1042</Words>
  <Application>Microsoft Office PowerPoint</Application>
  <PresentationFormat>On-screen Show (16:9)</PresentationFormat>
  <Paragraphs>119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Shelter Cluster Red Theme</vt:lpstr>
      <vt:lpstr>Worksheet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Bo Hurkmans</cp:lastModifiedBy>
  <cp:revision>1170</cp:revision>
  <cp:lastPrinted>2014-10-29T09:34:43Z</cp:lastPrinted>
  <dcterms:created xsi:type="dcterms:W3CDTF">2014-10-08T08:24:30Z</dcterms:created>
  <dcterms:modified xsi:type="dcterms:W3CDTF">2016-09-07T08:31:59Z</dcterms:modified>
</cp:coreProperties>
</file>