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5"/>
  </p:notesMasterIdLst>
  <p:sldIdLst>
    <p:sldId id="265" r:id="rId5"/>
    <p:sldId id="447" r:id="rId6"/>
    <p:sldId id="451" r:id="rId7"/>
    <p:sldId id="413" r:id="rId8"/>
    <p:sldId id="454" r:id="rId9"/>
    <p:sldId id="420" r:id="rId10"/>
    <p:sldId id="444" r:id="rId11"/>
    <p:sldId id="445" r:id="rId12"/>
    <p:sldId id="440" r:id="rId13"/>
    <p:sldId id="448" r:id="rId14"/>
    <p:sldId id="442" r:id="rId15"/>
    <p:sldId id="452" r:id="rId16"/>
    <p:sldId id="443" r:id="rId17"/>
    <p:sldId id="441" r:id="rId18"/>
    <p:sldId id="425" r:id="rId19"/>
    <p:sldId id="446" r:id="rId20"/>
    <p:sldId id="450" r:id="rId21"/>
    <p:sldId id="449" r:id="rId22"/>
    <p:sldId id="407" r:id="rId23"/>
    <p:sldId id="391" r:id="rId2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53083" autoAdjust="0"/>
  </p:normalViewPr>
  <p:slideViewPr>
    <p:cSldViewPr snapToGrid="0" snapToObjects="1">
      <p:cViewPr varScale="1">
        <p:scale>
          <a:sx n="62" d="100"/>
          <a:sy n="62" d="100"/>
        </p:scale>
        <p:origin x="1517" y="58"/>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149DE7A-1A12-4746-8822-E7131700A1BD}" type="datetimeFigureOut">
              <a:rPr lang="en-US" smtClean="0"/>
              <a:t>9/14/2016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1</a:t>
            </a:fld>
            <a:endParaRPr lang="en-GB">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9D276-5C27-0048-BF36-4302BA85142B}" type="slidenum">
              <a:rPr lang="en-US" smtClean="0"/>
              <a:t>2</a:t>
            </a:fld>
            <a:endParaRPr lang="en-US"/>
          </a:p>
        </p:txBody>
      </p:sp>
    </p:spTree>
    <p:extLst>
      <p:ext uri="{BB962C8B-B14F-4D97-AF65-F5344CB8AC3E}">
        <p14:creationId xmlns:p14="http://schemas.microsoft.com/office/powerpoint/2010/main" val="173442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Reporting guidance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below sets out which kits should be reported to which clusters and what the thresholds are for reporting a kit.</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For Shelter/NFI Cluster partners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Mobile NFI kit: at least 4 items (including at least 4 from kitchen set) are needed to report a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Basic NFI kit: at least 4 required items (including at least 4 from kitchen set and at least 7 from hygiene kit) are needed to report a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Winter Basic NFI kit: same as Basic NFI kit, but all 2 required seasonal items needed to report a winter appropriate NFI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Summer Basic NFI kit: same as Basic NFI kit, but all 2 required seasonal items needed to report a summer appropriate NFI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Winter top-up: all 2 required items needed to report a winter top-up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Summer top-up: all 2 required items needed to report a summer top-up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Clothing kits: all items required to report a kit</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For WASH Cluster partners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Simplified Basic Kit: all 3 required items needed to report a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Basic Hygiene kit: at least 7 items needed to report a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Hygiene items / consumables: all 5 required items needed to report replenishment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Baby kit: at least 4 required items needed to report a kit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Water kit: at least 2 items needed to report a kit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Reporting needs to take into account type of distribution (to newly arrived or for replenishment) to avoid double counting where possible, hygiene kits distributed as part of Basic NFI kits reported to the Shelter Cluster will be reported to the WASH Cluster by the cluster </a:t>
            </a:r>
            <a:r>
              <a:rPr lang="en-US" sz="1200" kern="1200" smtClean="0">
                <a:solidFill>
                  <a:schemeClr val="tx1"/>
                </a:solidFill>
                <a:effectLst/>
                <a:latin typeface="+mn-lt"/>
                <a:ea typeface="+mn-ea"/>
                <a:cs typeface="+mn-cs"/>
              </a:rPr>
              <a:t>IMO.</a:t>
            </a:r>
            <a:endParaRPr lang="en-GB"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9D276-5C27-0048-BF36-4302BA85142B}" type="slidenum">
              <a:rPr lang="en-US" smtClean="0"/>
              <a:t>3</a:t>
            </a:fld>
            <a:endParaRPr lang="en-US"/>
          </a:p>
        </p:txBody>
      </p:sp>
    </p:spTree>
    <p:extLst>
      <p:ext uri="{BB962C8B-B14F-4D97-AF65-F5344CB8AC3E}">
        <p14:creationId xmlns:p14="http://schemas.microsoft.com/office/powerpoint/2010/main" val="217127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For shelter: use only adequacy of shelter as indicator for need, this gives 27% of population (or 2.1 million people instead of 2) in need of shelter support.</a:t>
            </a:r>
            <a:endParaRPr lang="en-GB" sz="16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Why: although other indicators such as eviction risk are also interesting, it is difficult to assign weightings to each and averaging out the scores suggest that all indicators are of equal importance, which is probably not the case.</a:t>
            </a:r>
            <a:endParaRPr lang="en-GB" sz="16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For NFI: use </a:t>
            </a:r>
            <a:r>
              <a:rPr lang="en-GB" sz="1200" kern="1200" dirty="0" err="1" smtClean="0">
                <a:solidFill>
                  <a:schemeClr val="tx1"/>
                </a:solidFill>
                <a:effectLst/>
                <a:latin typeface="+mn-lt"/>
                <a:ea typeface="+mn-ea"/>
                <a:cs typeface="+mn-cs"/>
              </a:rPr>
              <a:t>summerisation</a:t>
            </a:r>
            <a:r>
              <a:rPr lang="en-GB" sz="1200" kern="1200" dirty="0" smtClean="0">
                <a:solidFill>
                  <a:schemeClr val="tx1"/>
                </a:solidFill>
                <a:effectLst/>
                <a:latin typeface="+mn-lt"/>
                <a:ea typeface="+mn-ea"/>
                <a:cs typeface="+mn-cs"/>
              </a:rPr>
              <a:t> kit as priority need as a proxy indicator for general NFI need, this gives 44% of the population (or 2.4 million people instead of 2.3) in need of NFI support.</a:t>
            </a:r>
            <a:endParaRPr lang="en-GB" sz="16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Why: the problem with identifying need based on what people have received is that it does not say anything about their current need and also assumes that the total remainder of the population is in need.</a:t>
            </a:r>
            <a:endParaRPr lang="en-GB"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9D276-5C27-0048-BF36-4302BA85142B}" type="slidenum">
              <a:rPr lang="en-US" smtClean="0"/>
              <a:t>4</a:t>
            </a:fld>
            <a:endParaRPr lang="en-US"/>
          </a:p>
        </p:txBody>
      </p:sp>
    </p:spTree>
    <p:extLst>
      <p:ext uri="{BB962C8B-B14F-4D97-AF65-F5344CB8AC3E}">
        <p14:creationId xmlns:p14="http://schemas.microsoft.com/office/powerpoint/2010/main" val="117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600" kern="1200" dirty="0" smtClean="0">
                <a:solidFill>
                  <a:schemeClr val="tx1"/>
                </a:solidFill>
                <a:effectLst/>
                <a:latin typeface="+mn-lt"/>
                <a:ea typeface="+mn-ea"/>
                <a:cs typeface="+mn-cs"/>
              </a:rPr>
              <a:t>Note:</a:t>
            </a: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roughly 6,000 plots in camps are currently empty</a:t>
            </a:r>
          </a:p>
        </p:txBody>
      </p:sp>
      <p:sp>
        <p:nvSpPr>
          <p:cNvPr id="4" name="Slide Number Placeholder 3"/>
          <p:cNvSpPr>
            <a:spLocks noGrp="1"/>
          </p:cNvSpPr>
          <p:nvPr>
            <p:ph type="sldNum" sz="quarter" idx="10"/>
          </p:nvPr>
        </p:nvSpPr>
        <p:spPr/>
        <p:txBody>
          <a:bodyPr/>
          <a:lstStyle/>
          <a:p>
            <a:fld id="{6B69D276-5C27-0048-BF36-4302BA85142B}" type="slidenum">
              <a:rPr lang="en-US" smtClean="0"/>
              <a:t>5</a:t>
            </a:fld>
            <a:endParaRPr lang="en-US"/>
          </a:p>
        </p:txBody>
      </p:sp>
    </p:spTree>
    <p:extLst>
      <p:ext uri="{BB962C8B-B14F-4D97-AF65-F5344CB8AC3E}">
        <p14:creationId xmlns:p14="http://schemas.microsoft.com/office/powerpoint/2010/main" val="187427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7</a:t>
            </a:fld>
            <a:endParaRPr lang="en-GB">
              <a:solidFill>
                <a:srgbClr val="000000"/>
              </a:solidFill>
            </a:endParaRPr>
          </a:p>
        </p:txBody>
      </p:sp>
    </p:spTree>
    <p:extLst>
      <p:ext uri="{BB962C8B-B14F-4D97-AF65-F5344CB8AC3E}">
        <p14:creationId xmlns:p14="http://schemas.microsoft.com/office/powerpoint/2010/main" val="179417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8</a:t>
            </a:fld>
            <a:endParaRPr lang="en-GB">
              <a:solidFill>
                <a:srgbClr val="000000"/>
              </a:solidFill>
            </a:endParaRPr>
          </a:p>
        </p:txBody>
      </p:sp>
    </p:spTree>
    <p:extLst>
      <p:ext uri="{BB962C8B-B14F-4D97-AF65-F5344CB8AC3E}">
        <p14:creationId xmlns:p14="http://schemas.microsoft.com/office/powerpoint/2010/main" val="380476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1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3015287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2975739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4778095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3541553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9146205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7180278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818608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649199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9644452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32105172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411660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pPr defTabSz="914400"/>
              <a:t>‹#›</a:t>
            </a:fld>
            <a:endParaRPr lang="en-GB" dirty="0"/>
          </a:p>
        </p:txBody>
      </p:sp>
      <p:sp>
        <p:nvSpPr>
          <p:cNvPr id="7"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endParaRPr>
          </a:p>
        </p:txBody>
      </p:sp>
      <p:grpSp>
        <p:nvGrpSpPr>
          <p:cNvPr id="31" name="Group 30"/>
          <p:cNvGrpSpPr/>
          <p:nvPr userDrawn="1"/>
        </p:nvGrpSpPr>
        <p:grpSpPr>
          <a:xfrm>
            <a:off x="467544" y="4681978"/>
            <a:ext cx="1908720" cy="400110"/>
            <a:chOff x="3671392" y="6274574"/>
            <a:chExt cx="1908720" cy="533479"/>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4"/>
              <a:ext cx="1584176"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2" name="Rectangle 2"/>
          <p:cNvSpPr>
            <a:spLocks noChangeArrowheads="1"/>
          </p:cNvSpPr>
          <p:nvPr userDrawn="1"/>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Tree>
    <p:extLst>
      <p:ext uri="{BB962C8B-B14F-4D97-AF65-F5344CB8AC3E}">
        <p14:creationId xmlns:p14="http://schemas.microsoft.com/office/powerpoint/2010/main" val="208334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heltercluster.org/response/ira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1</a:t>
            </a:fld>
            <a:endParaRPr lang="en-GB">
              <a:solidFill>
                <a:srgbClr val="7F1416"/>
              </a:solidFill>
            </a:endParaRPr>
          </a:p>
        </p:txBody>
      </p:sp>
      <p:sp>
        <p:nvSpPr>
          <p:cNvPr id="2" name="Rectangle 1"/>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3" name="Rectangle 2"/>
          <p:cNvSpPr/>
          <p:nvPr/>
        </p:nvSpPr>
        <p:spPr>
          <a:xfrm>
            <a:off x="7295" y="197490"/>
            <a:ext cx="9089409" cy="400110"/>
          </a:xfrm>
          <a:prstGeom prst="rect">
            <a:avLst/>
          </a:prstGeom>
        </p:spPr>
        <p:txBody>
          <a:bodyPr wrap="square">
            <a:spAutoFit/>
          </a:bodyPr>
          <a:lstStyle/>
          <a:p>
            <a:r>
              <a:rPr lang="en-US" sz="2000" dirty="0">
                <a:solidFill>
                  <a:srgbClr val="0070C0"/>
                </a:solidFill>
                <a:latin typeface="Calibri Light" panose="020F0302020204030204" pitchFamily="34" charset="0"/>
                <a:ea typeface="Verdana" pitchFamily="34" charset="0"/>
                <a:cs typeface="Verdana" pitchFamily="34" charset="0"/>
              </a:rPr>
              <a:t>Sub-National Shelter &amp; NFI Cluster Coordination meeting for </a:t>
            </a:r>
            <a:r>
              <a:rPr lang="en-US" sz="2000" dirty="0" smtClean="0">
                <a:solidFill>
                  <a:srgbClr val="0070C0"/>
                </a:solidFill>
                <a:latin typeface="Calibri Light" panose="020F0302020204030204" pitchFamily="34" charset="0"/>
                <a:ea typeface="Verdana" pitchFamily="34" charset="0"/>
                <a:cs typeface="Verdana" pitchFamily="34" charset="0"/>
              </a:rPr>
              <a:t>KRI</a:t>
            </a:r>
            <a:endParaRPr lang="en-US" sz="2000" dirty="0">
              <a:solidFill>
                <a:srgbClr val="0070C0"/>
              </a:solidFill>
              <a:latin typeface="Calibri Light" panose="020F0302020204030204" pitchFamily="34" charset="0"/>
              <a:ea typeface="Verdana" pitchFamily="34" charset="0"/>
              <a:cs typeface="Verdana" pitchFamily="34" charset="0"/>
            </a:endParaRPr>
          </a:p>
        </p:txBody>
      </p:sp>
      <p:sp>
        <p:nvSpPr>
          <p:cNvPr id="4" name="Rectangle 3"/>
          <p:cNvSpPr/>
          <p:nvPr/>
        </p:nvSpPr>
        <p:spPr>
          <a:xfrm>
            <a:off x="640085" y="706962"/>
            <a:ext cx="8456619" cy="3908762"/>
          </a:xfrm>
          <a:prstGeom prst="rect">
            <a:avLst/>
          </a:prstGeom>
        </p:spPr>
        <p:txBody>
          <a:bodyPr wrap="square">
            <a:spAutoFit/>
          </a:bodyPr>
          <a:lstStyle/>
          <a:p>
            <a:r>
              <a:rPr lang="en-US" b="1" dirty="0" smtClean="0">
                <a:solidFill>
                  <a:schemeClr val="tx1">
                    <a:lumMod val="65000"/>
                    <a:lumOff val="35000"/>
                  </a:schemeClr>
                </a:solidFill>
                <a:latin typeface="Calibri Light" panose="020F0302020204030204" pitchFamily="34" charset="0"/>
              </a:rPr>
              <a:t>Agenda</a:t>
            </a:r>
          </a:p>
          <a:p>
            <a:endParaRPr lang="en-US" dirty="0" smtClean="0">
              <a:solidFill>
                <a:schemeClr val="tx1">
                  <a:lumMod val="65000"/>
                  <a:lumOff val="35000"/>
                </a:schemeClr>
              </a:solidFill>
              <a:latin typeface="Calibri Light" panose="020F0302020204030204" pitchFamily="34" charset="0"/>
            </a:endParaRPr>
          </a:p>
          <a:p>
            <a:pPr marL="285750" indent="-285750">
              <a:buFont typeface="Wingdings" panose="05000000000000000000" pitchFamily="2" charset="2"/>
              <a:buChar char="Ø"/>
            </a:pPr>
            <a:r>
              <a:rPr lang="en-GB" dirty="0" smtClean="0"/>
              <a:t>Review </a:t>
            </a:r>
            <a:r>
              <a:rPr lang="en-GB" dirty="0"/>
              <a:t>from previous </a:t>
            </a:r>
            <a:r>
              <a:rPr lang="en-GB" dirty="0" smtClean="0"/>
              <a:t>meeting</a:t>
            </a:r>
          </a:p>
          <a:p>
            <a:pPr marL="285750" indent="-285750">
              <a:buFont typeface="Wingdings" panose="05000000000000000000" pitchFamily="2" charset="2"/>
              <a:buChar char="Ø"/>
            </a:pPr>
            <a:r>
              <a:rPr lang="en-GB" dirty="0" smtClean="0"/>
              <a:t>Information </a:t>
            </a:r>
            <a:r>
              <a:rPr lang="en-GB" dirty="0"/>
              <a:t>Management </a:t>
            </a:r>
            <a:r>
              <a:rPr lang="en-GB" dirty="0" smtClean="0"/>
              <a:t>updates</a:t>
            </a:r>
          </a:p>
          <a:p>
            <a:pPr marL="285750" indent="-285750">
              <a:buFont typeface="Wingdings" panose="05000000000000000000" pitchFamily="2" charset="2"/>
              <a:buChar char="Ø"/>
            </a:pPr>
            <a:r>
              <a:rPr lang="en-GB" dirty="0" smtClean="0"/>
              <a:t>Ongoing </a:t>
            </a:r>
            <a:r>
              <a:rPr lang="en-GB" dirty="0"/>
              <a:t>Emergency </a:t>
            </a:r>
            <a:r>
              <a:rPr lang="en-GB" dirty="0" smtClean="0"/>
              <a:t>Response</a:t>
            </a:r>
          </a:p>
          <a:p>
            <a:pPr marL="285750" indent="-285750">
              <a:buFont typeface="Wingdings" panose="05000000000000000000" pitchFamily="2" charset="2"/>
              <a:buChar char="Ø"/>
            </a:pPr>
            <a:r>
              <a:rPr lang="en-GB" dirty="0" smtClean="0"/>
              <a:t>Update </a:t>
            </a:r>
            <a:r>
              <a:rPr lang="en-GB" dirty="0"/>
              <a:t>on Mosul Operational </a:t>
            </a:r>
            <a:r>
              <a:rPr lang="en-GB" dirty="0" smtClean="0"/>
              <a:t>Planning</a:t>
            </a:r>
          </a:p>
          <a:p>
            <a:pPr marL="285750" indent="-285750">
              <a:buFont typeface="Wingdings" panose="05000000000000000000" pitchFamily="2" charset="2"/>
              <a:buChar char="Ø"/>
            </a:pPr>
            <a:r>
              <a:rPr lang="en-GB" dirty="0" smtClean="0"/>
              <a:t>Update </a:t>
            </a:r>
            <a:r>
              <a:rPr lang="en-GB" dirty="0"/>
              <a:t>on latest IHPF </a:t>
            </a:r>
            <a:r>
              <a:rPr lang="en-GB" dirty="0" smtClean="0"/>
              <a:t>Process</a:t>
            </a:r>
          </a:p>
          <a:p>
            <a:pPr marL="285750" indent="-285750">
              <a:buFont typeface="Wingdings" panose="05000000000000000000" pitchFamily="2" charset="2"/>
              <a:buChar char="Ø"/>
            </a:pPr>
            <a:r>
              <a:rPr lang="en-GB" dirty="0" smtClean="0"/>
              <a:t>Technical </a:t>
            </a:r>
            <a:r>
              <a:rPr lang="en-GB" dirty="0"/>
              <a:t>Guidance: Cluster NFI kit and Emergency Shelter Kit and Emergency Seal Off Kit </a:t>
            </a:r>
            <a:r>
              <a:rPr lang="en-GB" dirty="0" smtClean="0"/>
              <a:t>Guidance</a:t>
            </a:r>
          </a:p>
          <a:p>
            <a:pPr marL="285750" indent="-285750">
              <a:buFont typeface="Wingdings" panose="05000000000000000000" pitchFamily="2" charset="2"/>
              <a:buChar char="Ø"/>
            </a:pPr>
            <a:r>
              <a:rPr lang="en-GB" dirty="0" smtClean="0"/>
              <a:t>Governorate </a:t>
            </a:r>
            <a:r>
              <a:rPr lang="en-GB" dirty="0"/>
              <a:t>and Agencies Updates </a:t>
            </a:r>
            <a:r>
              <a:rPr lang="en-GB" dirty="0" smtClean="0"/>
              <a:t>KRI</a:t>
            </a:r>
          </a:p>
          <a:p>
            <a:pPr marL="285750" indent="-285750">
              <a:buFont typeface="Wingdings" panose="05000000000000000000" pitchFamily="2" charset="2"/>
              <a:buChar char="Ø"/>
            </a:pPr>
            <a:r>
              <a:rPr lang="en-GB" dirty="0" smtClean="0"/>
              <a:t>AOB</a:t>
            </a:r>
            <a:endParaRPr lang="en-GB" dirty="0"/>
          </a:p>
          <a:p>
            <a:pPr marL="285750" lvl="0" indent="-285750">
              <a:buFont typeface="Wingdings" panose="05000000000000000000" pitchFamily="2" charset="2"/>
              <a:buChar char="Ø"/>
            </a:pPr>
            <a:endParaRPr lang="en-GB" dirty="0" smtClean="0">
              <a:solidFill>
                <a:srgbClr val="FF0000"/>
              </a:solidFill>
            </a:endParaRPr>
          </a:p>
          <a:p>
            <a:pPr marL="285750" lvl="0" indent="-285750">
              <a:buFont typeface="Wingdings" panose="05000000000000000000" pitchFamily="2" charset="2"/>
              <a:buChar char="Ø"/>
            </a:pPr>
            <a:endParaRPr lang="en-GB" dirty="0" smtClean="0">
              <a:solidFill>
                <a:srgbClr val="FF0000"/>
              </a:solidFill>
            </a:endParaRPr>
          </a:p>
          <a:p>
            <a:pPr algn="r"/>
            <a:r>
              <a:rPr lang="en-US" sz="1400" i="1" dirty="0" smtClean="0">
                <a:solidFill>
                  <a:schemeClr val="tx1">
                    <a:lumMod val="65000"/>
                    <a:lumOff val="35000"/>
                  </a:schemeClr>
                </a:solidFill>
                <a:latin typeface="Calibri Light" panose="020F0302020204030204" pitchFamily="34" charset="0"/>
              </a:rPr>
              <a:t>Wednesday</a:t>
            </a:r>
            <a:r>
              <a:rPr lang="en-US" sz="1400" i="1" dirty="0">
                <a:solidFill>
                  <a:schemeClr val="tx1">
                    <a:lumMod val="65000"/>
                    <a:lumOff val="35000"/>
                  </a:schemeClr>
                </a:solidFill>
                <a:latin typeface="Calibri Light" panose="020F0302020204030204" pitchFamily="34" charset="0"/>
              </a:rPr>
              <a:t>, </a:t>
            </a:r>
            <a:r>
              <a:rPr lang="en-US" sz="1400" i="1" dirty="0" smtClean="0">
                <a:solidFill>
                  <a:schemeClr val="tx1">
                    <a:lumMod val="65000"/>
                    <a:lumOff val="35000"/>
                  </a:schemeClr>
                </a:solidFill>
                <a:latin typeface="Calibri Light" panose="020F0302020204030204" pitchFamily="34" charset="0"/>
              </a:rPr>
              <a:t>14</a:t>
            </a:r>
            <a:r>
              <a:rPr lang="en-US" sz="1400" i="1" baseline="30000" dirty="0" smtClean="0">
                <a:solidFill>
                  <a:schemeClr val="tx1">
                    <a:lumMod val="65000"/>
                    <a:lumOff val="35000"/>
                  </a:schemeClr>
                </a:solidFill>
                <a:latin typeface="Calibri Light" panose="020F0302020204030204" pitchFamily="34" charset="0"/>
              </a:rPr>
              <a:t>th</a:t>
            </a:r>
            <a:r>
              <a:rPr lang="en-US" sz="1400" i="1" dirty="0">
                <a:solidFill>
                  <a:schemeClr val="tx1">
                    <a:lumMod val="65000"/>
                    <a:lumOff val="35000"/>
                  </a:schemeClr>
                </a:solidFill>
                <a:latin typeface="Calibri Light" panose="020F0302020204030204" pitchFamily="34" charset="0"/>
              </a:rPr>
              <a:t> </a:t>
            </a:r>
            <a:r>
              <a:rPr lang="en-US" sz="1400" i="1" dirty="0" smtClean="0">
                <a:solidFill>
                  <a:schemeClr val="tx1">
                    <a:lumMod val="65000"/>
                    <a:lumOff val="35000"/>
                  </a:schemeClr>
                </a:solidFill>
                <a:latin typeface="Calibri Light" panose="020F0302020204030204" pitchFamily="34" charset="0"/>
              </a:rPr>
              <a:t>September </a:t>
            </a:r>
            <a:r>
              <a:rPr lang="en-US" sz="1400" i="1" dirty="0">
                <a:solidFill>
                  <a:schemeClr val="tx1">
                    <a:lumMod val="65000"/>
                    <a:lumOff val="35000"/>
                  </a:schemeClr>
                </a:solidFill>
                <a:latin typeface="Calibri Light" panose="020F0302020204030204" pitchFamily="34" charset="0"/>
              </a:rPr>
              <a:t>2016</a:t>
            </a:r>
          </a:p>
        </p:txBody>
      </p:sp>
    </p:spTree>
    <p:extLst>
      <p:ext uri="{BB962C8B-B14F-4D97-AF65-F5344CB8AC3E}">
        <p14:creationId xmlns:p14="http://schemas.microsoft.com/office/powerpoint/2010/main" val="30921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10</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Humanitarian Pooled Fund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236133" y="482672"/>
            <a:ext cx="6747934" cy="4111553"/>
          </a:xfrm>
          <a:prstGeom prst="rect">
            <a:avLst/>
          </a:prstGeom>
        </p:spPr>
      </p:pic>
    </p:spTree>
    <p:extLst>
      <p:ext uri="{BB962C8B-B14F-4D97-AF65-F5344CB8AC3E}">
        <p14:creationId xmlns:p14="http://schemas.microsoft.com/office/powerpoint/2010/main" val="390814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Humanitarian Pooled Fund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2009490" y="904401"/>
            <a:ext cx="4933950" cy="3057525"/>
          </a:xfrm>
          <a:prstGeom prst="rect">
            <a:avLst/>
          </a:prstGeom>
        </p:spPr>
      </p:pic>
    </p:spTree>
    <p:extLst>
      <p:ext uri="{BB962C8B-B14F-4D97-AF65-F5344CB8AC3E}">
        <p14:creationId xmlns:p14="http://schemas.microsoft.com/office/powerpoint/2010/main" val="256702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Humanitarian Pooled Fund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2594571" y="599017"/>
            <a:ext cx="3611496" cy="3642783"/>
          </a:xfrm>
          <a:prstGeom prst="rect">
            <a:avLst/>
          </a:prstGeom>
        </p:spPr>
      </p:pic>
    </p:spTree>
    <p:extLst>
      <p:ext uri="{BB962C8B-B14F-4D97-AF65-F5344CB8AC3E}">
        <p14:creationId xmlns:p14="http://schemas.microsoft.com/office/powerpoint/2010/main" val="134567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Humanitarian Pooled Fund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91017" y="1288521"/>
            <a:ext cx="1714500" cy="2438400"/>
          </a:xfrm>
          <a:prstGeom prst="rect">
            <a:avLst/>
          </a:prstGeom>
        </p:spPr>
      </p:pic>
      <p:pic>
        <p:nvPicPr>
          <p:cNvPr id="5" name="Picture 4"/>
          <p:cNvPicPr>
            <a:picLocks noChangeAspect="1"/>
          </p:cNvPicPr>
          <p:nvPr/>
        </p:nvPicPr>
        <p:blipFill>
          <a:blip r:embed="rId3"/>
          <a:stretch>
            <a:fillRect/>
          </a:stretch>
        </p:blipFill>
        <p:spPr>
          <a:xfrm>
            <a:off x="2228850" y="727040"/>
            <a:ext cx="2343150" cy="1257300"/>
          </a:xfrm>
          <a:prstGeom prst="rect">
            <a:avLst/>
          </a:prstGeom>
        </p:spPr>
      </p:pic>
      <p:pic>
        <p:nvPicPr>
          <p:cNvPr id="7" name="Picture 6"/>
          <p:cNvPicPr>
            <a:picLocks noChangeAspect="1"/>
          </p:cNvPicPr>
          <p:nvPr/>
        </p:nvPicPr>
        <p:blipFill>
          <a:blip r:embed="rId4"/>
          <a:stretch>
            <a:fillRect/>
          </a:stretch>
        </p:blipFill>
        <p:spPr>
          <a:xfrm>
            <a:off x="5749395" y="727040"/>
            <a:ext cx="2352675" cy="1171575"/>
          </a:xfrm>
          <a:prstGeom prst="rect">
            <a:avLst/>
          </a:prstGeom>
        </p:spPr>
      </p:pic>
      <p:pic>
        <p:nvPicPr>
          <p:cNvPr id="8" name="Picture 7"/>
          <p:cNvPicPr>
            <a:picLocks noChangeAspect="1"/>
          </p:cNvPicPr>
          <p:nvPr/>
        </p:nvPicPr>
        <p:blipFill>
          <a:blip r:embed="rId5"/>
          <a:stretch>
            <a:fillRect/>
          </a:stretch>
        </p:blipFill>
        <p:spPr>
          <a:xfrm>
            <a:off x="2228850" y="2507721"/>
            <a:ext cx="2762250" cy="1714500"/>
          </a:xfrm>
          <a:prstGeom prst="rect">
            <a:avLst/>
          </a:prstGeom>
        </p:spPr>
      </p:pic>
      <p:pic>
        <p:nvPicPr>
          <p:cNvPr id="9" name="Picture 8"/>
          <p:cNvPicPr>
            <a:picLocks noChangeAspect="1"/>
          </p:cNvPicPr>
          <p:nvPr/>
        </p:nvPicPr>
        <p:blipFill>
          <a:blip r:embed="rId6"/>
          <a:stretch>
            <a:fillRect/>
          </a:stretch>
        </p:blipFill>
        <p:spPr>
          <a:xfrm>
            <a:off x="5414433" y="2221829"/>
            <a:ext cx="3057525" cy="2019300"/>
          </a:xfrm>
          <a:prstGeom prst="rect">
            <a:avLst/>
          </a:prstGeom>
        </p:spPr>
      </p:pic>
    </p:spTree>
    <p:extLst>
      <p:ext uri="{BB962C8B-B14F-4D97-AF65-F5344CB8AC3E}">
        <p14:creationId xmlns:p14="http://schemas.microsoft.com/office/powerpoint/2010/main" val="3329089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0647"/>
            <a:ext cx="8229600" cy="3803976"/>
          </a:xfrm>
        </p:spPr>
        <p:txBody>
          <a:bodyPr>
            <a:normAutofit/>
          </a:bodyPr>
          <a:lstStyle/>
          <a:p>
            <a:r>
              <a:rPr lang="en-US" sz="1600" dirty="0" smtClean="0">
                <a:latin typeface="Calibri Light" panose="020F0302020204030204" pitchFamily="34" charset="0"/>
              </a:rPr>
              <a:t>Shelter Cluster is maintaining a matrix of Mosul preparedness (and response) activities by agency to get an overview of the resources available or in the pipeline. </a:t>
            </a:r>
            <a:endParaRPr lang="en-US" sz="1600" dirty="0">
              <a:latin typeface="Calibri Light" panose="020F0302020204030204" pitchFamily="34" charset="0"/>
            </a:endParaRPr>
          </a:p>
          <a:p>
            <a:pPr marL="0" indent="0">
              <a:buNone/>
            </a:pPr>
            <a:endParaRPr lang="en-US" sz="1600" dirty="0">
              <a:latin typeface="Calibri Light" panose="020F0302020204030204" pitchFamily="34" charset="0"/>
            </a:endParaRPr>
          </a:p>
          <a:p>
            <a:pPr marL="0" indent="0">
              <a:buNone/>
            </a:pPr>
            <a:endParaRPr lang="en-US" sz="1600" dirty="0" smtClean="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14</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Resource Mapping</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77888" y="1400147"/>
            <a:ext cx="7346633" cy="2987516"/>
          </a:xfrm>
          <a:prstGeom prst="rect">
            <a:avLst/>
          </a:prstGeom>
        </p:spPr>
      </p:pic>
    </p:spTree>
    <p:extLst>
      <p:ext uri="{BB962C8B-B14F-4D97-AF65-F5344CB8AC3E}">
        <p14:creationId xmlns:p14="http://schemas.microsoft.com/office/powerpoint/2010/main" val="132490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8"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4</a:t>
            </a:r>
            <a:r>
              <a:rPr lang="en-US" sz="1800" b="0" dirty="0" smtClean="0">
                <a:latin typeface="Calibri Light" panose="020F0302020204030204" pitchFamily="34" charset="0"/>
                <a:cs typeface="Arial" panose="020B0604020202020204" pitchFamily="34" charset="0"/>
              </a:rPr>
              <a:t>.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Settlement Typology, Cluster NFI kit and </a:t>
            </a:r>
            <a:r>
              <a:rPr lang="en-GB" sz="1800" b="0" dirty="0">
                <a:solidFill>
                  <a:srgbClr val="00B0F0"/>
                </a:solidFill>
                <a:latin typeface="Calibri Light" panose="020F0302020204030204" pitchFamily="34" charset="0"/>
              </a:rPr>
              <a:t>Emergency Shelter Kit Guidance</a:t>
            </a:r>
            <a:r>
              <a:rPr lang="en-US" sz="1800" b="0" dirty="0">
                <a:solidFill>
                  <a:srgbClr val="00B0F0"/>
                </a:solidFill>
                <a:latin typeface="Calibri Light" panose="020F0302020204030204" pitchFamily="34" charset="0"/>
              </a:rPr>
              <a:t> </a:t>
            </a:r>
          </a:p>
        </p:txBody>
      </p:sp>
      <p:pic>
        <p:nvPicPr>
          <p:cNvPr id="2" name="Picture 1"/>
          <p:cNvPicPr>
            <a:picLocks noChangeAspect="1"/>
          </p:cNvPicPr>
          <p:nvPr/>
        </p:nvPicPr>
        <p:blipFill>
          <a:blip r:embed="rId2"/>
          <a:stretch>
            <a:fillRect/>
          </a:stretch>
        </p:blipFill>
        <p:spPr>
          <a:xfrm>
            <a:off x="781981" y="640301"/>
            <a:ext cx="7845552" cy="3770832"/>
          </a:xfrm>
          <a:prstGeom prst="rect">
            <a:avLst/>
          </a:prstGeom>
        </p:spPr>
      </p:pic>
    </p:spTree>
    <p:extLst>
      <p:ext uri="{BB962C8B-B14F-4D97-AF65-F5344CB8AC3E}">
        <p14:creationId xmlns:p14="http://schemas.microsoft.com/office/powerpoint/2010/main" val="339782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8"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4</a:t>
            </a:r>
            <a:r>
              <a:rPr lang="en-US" sz="1800" b="0" dirty="0" smtClean="0">
                <a:latin typeface="Calibri Light" panose="020F0302020204030204" pitchFamily="34" charset="0"/>
                <a:cs typeface="Arial" panose="020B0604020202020204" pitchFamily="34" charset="0"/>
              </a:rPr>
              <a:t>.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Settlement Typology, Cluster NFI kit and </a:t>
            </a:r>
            <a:r>
              <a:rPr lang="en-GB" sz="1800" b="0" dirty="0">
                <a:solidFill>
                  <a:srgbClr val="00B0F0"/>
                </a:solidFill>
                <a:latin typeface="Calibri Light" panose="020F0302020204030204" pitchFamily="34" charset="0"/>
              </a:rPr>
              <a:t>Emergency Shelter Kit Guidance</a:t>
            </a:r>
            <a:r>
              <a:rPr lang="en-US" sz="1800" b="0" dirty="0">
                <a:solidFill>
                  <a:srgbClr val="00B0F0"/>
                </a:solidFill>
                <a:latin typeface="Calibri Light" panose="020F0302020204030204" pitchFamily="34" charset="0"/>
              </a:rPr>
              <a:t> </a:t>
            </a:r>
          </a:p>
        </p:txBody>
      </p:sp>
      <p:pic>
        <p:nvPicPr>
          <p:cNvPr id="2" name="Picture 1"/>
          <p:cNvPicPr>
            <a:picLocks noChangeAspect="1"/>
          </p:cNvPicPr>
          <p:nvPr/>
        </p:nvPicPr>
        <p:blipFill>
          <a:blip r:embed="rId2"/>
          <a:stretch>
            <a:fillRect/>
          </a:stretch>
        </p:blipFill>
        <p:spPr>
          <a:xfrm>
            <a:off x="1726690" y="596267"/>
            <a:ext cx="6039612" cy="4026533"/>
          </a:xfrm>
          <a:prstGeom prst="rect">
            <a:avLst/>
          </a:prstGeom>
        </p:spPr>
      </p:pic>
    </p:spTree>
    <p:extLst>
      <p:ext uri="{BB962C8B-B14F-4D97-AF65-F5344CB8AC3E}">
        <p14:creationId xmlns:p14="http://schemas.microsoft.com/office/powerpoint/2010/main" val="230589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
        <p:nvSpPr>
          <p:cNvPr id="8"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4</a:t>
            </a:r>
            <a:r>
              <a:rPr lang="en-US" sz="1800" b="0" dirty="0" smtClean="0">
                <a:latin typeface="Calibri Light" panose="020F0302020204030204" pitchFamily="34" charset="0"/>
                <a:cs typeface="Arial" panose="020B0604020202020204" pitchFamily="34" charset="0"/>
              </a:rPr>
              <a:t>.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Settlement Typology, Cluster NFI kit and </a:t>
            </a:r>
            <a:r>
              <a:rPr lang="en-GB" sz="1800" b="0" dirty="0">
                <a:solidFill>
                  <a:srgbClr val="00B0F0"/>
                </a:solidFill>
                <a:latin typeface="Calibri Light" panose="020F0302020204030204" pitchFamily="34" charset="0"/>
              </a:rPr>
              <a:t>Emergency Shelter Kit Guidance</a:t>
            </a:r>
            <a:r>
              <a:rPr lang="en-US" sz="1800" b="0" dirty="0">
                <a:solidFill>
                  <a:srgbClr val="00B0F0"/>
                </a:solidFill>
                <a:latin typeface="Calibri Light" panose="020F0302020204030204" pitchFamily="34" charset="0"/>
              </a:rPr>
              <a:t> </a:t>
            </a:r>
          </a:p>
        </p:txBody>
      </p:sp>
      <p:pic>
        <p:nvPicPr>
          <p:cNvPr id="3" name="Picture 2"/>
          <p:cNvPicPr>
            <a:picLocks noChangeAspect="1"/>
          </p:cNvPicPr>
          <p:nvPr/>
        </p:nvPicPr>
        <p:blipFill>
          <a:blip r:embed="rId2"/>
          <a:stretch>
            <a:fillRect/>
          </a:stretch>
        </p:blipFill>
        <p:spPr>
          <a:xfrm>
            <a:off x="1347270" y="575734"/>
            <a:ext cx="6795135" cy="4030134"/>
          </a:xfrm>
          <a:prstGeom prst="rect">
            <a:avLst/>
          </a:prstGeom>
        </p:spPr>
      </p:pic>
    </p:spTree>
    <p:extLst>
      <p:ext uri="{BB962C8B-B14F-4D97-AF65-F5344CB8AC3E}">
        <p14:creationId xmlns:p14="http://schemas.microsoft.com/office/powerpoint/2010/main" val="266909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18</a:t>
            </a:fld>
            <a:endParaRPr lang="en-GB">
              <a:latin typeface="Calibri"/>
            </a:endParaRPr>
          </a:p>
        </p:txBody>
      </p:sp>
      <p:sp>
        <p:nvSpPr>
          <p:cNvPr id="8"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4</a:t>
            </a:r>
            <a:r>
              <a:rPr lang="en-US" sz="1800" b="0" dirty="0" smtClean="0">
                <a:latin typeface="Calibri Light" panose="020F0302020204030204" pitchFamily="34" charset="0"/>
                <a:cs typeface="Arial" panose="020B0604020202020204" pitchFamily="34" charset="0"/>
              </a:rPr>
              <a:t>.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Settlement Typology, Cluster NFI kit and </a:t>
            </a:r>
            <a:r>
              <a:rPr lang="en-GB" sz="1800" b="0" dirty="0">
                <a:solidFill>
                  <a:srgbClr val="00B0F0"/>
                </a:solidFill>
                <a:latin typeface="Calibri Light" panose="020F0302020204030204" pitchFamily="34" charset="0"/>
              </a:rPr>
              <a:t>Emergency Shelter Kit Guidance</a:t>
            </a:r>
            <a:r>
              <a:rPr lang="en-US" sz="1800" b="0" dirty="0">
                <a:solidFill>
                  <a:srgbClr val="00B0F0"/>
                </a:solidFill>
                <a:latin typeface="Calibri Light" panose="020F0302020204030204" pitchFamily="34" charset="0"/>
              </a:rPr>
              <a:t> </a:t>
            </a:r>
          </a:p>
        </p:txBody>
      </p:sp>
      <p:pic>
        <p:nvPicPr>
          <p:cNvPr id="3" name="Picture 2"/>
          <p:cNvPicPr>
            <a:picLocks noChangeAspect="1"/>
          </p:cNvPicPr>
          <p:nvPr/>
        </p:nvPicPr>
        <p:blipFill>
          <a:blip r:embed="rId2"/>
          <a:stretch>
            <a:fillRect/>
          </a:stretch>
        </p:blipFill>
        <p:spPr>
          <a:xfrm>
            <a:off x="1064895" y="511793"/>
            <a:ext cx="6555105" cy="4175189"/>
          </a:xfrm>
          <a:prstGeom prst="rect">
            <a:avLst/>
          </a:prstGeom>
        </p:spPr>
      </p:pic>
    </p:spTree>
    <p:extLst>
      <p:ext uri="{BB962C8B-B14F-4D97-AF65-F5344CB8AC3E}">
        <p14:creationId xmlns:p14="http://schemas.microsoft.com/office/powerpoint/2010/main" val="387594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19</a:t>
            </a:fld>
            <a:endParaRPr lang="en-GB">
              <a:latin typeface="Calibri"/>
            </a:endParaRPr>
          </a:p>
        </p:txBody>
      </p:sp>
      <p:sp>
        <p:nvSpPr>
          <p:cNvPr id="8" name="Content Placeholder 2"/>
          <p:cNvSpPr>
            <a:spLocks noGrp="1"/>
          </p:cNvSpPr>
          <p:nvPr>
            <p:ph idx="1"/>
          </p:nvPr>
        </p:nvSpPr>
        <p:spPr>
          <a:xfrm>
            <a:off x="125536" y="1005045"/>
            <a:ext cx="8892928" cy="3151222"/>
          </a:xfrm>
        </p:spPr>
        <p:txBody>
          <a:bodyPr>
            <a:noAutofit/>
          </a:bodyPr>
          <a:lstStyle/>
          <a:p>
            <a:pPr marL="0" lvl="0" indent="0">
              <a:buNone/>
            </a:pPr>
            <a:endParaRPr lang="en-US" sz="1600" dirty="0">
              <a:solidFill>
                <a:schemeClr val="tx1">
                  <a:lumMod val="75000"/>
                  <a:lumOff val="25000"/>
                </a:schemeClr>
              </a:solidFill>
              <a:latin typeface="Calibri Light" panose="020F0302020204030204" pitchFamily="34" charset="0"/>
            </a:endParaRPr>
          </a:p>
          <a:p>
            <a:pPr algn="just"/>
            <a:endParaRPr lang="en-US" sz="1600" dirty="0">
              <a:solidFill>
                <a:schemeClr val="tx1">
                  <a:lumMod val="75000"/>
                  <a:lumOff val="25000"/>
                </a:schemeClr>
              </a:solidFill>
              <a:latin typeface="Calibri Light" panose="020F0302020204030204" pitchFamily="34" charset="0"/>
            </a:endParaRPr>
          </a:p>
          <a:p>
            <a:pPr marL="0" indent="0" algn="just">
              <a:buNone/>
            </a:pPr>
            <a:endParaRPr lang="en-US" sz="1600" dirty="0" smtClean="0">
              <a:solidFill>
                <a:schemeClr val="tx1">
                  <a:lumMod val="75000"/>
                  <a:lumOff val="25000"/>
                </a:schemeClr>
              </a:solidFill>
              <a:latin typeface="Calibri Light" panose="020F0302020204030204" pitchFamily="34" charset="0"/>
            </a:endParaRPr>
          </a:p>
        </p:txBody>
      </p:sp>
      <p:sp>
        <p:nvSpPr>
          <p:cNvPr id="7"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5</a:t>
            </a:r>
            <a:r>
              <a:rPr lang="en-US" sz="1800" b="0" dirty="0" smtClean="0">
                <a:latin typeface="Calibri Light" panose="020F0302020204030204" pitchFamily="34" charset="0"/>
                <a:cs typeface="Arial" panose="020B0604020202020204" pitchFamily="34" charset="0"/>
              </a:rPr>
              <a:t>. </a:t>
            </a:r>
            <a:r>
              <a:rPr lang="en-US" sz="1800" b="0" dirty="0">
                <a:latin typeface="Calibri Light" panose="020F0302020204030204" pitchFamily="34" charset="0"/>
              </a:rPr>
              <a:t>Governorate and Agencies Updates </a:t>
            </a:r>
            <a:endParaRPr lang="en-US" sz="1800" b="0" dirty="0">
              <a:solidFill>
                <a:srgbClr val="0070C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467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a:t>
            </a:fld>
            <a:endParaRPr lang="en-GB">
              <a:latin typeface="Calibri"/>
            </a:endParaRPr>
          </a:p>
        </p:txBody>
      </p:sp>
      <p:sp>
        <p:nvSpPr>
          <p:cNvPr id="6"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1.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a:t>
            </a:r>
            <a:r>
              <a:rPr lang="en-GB" sz="1800" b="0" dirty="0" smtClean="0">
                <a:latin typeface="Calibri Light" panose="020F0302020204030204" pitchFamily="34" charset="0"/>
              </a:rPr>
              <a:t>Information Management – Reporting on distributions</a:t>
            </a:r>
            <a:r>
              <a:rPr lang="en-US" sz="1800" b="0" dirty="0" smtClean="0">
                <a:latin typeface="Calibri Light" panose="020F0302020204030204" pitchFamily="34" charset="0"/>
              </a:rPr>
              <a:t> </a:t>
            </a:r>
            <a:endParaRPr lang="en-US" sz="1800" b="0" dirty="0">
              <a:latin typeface="Calibri Light" panose="020F0302020204030204" pitchFamily="34" charset="0"/>
            </a:endParaRPr>
          </a:p>
        </p:txBody>
      </p:sp>
      <p:pic>
        <p:nvPicPr>
          <p:cNvPr id="3" name="Content Placeholder 2"/>
          <p:cNvPicPr>
            <a:picLocks noGrp="1" noChangeAspect="1"/>
          </p:cNvPicPr>
          <p:nvPr>
            <p:ph idx="1"/>
          </p:nvPr>
        </p:nvPicPr>
        <p:blipFill>
          <a:blip r:embed="rId3"/>
          <a:stretch>
            <a:fillRect/>
          </a:stretch>
        </p:blipFill>
        <p:spPr>
          <a:xfrm>
            <a:off x="940797" y="1005417"/>
            <a:ext cx="7262406" cy="3394075"/>
          </a:xfrm>
          <a:prstGeom prst="rect">
            <a:avLst/>
          </a:prstGeom>
        </p:spPr>
      </p:pic>
    </p:spTree>
    <p:extLst>
      <p:ext uri="{BB962C8B-B14F-4D97-AF65-F5344CB8AC3E}">
        <p14:creationId xmlns:p14="http://schemas.microsoft.com/office/powerpoint/2010/main" val="425158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20</a:t>
            </a:fld>
            <a:endParaRPr lang="en-GB">
              <a:latin typeface="Calibri"/>
            </a:endParaRPr>
          </a:p>
        </p:txBody>
      </p:sp>
      <p:sp>
        <p:nvSpPr>
          <p:cNvPr id="8" name="Content Placeholder 2"/>
          <p:cNvSpPr>
            <a:spLocks noGrp="1"/>
          </p:cNvSpPr>
          <p:nvPr>
            <p:ph idx="1"/>
          </p:nvPr>
        </p:nvSpPr>
        <p:spPr>
          <a:xfrm>
            <a:off x="125536" y="777923"/>
            <a:ext cx="8892928" cy="3603009"/>
          </a:xfrm>
        </p:spPr>
        <p:txBody>
          <a:bodyPr>
            <a:noAutofit/>
          </a:bodyPr>
          <a:lstStyle/>
          <a:p>
            <a:pPr lvl="0"/>
            <a:endParaRPr lang="en-GB" sz="2200" dirty="0" smtClean="0">
              <a:solidFill>
                <a:schemeClr val="tx1">
                  <a:lumMod val="65000"/>
                  <a:lumOff val="35000"/>
                </a:schemeClr>
              </a:solidFill>
              <a:latin typeface="Calibri Light" panose="020F0302020204030204" pitchFamily="34" charset="0"/>
            </a:endParaRPr>
          </a:p>
          <a:p>
            <a:pPr algn="just"/>
            <a:endParaRPr lang="en-US" sz="2200" dirty="0" smtClean="0">
              <a:solidFill>
                <a:schemeClr val="tx1">
                  <a:lumMod val="75000"/>
                  <a:lumOff val="25000"/>
                </a:schemeClr>
              </a:solidFill>
              <a:latin typeface="Calibri Light" panose="020F0302020204030204" pitchFamily="34" charset="0"/>
            </a:endParaRPr>
          </a:p>
          <a:p>
            <a:pPr marL="0" indent="0" algn="just">
              <a:buNone/>
            </a:pPr>
            <a:endParaRPr lang="en-US" sz="2200" dirty="0" smtClean="0">
              <a:solidFill>
                <a:schemeClr val="tx1">
                  <a:lumMod val="75000"/>
                  <a:lumOff val="25000"/>
                </a:schemeClr>
              </a:solidFill>
              <a:latin typeface="Calibri Light" panose="020F0302020204030204" pitchFamily="34" charset="0"/>
            </a:endParaRPr>
          </a:p>
        </p:txBody>
      </p:sp>
      <p:sp>
        <p:nvSpPr>
          <p:cNvPr id="7" name="Rectangle 6"/>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2"/>
              </a:rPr>
              <a:t>http://</a:t>
            </a:r>
            <a:r>
              <a:rPr lang="en-US" sz="1500" dirty="0" smtClean="0">
                <a:latin typeface="Calibri Light" panose="020F0302020204030204" pitchFamily="34" charset="0"/>
                <a:hlinkClick r:id="rId2"/>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9"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6</a:t>
            </a:r>
            <a:r>
              <a:rPr lang="en-US" sz="1800" b="0" dirty="0" smtClean="0">
                <a:latin typeface="Calibri Light" panose="020F0302020204030204" pitchFamily="34" charset="0"/>
                <a:cs typeface="Arial" panose="020B0604020202020204" pitchFamily="34" charset="0"/>
              </a:rPr>
              <a:t>. </a:t>
            </a:r>
            <a:r>
              <a:rPr lang="en-US" sz="1800" b="0" dirty="0" smtClean="0">
                <a:latin typeface="Calibri Light" panose="020F0302020204030204" pitchFamily="34" charset="0"/>
              </a:rPr>
              <a:t>AOB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3074" name="Picture 2" descr="C:\Users\mtia\Documents\20160131 Shelter Cluster IMO\@Pictures from Partners\Pict. Fallujah\IOM\June 21st, 2016\Families without tents 21 June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3" y="225739"/>
            <a:ext cx="5834743"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06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3</a:t>
            </a:fld>
            <a:endParaRPr lang="en-GB">
              <a:latin typeface="Calibri"/>
            </a:endParaRPr>
          </a:p>
        </p:txBody>
      </p:sp>
      <p:sp>
        <p:nvSpPr>
          <p:cNvPr id="6" name="Title 1"/>
          <p:cNvSpPr txBox="1">
            <a:spLocks/>
          </p:cNvSpPr>
          <p:nvPr/>
        </p:nvSpPr>
        <p:spPr>
          <a:xfrm>
            <a:off x="0" y="14691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1. </a:t>
            </a:r>
            <a:r>
              <a:rPr lang="en-GB" sz="1800" b="0" dirty="0" smtClean="0">
                <a:latin typeface="Calibri Light" panose="020F0302020204030204" pitchFamily="34" charset="0"/>
              </a:rPr>
              <a:t>Technical </a:t>
            </a:r>
            <a:r>
              <a:rPr lang="en-GB" sz="1800" b="0" dirty="0">
                <a:latin typeface="Calibri Light" panose="020F0302020204030204" pitchFamily="34" charset="0"/>
              </a:rPr>
              <a:t>Guidance: </a:t>
            </a:r>
            <a:r>
              <a:rPr lang="en-GB" sz="1800" b="0" dirty="0" smtClean="0">
                <a:latin typeface="Calibri Light" panose="020F0302020204030204" pitchFamily="34" charset="0"/>
              </a:rPr>
              <a:t>Information Management – Reporting on distributions</a:t>
            </a:r>
            <a:r>
              <a:rPr lang="en-US" sz="1800" b="0" dirty="0" smtClean="0">
                <a:latin typeface="Calibri Light" panose="020F0302020204030204" pitchFamily="34" charset="0"/>
              </a:rPr>
              <a:t> </a:t>
            </a:r>
            <a:endParaRPr lang="en-US" sz="1800" b="0" dirty="0">
              <a:latin typeface="Calibri Light" panose="020F0302020204030204" pitchFamily="34" charset="0"/>
            </a:endParaRPr>
          </a:p>
        </p:txBody>
      </p:sp>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a:blip r:embed="rId3"/>
          <a:stretch>
            <a:fillRect/>
          </a:stretch>
        </p:blipFill>
        <p:spPr>
          <a:xfrm>
            <a:off x="339022" y="660479"/>
            <a:ext cx="8465956" cy="3554126"/>
          </a:xfrm>
          <a:prstGeom prst="rect">
            <a:avLst/>
          </a:prstGeom>
        </p:spPr>
      </p:pic>
    </p:spTree>
    <p:extLst>
      <p:ext uri="{BB962C8B-B14F-4D97-AF65-F5344CB8AC3E}">
        <p14:creationId xmlns:p14="http://schemas.microsoft.com/office/powerpoint/2010/main" val="278272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 name="Content Placeholder 4095"/>
          <p:cNvSpPr>
            <a:spLocks noGrp="1"/>
          </p:cNvSpPr>
          <p:nvPr>
            <p:ph idx="1"/>
          </p:nvPr>
        </p:nvSpPr>
        <p:spPr>
          <a:xfrm>
            <a:off x="457200" y="679621"/>
            <a:ext cx="8229600" cy="3915001"/>
          </a:xfrm>
        </p:spPr>
        <p:txBody>
          <a:bodyPr>
            <a:normAutofit/>
          </a:bodyPr>
          <a:lstStyle/>
          <a:p>
            <a:pPr lvl="0"/>
            <a:r>
              <a:rPr lang="en-GB" dirty="0"/>
              <a:t>A</a:t>
            </a:r>
            <a:r>
              <a:rPr lang="en-GB" dirty="0" smtClean="0"/>
              <a:t>dequacy </a:t>
            </a:r>
            <a:r>
              <a:rPr lang="en-GB" dirty="0"/>
              <a:t>of shelter as indicator for need, this gives </a:t>
            </a:r>
            <a:r>
              <a:rPr lang="en-GB" b="1" dirty="0"/>
              <a:t>27% of population (or 2.1 million </a:t>
            </a:r>
            <a:r>
              <a:rPr lang="en-GB" b="1" dirty="0" smtClean="0"/>
              <a:t>people) </a:t>
            </a:r>
            <a:r>
              <a:rPr lang="en-GB" b="1" dirty="0"/>
              <a:t>in need of shelter support</a:t>
            </a:r>
            <a:r>
              <a:rPr lang="en-GB" dirty="0"/>
              <a:t>.</a:t>
            </a:r>
            <a:endParaRPr lang="en-GB" sz="4000" dirty="0"/>
          </a:p>
          <a:p>
            <a:r>
              <a:rPr lang="en-GB" dirty="0" err="1"/>
              <a:t>S</a:t>
            </a:r>
            <a:r>
              <a:rPr lang="en-GB" dirty="0" err="1" smtClean="0"/>
              <a:t>ummerisation</a:t>
            </a:r>
            <a:r>
              <a:rPr lang="en-GB" dirty="0" smtClean="0"/>
              <a:t> </a:t>
            </a:r>
            <a:r>
              <a:rPr lang="en-GB" dirty="0"/>
              <a:t>kit as priority need as a proxy indicator for general NFI need, this gives </a:t>
            </a:r>
            <a:r>
              <a:rPr lang="en-GB" b="1" dirty="0"/>
              <a:t>44% of the population (or 2.4 million </a:t>
            </a:r>
            <a:r>
              <a:rPr lang="en-GB" b="1" dirty="0" smtClean="0"/>
              <a:t>people) </a:t>
            </a:r>
            <a:r>
              <a:rPr lang="en-GB" b="1" dirty="0"/>
              <a:t>in need of NFI support</a:t>
            </a:r>
            <a:r>
              <a:rPr lang="en-GB" dirty="0"/>
              <a:t>.</a:t>
            </a:r>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4</a:t>
            </a:fld>
            <a:endParaRPr lang="en-GB">
              <a:latin typeface="Calibri"/>
            </a:endParaRPr>
          </a:p>
        </p:txBody>
      </p:sp>
      <p:sp>
        <p:nvSpPr>
          <p:cNvPr id="2" name="Rectangle 1"/>
          <p:cNvSpPr/>
          <p:nvPr/>
        </p:nvSpPr>
        <p:spPr>
          <a:xfrm>
            <a:off x="0" y="767683"/>
            <a:ext cx="9144000" cy="830997"/>
          </a:xfrm>
          <a:prstGeom prst="rect">
            <a:avLst/>
          </a:prstGeom>
        </p:spPr>
        <p:txBody>
          <a:bodyPr wrap="square">
            <a:spAutoFit/>
          </a:bodyPr>
          <a:lstStyle/>
          <a:p>
            <a:pPr algn="just"/>
            <a:r>
              <a:rPr lang="en-US" sz="2400" dirty="0">
                <a:solidFill>
                  <a:schemeClr val="tx1">
                    <a:lumMod val="75000"/>
                    <a:lumOff val="25000"/>
                  </a:schemeClr>
                </a:solidFill>
                <a:latin typeface="Calibri Light" panose="020F0302020204030204" pitchFamily="34" charset="0"/>
              </a:rPr>
              <a:t> </a:t>
            </a:r>
            <a:endParaRPr lang="en-US" sz="2400" dirty="0" smtClean="0">
              <a:solidFill>
                <a:schemeClr val="tx1">
                  <a:lumMod val="75000"/>
                  <a:lumOff val="25000"/>
                </a:schemeClr>
              </a:solidFill>
              <a:latin typeface="Calibri Light" panose="020F0302020204030204" pitchFamily="34" charset="0"/>
            </a:endParaRPr>
          </a:p>
          <a:p>
            <a:pPr marL="342900" indent="-342900" algn="just">
              <a:buFont typeface="Wingdings" panose="05000000000000000000" pitchFamily="2" charset="2"/>
              <a:buChar char="§"/>
            </a:pPr>
            <a:endParaRPr lang="en-US" sz="2400" dirty="0">
              <a:solidFill>
                <a:schemeClr val="tx1">
                  <a:lumMod val="75000"/>
                  <a:lumOff val="25000"/>
                </a:schemeClr>
              </a:solidFill>
              <a:latin typeface="Calibri Light" panose="020F0302020204030204" pitchFamily="34" charset="0"/>
            </a:endParaRPr>
          </a:p>
        </p:txBody>
      </p:sp>
      <p:sp>
        <p:nvSpPr>
          <p:cNvPr id="5" name="Title 1"/>
          <p:cNvSpPr txBox="1">
            <a:spLocks/>
          </p:cNvSpPr>
          <p:nvPr/>
        </p:nvSpPr>
        <p:spPr>
          <a:xfrm>
            <a:off x="0" y="19809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1</a:t>
            </a:r>
            <a:r>
              <a:rPr lang="en-US" sz="1800" b="0" dirty="0" smtClean="0">
                <a:latin typeface="Calibri Light" panose="020F0302020204030204" pitchFamily="34" charset="0"/>
                <a:cs typeface="Arial" panose="020B0604020202020204" pitchFamily="34" charset="0"/>
              </a:rPr>
              <a:t>. </a:t>
            </a:r>
            <a:r>
              <a:rPr lang="en-US" sz="1800" b="0" dirty="0">
                <a:solidFill>
                  <a:schemeClr val="tx1">
                    <a:lumMod val="65000"/>
                    <a:lumOff val="35000"/>
                  </a:schemeClr>
                </a:solidFill>
                <a:latin typeface="Calibri Light" panose="020F0302020204030204" pitchFamily="34" charset="0"/>
              </a:rPr>
              <a:t>Information </a:t>
            </a:r>
            <a:r>
              <a:rPr lang="en-US" sz="1800" b="0" dirty="0" smtClean="0">
                <a:solidFill>
                  <a:schemeClr val="tx1">
                    <a:lumMod val="65000"/>
                    <a:lumOff val="35000"/>
                  </a:schemeClr>
                </a:solidFill>
                <a:latin typeface="Calibri Light" panose="020F0302020204030204" pitchFamily="34" charset="0"/>
              </a:rPr>
              <a:t>Management Update: 2017 HNO/HRP process: </a:t>
            </a:r>
            <a:r>
              <a:rPr lang="en-US" sz="1800" b="0" dirty="0" smtClean="0">
                <a:solidFill>
                  <a:srgbClr val="0070C0"/>
                </a:solidFill>
                <a:latin typeface="Calibri Light" panose="020F0302020204030204" pitchFamily="34" charset="0"/>
              </a:rPr>
              <a:t>PIN calculation based on MCNA</a:t>
            </a:r>
            <a:endParaRPr lang="en-US" sz="1800" b="0" dirty="0">
              <a:solidFill>
                <a:srgbClr val="0070C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8769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2" name="Rectangle 1"/>
          <p:cNvSpPr/>
          <p:nvPr/>
        </p:nvSpPr>
        <p:spPr>
          <a:xfrm>
            <a:off x="0" y="767683"/>
            <a:ext cx="9144000" cy="830997"/>
          </a:xfrm>
          <a:prstGeom prst="rect">
            <a:avLst/>
          </a:prstGeom>
        </p:spPr>
        <p:txBody>
          <a:bodyPr wrap="square">
            <a:spAutoFit/>
          </a:bodyPr>
          <a:lstStyle/>
          <a:p>
            <a:pPr algn="just"/>
            <a:r>
              <a:rPr lang="en-US" sz="2400" dirty="0">
                <a:solidFill>
                  <a:schemeClr val="tx1">
                    <a:lumMod val="75000"/>
                    <a:lumOff val="25000"/>
                  </a:schemeClr>
                </a:solidFill>
                <a:latin typeface="Calibri Light" panose="020F0302020204030204" pitchFamily="34" charset="0"/>
              </a:rPr>
              <a:t> </a:t>
            </a:r>
            <a:endParaRPr lang="en-US" sz="2400" dirty="0" smtClean="0">
              <a:solidFill>
                <a:schemeClr val="tx1">
                  <a:lumMod val="75000"/>
                  <a:lumOff val="25000"/>
                </a:schemeClr>
              </a:solidFill>
              <a:latin typeface="Calibri Light" panose="020F0302020204030204" pitchFamily="34" charset="0"/>
            </a:endParaRPr>
          </a:p>
          <a:p>
            <a:pPr marL="342900" indent="-342900" algn="just">
              <a:buFont typeface="Wingdings" panose="05000000000000000000" pitchFamily="2" charset="2"/>
              <a:buChar char="§"/>
            </a:pPr>
            <a:endParaRPr lang="en-US" sz="2400" dirty="0">
              <a:solidFill>
                <a:schemeClr val="tx1">
                  <a:lumMod val="75000"/>
                  <a:lumOff val="25000"/>
                </a:schemeClr>
              </a:solidFill>
              <a:latin typeface="Calibri Light" panose="020F0302020204030204" pitchFamily="34" charset="0"/>
            </a:endParaRPr>
          </a:p>
        </p:txBody>
      </p:sp>
      <p:sp>
        <p:nvSpPr>
          <p:cNvPr id="5" name="Title 1"/>
          <p:cNvSpPr txBox="1">
            <a:spLocks/>
          </p:cNvSpPr>
          <p:nvPr/>
        </p:nvSpPr>
        <p:spPr>
          <a:xfrm>
            <a:off x="0" y="198092"/>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a:latin typeface="Calibri Light" panose="020F0302020204030204" pitchFamily="34" charset="0"/>
                <a:cs typeface="Arial" panose="020B0604020202020204" pitchFamily="34" charset="0"/>
              </a:rPr>
              <a:t>1</a:t>
            </a:r>
            <a:r>
              <a:rPr lang="en-US" sz="1800" b="0" dirty="0" smtClean="0">
                <a:latin typeface="Calibri Light" panose="020F0302020204030204" pitchFamily="34" charset="0"/>
                <a:cs typeface="Arial" panose="020B0604020202020204" pitchFamily="34" charset="0"/>
              </a:rPr>
              <a:t>. </a:t>
            </a:r>
            <a:r>
              <a:rPr lang="en-US" sz="1800" b="0" dirty="0">
                <a:solidFill>
                  <a:schemeClr val="tx1">
                    <a:lumMod val="65000"/>
                    <a:lumOff val="35000"/>
                  </a:schemeClr>
                </a:solidFill>
                <a:latin typeface="Calibri Light" panose="020F0302020204030204" pitchFamily="34" charset="0"/>
              </a:rPr>
              <a:t>Information </a:t>
            </a:r>
            <a:r>
              <a:rPr lang="en-US" sz="1800" b="0" dirty="0" smtClean="0">
                <a:solidFill>
                  <a:schemeClr val="tx1">
                    <a:lumMod val="65000"/>
                    <a:lumOff val="35000"/>
                  </a:schemeClr>
                </a:solidFill>
                <a:latin typeface="Calibri Light" panose="020F0302020204030204" pitchFamily="34" charset="0"/>
              </a:rPr>
              <a:t>Management Update: 2017 HNO/HRP process: </a:t>
            </a:r>
            <a:r>
              <a:rPr lang="en-US" sz="1800" b="0" dirty="0" smtClean="0">
                <a:solidFill>
                  <a:srgbClr val="0070C0"/>
                </a:solidFill>
                <a:latin typeface="Calibri Light" panose="020F0302020204030204" pitchFamily="34" charset="0"/>
              </a:rPr>
              <a:t>PIN calculation</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7" name="Content Placeholder 4"/>
          <p:cNvPicPr>
            <a:picLocks noGrp="1" noChangeAspect="1"/>
          </p:cNvPicPr>
          <p:nvPr>
            <p:ph idx="1"/>
          </p:nvPr>
        </p:nvPicPr>
        <p:blipFill>
          <a:blip r:embed="rId3"/>
          <a:stretch>
            <a:fillRect/>
          </a:stretch>
        </p:blipFill>
        <p:spPr>
          <a:xfrm>
            <a:off x="294717" y="562973"/>
            <a:ext cx="8554565" cy="4150185"/>
          </a:xfrm>
          <a:prstGeom prst="rect">
            <a:avLst/>
          </a:prstGeom>
        </p:spPr>
      </p:pic>
    </p:spTree>
    <p:extLst>
      <p:ext uri="{BB962C8B-B14F-4D97-AF65-F5344CB8AC3E}">
        <p14:creationId xmlns:p14="http://schemas.microsoft.com/office/powerpoint/2010/main" val="74473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0647"/>
            <a:ext cx="8229600" cy="3803976"/>
          </a:xfrm>
        </p:spPr>
        <p:txBody>
          <a:bodyPr>
            <a:normAutofit/>
          </a:bodyPr>
          <a:lstStyle/>
          <a:p>
            <a:pPr marL="0" indent="0">
              <a:buNone/>
            </a:pPr>
            <a:endParaRPr lang="en-US" sz="1600" dirty="0" smtClean="0">
              <a:latin typeface="Calibri Light" panose="020F0302020204030204" pitchFamily="34" charset="0"/>
            </a:endParaRPr>
          </a:p>
          <a:p>
            <a:pPr marL="0" indent="0">
              <a:buNone/>
            </a:pPr>
            <a:endParaRPr lang="en-US" sz="16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6</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Ongoing </a:t>
            </a:r>
            <a:r>
              <a:rPr lang="en-US" sz="1800" b="0" dirty="0">
                <a:solidFill>
                  <a:schemeClr val="tx1">
                    <a:lumMod val="65000"/>
                    <a:lumOff val="35000"/>
                  </a:schemeClr>
                </a:solidFill>
                <a:latin typeface="Calibri Light" panose="020F0302020204030204" pitchFamily="34" charset="0"/>
                <a:cs typeface="Arial" panose="020B0604020202020204" pitchFamily="34" charset="0"/>
              </a:rPr>
              <a:t>Emergency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Response – </a:t>
            </a:r>
            <a:r>
              <a:rPr lang="en-US" sz="1800" b="0" dirty="0">
                <a:solidFill>
                  <a:srgbClr val="0070C0"/>
                </a:solidFill>
                <a:latin typeface="Calibri Light" panose="020F0302020204030204" pitchFamily="34" charset="0"/>
              </a:rPr>
              <a:t>Mosul Operational Planning </a:t>
            </a:r>
            <a:endParaRPr lang="en-US" sz="1800" b="0" dirty="0">
              <a:solidFill>
                <a:srgbClr val="0070C0"/>
              </a:solidFill>
              <a:latin typeface="Calibri Light" panose="020F03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400175" y="532263"/>
            <a:ext cx="6343650" cy="4114800"/>
          </a:xfrm>
          <a:prstGeom prst="rect">
            <a:avLst/>
          </a:prstGeom>
        </p:spPr>
      </p:pic>
    </p:spTree>
    <p:extLst>
      <p:ext uri="{BB962C8B-B14F-4D97-AF65-F5344CB8AC3E}">
        <p14:creationId xmlns:p14="http://schemas.microsoft.com/office/powerpoint/2010/main" val="230125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bwMode="auto">
          <a:xfrm>
            <a:off x="6553200" y="4743450"/>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7</a:t>
            </a:fld>
            <a:endParaRPr lang="en-GB">
              <a:solidFill>
                <a:srgbClr val="7F1416"/>
              </a:solidFill>
            </a:endParaRPr>
          </a:p>
        </p:txBody>
      </p:sp>
      <p:sp>
        <p:nvSpPr>
          <p:cNvPr id="2" name="Rectangle 1"/>
          <p:cNvSpPr/>
          <p:nvPr/>
        </p:nvSpPr>
        <p:spPr>
          <a:xfrm>
            <a:off x="3043652" y="4757649"/>
            <a:ext cx="6061167" cy="323165"/>
          </a:xfrm>
          <a:prstGeom prst="rect">
            <a:avLst/>
          </a:prstGeom>
        </p:spPr>
        <p:txBody>
          <a:bodyPr wrap="square">
            <a:spAutoFit/>
          </a:bodyPr>
          <a:lstStyle/>
          <a:p>
            <a:r>
              <a:rPr lang="en-US" sz="1500" dirty="0">
                <a:solidFill>
                  <a:prstClr val="black"/>
                </a:solidFill>
                <a:latin typeface="Calibri Light" panose="020F0302020204030204" pitchFamily="34" charset="0"/>
                <a:hlinkClick r:id="rId3"/>
              </a:rPr>
              <a:t>http://</a:t>
            </a:r>
            <a:r>
              <a:rPr lang="en-US" sz="1500" dirty="0" smtClean="0">
                <a:solidFill>
                  <a:prstClr val="black"/>
                </a:solidFill>
                <a:latin typeface="Calibri Light" panose="020F0302020204030204" pitchFamily="34" charset="0"/>
                <a:hlinkClick r:id="rId3"/>
              </a:rPr>
              <a:t>sheltercluster.org/response/iraq</a:t>
            </a:r>
            <a:r>
              <a:rPr lang="en-US" sz="1500" dirty="0" smtClean="0">
                <a:solidFill>
                  <a:prstClr val="black"/>
                </a:solidFill>
                <a:latin typeface="Calibri Light" panose="020F0302020204030204" pitchFamily="34" charset="0"/>
              </a:rPr>
              <a:t> </a:t>
            </a:r>
            <a:endParaRPr lang="en-US" sz="1500" dirty="0">
              <a:solidFill>
                <a:prstClr val="black"/>
              </a:solidFill>
              <a:latin typeface="Calibri Light" panose="020F0302020204030204" pitchFamily="34" charset="0"/>
            </a:endParaRPr>
          </a:p>
        </p:txBody>
      </p:sp>
      <p:grpSp>
        <p:nvGrpSpPr>
          <p:cNvPr id="3" name="Group 2"/>
          <p:cNvGrpSpPr/>
          <p:nvPr/>
        </p:nvGrpSpPr>
        <p:grpSpPr>
          <a:xfrm>
            <a:off x="-118536" y="172714"/>
            <a:ext cx="9523603" cy="5208758"/>
            <a:chOff x="-118536" y="230283"/>
            <a:chExt cx="9523603" cy="6945011"/>
          </a:xfrm>
        </p:grpSpPr>
        <p:pic>
          <p:nvPicPr>
            <p:cNvPr id="5122" name="Picture 2" descr="C:\Users\mtia\Documents\20160131 Shelter Cluster IMO\03_Emergency &amp; Press Release\20160714_Mosul Operational\20160710 Mosul Operations - Quadra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6" y="230283"/>
              <a:ext cx="9523603" cy="69450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85051" y="4589039"/>
              <a:ext cx="2723693" cy="1025921"/>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Salah al-Din </a:t>
              </a:r>
              <a:r>
                <a:rPr lang="en-US" sz="1100" dirty="0" smtClean="0">
                  <a:solidFill>
                    <a:srgbClr val="0070C0"/>
                  </a:solidFill>
                  <a:latin typeface="Calibri Light" panose="020F0302020204030204" pitchFamily="34" charset="0"/>
                </a:rPr>
                <a:t>: IOM, UNHCR, ISHO, RIRP, Muslim </a:t>
              </a:r>
              <a:r>
                <a:rPr lang="en-US" sz="1100" dirty="0">
                  <a:solidFill>
                    <a:srgbClr val="0070C0"/>
                  </a:solidFill>
                  <a:latin typeface="Calibri Light" panose="020F0302020204030204" pitchFamily="34" charset="0"/>
                </a:rPr>
                <a:t>Aid, </a:t>
              </a:r>
              <a:r>
                <a:rPr lang="en-US" sz="1100" dirty="0" smtClean="0">
                  <a:solidFill>
                    <a:srgbClr val="C00000"/>
                  </a:solidFill>
                  <a:latin typeface="Calibri Light" panose="020F0302020204030204" pitchFamily="34" charset="0"/>
                </a:rPr>
                <a:t>INTERSOS</a:t>
              </a:r>
              <a:r>
                <a:rPr lang="en-US" sz="1100" dirty="0">
                  <a:solidFill>
                    <a:srgbClr val="C00000"/>
                  </a:solidFill>
                  <a:latin typeface="Calibri Light" panose="020F0302020204030204" pitchFamily="34" charset="0"/>
                </a:rPr>
                <a:t>, Mercy Hands for Humanitarian </a:t>
              </a:r>
              <a:r>
                <a:rPr lang="en-US" sz="1100" dirty="0" smtClean="0">
                  <a:solidFill>
                    <a:srgbClr val="C00000"/>
                  </a:solidFill>
                  <a:latin typeface="Calibri Light" panose="020F0302020204030204" pitchFamily="34" charset="0"/>
                </a:rPr>
                <a:t>Aid, Mercy Corps</a:t>
              </a:r>
              <a:r>
                <a:rPr lang="en-US" sz="1100" dirty="0" smtClean="0">
                  <a:solidFill>
                    <a:srgbClr val="0070C0"/>
                  </a:solidFill>
                  <a:latin typeface="Calibri Light" panose="020F0302020204030204" pitchFamily="34" charset="0"/>
                </a:rPr>
                <a:t> &amp; </a:t>
              </a:r>
              <a:r>
                <a:rPr lang="en-US" sz="1100" dirty="0">
                  <a:solidFill>
                    <a:srgbClr val="C00000"/>
                  </a:solidFill>
                  <a:latin typeface="Calibri Light" panose="020F0302020204030204" pitchFamily="34" charset="0"/>
                </a:rPr>
                <a:t>Christian Aid</a:t>
              </a:r>
              <a:endParaRPr lang="en-US" sz="1100" dirty="0">
                <a:solidFill>
                  <a:srgbClr val="0070C0"/>
                </a:solidFill>
                <a:latin typeface="Calibri Light" panose="020F0302020204030204" pitchFamily="34" charset="0"/>
              </a:endParaRPr>
            </a:p>
          </p:txBody>
        </p:sp>
        <p:sp>
          <p:nvSpPr>
            <p:cNvPr id="10" name="TextBox 9"/>
            <p:cNvSpPr txBox="1"/>
            <p:nvPr/>
          </p:nvSpPr>
          <p:spPr>
            <a:xfrm>
              <a:off x="5750303" y="2526490"/>
              <a:ext cx="2723693" cy="1025921"/>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Erbil </a:t>
              </a:r>
              <a:r>
                <a:rPr lang="en-US" sz="1100" dirty="0" smtClean="0">
                  <a:solidFill>
                    <a:srgbClr val="0070C0"/>
                  </a:solidFill>
                  <a:latin typeface="Calibri Light" panose="020F0302020204030204" pitchFamily="34" charset="0"/>
                </a:rPr>
                <a:t>: IOM, UNHCR, </a:t>
              </a:r>
              <a:r>
                <a:rPr lang="en-US" sz="1100" dirty="0" smtClean="0">
                  <a:solidFill>
                    <a:srgbClr val="C00000"/>
                  </a:solidFill>
                  <a:latin typeface="Calibri Light" panose="020F0302020204030204" pitchFamily="34" charset="0"/>
                </a:rPr>
                <a:t>ACTED</a:t>
              </a:r>
              <a:r>
                <a:rPr lang="en-US" sz="1100" dirty="0" smtClean="0">
                  <a:solidFill>
                    <a:srgbClr val="0070C0"/>
                  </a:solidFill>
                  <a:latin typeface="Calibri Light" panose="020F0302020204030204" pitchFamily="34" charset="0"/>
                </a:rPr>
                <a:t>, NRC, BCF, ERC, IRW, PWJ, </a:t>
              </a:r>
              <a:r>
                <a:rPr lang="en-US" sz="1100" dirty="0">
                  <a:solidFill>
                    <a:srgbClr val="0070C0"/>
                  </a:solidFill>
                  <a:latin typeface="Calibri Light" panose="020F0302020204030204" pitchFamily="34" charset="0"/>
                </a:rPr>
                <a:t>French Red </a:t>
              </a:r>
              <a:r>
                <a:rPr lang="en-US" sz="1100" dirty="0" smtClean="0">
                  <a:solidFill>
                    <a:srgbClr val="0070C0"/>
                  </a:solidFill>
                  <a:latin typeface="Calibri Light" panose="020F0302020204030204" pitchFamily="34" charset="0"/>
                </a:rPr>
                <a:t>Cross, Qandil, </a:t>
              </a:r>
              <a:r>
                <a:rPr lang="en-US" sz="1100" dirty="0" smtClean="0">
                  <a:solidFill>
                    <a:srgbClr val="C00000"/>
                  </a:solidFill>
                  <a:latin typeface="Calibri Light" panose="020F0302020204030204" pitchFamily="34" charset="0"/>
                </a:rPr>
                <a:t>ZOA</a:t>
              </a:r>
              <a:r>
                <a:rPr lang="en-US" sz="1100" dirty="0" smtClean="0">
                  <a:solidFill>
                    <a:srgbClr val="0070C0"/>
                  </a:solidFill>
                  <a:latin typeface="Calibri Light" panose="020F0302020204030204" pitchFamily="34" charset="0"/>
                </a:rPr>
                <a:t>, </a:t>
              </a:r>
              <a:r>
                <a:rPr lang="en-US" sz="1100" dirty="0" smtClean="0">
                  <a:solidFill>
                    <a:srgbClr val="C00000"/>
                  </a:solidFill>
                  <a:latin typeface="Calibri Light" panose="020F0302020204030204" pitchFamily="34" charset="0"/>
                </a:rPr>
                <a:t>Christian Aid, </a:t>
              </a:r>
              <a:r>
                <a:rPr lang="en-US" sz="1100" dirty="0">
                  <a:solidFill>
                    <a:srgbClr val="C00000"/>
                  </a:solidFill>
                  <a:latin typeface="Calibri Light" panose="020F0302020204030204" pitchFamily="34" charset="0"/>
                </a:rPr>
                <a:t>DRC, </a:t>
              </a:r>
              <a:r>
                <a:rPr lang="en-US" sz="1100" dirty="0" smtClean="0">
                  <a:solidFill>
                    <a:srgbClr val="C00000"/>
                  </a:solidFill>
                  <a:latin typeface="Calibri Light" panose="020F0302020204030204" pitchFamily="34" charset="0"/>
                </a:rPr>
                <a:t>INTERSOS, Mercy </a:t>
              </a:r>
              <a:r>
                <a:rPr lang="en-US" sz="1100" dirty="0">
                  <a:solidFill>
                    <a:srgbClr val="C00000"/>
                  </a:solidFill>
                  <a:latin typeface="Calibri Light" panose="020F0302020204030204" pitchFamily="34" charset="0"/>
                </a:rPr>
                <a:t>Corps</a:t>
              </a:r>
              <a:r>
                <a:rPr lang="en-US" sz="1100" dirty="0" smtClean="0">
                  <a:solidFill>
                    <a:srgbClr val="C00000"/>
                  </a:solidFill>
                  <a:latin typeface="Calibri Light" panose="020F0302020204030204" pitchFamily="34" charset="0"/>
                </a:rPr>
                <a:t>, CRS, CARE </a:t>
              </a:r>
              <a:r>
                <a:rPr lang="en-US" sz="1100" dirty="0" smtClean="0">
                  <a:solidFill>
                    <a:srgbClr val="0070C0"/>
                  </a:solidFill>
                  <a:latin typeface="Calibri Light" panose="020F0302020204030204" pitchFamily="34" charset="0"/>
                </a:rPr>
                <a:t>&amp;</a:t>
              </a:r>
              <a:r>
                <a:rPr lang="en-US" sz="1100" dirty="0" smtClean="0">
                  <a:solidFill>
                    <a:srgbClr val="C00000"/>
                  </a:solidFill>
                  <a:latin typeface="Calibri Light" panose="020F0302020204030204" pitchFamily="34" charset="0"/>
                </a:rPr>
                <a:t> </a:t>
              </a:r>
              <a:r>
                <a:rPr lang="en-US" sz="1100" dirty="0">
                  <a:solidFill>
                    <a:srgbClr val="C00000"/>
                  </a:solidFill>
                  <a:latin typeface="Calibri Light" panose="020F0302020204030204" pitchFamily="34" charset="0"/>
                </a:rPr>
                <a:t>Dorcas</a:t>
              </a:r>
            </a:p>
          </p:txBody>
        </p:sp>
        <p:sp>
          <p:nvSpPr>
            <p:cNvPr id="7" name="TextBox 6"/>
            <p:cNvSpPr txBox="1"/>
            <p:nvPr/>
          </p:nvSpPr>
          <p:spPr>
            <a:xfrm>
              <a:off x="328316" y="2282656"/>
              <a:ext cx="2055655"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III (11 Partners)</a:t>
              </a:r>
              <a:endParaRPr lang="en-US" sz="1400" dirty="0">
                <a:solidFill>
                  <a:prstClr val="black"/>
                </a:solidFill>
                <a:latin typeface="Calibri Light" panose="020F0302020204030204" pitchFamily="34" charset="0"/>
              </a:endParaRPr>
            </a:p>
          </p:txBody>
        </p:sp>
        <p:sp>
          <p:nvSpPr>
            <p:cNvPr id="13" name="TextBox 12"/>
            <p:cNvSpPr txBox="1"/>
            <p:nvPr/>
          </p:nvSpPr>
          <p:spPr>
            <a:xfrm>
              <a:off x="337670" y="629502"/>
              <a:ext cx="1984111"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II (25 Partners)</a:t>
              </a:r>
              <a:endParaRPr lang="en-US" sz="1400" dirty="0">
                <a:solidFill>
                  <a:prstClr val="black"/>
                </a:solidFill>
                <a:latin typeface="Calibri Light" panose="020F0302020204030204" pitchFamily="34" charset="0"/>
              </a:endParaRPr>
            </a:p>
          </p:txBody>
        </p:sp>
        <p:sp>
          <p:nvSpPr>
            <p:cNvPr id="14" name="TextBox 13"/>
            <p:cNvSpPr txBox="1"/>
            <p:nvPr/>
          </p:nvSpPr>
          <p:spPr>
            <a:xfrm>
              <a:off x="3593989" y="4280301"/>
              <a:ext cx="2051437"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IV (16 Partners) </a:t>
              </a:r>
              <a:endParaRPr lang="en-US" sz="1400" dirty="0">
                <a:solidFill>
                  <a:prstClr val="black"/>
                </a:solidFill>
                <a:latin typeface="Calibri Light" panose="020F0302020204030204" pitchFamily="34" charset="0"/>
              </a:endParaRPr>
            </a:p>
          </p:txBody>
        </p:sp>
        <p:sp>
          <p:nvSpPr>
            <p:cNvPr id="15" name="TextBox 14"/>
            <p:cNvSpPr txBox="1"/>
            <p:nvPr/>
          </p:nvSpPr>
          <p:spPr>
            <a:xfrm>
              <a:off x="5750982" y="2228266"/>
              <a:ext cx="1998738"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 (18 Partners)</a:t>
              </a:r>
              <a:endParaRPr lang="en-US" sz="1400" dirty="0">
                <a:solidFill>
                  <a:prstClr val="black"/>
                </a:solidFill>
                <a:latin typeface="Calibri Light" panose="020F0302020204030204" pitchFamily="34" charset="0"/>
              </a:endParaRPr>
            </a:p>
          </p:txBody>
        </p:sp>
        <p:sp>
          <p:nvSpPr>
            <p:cNvPr id="16" name="TextBox 15"/>
            <p:cNvSpPr txBox="1"/>
            <p:nvPr/>
          </p:nvSpPr>
          <p:spPr>
            <a:xfrm>
              <a:off x="335298" y="932791"/>
              <a:ext cx="2723693" cy="1251625"/>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Dahuk </a:t>
              </a:r>
              <a:r>
                <a:rPr lang="en-US" sz="1100" dirty="0" smtClean="0">
                  <a:solidFill>
                    <a:srgbClr val="0070C0"/>
                  </a:solidFill>
                  <a:latin typeface="Calibri Light" panose="020F0302020204030204" pitchFamily="34" charset="0"/>
                </a:rPr>
                <a:t>: IOM, UNHCR, NRC, Qandil, BRHA, LWF, Save </a:t>
              </a:r>
              <a:r>
                <a:rPr lang="en-US" sz="1100" dirty="0">
                  <a:solidFill>
                    <a:srgbClr val="0070C0"/>
                  </a:solidFill>
                  <a:latin typeface="Calibri Light" panose="020F0302020204030204" pitchFamily="34" charset="0"/>
                </a:rPr>
                <a:t>the </a:t>
              </a:r>
              <a:r>
                <a:rPr lang="en-US" sz="1100" dirty="0" smtClean="0">
                  <a:solidFill>
                    <a:srgbClr val="0070C0"/>
                  </a:solidFill>
                  <a:latin typeface="Calibri Light" panose="020F0302020204030204" pitchFamily="34" charset="0"/>
                </a:rPr>
                <a:t>Children, Samaritan Purse, CRS, Dorcas, Caritas, PWJ, JEN, GRC, CAPNI, CARE, IRCS, </a:t>
              </a:r>
              <a:r>
                <a:rPr lang="en-US" sz="1100" dirty="0" smtClean="0">
                  <a:solidFill>
                    <a:srgbClr val="C00000"/>
                  </a:solidFill>
                  <a:latin typeface="Calibri Light" panose="020F0302020204030204" pitchFamily="34" charset="0"/>
                </a:rPr>
                <a:t>IBC, ACTED</a:t>
              </a:r>
              <a:r>
                <a:rPr lang="en-US" sz="1100" dirty="0">
                  <a:solidFill>
                    <a:srgbClr val="C00000"/>
                  </a:solidFill>
                  <a:latin typeface="Calibri Light" panose="020F0302020204030204" pitchFamily="34" charset="0"/>
                </a:rPr>
                <a:t>, </a:t>
              </a:r>
              <a:r>
                <a:rPr lang="en-US" sz="1100" dirty="0" smtClean="0">
                  <a:solidFill>
                    <a:srgbClr val="C00000"/>
                  </a:solidFill>
                  <a:latin typeface="Calibri Light" panose="020F0302020204030204" pitchFamily="34" charset="0"/>
                </a:rPr>
                <a:t>WHH, Mission East, PIN, </a:t>
              </a:r>
              <a:r>
                <a:rPr lang="en-US" sz="1100" dirty="0">
                  <a:solidFill>
                    <a:srgbClr val="C00000"/>
                  </a:solidFill>
                  <a:latin typeface="Calibri Light" panose="020F0302020204030204" pitchFamily="34" charset="0"/>
                </a:rPr>
                <a:t>ZOA, French Red Cross </a:t>
              </a:r>
              <a:r>
                <a:rPr lang="en-US" sz="1100" dirty="0">
                  <a:solidFill>
                    <a:srgbClr val="0070C0"/>
                  </a:solidFill>
                  <a:latin typeface="Calibri Light" panose="020F0302020204030204" pitchFamily="34" charset="0"/>
                </a:rPr>
                <a:t>&amp;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18" name="TextBox 17"/>
            <p:cNvSpPr txBox="1"/>
            <p:nvPr/>
          </p:nvSpPr>
          <p:spPr>
            <a:xfrm>
              <a:off x="328318" y="2590563"/>
              <a:ext cx="2723693" cy="800219"/>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Ninewa </a:t>
              </a:r>
              <a:r>
                <a:rPr lang="en-US" sz="1100" dirty="0" smtClean="0">
                  <a:solidFill>
                    <a:srgbClr val="0070C0"/>
                  </a:solidFill>
                  <a:latin typeface="Calibri Light" panose="020F0302020204030204" pitchFamily="34" charset="0"/>
                </a:rPr>
                <a:t>: IOM, UNHCR, BCF, PWJ, Mission East, </a:t>
              </a:r>
              <a:r>
                <a:rPr lang="en-US" sz="1100" dirty="0">
                  <a:solidFill>
                    <a:srgbClr val="0070C0"/>
                  </a:solidFill>
                  <a:latin typeface="Calibri Light" panose="020F0302020204030204" pitchFamily="34" charset="0"/>
                </a:rPr>
                <a:t>French Red </a:t>
              </a:r>
              <a:r>
                <a:rPr lang="en-US" sz="1100" dirty="0" smtClean="0">
                  <a:solidFill>
                    <a:srgbClr val="0070C0"/>
                  </a:solidFill>
                  <a:latin typeface="Calibri Light" panose="020F0302020204030204" pitchFamily="34" charset="0"/>
                </a:rPr>
                <a:t>Cross, Qandil, </a:t>
              </a:r>
              <a:r>
                <a:rPr lang="en-US" sz="1100" dirty="0" smtClean="0">
                  <a:solidFill>
                    <a:srgbClr val="C00000"/>
                  </a:solidFill>
                  <a:latin typeface="Calibri Light" panose="020F0302020204030204" pitchFamily="34" charset="0"/>
                </a:rPr>
                <a:t>ACTED, PIN, Medair </a:t>
              </a:r>
              <a:r>
                <a:rPr lang="en-US" sz="1100" dirty="0">
                  <a:solidFill>
                    <a:srgbClr val="0070C0"/>
                  </a:solidFill>
                  <a:latin typeface="Calibri Light" panose="020F0302020204030204" pitchFamily="34" charset="0"/>
                </a:rPr>
                <a:t>&amp;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19" name="TextBox 18"/>
            <p:cNvSpPr txBox="1"/>
            <p:nvPr/>
          </p:nvSpPr>
          <p:spPr>
            <a:xfrm>
              <a:off x="5026027" y="4582625"/>
              <a:ext cx="2723693" cy="800219"/>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Kirkuk</a:t>
              </a:r>
              <a:r>
                <a:rPr lang="en-US" sz="1100" dirty="0" smtClean="0">
                  <a:solidFill>
                    <a:srgbClr val="0070C0"/>
                  </a:solidFill>
                  <a:latin typeface="Calibri Light" panose="020F0302020204030204" pitchFamily="34" charset="0"/>
                </a:rPr>
                <a:t> : IOM, UNHCR, DRC, Mission East, NRC, IRCS, Save the Children, Reach National, </a:t>
              </a:r>
              <a:r>
                <a:rPr lang="en-US" sz="1100" dirty="0">
                  <a:solidFill>
                    <a:srgbClr val="C00000"/>
                  </a:solidFill>
                  <a:latin typeface="Calibri Light" panose="020F0302020204030204" pitchFamily="34" charset="0"/>
                </a:rPr>
                <a:t>CRS</a:t>
              </a:r>
            </a:p>
          </p:txBody>
        </p:sp>
      </p:grpSp>
      <p:sp>
        <p:nvSpPr>
          <p:cNvPr id="21" name="TextBox 20"/>
          <p:cNvSpPr txBox="1"/>
          <p:nvPr/>
        </p:nvSpPr>
        <p:spPr>
          <a:xfrm>
            <a:off x="-1" y="84109"/>
            <a:ext cx="8953169" cy="307777"/>
          </a:xfrm>
          <a:prstGeom prst="rect">
            <a:avLst/>
          </a:prstGeom>
          <a:noFill/>
        </p:spPr>
        <p:txBody>
          <a:bodyPr wrap="square" rtlCol="0">
            <a:spAutoFit/>
          </a:bodyPr>
          <a:lstStyle/>
          <a:p>
            <a:r>
              <a:rPr lang="en-US" sz="1400" dirty="0" smtClean="0">
                <a:solidFill>
                  <a:prstClr val="black"/>
                </a:solidFill>
                <a:latin typeface="Calibri Light" panose="020F0302020204030204" pitchFamily="34" charset="0"/>
              </a:rPr>
              <a:t>3. Mosul preparedness / </a:t>
            </a:r>
            <a:r>
              <a:rPr lang="en-US" sz="1400" b="1" dirty="0" smtClean="0">
                <a:solidFill>
                  <a:srgbClr val="0070C0"/>
                </a:solidFill>
                <a:latin typeface="Calibri Light" panose="020F0302020204030204" pitchFamily="34" charset="0"/>
              </a:rPr>
              <a:t>NFI Partners </a:t>
            </a:r>
            <a:r>
              <a:rPr lang="en-US" sz="1400" dirty="0" smtClean="0">
                <a:solidFill>
                  <a:prstClr val="black"/>
                </a:solidFill>
                <a:latin typeface="Calibri Light" panose="020F0302020204030204" pitchFamily="34" charset="0"/>
              </a:rPr>
              <a:t> / blue: </a:t>
            </a:r>
            <a:r>
              <a:rPr lang="en-US" sz="1400" dirty="0">
                <a:solidFill>
                  <a:prstClr val="black"/>
                </a:solidFill>
                <a:latin typeface="Calibri Light" panose="020F0302020204030204" pitchFamily="34" charset="0"/>
              </a:rPr>
              <a:t>current </a:t>
            </a:r>
            <a:r>
              <a:rPr lang="en-US" sz="1400" dirty="0" smtClean="0">
                <a:solidFill>
                  <a:prstClr val="black"/>
                </a:solidFill>
                <a:latin typeface="Calibri Light" panose="020F0302020204030204" pitchFamily="34" charset="0"/>
              </a:rPr>
              <a:t>operational </a:t>
            </a:r>
            <a:r>
              <a:rPr lang="en-US" sz="1400" dirty="0">
                <a:solidFill>
                  <a:prstClr val="black"/>
                </a:solidFill>
                <a:latin typeface="Calibri Light" panose="020F0302020204030204" pitchFamily="34" charset="0"/>
              </a:rPr>
              <a:t>Partners </a:t>
            </a:r>
            <a:r>
              <a:rPr lang="en-US" sz="1400" dirty="0" smtClean="0">
                <a:solidFill>
                  <a:prstClr val="black"/>
                </a:solidFill>
                <a:latin typeface="Calibri Light" panose="020F0302020204030204" pitchFamily="34" charset="0"/>
              </a:rPr>
              <a:t>&amp; red</a:t>
            </a:r>
            <a:r>
              <a:rPr lang="en-US" sz="1400" dirty="0">
                <a:solidFill>
                  <a:prstClr val="black"/>
                </a:solidFill>
                <a:latin typeface="Calibri Light" panose="020F0302020204030204" pitchFamily="34" charset="0"/>
              </a:rPr>
              <a:t>: interested to </a:t>
            </a:r>
            <a:r>
              <a:rPr lang="en-US" sz="1400" dirty="0" smtClean="0">
                <a:solidFill>
                  <a:prstClr val="black"/>
                </a:solidFill>
                <a:latin typeface="Calibri Light" panose="020F0302020204030204" pitchFamily="34" charset="0"/>
              </a:rPr>
              <a:t>join </a:t>
            </a:r>
            <a:r>
              <a:rPr lang="en-US" sz="1400" dirty="0">
                <a:solidFill>
                  <a:prstClr val="black"/>
                </a:solidFill>
                <a:latin typeface="Calibri Light" panose="020F0302020204030204" pitchFamily="34" charset="0"/>
              </a:rPr>
              <a:t>Mosul </a:t>
            </a:r>
            <a:r>
              <a:rPr lang="en-US" sz="1400" dirty="0" smtClean="0">
                <a:solidFill>
                  <a:prstClr val="black"/>
                </a:solidFill>
                <a:latin typeface="Calibri Light" panose="020F0302020204030204" pitchFamily="34" charset="0"/>
              </a:rPr>
              <a:t>response</a:t>
            </a:r>
            <a:endParaRPr lang="en-US" sz="1400" b="1"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170469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bwMode="auto">
          <a:xfrm>
            <a:off x="6553200" y="4743450"/>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8</a:t>
            </a:fld>
            <a:endParaRPr lang="en-GB">
              <a:solidFill>
                <a:srgbClr val="7F1416"/>
              </a:solidFill>
            </a:endParaRPr>
          </a:p>
        </p:txBody>
      </p:sp>
      <p:sp>
        <p:nvSpPr>
          <p:cNvPr id="2" name="Rectangle 1"/>
          <p:cNvSpPr/>
          <p:nvPr/>
        </p:nvSpPr>
        <p:spPr>
          <a:xfrm>
            <a:off x="3043652" y="4757649"/>
            <a:ext cx="6061167" cy="323165"/>
          </a:xfrm>
          <a:prstGeom prst="rect">
            <a:avLst/>
          </a:prstGeom>
        </p:spPr>
        <p:txBody>
          <a:bodyPr wrap="square">
            <a:spAutoFit/>
          </a:bodyPr>
          <a:lstStyle/>
          <a:p>
            <a:r>
              <a:rPr lang="en-US" sz="1500" dirty="0">
                <a:solidFill>
                  <a:prstClr val="black"/>
                </a:solidFill>
                <a:latin typeface="Calibri Light" panose="020F0302020204030204" pitchFamily="34" charset="0"/>
                <a:hlinkClick r:id="rId3"/>
              </a:rPr>
              <a:t>http://</a:t>
            </a:r>
            <a:r>
              <a:rPr lang="en-US" sz="1500" dirty="0" smtClean="0">
                <a:solidFill>
                  <a:prstClr val="black"/>
                </a:solidFill>
                <a:latin typeface="Calibri Light" panose="020F0302020204030204" pitchFamily="34" charset="0"/>
                <a:hlinkClick r:id="rId3"/>
              </a:rPr>
              <a:t>sheltercluster.org/response/iraq</a:t>
            </a:r>
            <a:r>
              <a:rPr lang="en-US" sz="1500" dirty="0" smtClean="0">
                <a:solidFill>
                  <a:prstClr val="black"/>
                </a:solidFill>
                <a:latin typeface="Calibri Light" panose="020F0302020204030204" pitchFamily="34" charset="0"/>
              </a:rPr>
              <a:t> </a:t>
            </a:r>
            <a:endParaRPr lang="en-US" sz="1500" dirty="0">
              <a:solidFill>
                <a:prstClr val="black"/>
              </a:solidFill>
              <a:latin typeface="Calibri Light" panose="020F0302020204030204" pitchFamily="34" charset="0"/>
            </a:endParaRPr>
          </a:p>
        </p:txBody>
      </p:sp>
      <p:sp>
        <p:nvSpPr>
          <p:cNvPr id="21" name="TextBox 20"/>
          <p:cNvSpPr txBox="1"/>
          <p:nvPr/>
        </p:nvSpPr>
        <p:spPr>
          <a:xfrm>
            <a:off x="-1" y="84109"/>
            <a:ext cx="8953169" cy="307777"/>
          </a:xfrm>
          <a:prstGeom prst="rect">
            <a:avLst/>
          </a:prstGeom>
          <a:noFill/>
        </p:spPr>
        <p:txBody>
          <a:bodyPr wrap="square" rtlCol="0">
            <a:spAutoFit/>
          </a:bodyPr>
          <a:lstStyle/>
          <a:p>
            <a:r>
              <a:rPr lang="en-US" sz="1400" dirty="0" smtClean="0">
                <a:solidFill>
                  <a:prstClr val="black"/>
                </a:solidFill>
                <a:latin typeface="Calibri Light" panose="020F0302020204030204" pitchFamily="34" charset="0"/>
              </a:rPr>
              <a:t>3. Mosul preparedness / </a:t>
            </a:r>
            <a:r>
              <a:rPr lang="en-US" sz="1400" b="1" dirty="0" smtClean="0">
                <a:solidFill>
                  <a:srgbClr val="0070C0"/>
                </a:solidFill>
                <a:latin typeface="Calibri Light" panose="020F0302020204030204" pitchFamily="34" charset="0"/>
              </a:rPr>
              <a:t>Shelter Partners </a:t>
            </a:r>
            <a:r>
              <a:rPr lang="en-US" sz="1400" dirty="0" smtClean="0">
                <a:solidFill>
                  <a:prstClr val="black"/>
                </a:solidFill>
                <a:latin typeface="Calibri Light" panose="020F0302020204030204" pitchFamily="34" charset="0"/>
              </a:rPr>
              <a:t> / blue: </a:t>
            </a:r>
            <a:r>
              <a:rPr lang="en-US" sz="1400" dirty="0">
                <a:solidFill>
                  <a:prstClr val="black"/>
                </a:solidFill>
                <a:latin typeface="Calibri Light" panose="020F0302020204030204" pitchFamily="34" charset="0"/>
              </a:rPr>
              <a:t>current </a:t>
            </a:r>
            <a:r>
              <a:rPr lang="en-US" sz="1400" dirty="0" smtClean="0">
                <a:solidFill>
                  <a:prstClr val="black"/>
                </a:solidFill>
                <a:latin typeface="Calibri Light" panose="020F0302020204030204" pitchFamily="34" charset="0"/>
              </a:rPr>
              <a:t>operational </a:t>
            </a:r>
            <a:r>
              <a:rPr lang="en-US" sz="1400" dirty="0">
                <a:solidFill>
                  <a:prstClr val="black"/>
                </a:solidFill>
                <a:latin typeface="Calibri Light" panose="020F0302020204030204" pitchFamily="34" charset="0"/>
              </a:rPr>
              <a:t>Partners </a:t>
            </a:r>
            <a:r>
              <a:rPr lang="en-US" sz="1400" dirty="0" smtClean="0">
                <a:solidFill>
                  <a:prstClr val="black"/>
                </a:solidFill>
                <a:latin typeface="Calibri Light" panose="020F0302020204030204" pitchFamily="34" charset="0"/>
              </a:rPr>
              <a:t>&amp; red</a:t>
            </a:r>
            <a:r>
              <a:rPr lang="en-US" sz="1400" dirty="0">
                <a:solidFill>
                  <a:prstClr val="black"/>
                </a:solidFill>
                <a:latin typeface="Calibri Light" panose="020F0302020204030204" pitchFamily="34" charset="0"/>
              </a:rPr>
              <a:t>: interested to </a:t>
            </a:r>
            <a:r>
              <a:rPr lang="en-US" sz="1400" dirty="0" smtClean="0">
                <a:solidFill>
                  <a:prstClr val="black"/>
                </a:solidFill>
                <a:latin typeface="Calibri Light" panose="020F0302020204030204" pitchFamily="34" charset="0"/>
              </a:rPr>
              <a:t>join </a:t>
            </a:r>
            <a:r>
              <a:rPr lang="en-US" sz="1400" dirty="0">
                <a:solidFill>
                  <a:prstClr val="black"/>
                </a:solidFill>
                <a:latin typeface="Calibri Light" panose="020F0302020204030204" pitchFamily="34" charset="0"/>
              </a:rPr>
              <a:t>Mosul </a:t>
            </a:r>
            <a:r>
              <a:rPr lang="en-US" sz="1400" dirty="0" smtClean="0">
                <a:solidFill>
                  <a:prstClr val="black"/>
                </a:solidFill>
                <a:latin typeface="Calibri Light" panose="020F0302020204030204" pitchFamily="34" charset="0"/>
              </a:rPr>
              <a:t>response</a:t>
            </a:r>
            <a:endParaRPr lang="en-US" sz="1400" b="1" dirty="0">
              <a:solidFill>
                <a:srgbClr val="0070C0"/>
              </a:solidFill>
              <a:latin typeface="Calibri Light" panose="020F0302020204030204" pitchFamily="34" charset="0"/>
            </a:endParaRPr>
          </a:p>
        </p:txBody>
      </p:sp>
      <p:grpSp>
        <p:nvGrpSpPr>
          <p:cNvPr id="3" name="Group 2"/>
          <p:cNvGrpSpPr/>
          <p:nvPr/>
        </p:nvGrpSpPr>
        <p:grpSpPr>
          <a:xfrm>
            <a:off x="-118536" y="391886"/>
            <a:ext cx="9523603" cy="4989586"/>
            <a:chOff x="-118536" y="230283"/>
            <a:chExt cx="9523603" cy="6945011"/>
          </a:xfrm>
        </p:grpSpPr>
        <p:pic>
          <p:nvPicPr>
            <p:cNvPr id="5122" name="Picture 2" descr="C:\Users\mtia\Documents\20160131 Shelter Cluster IMO\03_Emergency &amp; Press Release\20160714_Mosul Operational\20160710 Mosul Operations - Quadra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6" y="230283"/>
              <a:ext cx="9523603" cy="69450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85051" y="4589039"/>
              <a:ext cx="2723693" cy="574516"/>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Salah al-Din </a:t>
              </a:r>
              <a:r>
                <a:rPr lang="en-US" sz="1100" dirty="0" smtClean="0">
                  <a:solidFill>
                    <a:srgbClr val="0070C0"/>
                  </a:solidFill>
                  <a:latin typeface="Calibri Light" panose="020F0302020204030204" pitchFamily="34" charset="0"/>
                </a:rPr>
                <a:t>: IOM, UNHCR, ISHO, </a:t>
              </a:r>
              <a:r>
                <a:rPr lang="en-US" sz="1100" dirty="0">
                  <a:solidFill>
                    <a:srgbClr val="0070C0"/>
                  </a:solidFill>
                  <a:latin typeface="Calibri Light" panose="020F0302020204030204" pitchFamily="34" charset="0"/>
                </a:rPr>
                <a:t>RIRP, </a:t>
              </a:r>
              <a:r>
                <a:rPr lang="en-US" sz="1100" dirty="0">
                  <a:solidFill>
                    <a:srgbClr val="C00000"/>
                  </a:solidFill>
                  <a:latin typeface="Calibri Light" panose="020F0302020204030204" pitchFamily="34" charset="0"/>
                </a:rPr>
                <a:t>INTERSOS</a:t>
              </a:r>
              <a:r>
                <a:rPr lang="en-US" sz="1100" dirty="0">
                  <a:solidFill>
                    <a:srgbClr val="0070C0"/>
                  </a:solidFill>
                  <a:latin typeface="Calibri Light" panose="020F0302020204030204" pitchFamily="34" charset="0"/>
                </a:rPr>
                <a:t> &amp; </a:t>
              </a:r>
              <a:r>
                <a:rPr lang="en-US" sz="1100" dirty="0" smtClean="0">
                  <a:solidFill>
                    <a:srgbClr val="0070C0"/>
                  </a:solidFill>
                  <a:latin typeface="Calibri Light" panose="020F0302020204030204" pitchFamily="34" charset="0"/>
                </a:rPr>
                <a:t> Muslim Aid</a:t>
              </a:r>
              <a:endParaRPr lang="en-US" sz="1100" dirty="0">
                <a:solidFill>
                  <a:srgbClr val="C00000"/>
                </a:solidFill>
                <a:latin typeface="Calibri Light" panose="020F0302020204030204" pitchFamily="34" charset="0"/>
              </a:endParaRPr>
            </a:p>
          </p:txBody>
        </p:sp>
        <p:sp>
          <p:nvSpPr>
            <p:cNvPr id="10" name="TextBox 9"/>
            <p:cNvSpPr txBox="1"/>
            <p:nvPr/>
          </p:nvSpPr>
          <p:spPr>
            <a:xfrm>
              <a:off x="5750303" y="2526490"/>
              <a:ext cx="2808906" cy="574516"/>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Erbil </a:t>
              </a:r>
              <a:r>
                <a:rPr lang="en-US" sz="1100" dirty="0" smtClean="0">
                  <a:solidFill>
                    <a:srgbClr val="0070C0"/>
                  </a:solidFill>
                  <a:latin typeface="Calibri Light" panose="020F0302020204030204" pitchFamily="34" charset="0"/>
                </a:rPr>
                <a:t>: </a:t>
              </a:r>
              <a:r>
                <a:rPr lang="en-US" sz="1100" dirty="0" smtClean="0">
                  <a:solidFill>
                    <a:srgbClr val="C00000"/>
                  </a:solidFill>
                  <a:latin typeface="Calibri Light" panose="020F0302020204030204" pitchFamily="34" charset="0"/>
                </a:rPr>
                <a:t>IOM, UNHCR, ACTED, ZOA</a:t>
              </a:r>
              <a:r>
                <a:rPr lang="en-US" sz="1100" dirty="0" smtClean="0">
                  <a:solidFill>
                    <a:srgbClr val="0070C0"/>
                  </a:solidFill>
                  <a:latin typeface="Calibri Light" panose="020F0302020204030204" pitchFamily="34" charset="0"/>
                </a:rPr>
                <a:t>, </a:t>
              </a:r>
              <a:r>
                <a:rPr lang="en-US" sz="1100" dirty="0" smtClean="0">
                  <a:solidFill>
                    <a:srgbClr val="C00000"/>
                  </a:solidFill>
                  <a:latin typeface="Calibri Light" panose="020F0302020204030204" pitchFamily="34" charset="0"/>
                </a:rPr>
                <a:t>Dorcas, </a:t>
              </a:r>
              <a:r>
                <a:rPr lang="en-US" sz="1100" dirty="0" smtClean="0">
                  <a:solidFill>
                    <a:srgbClr val="0070C0"/>
                  </a:solidFill>
                  <a:latin typeface="Calibri Light" panose="020F0302020204030204" pitchFamily="34" charset="0"/>
                </a:rPr>
                <a:t>NRC, </a:t>
              </a:r>
              <a:r>
                <a:rPr lang="en-US" sz="1100" dirty="0" smtClean="0">
                  <a:solidFill>
                    <a:srgbClr val="C00000"/>
                  </a:solidFill>
                  <a:latin typeface="Calibri Light" panose="020F0302020204030204" pitchFamily="34" charset="0"/>
                </a:rPr>
                <a:t>INTERSOS, CRS, CARE</a:t>
              </a:r>
              <a:r>
                <a:rPr lang="en-US" sz="1100" dirty="0" smtClean="0">
                  <a:solidFill>
                    <a:srgbClr val="0070C0"/>
                  </a:solidFill>
                  <a:latin typeface="Calibri Light" panose="020F0302020204030204" pitchFamily="34" charset="0"/>
                </a:rPr>
                <a:t> </a:t>
              </a:r>
              <a:r>
                <a:rPr lang="en-US" sz="1100" dirty="0">
                  <a:solidFill>
                    <a:srgbClr val="0070C0"/>
                  </a:solidFill>
                  <a:latin typeface="Calibri Light" panose="020F0302020204030204" pitchFamily="34" charset="0"/>
                </a:rPr>
                <a:t>&amp;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11" name="TextBox 10"/>
            <p:cNvSpPr txBox="1"/>
            <p:nvPr/>
          </p:nvSpPr>
          <p:spPr>
            <a:xfrm>
              <a:off x="328318" y="2590563"/>
              <a:ext cx="2723693" cy="574516"/>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Ninewa </a:t>
              </a:r>
              <a:r>
                <a:rPr lang="en-US" sz="1100" dirty="0" smtClean="0">
                  <a:solidFill>
                    <a:srgbClr val="0070C0"/>
                  </a:solidFill>
                  <a:latin typeface="Calibri Light" panose="020F0302020204030204" pitchFamily="34" charset="0"/>
                </a:rPr>
                <a:t>: IOM, UNHCR, Qandil, </a:t>
              </a:r>
              <a:r>
                <a:rPr lang="en-US" sz="1100" dirty="0" smtClean="0">
                  <a:solidFill>
                    <a:srgbClr val="C00000"/>
                  </a:solidFill>
                  <a:latin typeface="Calibri Light" panose="020F0302020204030204" pitchFamily="34" charset="0"/>
                </a:rPr>
                <a:t>ACTED</a:t>
              </a:r>
              <a:r>
                <a:rPr lang="en-US" sz="1100" dirty="0">
                  <a:solidFill>
                    <a:srgbClr val="C00000"/>
                  </a:solidFill>
                  <a:latin typeface="Calibri Light" panose="020F0302020204030204" pitchFamily="34" charset="0"/>
                </a:rPr>
                <a:t>, PIN, Medair </a:t>
              </a:r>
              <a:r>
                <a:rPr lang="en-US" sz="1100" dirty="0">
                  <a:solidFill>
                    <a:srgbClr val="0070C0"/>
                  </a:solidFill>
                  <a:latin typeface="Calibri Light" panose="020F0302020204030204" pitchFamily="34" charset="0"/>
                </a:rPr>
                <a:t>&amp;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7" name="TextBox 6"/>
            <p:cNvSpPr txBox="1"/>
            <p:nvPr/>
          </p:nvSpPr>
          <p:spPr>
            <a:xfrm>
              <a:off x="328317" y="2282656"/>
              <a:ext cx="1969609"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III (7 Partners)</a:t>
              </a:r>
              <a:endParaRPr lang="en-US" sz="1400" dirty="0">
                <a:solidFill>
                  <a:prstClr val="black"/>
                </a:solidFill>
                <a:latin typeface="Calibri Light" panose="020F0302020204030204" pitchFamily="34" charset="0"/>
              </a:endParaRPr>
            </a:p>
          </p:txBody>
        </p:sp>
        <p:sp>
          <p:nvSpPr>
            <p:cNvPr id="13" name="TextBox 12"/>
            <p:cNvSpPr txBox="1"/>
            <p:nvPr/>
          </p:nvSpPr>
          <p:spPr>
            <a:xfrm>
              <a:off x="329719" y="637452"/>
              <a:ext cx="1968207"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II (15 Partners)</a:t>
              </a:r>
              <a:endParaRPr lang="en-US" sz="1400" dirty="0">
                <a:solidFill>
                  <a:prstClr val="black"/>
                </a:solidFill>
                <a:latin typeface="Calibri Light" panose="020F0302020204030204" pitchFamily="34" charset="0"/>
              </a:endParaRPr>
            </a:p>
          </p:txBody>
        </p:sp>
        <p:sp>
          <p:nvSpPr>
            <p:cNvPr id="15" name="TextBox 14"/>
            <p:cNvSpPr txBox="1"/>
            <p:nvPr/>
          </p:nvSpPr>
          <p:spPr>
            <a:xfrm>
              <a:off x="5750982" y="2228266"/>
              <a:ext cx="1998738"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 (10 partners)</a:t>
              </a:r>
              <a:endParaRPr lang="en-US" sz="1400" dirty="0">
                <a:solidFill>
                  <a:prstClr val="black"/>
                </a:solidFill>
                <a:latin typeface="Calibri Light" panose="020F0302020204030204" pitchFamily="34" charset="0"/>
              </a:endParaRPr>
            </a:p>
          </p:txBody>
        </p:sp>
        <p:sp>
          <p:nvSpPr>
            <p:cNvPr id="19" name="TextBox 18"/>
            <p:cNvSpPr txBox="1"/>
            <p:nvPr/>
          </p:nvSpPr>
          <p:spPr>
            <a:xfrm>
              <a:off x="327347" y="940742"/>
              <a:ext cx="2723693" cy="800219"/>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Dahuk </a:t>
              </a:r>
              <a:r>
                <a:rPr lang="en-US" sz="1100" dirty="0" smtClean="0">
                  <a:solidFill>
                    <a:srgbClr val="0070C0"/>
                  </a:solidFill>
                  <a:latin typeface="Calibri Light" panose="020F0302020204030204" pitchFamily="34" charset="0"/>
                </a:rPr>
                <a:t>: IOM, UNHCR, </a:t>
              </a:r>
              <a:r>
                <a:rPr lang="en-US" sz="1100" dirty="0">
                  <a:solidFill>
                    <a:srgbClr val="0070C0"/>
                  </a:solidFill>
                  <a:latin typeface="Calibri Light" panose="020F0302020204030204" pitchFamily="34" charset="0"/>
                </a:rPr>
                <a:t>CRS, </a:t>
              </a:r>
              <a:r>
                <a:rPr lang="en-US" sz="1100" dirty="0" smtClean="0">
                  <a:solidFill>
                    <a:srgbClr val="0070C0"/>
                  </a:solidFill>
                  <a:latin typeface="Calibri Light" panose="020F0302020204030204" pitchFamily="34" charset="0"/>
                </a:rPr>
                <a:t>NRC, </a:t>
              </a:r>
              <a:r>
                <a:rPr lang="en-US" sz="1100" dirty="0">
                  <a:solidFill>
                    <a:srgbClr val="0070C0"/>
                  </a:solidFill>
                  <a:latin typeface="Calibri Light" panose="020F0302020204030204" pitchFamily="34" charset="0"/>
                </a:rPr>
                <a:t>PWJ</a:t>
              </a:r>
              <a:r>
                <a:rPr lang="en-US" sz="1100" dirty="0" smtClean="0">
                  <a:solidFill>
                    <a:srgbClr val="0070C0"/>
                  </a:solidFill>
                  <a:latin typeface="Calibri Light" panose="020F0302020204030204" pitchFamily="34" charset="0"/>
                </a:rPr>
                <a:t>, KURDS, CARE, Qandil, WHH, UN-Habitat, </a:t>
              </a:r>
              <a:r>
                <a:rPr lang="en-US" sz="1100" dirty="0" smtClean="0">
                  <a:solidFill>
                    <a:srgbClr val="C00000"/>
                  </a:solidFill>
                  <a:latin typeface="Calibri Light" panose="020F0302020204030204" pitchFamily="34" charset="0"/>
                </a:rPr>
                <a:t>ACTED, </a:t>
              </a:r>
              <a:r>
                <a:rPr lang="en-US" sz="1100" dirty="0">
                  <a:solidFill>
                    <a:srgbClr val="C00000"/>
                  </a:solidFill>
                  <a:latin typeface="Calibri Light" panose="020F0302020204030204" pitchFamily="34" charset="0"/>
                </a:rPr>
                <a:t>Dorcas, </a:t>
              </a:r>
              <a:r>
                <a:rPr lang="en-US" sz="1100" dirty="0" smtClean="0">
                  <a:solidFill>
                    <a:srgbClr val="C00000"/>
                  </a:solidFill>
                  <a:latin typeface="Calibri Light" panose="020F0302020204030204" pitchFamily="34" charset="0"/>
                </a:rPr>
                <a:t>ZOA, PIN </a:t>
              </a:r>
              <a:r>
                <a:rPr lang="en-US" sz="1100" dirty="0">
                  <a:solidFill>
                    <a:srgbClr val="0070C0"/>
                  </a:solidFill>
                  <a:latin typeface="Calibri Light" panose="020F0302020204030204" pitchFamily="34" charset="0"/>
                </a:rPr>
                <a:t>&amp;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20" name="TextBox 19"/>
            <p:cNvSpPr txBox="1"/>
            <p:nvPr/>
          </p:nvSpPr>
          <p:spPr>
            <a:xfrm>
              <a:off x="5026027" y="4590577"/>
              <a:ext cx="2723693" cy="574516"/>
            </a:xfrm>
            <a:prstGeom prst="rect">
              <a:avLst/>
            </a:prstGeom>
            <a:solidFill>
              <a:schemeClr val="bg1">
                <a:lumMod val="85000"/>
              </a:schemeClr>
            </a:solidFill>
          </p:spPr>
          <p:txBody>
            <a:bodyPr wrap="square" rtlCol="0">
              <a:spAutoFit/>
            </a:bodyPr>
            <a:lstStyle/>
            <a:p>
              <a:r>
                <a:rPr lang="en-US" sz="1100" b="1" dirty="0" smtClean="0">
                  <a:solidFill>
                    <a:srgbClr val="0070C0"/>
                  </a:solidFill>
                  <a:latin typeface="Calibri Light" panose="020F0302020204030204" pitchFamily="34" charset="0"/>
                </a:rPr>
                <a:t>Kirkuk</a:t>
              </a:r>
              <a:r>
                <a:rPr lang="en-US" sz="1100" dirty="0" smtClean="0">
                  <a:solidFill>
                    <a:srgbClr val="0070C0"/>
                  </a:solidFill>
                  <a:latin typeface="Calibri Light" panose="020F0302020204030204" pitchFamily="34" charset="0"/>
                </a:rPr>
                <a:t> : IOM, UNHCR, NRC, CRS, Save the Children, </a:t>
              </a:r>
              <a:r>
                <a:rPr lang="en-US" sz="1100" dirty="0" smtClean="0">
                  <a:solidFill>
                    <a:srgbClr val="C00000"/>
                  </a:solidFill>
                  <a:latin typeface="Calibri Light" panose="020F0302020204030204" pitchFamily="34" charset="0"/>
                </a:rPr>
                <a:t>IRD, </a:t>
              </a:r>
              <a:r>
                <a:rPr lang="en-US" sz="1100" dirty="0">
                  <a:solidFill>
                    <a:srgbClr val="0070C0"/>
                  </a:solidFill>
                  <a:latin typeface="Calibri Light" panose="020F0302020204030204" pitchFamily="34" charset="0"/>
                </a:rPr>
                <a:t>Reach National &amp; </a:t>
              </a:r>
              <a:r>
                <a:rPr lang="en-US" sz="1100" dirty="0" smtClean="0">
                  <a:solidFill>
                    <a:srgbClr val="C00000"/>
                  </a:solidFill>
                  <a:latin typeface="Calibri Light" panose="020F0302020204030204" pitchFamily="34" charset="0"/>
                </a:rPr>
                <a:t>DRC</a:t>
              </a:r>
              <a:endParaRPr lang="en-US" sz="1100" dirty="0">
                <a:solidFill>
                  <a:srgbClr val="C00000"/>
                </a:solidFill>
                <a:latin typeface="Calibri Light" panose="020F0302020204030204" pitchFamily="34" charset="0"/>
              </a:endParaRPr>
            </a:p>
          </p:txBody>
        </p:sp>
        <p:sp>
          <p:nvSpPr>
            <p:cNvPr id="22" name="TextBox 21"/>
            <p:cNvSpPr txBox="1"/>
            <p:nvPr/>
          </p:nvSpPr>
          <p:spPr>
            <a:xfrm>
              <a:off x="3593989" y="4280301"/>
              <a:ext cx="2051437" cy="410369"/>
            </a:xfrm>
            <a:prstGeom prst="rect">
              <a:avLst/>
            </a:prstGeom>
            <a:solidFill>
              <a:schemeClr val="accent4">
                <a:lumMod val="40000"/>
                <a:lumOff val="60000"/>
              </a:schemeClr>
            </a:solidFill>
          </p:spPr>
          <p:txBody>
            <a:bodyPr wrap="square" rtlCol="0">
              <a:spAutoFit/>
            </a:bodyPr>
            <a:lstStyle/>
            <a:p>
              <a:r>
                <a:rPr lang="en-US" sz="1400" dirty="0" smtClean="0">
                  <a:solidFill>
                    <a:prstClr val="black"/>
                  </a:solidFill>
                  <a:latin typeface="Calibri Light" panose="020F0302020204030204" pitchFamily="34" charset="0"/>
                </a:rPr>
                <a:t>Quadrant IV (13 Partners) </a:t>
              </a:r>
              <a:endParaRPr lang="en-US" sz="1400" dirty="0">
                <a:solidFill>
                  <a:prstClr val="black"/>
                </a:solidFill>
                <a:latin typeface="Calibri Light" panose="020F0302020204030204" pitchFamily="34" charset="0"/>
              </a:endParaRPr>
            </a:p>
          </p:txBody>
        </p:sp>
      </p:grpSp>
    </p:spTree>
    <p:extLst>
      <p:ext uri="{BB962C8B-B14F-4D97-AF65-F5344CB8AC3E}">
        <p14:creationId xmlns:p14="http://schemas.microsoft.com/office/powerpoint/2010/main" val="422472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028825" y="1192212"/>
            <a:ext cx="5086350" cy="3000375"/>
          </a:xfrm>
          <a:prstGeom prst="rect">
            <a:avLst/>
          </a:prstGeom>
        </p:spPr>
      </p:pic>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9</a:t>
            </a:fld>
            <a:endParaRPr lang="en-GB">
              <a:latin typeface="Calibri"/>
            </a:endParaRPr>
          </a:p>
        </p:txBody>
      </p:sp>
      <p:sp>
        <p:nvSpPr>
          <p:cNvPr id="6" name="Title 1"/>
          <p:cNvSpPr txBox="1">
            <a:spLocks/>
          </p:cNvSpPr>
          <p:nvPr/>
        </p:nvSpPr>
        <p:spPr>
          <a:xfrm>
            <a:off x="0" y="117791"/>
            <a:ext cx="9144000"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1800" b="0" dirty="0" smtClean="0">
                <a:latin typeface="Calibri Light" panose="020F0302020204030204" pitchFamily="34" charset="0"/>
                <a:cs typeface="Arial" panose="020B0604020202020204" pitchFamily="34" charset="0"/>
              </a:rPr>
              <a:t>3. </a:t>
            </a:r>
            <a:r>
              <a:rPr lang="en-US" sz="1800" b="0" dirty="0" smtClean="0">
                <a:solidFill>
                  <a:schemeClr val="tx1">
                    <a:lumMod val="65000"/>
                    <a:lumOff val="35000"/>
                  </a:schemeClr>
                </a:solidFill>
                <a:latin typeface="Calibri Light" panose="020F0302020204030204" pitchFamily="34" charset="0"/>
                <a:cs typeface="Arial" panose="020B0604020202020204" pitchFamily="34" charset="0"/>
              </a:rPr>
              <a:t>Humanitarian Pooled Fund – </a:t>
            </a:r>
            <a:r>
              <a:rPr lang="en-US" sz="1800" b="0" dirty="0">
                <a:solidFill>
                  <a:srgbClr val="0070C0"/>
                </a:solidFill>
                <a:latin typeface="Calibri Light" panose="020F0302020204030204" pitchFamily="34" charset="0"/>
              </a:rPr>
              <a:t>Mosul </a:t>
            </a:r>
            <a:r>
              <a:rPr lang="en-US" sz="1800" b="0" dirty="0" smtClean="0">
                <a:solidFill>
                  <a:srgbClr val="0070C0"/>
                </a:solidFill>
                <a:latin typeface="Calibri Light" panose="020F0302020204030204" pitchFamily="34" charset="0"/>
              </a:rPr>
              <a:t>Preparedness </a:t>
            </a:r>
            <a:endParaRPr lang="en-US" sz="1800" b="0" dirty="0">
              <a:solidFill>
                <a:srgbClr val="0070C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436478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145E2856-19BA-425F-803A-C89D2B7302B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14069</TotalTime>
  <Words>1179</Words>
  <Application>Microsoft Office PowerPoint</Application>
  <PresentationFormat>On-screen Show (16:9)</PresentationFormat>
  <Paragraphs>111</Paragraphs>
  <Slides>20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MS PGothic</vt:lpstr>
      <vt:lpstr>Arial</vt:lpstr>
      <vt:lpstr>Calibri</vt:lpstr>
      <vt:lpstr>Calibri Light</vt:lpstr>
      <vt:lpstr>Times New Roman</vt:lpstr>
      <vt:lpstr>Verdana</vt:lpstr>
      <vt:lpstr>Wingdings</vt:lpstr>
      <vt:lpstr>Shelter Cluster Red Theme</vt:lpstr>
      <vt:lpstr>1_Shelter Cluster Red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Bo Hurkmans</dc:creator>
  <cp:lastModifiedBy>Bo Hurkmans</cp:lastModifiedBy>
  <cp:revision>1183</cp:revision>
  <cp:lastPrinted>2014-10-29T09:34:43Z</cp:lastPrinted>
  <dcterms:created xsi:type="dcterms:W3CDTF">2014-10-08T08:24:30Z</dcterms:created>
  <dcterms:modified xsi:type="dcterms:W3CDTF">2016-09-14T13:13:37Z</dcterms:modified>
</cp:coreProperties>
</file>