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6"/>
  </p:notesMasterIdLst>
  <p:sldIdLst>
    <p:sldId id="265" r:id="rId5"/>
    <p:sldId id="455" r:id="rId6"/>
    <p:sldId id="466" r:id="rId7"/>
    <p:sldId id="456" r:id="rId8"/>
    <p:sldId id="457" r:id="rId9"/>
    <p:sldId id="444" r:id="rId10"/>
    <p:sldId id="445" r:id="rId11"/>
    <p:sldId id="441" r:id="rId12"/>
    <p:sldId id="461" r:id="rId13"/>
    <p:sldId id="462" r:id="rId14"/>
    <p:sldId id="463" r:id="rId15"/>
    <p:sldId id="458" r:id="rId16"/>
    <p:sldId id="469" r:id="rId17"/>
    <p:sldId id="470" r:id="rId18"/>
    <p:sldId id="440" r:id="rId19"/>
    <p:sldId id="448" r:id="rId20"/>
    <p:sldId id="420" r:id="rId21"/>
    <p:sldId id="467" r:id="rId22"/>
    <p:sldId id="471" r:id="rId23"/>
    <p:sldId id="472" r:id="rId24"/>
    <p:sldId id="391" r:id="rId2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92349" autoAdjust="0"/>
  </p:normalViewPr>
  <p:slideViewPr>
    <p:cSldViewPr snapToGrid="0" snapToObjects="1">
      <p:cViewPr>
        <p:scale>
          <a:sx n="100" d="100"/>
          <a:sy n="100" d="100"/>
        </p:scale>
        <p:origin x="-270" y="6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7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KRI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644332"/>
            <a:ext cx="845661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Review </a:t>
            </a:r>
            <a:r>
              <a:rPr lang="en-GB" dirty="0">
                <a:latin typeface="Calibri Light" panose="020F0302020204030204" pitchFamily="34" charset="0"/>
              </a:rPr>
              <a:t>from previous </a:t>
            </a:r>
            <a:r>
              <a:rPr lang="en-GB" dirty="0" smtClean="0">
                <a:latin typeface="Calibri Light" panose="020F0302020204030204" pitchFamily="34" charset="0"/>
              </a:rPr>
              <a:t>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Information </a:t>
            </a:r>
            <a:r>
              <a:rPr lang="en-GB" dirty="0">
                <a:latin typeface="Calibri Light" panose="020F0302020204030204" pitchFamily="34" charset="0"/>
              </a:rPr>
              <a:t>Management </a:t>
            </a:r>
            <a:r>
              <a:rPr lang="en-GB" dirty="0" smtClean="0">
                <a:latin typeface="Calibri Light" panose="020F0302020204030204" pitchFamily="34" charset="0"/>
              </a:rPr>
              <a:t>updates (</a:t>
            </a:r>
            <a:r>
              <a:rPr lang="en-GB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Full RASP/Rapid RASP – ODK </a:t>
            </a:r>
            <a:r>
              <a:rPr lang="en-GB" dirty="0">
                <a:solidFill>
                  <a:srgbClr val="0070C0"/>
                </a:solidFill>
                <a:latin typeface="Calibri Light" panose="020F0302020204030204" pitchFamily="34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response</a:t>
            </a:r>
            <a:r>
              <a:rPr lang="en-GB" dirty="0" smtClean="0">
                <a:latin typeface="Calibri Light" panose="020F030202020403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 Light" panose="020F0302020204030204" pitchFamily="34" charset="0"/>
              </a:rPr>
              <a:t>Technical Guidance updates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Ongoing </a:t>
            </a:r>
            <a:r>
              <a:rPr lang="en-GB" dirty="0">
                <a:latin typeface="Calibri Light" panose="020F0302020204030204" pitchFamily="34" charset="0"/>
              </a:rPr>
              <a:t>Emergency </a:t>
            </a:r>
            <a:r>
              <a:rPr lang="en-GB" dirty="0" smtClean="0">
                <a:latin typeface="Calibri Light" panose="020F0302020204030204" pitchFamily="34" charset="0"/>
              </a:rPr>
              <a:t>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 Light" panose="020F0302020204030204" pitchFamily="34" charset="0"/>
              </a:rPr>
              <a:t>Governorate and Agencies Updates KRI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</a:t>
            </a:r>
            <a:r>
              <a:rPr lang="en-US" dirty="0" smtClean="0">
                <a:latin typeface="Calibri Light" panose="020F0302020204030204" pitchFamily="34" charset="0"/>
              </a:rPr>
              <a:t>Logistics </a:t>
            </a:r>
            <a:r>
              <a:rPr lang="en-US" dirty="0">
                <a:latin typeface="Calibri Light" panose="020F0302020204030204" pitchFamily="34" charset="0"/>
              </a:rPr>
              <a:t>(Warehousing &amp; Distribution)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</a:t>
            </a:r>
            <a:r>
              <a:rPr lang="en-GB" dirty="0" smtClean="0">
                <a:latin typeface="Calibri Light" panose="020F0302020204030204" pitchFamily="34" charset="0"/>
              </a:rPr>
              <a:t>IHPF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Mosul Operational Planning </a:t>
            </a:r>
            <a:r>
              <a:rPr lang="en-US" dirty="0">
                <a:latin typeface="Calibri Light" panose="020F0302020204030204" pitchFamily="34" charset="0"/>
              </a:rPr>
              <a:t>including ConOps, Central Planning </a:t>
            </a:r>
            <a:r>
              <a:rPr lang="en-US" dirty="0" smtClean="0">
                <a:latin typeface="Calibri Light" panose="020F0302020204030204" pitchFamily="34" charset="0"/>
              </a:rPr>
              <a:t>Map, Screening </a:t>
            </a:r>
            <a:r>
              <a:rPr lang="en-US" dirty="0">
                <a:latin typeface="Calibri Light" panose="020F0302020204030204" pitchFamily="34" charset="0"/>
              </a:rPr>
              <a:t>Centres, 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AOB</a:t>
            </a: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Thursday, 6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October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1903956" cy="368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Emergency Shelter Kit Training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13" y="91484"/>
            <a:ext cx="7346287" cy="48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Emergency Shelter Kit Training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927" y="1371763"/>
            <a:ext cx="706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PPT Pictures from Emergency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Shelter Kit Guidance – Workshop on ESK held on Oct. 5</a:t>
            </a:r>
            <a:r>
              <a:rPr lang="en-GB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in Dahuk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2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7792"/>
            <a:ext cx="9144000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</a:pPr>
            <a:r>
              <a:rPr lang="en-GB" sz="2200" b="0" dirty="0" smtClean="0">
                <a:latin typeface="Calibri Light" panose="020F0302020204030204" pitchFamily="34" charset="0"/>
              </a:rPr>
              <a:t>Ongoing </a:t>
            </a:r>
            <a:r>
              <a:rPr lang="en-GB" sz="2200" b="0" dirty="0">
                <a:latin typeface="Calibri Light" panose="020F0302020204030204" pitchFamily="34" charset="0"/>
              </a:rPr>
              <a:t>Emergency </a:t>
            </a:r>
            <a:r>
              <a:rPr lang="en-GB" sz="2200" b="0" dirty="0" smtClean="0">
                <a:latin typeface="Calibri Light" panose="020F0302020204030204" pitchFamily="34" charset="0"/>
              </a:rPr>
              <a:t>Response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5293">
            <a:off x="5074908" y="714633"/>
            <a:ext cx="2956583" cy="3613601"/>
          </a:xfrm>
          <a:prstGeom prst="rect">
            <a:avLst/>
          </a:prstGeom>
          <a:ln>
            <a:solidFill>
              <a:srgbClr val="0431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5573" y="1579581"/>
            <a:ext cx="4722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  <a:latin typeface="Calibri Light" panose="020F0302020204030204" pitchFamily="34" charset="0"/>
              </a:rPr>
              <a:t>Camp Condition Report - WHH </a:t>
            </a:r>
          </a:p>
        </p:txBody>
      </p:sp>
    </p:spTree>
    <p:extLst>
      <p:ext uri="{BB962C8B-B14F-4D97-AF65-F5344CB8AC3E}">
        <p14:creationId xmlns:p14="http://schemas.microsoft.com/office/powerpoint/2010/main" val="158514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7792"/>
            <a:ext cx="9144000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200" b="0" dirty="0" smtClean="0">
                <a:latin typeface="Calibri Light" panose="020F0302020204030204" pitchFamily="34" charset="0"/>
              </a:rPr>
              <a:t>Governorate </a:t>
            </a:r>
            <a:r>
              <a:rPr lang="en-GB" sz="2400" b="0" dirty="0" smtClean="0">
                <a:latin typeface="Calibri Light" panose="020F0302020204030204" pitchFamily="34" charset="0"/>
              </a:rPr>
              <a:t>and </a:t>
            </a:r>
            <a:r>
              <a:rPr lang="en-GB" sz="2400" b="0" dirty="0">
                <a:latin typeface="Calibri Light" panose="020F0302020204030204" pitchFamily="34" charset="0"/>
              </a:rPr>
              <a:t>Agencies Updates KRI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05266"/>
            <a:ext cx="2367418" cy="2713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GB" sz="2200" b="0" dirty="0" smtClean="0">
                <a:latin typeface="Calibri Light" panose="020F0302020204030204" pitchFamily="34" charset="0"/>
              </a:rPr>
              <a:t>Update </a:t>
            </a:r>
            <a:r>
              <a:rPr lang="en-GB" sz="2200" b="0" dirty="0">
                <a:latin typeface="Calibri Light" panose="020F0302020204030204" pitchFamily="34" charset="0"/>
              </a:rPr>
              <a:t>on </a:t>
            </a:r>
            <a:r>
              <a:rPr lang="en-US" sz="2200" b="0" dirty="0">
                <a:latin typeface="Calibri Light" panose="020F0302020204030204" pitchFamily="34" charset="0"/>
              </a:rPr>
              <a:t>Logistics (Warehousing &amp; Distribution</a:t>
            </a:r>
            <a:r>
              <a:rPr lang="en-US" sz="2200" b="0" dirty="0" smtClean="0">
                <a:latin typeface="Calibri Light" panose="020F0302020204030204" pitchFamily="34" charset="0"/>
              </a:rPr>
              <a:t>)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00" y="37577"/>
            <a:ext cx="7006800" cy="49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Updates on Humanitarian Pooled Fund Process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76" y="689185"/>
            <a:ext cx="84314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Shelter and NFI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25 (Incl. 11 multi-cluster)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budget: USD 24.5 million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After Cluster SAG review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approved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16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(5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multi-cluster)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with initial budget: US $17.5 million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Revised budget: US $14.2 million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Last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week the Advisory Board of the IHPF sanctioned a budget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US $13 million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Shelter/NFI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Cluster recommended proposals. 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As such, we have secured funding for 16 Cluster partners of which 12 partners are specifically  engaging in prepositioning shelter materials and NFIs.</a:t>
            </a:r>
          </a:p>
        </p:txBody>
      </p:sp>
    </p:spTree>
    <p:extLst>
      <p:ext uri="{BB962C8B-B14F-4D97-AF65-F5344CB8AC3E}">
        <p14:creationId xmlns:p14="http://schemas.microsoft.com/office/powerpoint/2010/main" val="3436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Humanitarian Pooled Fund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33" y="482672"/>
            <a:ext cx="6747934" cy="4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9294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tia\Pictures\Map V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52" y="482672"/>
            <a:ext cx="6121273" cy="43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903445"/>
            <a:ext cx="2518566" cy="36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03" y="2404200"/>
            <a:ext cx="3946092" cy="2612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" y="2659041"/>
            <a:ext cx="451485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482672"/>
            <a:ext cx="4448175" cy="204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2" y="418839"/>
            <a:ext cx="4562475" cy="19431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536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536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1" y="435273"/>
            <a:ext cx="5769691" cy="43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" y="971109"/>
            <a:ext cx="8572500" cy="61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Inter sector Full </a:t>
            </a: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</a:rPr>
              <a:t>RASP/Rapid RASP – </a:t>
            </a:r>
            <a:r>
              <a:rPr lang="en-GB" sz="20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ODK</a:t>
            </a:r>
            <a:endParaRPr lang="en-GB" sz="19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Full RASP/Rapid RASP – ODK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20</a:t>
            </a:fld>
            <a:endParaRPr lang="en-GB"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9294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55025"/>
            <a:ext cx="8229600" cy="386708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alibri Light" panose="020F0302020204030204" pitchFamily="34" charset="0"/>
              </a:rPr>
              <a:t>Madan: 800 </a:t>
            </a:r>
            <a:r>
              <a:rPr lang="en-GB" sz="1800" dirty="0" smtClean="0">
                <a:latin typeface="Calibri Light" panose="020F0302020204030204" pitchFamily="34" charset="0"/>
              </a:rPr>
              <a:t>people 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GB" sz="1800" dirty="0" err="1">
                <a:latin typeface="Calibri Light" panose="020F0302020204030204" pitchFamily="34" charset="0"/>
              </a:rPr>
              <a:t>Kaherta</a:t>
            </a:r>
            <a:r>
              <a:rPr lang="en-GB" sz="1800" dirty="0">
                <a:latin typeface="Calibri Light" panose="020F0302020204030204" pitchFamily="34" charset="0"/>
              </a:rPr>
              <a:t>: 800 </a:t>
            </a:r>
            <a:r>
              <a:rPr lang="en-GB" sz="1800" dirty="0" smtClean="0">
                <a:latin typeface="Calibri Light" panose="020F0302020204030204" pitchFamily="34" charset="0"/>
              </a:rPr>
              <a:t>people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GB" sz="1800" dirty="0" err="1">
                <a:latin typeface="Calibri Light" panose="020F0302020204030204" pitchFamily="34" charset="0"/>
              </a:rPr>
              <a:t>Kahreez</a:t>
            </a:r>
            <a:r>
              <a:rPr lang="en-GB" sz="1800" dirty="0">
                <a:latin typeface="Calibri Light" panose="020F0302020204030204" pitchFamily="34" charset="0"/>
              </a:rPr>
              <a:t>: 400 </a:t>
            </a:r>
            <a:r>
              <a:rPr lang="en-GB" sz="1800" dirty="0" smtClean="0">
                <a:latin typeface="Calibri Light" panose="020F0302020204030204" pitchFamily="34" charset="0"/>
              </a:rPr>
              <a:t>people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</a:rPr>
              <a:t>Narghzlia</a:t>
            </a:r>
            <a:r>
              <a:rPr lang="en-US" sz="1800" dirty="0">
                <a:latin typeface="Calibri Light" panose="020F0302020204030204" pitchFamily="34" charset="0"/>
              </a:rPr>
              <a:t>: 800 </a:t>
            </a:r>
            <a:r>
              <a:rPr lang="en-US" sz="1800" dirty="0" smtClean="0">
                <a:latin typeface="Calibri Light" panose="020F0302020204030204" pitchFamily="34" charset="0"/>
              </a:rPr>
              <a:t>people</a:t>
            </a:r>
            <a:endParaRPr lang="en-US" sz="1800" dirty="0"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</a:rPr>
              <a:t>Protection Issues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69" y="629764"/>
            <a:ext cx="5699503" cy="38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21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Iraq/Mosul Displacement/Shelter Environmental Screening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9"/>
            </a:pPr>
            <a:r>
              <a:rPr lang="en-US" sz="2200" b="0" dirty="0" smtClean="0">
                <a:latin typeface="Calibri Light" panose="020F0302020204030204" pitchFamily="34" charset="0"/>
              </a:rPr>
              <a:t>AOB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759"/>
            <a:ext cx="4365383" cy="32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" y="645433"/>
            <a:ext cx="8572500" cy="61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 Light" panose="020F0302020204030204" pitchFamily="34" charset="0"/>
              </a:rPr>
              <a:t>Partners will be requested to report distribution activities, capturing the following information:</a:t>
            </a:r>
            <a:endParaRPr lang="en-GB" sz="19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89853"/>
              </p:ext>
            </p:extLst>
          </p:nvPr>
        </p:nvGraphicFramePr>
        <p:xfrm>
          <a:off x="708660" y="1375868"/>
          <a:ext cx="8218998" cy="2834124"/>
        </p:xfrm>
        <a:graphic>
          <a:graphicData uri="http://schemas.openxmlformats.org/drawingml/2006/table">
            <a:tbl>
              <a:tblPr/>
              <a:tblGrid>
                <a:gridCol w="3078916"/>
                <a:gridCol w="5140082"/>
              </a:tblGrid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Reporting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Quantity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Reporting Focal Point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Contact Phone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 Start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Governorate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 End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to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QUADRANT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HH at 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Settlement Typology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individuals reached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Type of Relief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individuals reached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Place of Origin of Beneficiaries (District level)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Lessons learned from Anbar highlight that a lack of clarity on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site names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locations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</a:t>
            </a:r>
            <a:r>
              <a:rPr lang="en-US" sz="1900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displaced population </a:t>
            </a:r>
            <a:r>
              <a:rPr lang="en-US" sz="1900" u="sng" dirty="0">
                <a:solidFill>
                  <a:srgbClr val="0070C0"/>
                </a:solidFill>
                <a:latin typeface="Calibri Light" panose="020F0302020204030204" pitchFamily="34" charset="0"/>
              </a:rPr>
              <a:t>f</a:t>
            </a:r>
            <a:r>
              <a:rPr lang="en-US" sz="1900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igures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 etc. often caused: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duplication of assistance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issues in identifying and responding to critical gaps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For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Mosul response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capturing GPS coordinates will enable reliable identification and verification of site names and locations. Will support: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Reliable and timely gaps analysis to determine requirements, gaps, partner capacity etc.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Creation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of simple Kobo form, capturing key information + GPS points is most effective method. Allows for: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GPS location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Real-time reporting on activities (program staff complete form at distribution location, upload to server once in area with Wi-Fi)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Reporting requests completed in 5 minutes at distribution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350839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RIRP, Muslim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Aid,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Mercy Hands for Humanitarian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Aid, Mercy Corps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NRC, BCF, ERC, IRW, PWJ,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Mercy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Corps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, CRS, CARE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6" y="2282656"/>
              <a:ext cx="2055655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(11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70" y="629502"/>
              <a:ext cx="1984111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(25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(16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(18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98" y="932791"/>
              <a:ext cx="2723693" cy="1251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NRC, Qandil, BRHA, LWF, Save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Children, Samaritan Purse, CRS, Dorcas, Caritas, PWJ, JEN, GRC, CAPNI, CARE, IRCS,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IBC, 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WHH, Mission East, PIN,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French Red Cross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318" y="2590563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BCF, PWJ, Mission East,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6027" y="4582625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DRC, Mission East, NRC, IRCS, Save the Children, Reach National,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CRS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391886"/>
            <a:ext cx="9523603" cy="4989586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RIRP,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Muslim Aid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808906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IOM, UNHCR, ACTED, 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CRS, CARE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18" y="2590563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7" y="2282656"/>
              <a:ext cx="1969609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19" y="637452"/>
              <a:ext cx="196820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(15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(10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347" y="940742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CRS,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PWJ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KURDS, CARE, Qandil, WHH, UN-Habitat,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6027" y="4590577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NRC, CRS, Save the Children,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IRD,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Reach National 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(13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147"/>
            <a:ext cx="8229600" cy="38039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Shelter Cluster is maintaining a matrix of Mosul preparedness (and response) activities by agency to get an overview of the resources available or in the pipeline.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6" y="1294405"/>
            <a:ext cx="8073895" cy="32832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Arabic Version of NFI Guidance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4" y="1087821"/>
            <a:ext cx="6898991" cy="33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14274</TotalTime>
  <Words>944</Words>
  <Application>Microsoft Office PowerPoint</Application>
  <PresentationFormat>On-screen Show (16:9)</PresentationFormat>
  <Paragraphs>138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1217</cp:revision>
  <cp:lastPrinted>2014-10-29T09:34:43Z</cp:lastPrinted>
  <dcterms:created xsi:type="dcterms:W3CDTF">2014-10-08T08:24:30Z</dcterms:created>
  <dcterms:modified xsi:type="dcterms:W3CDTF">2016-10-06T11:16:27Z</dcterms:modified>
</cp:coreProperties>
</file>