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3"/>
    <p:sldMasterId id="2147483672" r:id="rId4"/>
  </p:sldMasterIdLst>
  <p:notesMasterIdLst>
    <p:notesMasterId r:id="rId28"/>
  </p:notesMasterIdLst>
  <p:sldIdLst>
    <p:sldId id="265" r:id="rId5"/>
    <p:sldId id="473" r:id="rId6"/>
    <p:sldId id="455" r:id="rId7"/>
    <p:sldId id="466" r:id="rId8"/>
    <p:sldId id="456" r:id="rId9"/>
    <p:sldId id="457" r:id="rId10"/>
    <p:sldId id="474" r:id="rId11"/>
    <p:sldId id="475" r:id="rId12"/>
    <p:sldId id="441" r:id="rId13"/>
    <p:sldId id="461" r:id="rId14"/>
    <p:sldId id="462" r:id="rId15"/>
    <p:sldId id="463" r:id="rId16"/>
    <p:sldId id="458" r:id="rId17"/>
    <p:sldId id="469" r:id="rId18"/>
    <p:sldId id="470" r:id="rId19"/>
    <p:sldId id="477" r:id="rId20"/>
    <p:sldId id="440" r:id="rId21"/>
    <p:sldId id="448" r:id="rId22"/>
    <p:sldId id="420" r:id="rId23"/>
    <p:sldId id="476" r:id="rId24"/>
    <p:sldId id="471" r:id="rId25"/>
    <p:sldId id="472" r:id="rId26"/>
    <p:sldId id="391" r:id="rId27"/>
  </p:sldIdLst>
  <p:sldSz cx="9144000" cy="5143500" type="screen16x9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NHCR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586" autoAdjust="0"/>
    <p:restoredTop sz="92349" autoAdjust="0"/>
  </p:normalViewPr>
  <p:slideViewPr>
    <p:cSldViewPr snapToGrid="0" snapToObjects="1">
      <p:cViewPr varScale="1">
        <p:scale>
          <a:sx n="76" d="100"/>
          <a:sy n="76" d="100"/>
        </p:scale>
        <p:origin x="-834" y="-96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149DE7A-1A12-4746-8822-E7131700A1BD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B69D276-5C27-0048-BF36-4302BA851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1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3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4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7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8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3836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52632"/>
            <a:ext cx="6400800" cy="9532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0611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6568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1279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383618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52632"/>
            <a:ext cx="6400800" cy="9532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287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573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809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155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620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027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60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199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1595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44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517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607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578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5548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2425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245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026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6725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8806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4330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F1416"/>
                </a:solidFill>
              </a:defRPr>
            </a:lvl1pPr>
          </a:lstStyle>
          <a:p>
            <a:pPr defTabSz="914400"/>
            <a:fld id="{1327C452-0D12-48F3-BB65-BBA3E6350F2C}" type="slidenum">
              <a:rPr lang="en-GB" smtClean="0">
                <a:latin typeface="Calibri"/>
              </a:rPr>
              <a:pPr defTabSz="914400"/>
              <a:t>‹#›</a:t>
            </a:fld>
            <a:endParaRPr lang="en-GB" dirty="0">
              <a:latin typeface="Calibri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467544" y="4681985"/>
            <a:ext cx="1908720" cy="400110"/>
            <a:chOff x="3671392" y="6274576"/>
            <a:chExt cx="1908720" cy="533478"/>
          </a:xfrm>
        </p:grpSpPr>
        <p:pic>
          <p:nvPicPr>
            <p:cNvPr id="2049" name="Picture 3" descr="Logo-small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392" y="6381328"/>
              <a:ext cx="360040" cy="315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3995936" y="6274576"/>
              <a:ext cx="1584176" cy="533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 Cluster – Iraq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 err="1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sheltercluster.org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>
                  <a:solidFill>
                    <a:srgbClr val="595959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Coordinating Humanitarian Shelter</a:t>
              </a:r>
              <a:endPara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4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1836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3672000" y="5056026"/>
            <a:ext cx="1836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5508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7326256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622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4314C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F141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4330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F1416"/>
                </a:solidFill>
              </a:defRPr>
            </a:lvl1pPr>
          </a:lstStyle>
          <a:p>
            <a:pPr defTabSz="914400"/>
            <a:fld id="{1327C452-0D12-48F3-BB65-BBA3E6350F2C}" type="slidenum">
              <a:rPr lang="en-GB" smtClean="0"/>
              <a:pPr defTabSz="914400"/>
              <a:t>‹#›</a:t>
            </a:fld>
            <a:endParaRPr lang="en-GB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467544" y="4681978"/>
            <a:ext cx="1908720" cy="400110"/>
            <a:chOff x="3671392" y="6274574"/>
            <a:chExt cx="1908720" cy="533479"/>
          </a:xfrm>
        </p:grpSpPr>
        <p:pic>
          <p:nvPicPr>
            <p:cNvPr id="2049" name="Picture 3" descr="Logo-small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392" y="6381328"/>
              <a:ext cx="360040" cy="315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3995936" y="6274574"/>
              <a:ext cx="1584176" cy="533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 Cluster – Iraq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 err="1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sheltercluster.org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>
                  <a:solidFill>
                    <a:srgbClr val="595959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Coordinating Humanitarian Shelter</a:t>
              </a:r>
              <a:endPara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0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1836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3672000" y="5056026"/>
            <a:ext cx="1836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5508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7326256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34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4314C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F141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heltercluster.org/response/ira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sheltercluster.org/response/iraq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heltercluster.org/response/iraq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heltercluster.org/response/iraq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heltercluster.org/response/iraq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heltercluster.org/response/iraq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1</a:t>
            </a:fld>
            <a:endParaRPr lang="en-GB" dirty="0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4" y="4757650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3"/>
              </a:rPr>
              <a:t>http://</a:t>
            </a:r>
            <a:r>
              <a:rPr lang="en-US" sz="1500" dirty="0" smtClean="0">
                <a:latin typeface="Calibri Light" panose="020F0302020204030204" pitchFamily="34" charset="0"/>
                <a:hlinkClick r:id="rId3"/>
              </a:rPr>
              <a:t>sheltercluster.org/response/iraq</a:t>
            </a:r>
            <a:r>
              <a:rPr lang="en-US" sz="1500" dirty="0" smtClean="0">
                <a:latin typeface="Calibri Light" panose="020F0302020204030204" pitchFamily="34" charset="0"/>
              </a:rPr>
              <a:t> </a:t>
            </a:r>
            <a:endParaRPr lang="en-US" sz="1500" dirty="0">
              <a:latin typeface="Calibri Light" panose="020F03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95" y="197490"/>
            <a:ext cx="90894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Sub-National Shelter &amp; NFI Cluster Coordination meeting for </a:t>
            </a:r>
            <a:r>
              <a:rPr lang="en-US" sz="2000" dirty="0" smtClean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Centre &amp; South</a:t>
            </a:r>
            <a:endParaRPr lang="en-US" sz="2000" dirty="0">
              <a:solidFill>
                <a:srgbClr val="0070C0"/>
              </a:solidFill>
              <a:latin typeface="Calibri Light" panose="020F030202020403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0085" y="644332"/>
            <a:ext cx="8456619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Agenda</a:t>
            </a: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latin typeface="Calibri Light" panose="020F0302020204030204" pitchFamily="34" charset="0"/>
              </a:rPr>
              <a:t>Review of action points from previous meeting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latin typeface="Calibri Light" panose="020F0302020204030204" pitchFamily="34" charset="0"/>
              </a:rPr>
              <a:t>Information </a:t>
            </a:r>
            <a:r>
              <a:rPr lang="en-GB" dirty="0">
                <a:latin typeface="Calibri Light" panose="020F0302020204030204" pitchFamily="34" charset="0"/>
              </a:rPr>
              <a:t>Management </a:t>
            </a:r>
            <a:r>
              <a:rPr lang="en-GB" dirty="0" smtClean="0">
                <a:latin typeface="Calibri Light" panose="020F0302020204030204" pitchFamily="34" charset="0"/>
              </a:rPr>
              <a:t>updates (</a:t>
            </a:r>
            <a:r>
              <a:rPr lang="en-GB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Full RASP/Rapid RASP – ODK </a:t>
            </a:r>
            <a:r>
              <a:rPr lang="en-GB" dirty="0">
                <a:solidFill>
                  <a:srgbClr val="0070C0"/>
                </a:solidFill>
                <a:latin typeface="Calibri Light" panose="020F0302020204030204" pitchFamily="34" charset="0"/>
              </a:rPr>
              <a:t>and </a:t>
            </a:r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</a:rPr>
              <a:t>Reporting for Mosul response</a:t>
            </a:r>
            <a:r>
              <a:rPr lang="en-GB" dirty="0" smtClean="0">
                <a:latin typeface="Calibri Light" panose="020F0302020204030204" pitchFamily="34" charset="0"/>
              </a:rPr>
              <a:t>)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Calibri Light" panose="020F0302020204030204" pitchFamily="34" charset="0"/>
              </a:rPr>
              <a:t>Technical Guidance updates</a:t>
            </a:r>
            <a:endParaRPr lang="en-GB" dirty="0" smtClean="0">
              <a:latin typeface="Calibri Light" panose="020F03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latin typeface="Calibri Light" panose="020F0302020204030204" pitchFamily="34" charset="0"/>
              </a:rPr>
              <a:t>Ongoing </a:t>
            </a:r>
            <a:r>
              <a:rPr lang="en-GB" dirty="0">
                <a:latin typeface="Calibri Light" panose="020F0302020204030204" pitchFamily="34" charset="0"/>
              </a:rPr>
              <a:t>Emergency </a:t>
            </a:r>
            <a:r>
              <a:rPr lang="en-GB" dirty="0" smtClean="0">
                <a:latin typeface="Calibri Light" panose="020F0302020204030204" pitchFamily="34" charset="0"/>
              </a:rPr>
              <a:t>Response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Calibri Light" panose="020F0302020204030204" pitchFamily="34" charset="0"/>
              </a:rPr>
              <a:t>Governorate and Agencies Updates </a:t>
            </a:r>
            <a:r>
              <a:rPr lang="en-GB" dirty="0" smtClean="0">
                <a:latin typeface="Calibri Light" panose="020F0302020204030204" pitchFamily="34" charset="0"/>
              </a:rPr>
              <a:t>C&amp;S</a:t>
            </a:r>
            <a:endParaRPr lang="en-GB" dirty="0">
              <a:latin typeface="Calibri Light" panose="020F03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latin typeface="Calibri Light" panose="020F0302020204030204" pitchFamily="34" charset="0"/>
              </a:rPr>
              <a:t>Update </a:t>
            </a:r>
            <a:r>
              <a:rPr lang="en-GB" dirty="0">
                <a:latin typeface="Calibri Light" panose="020F0302020204030204" pitchFamily="34" charset="0"/>
              </a:rPr>
              <a:t>on </a:t>
            </a:r>
            <a:r>
              <a:rPr lang="en-US" dirty="0" smtClean="0">
                <a:latin typeface="Calibri Light" panose="020F0302020204030204" pitchFamily="34" charset="0"/>
              </a:rPr>
              <a:t>Logistics </a:t>
            </a:r>
            <a:r>
              <a:rPr lang="en-US" dirty="0">
                <a:latin typeface="Calibri Light" panose="020F0302020204030204" pitchFamily="34" charset="0"/>
              </a:rPr>
              <a:t>(Warehousing &amp; Distribution)</a:t>
            </a:r>
            <a:endParaRPr lang="en-GB" dirty="0" smtClean="0">
              <a:latin typeface="Calibri Light" panose="020F03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latin typeface="Calibri Light" panose="020F0302020204030204" pitchFamily="34" charset="0"/>
              </a:rPr>
              <a:t>Update </a:t>
            </a:r>
            <a:r>
              <a:rPr lang="en-GB" dirty="0">
                <a:latin typeface="Calibri Light" panose="020F0302020204030204" pitchFamily="34" charset="0"/>
              </a:rPr>
              <a:t>on </a:t>
            </a:r>
            <a:r>
              <a:rPr lang="en-GB" dirty="0" smtClean="0">
                <a:latin typeface="Calibri Light" panose="020F0302020204030204" pitchFamily="34" charset="0"/>
              </a:rPr>
              <a:t>IHPF Process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latin typeface="Calibri Light" panose="020F0302020204030204" pitchFamily="34" charset="0"/>
              </a:rPr>
              <a:t>Update </a:t>
            </a:r>
            <a:r>
              <a:rPr lang="en-GB" dirty="0">
                <a:latin typeface="Calibri Light" panose="020F0302020204030204" pitchFamily="34" charset="0"/>
              </a:rPr>
              <a:t>on Mosul Operational Planning </a:t>
            </a:r>
            <a:r>
              <a:rPr lang="en-US" dirty="0">
                <a:latin typeface="Calibri Light" panose="020F0302020204030204" pitchFamily="34" charset="0"/>
              </a:rPr>
              <a:t>including ConOps, Central Planning </a:t>
            </a:r>
            <a:r>
              <a:rPr lang="en-US" dirty="0" smtClean="0">
                <a:latin typeface="Calibri Light" panose="020F0302020204030204" pitchFamily="34" charset="0"/>
              </a:rPr>
              <a:t>Map, Screening </a:t>
            </a:r>
            <a:r>
              <a:rPr lang="en-US" dirty="0">
                <a:latin typeface="Calibri Light" panose="020F0302020204030204" pitchFamily="34" charset="0"/>
              </a:rPr>
              <a:t>Centres, </a:t>
            </a:r>
            <a:endParaRPr lang="en-GB" dirty="0" smtClean="0">
              <a:latin typeface="Calibri Light" panose="020F03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latin typeface="Calibri Light" panose="020F0302020204030204" pitchFamily="34" charset="0"/>
              </a:rPr>
              <a:t>AOB</a:t>
            </a:r>
            <a:endParaRPr lang="en-GB" dirty="0" smtClean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n-GB" dirty="0" smtClean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 algn="r"/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Monday, 10</a:t>
            </a:r>
            <a:r>
              <a:rPr lang="en-US" sz="14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th</a:t>
            </a:r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 October </a:t>
            </a: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309218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10</a:t>
            </a:fld>
            <a:endParaRPr lang="en-GB" dirty="0">
              <a:latin typeface="Calibri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51460" y="491490"/>
            <a:ext cx="8766810" cy="4091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900" dirty="0" smtClean="0">
              <a:solidFill>
                <a:srgbClr val="585859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46912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 startAt="3"/>
            </a:pPr>
            <a:r>
              <a:rPr lang="en-GB" sz="2200" b="0" dirty="0" smtClean="0">
                <a:latin typeface="Calibri Light" panose="020F0302020204030204" pitchFamily="34" charset="0"/>
              </a:rPr>
              <a:t>Technical Guidance Updates – </a:t>
            </a:r>
            <a:r>
              <a:rPr lang="en-GB" sz="22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Arabic Version of NFI Guidance</a:t>
            </a:r>
            <a:endParaRPr lang="en-US" sz="22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504" y="1087821"/>
            <a:ext cx="6898991" cy="336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75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11</a:t>
            </a:fld>
            <a:endParaRPr lang="en-GB" dirty="0">
              <a:latin typeface="Calibri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51460" y="491490"/>
            <a:ext cx="8766810" cy="4091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900" dirty="0" smtClean="0">
              <a:solidFill>
                <a:srgbClr val="585859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46912"/>
            <a:ext cx="1903956" cy="3686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 startAt="3"/>
            </a:pPr>
            <a:r>
              <a:rPr lang="en-GB" sz="2200" b="0" dirty="0" smtClean="0">
                <a:latin typeface="Calibri Light" panose="020F0302020204030204" pitchFamily="34" charset="0"/>
              </a:rPr>
              <a:t>Technical Guidance Updates – </a:t>
            </a:r>
            <a:r>
              <a:rPr lang="en-GB" sz="22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Emergency Shelter Kit Training</a:t>
            </a:r>
            <a:endParaRPr lang="en-US" sz="22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713" y="91484"/>
            <a:ext cx="7346287" cy="489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05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12</a:t>
            </a:fld>
            <a:endParaRPr lang="en-GB" dirty="0">
              <a:latin typeface="Calibri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51460" y="491490"/>
            <a:ext cx="8766810" cy="4091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900" dirty="0" smtClean="0">
              <a:solidFill>
                <a:srgbClr val="585859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46912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 startAt="3"/>
            </a:pPr>
            <a:r>
              <a:rPr lang="en-GB" sz="2200" b="0" dirty="0" smtClean="0">
                <a:latin typeface="Calibri Light" panose="020F0302020204030204" pitchFamily="34" charset="0"/>
              </a:rPr>
              <a:t>Technical Guidance Updates – </a:t>
            </a:r>
            <a:r>
              <a:rPr lang="en-GB" sz="2200" b="0" dirty="0">
                <a:solidFill>
                  <a:srgbClr val="0070C0"/>
                </a:solidFill>
                <a:latin typeface="Calibri Light" panose="020F0302020204030204" pitchFamily="34" charset="0"/>
              </a:rPr>
              <a:t>Emergency Shelter Kit Training</a:t>
            </a:r>
            <a:endParaRPr lang="en-US" sz="22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26927" y="1371763"/>
            <a:ext cx="70646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PPT Pictures from Emergency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Shelter Kit Guidance – Workshop on ESK held on Oct. 5</a:t>
            </a:r>
            <a:r>
              <a:rPr lang="en-GB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th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 in Dahuk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622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17792"/>
            <a:ext cx="9144000" cy="420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342900" indent="-342900" algn="l">
              <a:buFont typeface="+mj-lt"/>
              <a:buAutoNum type="arabicPeriod" startAt="4"/>
            </a:pPr>
            <a:r>
              <a:rPr lang="en-GB" sz="2200" b="0" dirty="0" smtClean="0">
                <a:latin typeface="Calibri Light" panose="020F0302020204030204" pitchFamily="34" charset="0"/>
              </a:rPr>
              <a:t>Ongoing </a:t>
            </a:r>
            <a:r>
              <a:rPr lang="en-GB" sz="2200" b="0" dirty="0">
                <a:latin typeface="Calibri Light" panose="020F0302020204030204" pitchFamily="34" charset="0"/>
              </a:rPr>
              <a:t>Emergency </a:t>
            </a:r>
            <a:r>
              <a:rPr lang="en-GB" sz="2200" b="0" dirty="0" smtClean="0">
                <a:latin typeface="Calibri Light" panose="020F0302020204030204" pitchFamily="34" charset="0"/>
              </a:rPr>
              <a:t>Response</a:t>
            </a:r>
            <a:endParaRPr lang="en-GB" sz="2200" b="0" dirty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55293">
            <a:off x="5074908" y="714633"/>
            <a:ext cx="2956583" cy="3613601"/>
          </a:xfrm>
          <a:prstGeom prst="rect">
            <a:avLst/>
          </a:prstGeom>
          <a:ln>
            <a:solidFill>
              <a:srgbClr val="04314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75573" y="1579581"/>
            <a:ext cx="4722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0070C0"/>
                </a:solidFill>
                <a:latin typeface="Calibri Light" panose="020F0302020204030204" pitchFamily="34" charset="0"/>
              </a:rPr>
              <a:t>Camp Condition Report - WHH </a:t>
            </a:r>
          </a:p>
        </p:txBody>
      </p:sp>
    </p:spTree>
    <p:extLst>
      <p:ext uri="{BB962C8B-B14F-4D97-AF65-F5344CB8AC3E}">
        <p14:creationId xmlns:p14="http://schemas.microsoft.com/office/powerpoint/2010/main" val="1585146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17792"/>
            <a:ext cx="9144000" cy="420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 startAt="5"/>
            </a:pPr>
            <a:r>
              <a:rPr lang="en-GB" sz="2200" b="0" dirty="0" smtClean="0">
                <a:latin typeface="Calibri Light" panose="020F0302020204030204" pitchFamily="34" charset="0"/>
              </a:rPr>
              <a:t>Governorate </a:t>
            </a:r>
            <a:r>
              <a:rPr lang="en-GB" sz="2400" b="0" dirty="0" smtClean="0">
                <a:latin typeface="Calibri Light" panose="020F0302020204030204" pitchFamily="34" charset="0"/>
              </a:rPr>
              <a:t>and </a:t>
            </a:r>
            <a:r>
              <a:rPr lang="en-GB" sz="2400" b="0" dirty="0">
                <a:latin typeface="Calibri Light" panose="020F0302020204030204" pitchFamily="34" charset="0"/>
              </a:rPr>
              <a:t>Agencies Updates </a:t>
            </a:r>
            <a:r>
              <a:rPr lang="en-GB" sz="2400" b="0" dirty="0" smtClean="0">
                <a:latin typeface="Calibri Light" panose="020F0302020204030204" pitchFamily="34" charset="0"/>
              </a:rPr>
              <a:t>Centre and South</a:t>
            </a:r>
            <a:endParaRPr lang="en-GB" sz="2200" b="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25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" y="105266"/>
            <a:ext cx="2367418" cy="2713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 startAt="6"/>
            </a:pPr>
            <a:r>
              <a:rPr lang="en-GB" sz="2200" b="0" dirty="0" smtClean="0">
                <a:latin typeface="Calibri Light" panose="020F0302020204030204" pitchFamily="34" charset="0"/>
              </a:rPr>
              <a:t>Update </a:t>
            </a:r>
            <a:r>
              <a:rPr lang="en-GB" sz="2200" b="0" dirty="0">
                <a:latin typeface="Calibri Light" panose="020F0302020204030204" pitchFamily="34" charset="0"/>
              </a:rPr>
              <a:t>on </a:t>
            </a:r>
            <a:r>
              <a:rPr lang="en-US" sz="2200" b="0" dirty="0">
                <a:latin typeface="Calibri Light" panose="020F0302020204030204" pitchFamily="34" charset="0"/>
              </a:rPr>
              <a:t>Logistics (</a:t>
            </a:r>
            <a:r>
              <a:rPr lang="en-US" sz="2200" b="0" dirty="0">
                <a:solidFill>
                  <a:srgbClr val="0070C0"/>
                </a:solidFill>
                <a:latin typeface="Calibri Light" panose="020F0302020204030204" pitchFamily="34" charset="0"/>
              </a:rPr>
              <a:t>Warehousing &amp; Distribution</a:t>
            </a:r>
            <a:r>
              <a:rPr lang="en-US" sz="2200" b="0" dirty="0" smtClean="0">
                <a:latin typeface="Calibri Light" panose="020F0302020204030204" pitchFamily="34" charset="0"/>
              </a:rPr>
              <a:t>)</a:t>
            </a:r>
            <a:endParaRPr lang="en-GB" sz="2200" b="0" dirty="0"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419" y="148250"/>
            <a:ext cx="6485794" cy="459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60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" y="105266"/>
            <a:ext cx="2367418" cy="2713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 startAt="6"/>
            </a:pPr>
            <a:r>
              <a:rPr lang="en-GB" sz="2200" b="0" dirty="0" smtClean="0">
                <a:latin typeface="Calibri Light" panose="020F0302020204030204" pitchFamily="34" charset="0"/>
              </a:rPr>
              <a:t>Update </a:t>
            </a:r>
            <a:r>
              <a:rPr lang="en-GB" sz="2200" b="0" dirty="0">
                <a:latin typeface="Calibri Light" panose="020F0302020204030204" pitchFamily="34" charset="0"/>
              </a:rPr>
              <a:t>on </a:t>
            </a:r>
            <a:r>
              <a:rPr lang="en-US" sz="2200" b="0" dirty="0">
                <a:latin typeface="Calibri Light" panose="020F0302020204030204" pitchFamily="34" charset="0"/>
              </a:rPr>
              <a:t>Logistics </a:t>
            </a:r>
            <a:r>
              <a:rPr lang="en-US" sz="2200" b="0" dirty="0" smtClean="0">
                <a:latin typeface="Calibri Light" panose="020F0302020204030204" pitchFamily="34" charset="0"/>
              </a:rPr>
              <a:t>(</a:t>
            </a:r>
            <a:r>
              <a:rPr lang="en-US" sz="2200" b="0" dirty="0">
                <a:solidFill>
                  <a:srgbClr val="0070C0"/>
                </a:solidFill>
                <a:latin typeface="Calibri Light" panose="020F0302020204030204" pitchFamily="34" charset="0"/>
              </a:rPr>
              <a:t>Service Request Form</a:t>
            </a:r>
            <a:r>
              <a:rPr lang="en-US" sz="2200" b="0" dirty="0">
                <a:latin typeface="Calibri Light" panose="020F0302020204030204" pitchFamily="34" charset="0"/>
              </a:rPr>
              <a:t>)</a:t>
            </a:r>
            <a:endParaRPr lang="en-GB" sz="2200" b="0" dirty="0">
              <a:latin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613" y="178904"/>
            <a:ext cx="6261157" cy="456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79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17</a:t>
            </a:fld>
            <a:endParaRPr lang="en-GB" dirty="0">
              <a:latin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17791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 startAt="7"/>
            </a:pPr>
            <a:r>
              <a:rPr lang="en-US" sz="2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Updates on Humanitarian Pooled Fund Process – </a:t>
            </a:r>
            <a:r>
              <a:rPr lang="en-US" sz="2200" b="0" dirty="0">
                <a:solidFill>
                  <a:srgbClr val="0070C0"/>
                </a:solidFill>
                <a:latin typeface="Calibri Light" panose="020F0302020204030204" pitchFamily="34" charset="0"/>
              </a:rPr>
              <a:t>Mosul </a:t>
            </a:r>
            <a:r>
              <a:rPr lang="en-US" sz="22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Preparedness </a:t>
            </a:r>
            <a:endParaRPr lang="en-US" sz="2200" b="0" dirty="0">
              <a:solidFill>
                <a:srgbClr val="0070C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876" y="689185"/>
            <a:ext cx="8431481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anose="020B0604020202020204" pitchFamily="34" charset="0"/>
              </a:rPr>
              <a:t>Total Shelter and NFI proposals: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anose="020B0604020202020204" pitchFamily="34" charset="0"/>
              </a:rPr>
              <a:t>25 (Incl. 11 multi-cluster)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anose="020B0604020202020204" pitchFamily="34" charset="0"/>
              </a:rPr>
              <a:t>Total budget: USD 24.5 million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anose="020B0604020202020204" pitchFamily="34" charset="0"/>
              </a:rPr>
              <a:t>After Cluster SAG review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anose="020B0604020202020204" pitchFamily="34" charset="0"/>
              </a:rPr>
              <a:t>Total approved proposals: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anose="020B0604020202020204" pitchFamily="34" charset="0"/>
              </a:rPr>
              <a:t>16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anose="020B0604020202020204" pitchFamily="34" charset="0"/>
              </a:rPr>
              <a:t>(5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anose="020B0604020202020204" pitchFamily="34" charset="0"/>
              </a:rPr>
              <a:t>multi-cluster)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anose="020B0604020202020204" pitchFamily="34" charset="0"/>
              </a:rPr>
              <a:t>with initial budget: US $17.5 million 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anose="020B0604020202020204" pitchFamily="34" charset="0"/>
              </a:rPr>
              <a:t>Revised budget: US $14.2 million 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anose="020B0604020202020204" pitchFamily="34" charset="0"/>
              </a:rPr>
              <a:t>Last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anose="020B0604020202020204" pitchFamily="34" charset="0"/>
              </a:rPr>
              <a:t>week the Advisory Board of the IHPF sanctioned a budget of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anose="020B0604020202020204" pitchFamily="34" charset="0"/>
              </a:rPr>
              <a:t>US $13 million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anose="020B0604020202020204" pitchFamily="34" charset="0"/>
              </a:rPr>
              <a:t>for the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anose="020B0604020202020204" pitchFamily="34" charset="0"/>
              </a:rPr>
              <a:t>Shelter/NFI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anose="020B0604020202020204" pitchFamily="34" charset="0"/>
              </a:rPr>
              <a:t>Cluster recommended proposals.  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anose="020B0604020202020204" pitchFamily="34" charset="0"/>
              </a:rPr>
              <a:t>As such, we have secured funding for 16 Cluster partners of which 12 partners are specifically  engaging in prepositioning shelter materials and NFIs.</a:t>
            </a:r>
          </a:p>
        </p:txBody>
      </p:sp>
    </p:spTree>
    <p:extLst>
      <p:ext uri="{BB962C8B-B14F-4D97-AF65-F5344CB8AC3E}">
        <p14:creationId xmlns:p14="http://schemas.microsoft.com/office/powerpoint/2010/main" val="343647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18</a:t>
            </a:fld>
            <a:endParaRPr lang="en-GB" dirty="0">
              <a:latin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17791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 startAt="7"/>
            </a:pPr>
            <a:r>
              <a:rPr lang="en-US" sz="2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Humanitarian Pooled Fund – </a:t>
            </a:r>
            <a:r>
              <a:rPr lang="en-US" sz="2200" b="0" dirty="0">
                <a:solidFill>
                  <a:srgbClr val="0070C0"/>
                </a:solidFill>
                <a:latin typeface="Calibri Light" panose="020F0302020204030204" pitchFamily="34" charset="0"/>
              </a:rPr>
              <a:t>Mosul </a:t>
            </a:r>
            <a:r>
              <a:rPr lang="en-US" sz="22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Preparedness </a:t>
            </a:r>
            <a:endParaRPr lang="en-US" sz="2200" b="0" dirty="0">
              <a:solidFill>
                <a:srgbClr val="0070C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6133" y="482672"/>
            <a:ext cx="6747934" cy="411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14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0647"/>
            <a:ext cx="8229600" cy="38039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n-US" sz="1600" dirty="0"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19</a:t>
            </a:fld>
            <a:endParaRPr lang="en-GB" dirty="0">
              <a:latin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92947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342900" indent="-342900" algn="l">
              <a:buFont typeface="+mj-lt"/>
              <a:buAutoNum type="arabicPeriod" startAt="8"/>
            </a:pPr>
            <a:r>
              <a:rPr lang="en-GB" sz="1800" b="0" dirty="0">
                <a:latin typeface="Calibri Light" panose="020F0302020204030204" pitchFamily="34" charset="0"/>
              </a:rPr>
              <a:t>Update on Mosul Operational </a:t>
            </a:r>
            <a:r>
              <a:rPr lang="en-GB" sz="1800" b="0" dirty="0">
                <a:solidFill>
                  <a:srgbClr val="0070C0"/>
                </a:solidFill>
                <a:latin typeface="Calibri Light" panose="020F0302020204030204" pitchFamily="34" charset="0"/>
              </a:rPr>
              <a:t>Planning </a:t>
            </a:r>
            <a:r>
              <a:rPr lang="en-US" sz="1800" b="0" dirty="0">
                <a:solidFill>
                  <a:srgbClr val="0070C0"/>
                </a:solidFill>
                <a:latin typeface="Calibri Light" panose="020F0302020204030204" pitchFamily="34" charset="0"/>
              </a:rPr>
              <a:t>including ConOps, Central Planning Map, Screening Centres</a:t>
            </a:r>
            <a:endParaRPr lang="en-US" sz="1800" b="0" dirty="0">
              <a:solidFill>
                <a:srgbClr val="0070C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004" y="452003"/>
            <a:ext cx="6105277" cy="43201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5" y="727473"/>
            <a:ext cx="256222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5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2</a:t>
            </a:fld>
            <a:endParaRPr lang="en-GB"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46912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/>
            </a:pPr>
            <a:r>
              <a:rPr lang="en-GB" sz="2200" b="0" dirty="0" smtClean="0">
                <a:latin typeface="Calibri Light" panose="020F0302020204030204" pitchFamily="34" charset="0"/>
              </a:rPr>
              <a:t>Review </a:t>
            </a:r>
            <a:r>
              <a:rPr lang="en-GB" sz="2200" b="0" dirty="0">
                <a:latin typeface="Calibri Light" panose="020F0302020204030204" pitchFamily="34" charset="0"/>
              </a:rPr>
              <a:t>of action points from previous meeting </a:t>
            </a:r>
            <a:endParaRPr lang="en-US" sz="2200" b="0" dirty="0">
              <a:latin typeface="Calibri Light" panose="020F0302020204030204" pitchFamily="34" charset="0"/>
            </a:endParaRPr>
          </a:p>
        </p:txBody>
      </p:sp>
      <p:sp>
        <p:nvSpPr>
          <p:cNvPr id="9" name="Content Placeholder 6"/>
          <p:cNvSpPr>
            <a:spLocks noGrp="1"/>
          </p:cNvSpPr>
          <p:nvPr>
            <p:ph idx="1"/>
          </p:nvPr>
        </p:nvSpPr>
        <p:spPr>
          <a:xfrm>
            <a:off x="457200" y="735980"/>
            <a:ext cx="8229600" cy="3858643"/>
          </a:xfrm>
        </p:spPr>
        <p:txBody>
          <a:bodyPr>
            <a:noAutofit/>
          </a:bodyPr>
          <a:lstStyle/>
          <a:p>
            <a:r>
              <a:rPr lang="en-US" sz="1400" dirty="0">
                <a:latin typeface="Calibri Light" panose="020F0302020204030204" pitchFamily="34" charset="0"/>
              </a:rPr>
              <a:t>Share link for Ongoing Emergency Response of Qayyarah / Shirqat Crisis Google Sheet with </a:t>
            </a:r>
            <a:r>
              <a:rPr lang="en-US" sz="1400" dirty="0" smtClean="0">
                <a:latin typeface="Calibri Light" panose="020F0302020204030204" pitchFamily="34" charset="0"/>
              </a:rPr>
              <a:t>partners- </a:t>
            </a:r>
            <a:r>
              <a:rPr lang="en-US" sz="1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Done</a:t>
            </a:r>
            <a:endParaRPr lang="en-US" sz="1400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r>
              <a:rPr lang="en-US" sz="1400" dirty="0" smtClean="0">
                <a:latin typeface="Calibri Light" panose="020F0302020204030204" pitchFamily="34" charset="0"/>
              </a:rPr>
              <a:t>UNHCR </a:t>
            </a:r>
            <a:r>
              <a:rPr lang="en-US" sz="1400" dirty="0">
                <a:latin typeface="Calibri Light" panose="020F0302020204030204" pitchFamily="34" charset="0"/>
              </a:rPr>
              <a:t>to share info on the construction of a “Transit Center” located out-side Al-</a:t>
            </a:r>
            <a:r>
              <a:rPr lang="en-US" sz="1400" dirty="0" err="1">
                <a:latin typeface="Calibri Light" panose="020F0302020204030204" pitchFamily="34" charset="0"/>
              </a:rPr>
              <a:t>Hajaj</a:t>
            </a:r>
            <a:r>
              <a:rPr lang="en-US" sz="1400" dirty="0">
                <a:latin typeface="Calibri Light" panose="020F0302020204030204" pitchFamily="34" charset="0"/>
              </a:rPr>
              <a:t> Camp on Google Sheet </a:t>
            </a:r>
            <a:r>
              <a:rPr lang="en-US" sz="1400" dirty="0" smtClean="0">
                <a:latin typeface="Calibri Light" panose="020F0302020204030204" pitchFamily="34" charset="0"/>
              </a:rPr>
              <a:t>-</a:t>
            </a:r>
            <a:r>
              <a:rPr lang="en-US" sz="1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Done</a:t>
            </a:r>
            <a:endParaRPr lang="en-US" sz="1400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r>
              <a:rPr lang="en-US" sz="1400" dirty="0" smtClean="0">
                <a:latin typeface="Calibri Light" panose="020F0302020204030204" pitchFamily="34" charset="0"/>
              </a:rPr>
              <a:t>Partners </a:t>
            </a:r>
            <a:r>
              <a:rPr lang="en-US" sz="1400" dirty="0">
                <a:latin typeface="Calibri Light" panose="020F0302020204030204" pitchFamily="34" charset="0"/>
              </a:rPr>
              <a:t>to share plans of intervention and stocks </a:t>
            </a:r>
            <a:r>
              <a:rPr lang="en-US" sz="1400" dirty="0" smtClean="0">
                <a:latin typeface="Calibri Light" panose="020F0302020204030204" pitchFamily="34" charset="0"/>
              </a:rPr>
              <a:t>- </a:t>
            </a:r>
            <a:r>
              <a:rPr lang="en-US" sz="1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Ongoing</a:t>
            </a:r>
            <a:endParaRPr lang="en-US" sz="1400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r>
              <a:rPr lang="en-US" sz="1400" dirty="0" smtClean="0">
                <a:latin typeface="Calibri Light" panose="020F0302020204030204" pitchFamily="34" charset="0"/>
              </a:rPr>
              <a:t>Partners </a:t>
            </a:r>
            <a:r>
              <a:rPr lang="en-US" sz="1400" dirty="0">
                <a:latin typeface="Calibri Light" panose="020F0302020204030204" pitchFamily="34" charset="0"/>
              </a:rPr>
              <a:t>planning to operate in the four quadrants of the Mosul Operational Plan to submit their project proposals for </a:t>
            </a:r>
            <a:r>
              <a:rPr lang="en-US" sz="1400" dirty="0" smtClean="0">
                <a:latin typeface="Calibri Light" panose="020F0302020204030204" pitchFamily="34" charset="0"/>
              </a:rPr>
              <a:t>IHPF - </a:t>
            </a:r>
            <a:r>
              <a:rPr lang="en-US" sz="1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Done</a:t>
            </a:r>
            <a:endParaRPr lang="en-US" sz="1400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r>
              <a:rPr lang="en-US" sz="1400" dirty="0" smtClean="0">
                <a:latin typeface="Calibri Light" panose="020F0302020204030204" pitchFamily="34" charset="0"/>
              </a:rPr>
              <a:t>OCHA </a:t>
            </a:r>
            <a:r>
              <a:rPr lang="en-US" sz="1400" dirty="0">
                <a:latin typeface="Calibri Light" panose="020F0302020204030204" pitchFamily="34" charset="0"/>
              </a:rPr>
              <a:t>sends out a summary/overview/snapshot of the quadrant plans to assist cluster partners with proposals</a:t>
            </a:r>
            <a:r>
              <a:rPr lang="en-US" sz="1400" dirty="0" smtClean="0">
                <a:latin typeface="Calibri Light" panose="020F0302020204030204" pitchFamily="34" charset="0"/>
              </a:rPr>
              <a:t>.- </a:t>
            </a:r>
            <a:r>
              <a:rPr lang="en-US" sz="1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Done </a:t>
            </a:r>
          </a:p>
          <a:p>
            <a:pPr marL="0" indent="0">
              <a:buNone/>
            </a:pPr>
            <a:r>
              <a:rPr lang="en-US" sz="1400" dirty="0" smtClean="0">
                <a:latin typeface="Calibri Light" panose="020F0302020204030204" pitchFamily="34" charset="0"/>
              </a:rPr>
              <a:t> </a:t>
            </a:r>
            <a:endParaRPr lang="en-US" sz="1400" dirty="0">
              <a:latin typeface="Calibri Light" panose="020F0302020204030204" pitchFamily="34" charset="0"/>
            </a:endParaRPr>
          </a:p>
          <a:p>
            <a:r>
              <a:rPr lang="en-US" sz="1400" dirty="0">
                <a:latin typeface="Calibri Light" panose="020F0302020204030204" pitchFamily="34" charset="0"/>
              </a:rPr>
              <a:t>Share the assessment of camps, sites and potential capacity by UNHCR and Government – </a:t>
            </a:r>
            <a:r>
              <a:rPr lang="en-US" sz="1400" dirty="0">
                <a:solidFill>
                  <a:srgbClr val="FF0000"/>
                </a:solidFill>
                <a:latin typeface="Calibri Light" panose="020F0302020204030204" pitchFamily="34" charset="0"/>
              </a:rPr>
              <a:t>Ravi to Update</a:t>
            </a:r>
          </a:p>
          <a:p>
            <a:r>
              <a:rPr lang="en-US" sz="1400" dirty="0">
                <a:latin typeface="Calibri Light" panose="020F0302020204030204" pitchFamily="34" charset="0"/>
              </a:rPr>
              <a:t>Share the information with respect to the return of IDPs in Salah Al-Din with Protection Cluster for further action-</a:t>
            </a:r>
            <a:r>
              <a:rPr lang="en-US" sz="1400" dirty="0">
                <a:solidFill>
                  <a:srgbClr val="FF0000"/>
                </a:solidFill>
                <a:latin typeface="Calibri Light" panose="020F0302020204030204" pitchFamily="34" charset="0"/>
              </a:rPr>
              <a:t>Ravi to Update</a:t>
            </a:r>
          </a:p>
          <a:p>
            <a:r>
              <a:rPr lang="en-US" sz="1400" dirty="0">
                <a:latin typeface="Calibri Light" panose="020F0302020204030204" pitchFamily="34" charset="0"/>
              </a:rPr>
              <a:t>Share link for Ongoing Emergency Response of Fallujah Crisis Google Sheet with partners- </a:t>
            </a:r>
            <a:r>
              <a:rPr lang="en-US" sz="1400" dirty="0">
                <a:solidFill>
                  <a:srgbClr val="FF0000"/>
                </a:solidFill>
                <a:latin typeface="Calibri Light" panose="020F0302020204030204" pitchFamily="34" charset="0"/>
              </a:rPr>
              <a:t>Ravi to Update</a:t>
            </a:r>
          </a:p>
          <a:p>
            <a:endParaRPr lang="en-US" sz="1400" dirty="0">
              <a:latin typeface="Calibri Light" panose="020F0302020204030204" pitchFamily="34" charset="0"/>
            </a:endParaRPr>
          </a:p>
          <a:p>
            <a:endParaRPr lang="en-US" sz="14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964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0647"/>
            <a:ext cx="8229600" cy="38039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n-US" sz="1600" dirty="0"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20</a:t>
            </a:fld>
            <a:endParaRPr lang="en-GB" dirty="0">
              <a:latin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92947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342900" indent="-342900" algn="l">
              <a:buFont typeface="+mj-lt"/>
              <a:buAutoNum type="arabicPeriod" startAt="8"/>
            </a:pPr>
            <a:r>
              <a:rPr lang="en-GB" sz="1800" b="0" dirty="0">
                <a:latin typeface="Calibri Light" panose="020F0302020204030204" pitchFamily="34" charset="0"/>
              </a:rPr>
              <a:t>Update on Mosul Operational </a:t>
            </a:r>
            <a:r>
              <a:rPr lang="en-GB" sz="1800" b="0" dirty="0">
                <a:solidFill>
                  <a:srgbClr val="0070C0"/>
                </a:solidFill>
                <a:latin typeface="Calibri Light" panose="020F0302020204030204" pitchFamily="34" charset="0"/>
              </a:rPr>
              <a:t>Planning </a:t>
            </a:r>
            <a:r>
              <a:rPr lang="en-US" sz="1800" b="0" dirty="0">
                <a:solidFill>
                  <a:srgbClr val="0070C0"/>
                </a:solidFill>
                <a:latin typeface="Calibri Light" panose="020F0302020204030204" pitchFamily="34" charset="0"/>
              </a:rPr>
              <a:t>including ConOps, Central Planning Map, Screening Centres</a:t>
            </a:r>
            <a:endParaRPr lang="en-US" sz="1800" b="0" dirty="0">
              <a:solidFill>
                <a:srgbClr val="0070C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443" y="450587"/>
            <a:ext cx="3940244" cy="18488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1" y="695430"/>
            <a:ext cx="4234830" cy="18583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1" y="2663687"/>
            <a:ext cx="4234830" cy="17764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443" y="2418375"/>
            <a:ext cx="3787844" cy="255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1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21</a:t>
            </a:fld>
            <a:endParaRPr lang="en-GB">
              <a:latin typeface="Calibri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55369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342900" indent="-342900" algn="l">
              <a:buFont typeface="+mj-lt"/>
              <a:buAutoNum type="arabicPeriod" startAt="8"/>
            </a:pPr>
            <a:r>
              <a:rPr lang="en-GB" sz="1800" b="0" dirty="0">
                <a:latin typeface="Calibri Light" panose="020F0302020204030204" pitchFamily="34" charset="0"/>
              </a:rPr>
              <a:t>Update on Mosul Operational </a:t>
            </a:r>
            <a:r>
              <a:rPr lang="en-GB" sz="1800" b="0" dirty="0">
                <a:solidFill>
                  <a:srgbClr val="0070C0"/>
                </a:solidFill>
                <a:latin typeface="Calibri Light" panose="020F0302020204030204" pitchFamily="34" charset="0"/>
              </a:rPr>
              <a:t>Planning </a:t>
            </a:r>
            <a:r>
              <a:rPr lang="en-US" sz="1800" b="0" dirty="0">
                <a:solidFill>
                  <a:srgbClr val="0070C0"/>
                </a:solidFill>
                <a:latin typeface="Calibri Light" panose="020F0302020204030204" pitchFamily="34" charset="0"/>
              </a:rPr>
              <a:t>including ConOps, Central Planning Map, Screening Centres</a:t>
            </a:r>
            <a:endParaRPr lang="en-US" sz="1800" b="0" dirty="0">
              <a:solidFill>
                <a:srgbClr val="0070C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782" y="668528"/>
            <a:ext cx="5486627" cy="387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1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22</a:t>
            </a:fld>
            <a:endParaRPr lang="en-GB">
              <a:latin typeface="Calibri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92947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342900" indent="-342900" algn="l">
              <a:buFont typeface="+mj-lt"/>
              <a:buAutoNum type="arabicPeriod" startAt="8"/>
            </a:pPr>
            <a:r>
              <a:rPr lang="en-GB" sz="1800" b="0" dirty="0">
                <a:latin typeface="Calibri Light" panose="020F0302020204030204" pitchFamily="34" charset="0"/>
              </a:rPr>
              <a:t>Update on Mosul Operational </a:t>
            </a:r>
            <a:r>
              <a:rPr lang="en-GB" sz="1800" b="0" dirty="0">
                <a:solidFill>
                  <a:srgbClr val="0070C0"/>
                </a:solidFill>
                <a:latin typeface="Calibri Light" panose="020F0302020204030204" pitchFamily="34" charset="0"/>
              </a:rPr>
              <a:t>Planning </a:t>
            </a:r>
            <a:r>
              <a:rPr lang="en-US" sz="1800" b="0" dirty="0">
                <a:solidFill>
                  <a:srgbClr val="0070C0"/>
                </a:solidFill>
                <a:latin typeface="Calibri Light" panose="020F0302020204030204" pitchFamily="34" charset="0"/>
              </a:rPr>
              <a:t>including ConOps, Central Planning Map, Screening Centres</a:t>
            </a:r>
            <a:endParaRPr lang="en-US" sz="1800" b="0" dirty="0">
              <a:solidFill>
                <a:srgbClr val="0070C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755025"/>
            <a:ext cx="8229600" cy="3867080"/>
          </a:xfrm>
        </p:spPr>
        <p:txBody>
          <a:bodyPr>
            <a:normAutofit/>
          </a:bodyPr>
          <a:lstStyle/>
          <a:p>
            <a:r>
              <a:rPr lang="en-GB" sz="1800" dirty="0">
                <a:latin typeface="Calibri Light" panose="020F0302020204030204" pitchFamily="34" charset="0"/>
              </a:rPr>
              <a:t>Madan: 800 </a:t>
            </a:r>
            <a:r>
              <a:rPr lang="en-GB" sz="1800" dirty="0" smtClean="0">
                <a:latin typeface="Calibri Light" panose="020F0302020204030204" pitchFamily="34" charset="0"/>
              </a:rPr>
              <a:t>people </a:t>
            </a:r>
            <a:endParaRPr lang="en-GB" sz="1800" dirty="0">
              <a:latin typeface="Calibri Light" panose="020F0302020204030204" pitchFamily="34" charset="0"/>
            </a:endParaRPr>
          </a:p>
          <a:p>
            <a:r>
              <a:rPr lang="en-GB" sz="1800" dirty="0" err="1">
                <a:latin typeface="Calibri Light" panose="020F0302020204030204" pitchFamily="34" charset="0"/>
              </a:rPr>
              <a:t>Kaherta</a:t>
            </a:r>
            <a:r>
              <a:rPr lang="en-GB" sz="1800" dirty="0">
                <a:latin typeface="Calibri Light" panose="020F0302020204030204" pitchFamily="34" charset="0"/>
              </a:rPr>
              <a:t>: 800 </a:t>
            </a:r>
            <a:r>
              <a:rPr lang="en-GB" sz="1800" dirty="0" smtClean="0">
                <a:latin typeface="Calibri Light" panose="020F0302020204030204" pitchFamily="34" charset="0"/>
              </a:rPr>
              <a:t>people</a:t>
            </a:r>
            <a:endParaRPr lang="en-GB" sz="1800" dirty="0">
              <a:latin typeface="Calibri Light" panose="020F0302020204030204" pitchFamily="34" charset="0"/>
            </a:endParaRPr>
          </a:p>
          <a:p>
            <a:r>
              <a:rPr lang="en-GB" sz="1800" dirty="0" err="1">
                <a:latin typeface="Calibri Light" panose="020F0302020204030204" pitchFamily="34" charset="0"/>
              </a:rPr>
              <a:t>Kahreez</a:t>
            </a:r>
            <a:r>
              <a:rPr lang="en-GB" sz="1800" dirty="0">
                <a:latin typeface="Calibri Light" panose="020F0302020204030204" pitchFamily="34" charset="0"/>
              </a:rPr>
              <a:t>: 400 </a:t>
            </a:r>
            <a:r>
              <a:rPr lang="en-GB" sz="1800" dirty="0" smtClean="0">
                <a:latin typeface="Calibri Light" panose="020F0302020204030204" pitchFamily="34" charset="0"/>
              </a:rPr>
              <a:t>people</a:t>
            </a:r>
            <a:endParaRPr lang="en-GB" sz="1800" dirty="0">
              <a:latin typeface="Calibri Light" panose="020F0302020204030204" pitchFamily="34" charset="0"/>
            </a:endParaRPr>
          </a:p>
          <a:p>
            <a:r>
              <a:rPr lang="en-US" sz="1800" dirty="0" err="1">
                <a:latin typeface="Calibri Light" panose="020F0302020204030204" pitchFamily="34" charset="0"/>
              </a:rPr>
              <a:t>Narghzlia</a:t>
            </a:r>
            <a:r>
              <a:rPr lang="en-US" sz="1800" dirty="0">
                <a:latin typeface="Calibri Light" panose="020F0302020204030204" pitchFamily="34" charset="0"/>
              </a:rPr>
              <a:t>: 800 </a:t>
            </a:r>
            <a:r>
              <a:rPr lang="en-US" sz="1800" dirty="0" smtClean="0">
                <a:latin typeface="Calibri Light" panose="020F0302020204030204" pitchFamily="34" charset="0"/>
              </a:rPr>
              <a:t>people</a:t>
            </a:r>
            <a:endParaRPr lang="en-US" sz="1800" dirty="0">
              <a:latin typeface="Calibri Light" panose="020F0302020204030204" pitchFamily="34" charset="0"/>
            </a:endParaRPr>
          </a:p>
          <a:p>
            <a:endParaRPr lang="en-US" sz="1800" dirty="0">
              <a:latin typeface="Calibri Light" panose="020F0302020204030204" pitchFamily="34" charset="0"/>
            </a:endParaRPr>
          </a:p>
          <a:p>
            <a:r>
              <a:rPr lang="en-US" sz="1800" dirty="0">
                <a:latin typeface="Calibri Light" panose="020F0302020204030204" pitchFamily="34" charset="0"/>
              </a:rPr>
              <a:t>Protection Issues</a:t>
            </a:r>
            <a:endParaRPr lang="en-GB" sz="1800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n-GB" sz="1800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n-GB" sz="1800" dirty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969" y="629764"/>
            <a:ext cx="5699503" cy="383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42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23</a:t>
            </a:fld>
            <a:endParaRPr lang="en-GB">
              <a:latin typeface="Calibri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5536" y="777923"/>
            <a:ext cx="8892928" cy="360300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3654" y="4757650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2"/>
              </a:rPr>
              <a:t>http://</a:t>
            </a:r>
            <a:r>
              <a:rPr lang="en-US" sz="1500" dirty="0" smtClean="0">
                <a:latin typeface="Calibri Light" panose="020F0302020204030204" pitchFamily="34" charset="0"/>
                <a:hlinkClick r:id="rId2"/>
              </a:rPr>
              <a:t>sheltercluster.org/response/iraq</a:t>
            </a:r>
            <a:r>
              <a:rPr lang="en-US" sz="1500" dirty="0" smtClean="0">
                <a:latin typeface="Calibri Light" panose="020F0302020204030204" pitchFamily="34" charset="0"/>
              </a:rPr>
              <a:t> </a:t>
            </a:r>
            <a:endParaRPr lang="en-US" sz="1500" dirty="0">
              <a:latin typeface="Calibri Light" panose="020F030202020403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46912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 startAt="9"/>
            </a:pPr>
            <a:r>
              <a:rPr lang="en-US" sz="2200" b="0" dirty="0" smtClean="0">
                <a:latin typeface="Calibri Light" panose="020F0302020204030204" pitchFamily="34" charset="0"/>
              </a:rPr>
              <a:t>AOB </a:t>
            </a:r>
            <a:endParaRPr lang="en-US" sz="2200" b="0" dirty="0">
              <a:solidFill>
                <a:srgbClr val="0070C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mtia\Documents\20160131 Shelter Cluster IMO\@Pictures from Partners\Pict. Fallujah\IOM\June 21st, 2016\Families without tents 21 June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27759"/>
            <a:ext cx="4365383" cy="327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06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3</a:t>
            </a:fld>
            <a:endParaRPr lang="en-GB" dirty="0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0" y="4757648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3"/>
              </a:rPr>
              <a:t>http://</a:t>
            </a:r>
            <a:r>
              <a:rPr lang="en-US" sz="1500" dirty="0" smtClean="0">
                <a:latin typeface="Calibri Light" panose="020F0302020204030204" pitchFamily="34" charset="0"/>
                <a:hlinkClick r:id="rId3"/>
              </a:rPr>
              <a:t>sheltercluster.org/response/iraq</a:t>
            </a:r>
            <a:r>
              <a:rPr lang="en-US" sz="1500" dirty="0" smtClean="0">
                <a:latin typeface="Calibri Light" panose="020F0302020204030204" pitchFamily="34" charset="0"/>
              </a:rPr>
              <a:t> </a:t>
            </a:r>
            <a:endParaRPr lang="en-US" sz="1500" dirty="0">
              <a:latin typeface="Calibri Light" panose="020F030202020403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20040" y="971109"/>
            <a:ext cx="8572500" cy="6133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Inter sector Full </a:t>
            </a:r>
            <a:r>
              <a:rPr lang="en-GB" sz="2000" dirty="0">
                <a:solidFill>
                  <a:srgbClr val="0070C0"/>
                </a:solidFill>
                <a:latin typeface="Calibri Light" panose="020F0302020204030204" pitchFamily="34" charset="0"/>
              </a:rPr>
              <a:t>RASP/Rapid RASP – </a:t>
            </a:r>
            <a:r>
              <a:rPr lang="en-GB" sz="20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ODK</a:t>
            </a:r>
            <a:endParaRPr lang="en-GB" sz="1900" dirty="0">
              <a:latin typeface="Calibri Light" panose="020F030202020403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46912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 startAt="2"/>
            </a:pPr>
            <a:r>
              <a:rPr lang="en-GB" sz="2200" b="0" dirty="0" smtClean="0">
                <a:latin typeface="Calibri Light" panose="020F0302020204030204" pitchFamily="34" charset="0"/>
              </a:rPr>
              <a:t>Information Management – </a:t>
            </a:r>
            <a:r>
              <a:rPr lang="en-GB" sz="2200" b="0" dirty="0">
                <a:solidFill>
                  <a:srgbClr val="0070C0"/>
                </a:solidFill>
                <a:latin typeface="Calibri Light" panose="020F0302020204030204" pitchFamily="34" charset="0"/>
              </a:rPr>
              <a:t>Full RASP/Rapid RASP – ODK </a:t>
            </a:r>
            <a:endParaRPr lang="en-US" sz="22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63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4</a:t>
            </a:fld>
            <a:endParaRPr lang="en-GB" dirty="0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0" y="4757648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3"/>
              </a:rPr>
              <a:t>http://</a:t>
            </a:r>
            <a:r>
              <a:rPr lang="en-US" sz="1500" dirty="0" smtClean="0">
                <a:latin typeface="Calibri Light" panose="020F0302020204030204" pitchFamily="34" charset="0"/>
                <a:hlinkClick r:id="rId3"/>
              </a:rPr>
              <a:t>sheltercluster.org/response/iraq</a:t>
            </a:r>
            <a:r>
              <a:rPr lang="en-US" sz="1500" dirty="0" smtClean="0">
                <a:latin typeface="Calibri Light" panose="020F0302020204030204" pitchFamily="34" charset="0"/>
              </a:rPr>
              <a:t> </a:t>
            </a:r>
            <a:endParaRPr lang="en-US" sz="1500" dirty="0">
              <a:latin typeface="Calibri Light" panose="020F030202020403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20040" y="645433"/>
            <a:ext cx="8572500" cy="6133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1900" dirty="0" smtClean="0">
                <a:latin typeface="Calibri Light" panose="020F0302020204030204" pitchFamily="34" charset="0"/>
              </a:rPr>
              <a:t>Partners will be requested to report distribution activities, capturing the following information:</a:t>
            </a:r>
            <a:endParaRPr lang="en-GB" sz="1900" dirty="0">
              <a:latin typeface="Calibri Light" panose="020F030202020403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189853"/>
              </p:ext>
            </p:extLst>
          </p:nvPr>
        </p:nvGraphicFramePr>
        <p:xfrm>
          <a:off x="708660" y="1375868"/>
          <a:ext cx="8218998" cy="2834124"/>
        </p:xfrm>
        <a:graphic>
          <a:graphicData uri="http://schemas.openxmlformats.org/drawingml/2006/table">
            <a:tbl>
              <a:tblPr/>
              <a:tblGrid>
                <a:gridCol w="3078916"/>
                <a:gridCol w="5140082"/>
              </a:tblGrid>
              <a:tr h="28357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Reporting Date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Quantity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57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Reporting Focal Point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Units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57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Contact Phone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Activity Start Date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57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Governorate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Activity End Date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57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District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Completed to date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57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QUADRANT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Status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57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Location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# of HH at site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57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Settlement Typology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# of individuals reached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57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Type of Relief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# of individuals reached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84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Activity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Place of Origin of Beneficiaries (District level)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0" y="146912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 startAt="2"/>
            </a:pPr>
            <a:r>
              <a:rPr lang="en-GB" sz="2200" b="0" dirty="0" smtClean="0">
                <a:latin typeface="Calibri Light" panose="020F0302020204030204" pitchFamily="34" charset="0"/>
              </a:rPr>
              <a:t>Information Management – </a:t>
            </a:r>
            <a:r>
              <a:rPr lang="en-US" sz="2200" b="0" dirty="0">
                <a:solidFill>
                  <a:srgbClr val="0070C0"/>
                </a:solidFill>
                <a:latin typeface="Calibri Light" panose="020F0302020204030204" pitchFamily="34" charset="0"/>
              </a:rPr>
              <a:t>Reporting for Mosul </a:t>
            </a:r>
            <a:r>
              <a:rPr lang="en-US" sz="22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response</a:t>
            </a:r>
            <a:endParaRPr lang="en-US" sz="22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90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5</a:t>
            </a:fld>
            <a:endParaRPr lang="en-GB" dirty="0">
              <a:latin typeface="Calibri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51460" y="491490"/>
            <a:ext cx="8766810" cy="4091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endParaRPr lang="en-US" sz="1900" dirty="0" smtClean="0">
              <a:solidFill>
                <a:srgbClr val="585859"/>
              </a:solidFill>
              <a:latin typeface="Calibri Light" panose="020F0302020204030204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1900" dirty="0" smtClean="0">
                <a:solidFill>
                  <a:srgbClr val="585859"/>
                </a:solidFill>
                <a:latin typeface="Calibri Light" panose="020F0302020204030204" pitchFamily="34" charset="0"/>
              </a:rPr>
              <a:t>Lessons learned from Anbar highlight that a lack of clarity on </a:t>
            </a:r>
            <a:r>
              <a:rPr lang="en-US" sz="1900" u="sng" dirty="0" smtClean="0">
                <a:solidFill>
                  <a:srgbClr val="585859"/>
                </a:solidFill>
                <a:latin typeface="Calibri Light" panose="020F0302020204030204" pitchFamily="34" charset="0"/>
              </a:rPr>
              <a:t>site names</a:t>
            </a:r>
            <a:r>
              <a:rPr lang="en-US" sz="1900" dirty="0" smtClean="0">
                <a:solidFill>
                  <a:srgbClr val="585859"/>
                </a:solidFill>
                <a:latin typeface="Calibri Light" panose="020F0302020204030204" pitchFamily="34" charset="0"/>
              </a:rPr>
              <a:t>, </a:t>
            </a:r>
            <a:r>
              <a:rPr lang="en-US" sz="1900" u="sng" dirty="0" smtClean="0">
                <a:solidFill>
                  <a:srgbClr val="585859"/>
                </a:solidFill>
                <a:latin typeface="Calibri Light" panose="020F0302020204030204" pitchFamily="34" charset="0"/>
              </a:rPr>
              <a:t>locations</a:t>
            </a:r>
            <a:r>
              <a:rPr lang="en-US" sz="1900" dirty="0" smtClean="0">
                <a:solidFill>
                  <a:srgbClr val="585859"/>
                </a:solidFill>
                <a:latin typeface="Calibri Light" panose="020F0302020204030204" pitchFamily="34" charset="0"/>
              </a:rPr>
              <a:t>, </a:t>
            </a:r>
            <a:r>
              <a:rPr lang="en-US" sz="1900" u="sng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displaced population </a:t>
            </a:r>
            <a:r>
              <a:rPr lang="en-US" sz="1900" u="sng" dirty="0">
                <a:solidFill>
                  <a:srgbClr val="0070C0"/>
                </a:solidFill>
                <a:latin typeface="Calibri Light" panose="020F0302020204030204" pitchFamily="34" charset="0"/>
              </a:rPr>
              <a:t>f</a:t>
            </a:r>
            <a:r>
              <a:rPr lang="en-US" sz="1900" u="sng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igures</a:t>
            </a:r>
            <a:r>
              <a:rPr lang="en-US" sz="1900" dirty="0" smtClean="0">
                <a:solidFill>
                  <a:srgbClr val="585859"/>
                </a:solidFill>
                <a:latin typeface="Calibri Light" panose="020F0302020204030204" pitchFamily="34" charset="0"/>
              </a:rPr>
              <a:t> etc. often caused: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1900" dirty="0" smtClean="0">
                <a:solidFill>
                  <a:srgbClr val="585859"/>
                </a:solidFill>
                <a:latin typeface="Calibri Light" panose="020F0302020204030204" pitchFamily="34" charset="0"/>
              </a:rPr>
              <a:t>duplication of assistance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1900" dirty="0" smtClean="0">
                <a:solidFill>
                  <a:srgbClr val="585859"/>
                </a:solidFill>
                <a:latin typeface="Calibri Light" panose="020F0302020204030204" pitchFamily="34" charset="0"/>
              </a:rPr>
              <a:t>issues in identifying and responding to critical gaps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1900" dirty="0" smtClean="0">
              <a:solidFill>
                <a:srgbClr val="585859"/>
              </a:solidFill>
              <a:latin typeface="Calibri Light" panose="020F0302020204030204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1900" dirty="0" smtClean="0">
                <a:solidFill>
                  <a:srgbClr val="585859"/>
                </a:solidFill>
                <a:latin typeface="Calibri Light" panose="020F0302020204030204" pitchFamily="34" charset="0"/>
              </a:rPr>
              <a:t>For </a:t>
            </a:r>
            <a:r>
              <a:rPr lang="en-US" sz="1900" u="sng" dirty="0" smtClean="0">
                <a:solidFill>
                  <a:srgbClr val="585859"/>
                </a:solidFill>
                <a:latin typeface="Calibri Light" panose="020F0302020204030204" pitchFamily="34" charset="0"/>
              </a:rPr>
              <a:t>Mosul response</a:t>
            </a:r>
            <a:r>
              <a:rPr lang="en-US" sz="1900" dirty="0" smtClean="0">
                <a:solidFill>
                  <a:srgbClr val="585859"/>
                </a:solidFill>
                <a:latin typeface="Calibri Light" panose="020F0302020204030204" pitchFamily="34" charset="0"/>
              </a:rPr>
              <a:t>, capturing GPS coordinates will enable reliable identification and verification of site names and locations. Will support: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1900" dirty="0" smtClean="0">
                <a:solidFill>
                  <a:srgbClr val="585859"/>
                </a:solidFill>
                <a:latin typeface="Calibri Light" panose="020F0302020204030204" pitchFamily="34" charset="0"/>
              </a:rPr>
              <a:t>Reliable and timely gaps analysis to determine requirements, gaps, partner capacity etc.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46912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 startAt="2"/>
            </a:pPr>
            <a:r>
              <a:rPr lang="en-GB" sz="2200" b="0" dirty="0" smtClean="0">
                <a:latin typeface="Calibri Light" panose="020F0302020204030204" pitchFamily="34" charset="0"/>
              </a:rPr>
              <a:t>Information Management – </a:t>
            </a:r>
            <a:r>
              <a:rPr lang="en-US" sz="2200" b="0" dirty="0">
                <a:solidFill>
                  <a:srgbClr val="0070C0"/>
                </a:solidFill>
                <a:latin typeface="Calibri Light" panose="020F0302020204030204" pitchFamily="34" charset="0"/>
              </a:rPr>
              <a:t>Reporting for Mosul </a:t>
            </a:r>
            <a:r>
              <a:rPr lang="en-US" sz="22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response</a:t>
            </a:r>
            <a:endParaRPr lang="en-US" sz="22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71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6</a:t>
            </a:fld>
            <a:endParaRPr lang="en-GB" dirty="0">
              <a:latin typeface="Calibri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51460" y="491490"/>
            <a:ext cx="8766810" cy="4091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endParaRPr lang="en-US" sz="1900" dirty="0" smtClean="0">
              <a:solidFill>
                <a:srgbClr val="585859"/>
              </a:solidFill>
              <a:latin typeface="Calibri Light" panose="020F0302020204030204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1900" dirty="0" smtClean="0">
                <a:solidFill>
                  <a:srgbClr val="585859"/>
                </a:solidFill>
                <a:latin typeface="Calibri Light" panose="020F0302020204030204" pitchFamily="34" charset="0"/>
              </a:rPr>
              <a:t>Creation </a:t>
            </a:r>
            <a:r>
              <a:rPr lang="en-US" sz="1900" dirty="0">
                <a:solidFill>
                  <a:srgbClr val="585859"/>
                </a:solidFill>
                <a:latin typeface="Calibri Light" panose="020F0302020204030204" pitchFamily="34" charset="0"/>
              </a:rPr>
              <a:t>of simple Kobo form, capturing key information + GPS points is most effective method. Allows for: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1900" dirty="0">
                <a:solidFill>
                  <a:srgbClr val="585859"/>
                </a:solidFill>
                <a:latin typeface="Calibri Light" panose="020F0302020204030204" pitchFamily="34" charset="0"/>
              </a:rPr>
              <a:t>GPS location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1900" dirty="0">
                <a:solidFill>
                  <a:srgbClr val="585859"/>
                </a:solidFill>
                <a:latin typeface="Calibri Light" panose="020F0302020204030204" pitchFamily="34" charset="0"/>
              </a:rPr>
              <a:t>Real-time reporting on activities (program staff complete form at distribution location, upload to server once in area with Wi-Fi)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1900" dirty="0">
                <a:solidFill>
                  <a:srgbClr val="585859"/>
                </a:solidFill>
                <a:latin typeface="Calibri Light" panose="020F0302020204030204" pitchFamily="34" charset="0"/>
              </a:rPr>
              <a:t>Reporting requests completed in 5 minutes at distribution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46912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 startAt="2"/>
            </a:pPr>
            <a:r>
              <a:rPr lang="en-GB" sz="2200" b="0" dirty="0" smtClean="0">
                <a:latin typeface="Calibri Light" panose="020F0302020204030204" pitchFamily="34" charset="0"/>
              </a:rPr>
              <a:t>Information Management – </a:t>
            </a:r>
            <a:r>
              <a:rPr lang="en-US" sz="2200" b="0" dirty="0">
                <a:solidFill>
                  <a:srgbClr val="0070C0"/>
                </a:solidFill>
                <a:latin typeface="Calibri Light" panose="020F0302020204030204" pitchFamily="34" charset="0"/>
              </a:rPr>
              <a:t>Reporting for Mosul </a:t>
            </a:r>
            <a:r>
              <a:rPr lang="en-US" sz="22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response</a:t>
            </a:r>
            <a:endParaRPr lang="en-US" sz="22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38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4743450"/>
            <a:ext cx="2133600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7</a:t>
            </a:fld>
            <a:endParaRPr lang="en-GB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0" y="4757648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3"/>
              </a:rPr>
              <a:t>http://</a:t>
            </a:r>
            <a:r>
              <a:rPr lang="en-US" sz="1500" dirty="0" smtClean="0">
                <a:latin typeface="Calibri Light" panose="020F0302020204030204" pitchFamily="34" charset="0"/>
                <a:hlinkClick r:id="rId3"/>
              </a:rPr>
              <a:t>sheltercluster.org/response/iraq</a:t>
            </a:r>
            <a:r>
              <a:rPr lang="en-US" sz="1500" dirty="0" smtClean="0">
                <a:latin typeface="Calibri Light" panose="020F0302020204030204" pitchFamily="34" charset="0"/>
              </a:rPr>
              <a:t> </a:t>
            </a:r>
            <a:endParaRPr lang="en-US" sz="1500" dirty="0">
              <a:latin typeface="Calibri Light" panose="020F030202020403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18536" y="172713"/>
            <a:ext cx="9523603" cy="5208758"/>
            <a:chOff x="-118536" y="230283"/>
            <a:chExt cx="9523603" cy="6945011"/>
          </a:xfrm>
        </p:grpSpPr>
        <p:pic>
          <p:nvPicPr>
            <p:cNvPr id="5122" name="Picture 2" descr="C:\Users\mtia\Documents\20160131 Shelter Cluster IMO\03_Emergency &amp; Press Release\20160714_Mosul Operational\20160710 Mosul Operations - Quadrants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8536" y="230283"/>
              <a:ext cx="9523603" cy="6945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785051" y="4589039"/>
              <a:ext cx="2723693" cy="102592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Salah al-Din 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: IOM, UNHCR, ISHO, RIRP, Muslim </a:t>
              </a:r>
              <a:r>
                <a:rPr lang="en-US" sz="1100" dirty="0">
                  <a:solidFill>
                    <a:srgbClr val="0070C0"/>
                  </a:solidFill>
                  <a:latin typeface="Calibri Light" panose="020F0302020204030204" pitchFamily="34" charset="0"/>
                </a:rPr>
                <a:t>Aid,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INTERSOS</a:t>
              </a:r>
              <a:r>
                <a:rPr lang="en-US" sz="1100" dirty="0">
                  <a:solidFill>
                    <a:srgbClr val="C00000"/>
                  </a:solidFill>
                  <a:latin typeface="Calibri Light" panose="020F0302020204030204" pitchFamily="34" charset="0"/>
                </a:rPr>
                <a:t>, Mercy Hands for Humanitarian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Aid, Mercy Corps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 &amp; </a:t>
              </a:r>
              <a:r>
                <a:rPr lang="en-US" sz="1100" dirty="0">
                  <a:solidFill>
                    <a:srgbClr val="C00000"/>
                  </a:solidFill>
                  <a:latin typeface="Calibri Light" panose="020F0302020204030204" pitchFamily="34" charset="0"/>
                </a:rPr>
                <a:t>Christian Aid</a:t>
              </a:r>
              <a:endParaRPr lang="en-US" sz="1100" dirty="0">
                <a:solidFill>
                  <a:srgbClr val="0070C0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50303" y="2526490"/>
              <a:ext cx="2723693" cy="102592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Erbil 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: IOM, UNHCR,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ACTED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, NRC, BCF, ERC, IRW, PWJ, </a:t>
              </a:r>
              <a:r>
                <a:rPr lang="en-US" sz="1100" dirty="0">
                  <a:solidFill>
                    <a:srgbClr val="0070C0"/>
                  </a:solidFill>
                  <a:latin typeface="Calibri Light" panose="020F0302020204030204" pitchFamily="34" charset="0"/>
                </a:rPr>
                <a:t>French Red 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Cross, Qandil, Medair,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ZOA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,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Christian Aid, </a:t>
              </a:r>
              <a:r>
                <a:rPr lang="en-US" sz="1100" dirty="0">
                  <a:solidFill>
                    <a:srgbClr val="C00000"/>
                  </a:solidFill>
                  <a:latin typeface="Calibri Light" panose="020F0302020204030204" pitchFamily="34" charset="0"/>
                </a:rPr>
                <a:t>DRC,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INTERSOS, Mercy </a:t>
              </a:r>
              <a:r>
                <a:rPr lang="en-US" sz="1100" dirty="0">
                  <a:solidFill>
                    <a:srgbClr val="C00000"/>
                  </a:solidFill>
                  <a:latin typeface="Calibri Light" panose="020F0302020204030204" pitchFamily="34" charset="0"/>
                </a:rPr>
                <a:t>Corps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, CRS, </a:t>
              </a:r>
              <a:r>
                <a:rPr lang="en-US" sz="1100" dirty="0">
                  <a:solidFill>
                    <a:srgbClr val="C00000"/>
                  </a:solidFill>
                  <a:latin typeface="Calibri Light" panose="020F0302020204030204" pitchFamily="34" charset="0"/>
                </a:rPr>
                <a:t>Reach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National 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&amp;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 </a:t>
              </a:r>
              <a:r>
                <a:rPr lang="en-US" sz="1100" dirty="0">
                  <a:solidFill>
                    <a:srgbClr val="C00000"/>
                  </a:solidFill>
                  <a:latin typeface="Calibri Light" panose="020F0302020204030204" pitchFamily="34" charset="0"/>
                </a:rPr>
                <a:t>Dorcas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8316" y="2282656"/>
              <a:ext cx="2055655" cy="41036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alibri Light" panose="020F0302020204030204" pitchFamily="34" charset="0"/>
                </a:rPr>
                <a:t>Quadrant III (10 Partners)</a:t>
              </a:r>
              <a:endParaRPr lang="en-US" sz="1400" dirty="0">
                <a:latin typeface="Calibri Light" panose="020F030202020403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7670" y="629502"/>
              <a:ext cx="1984111" cy="41036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alibri Light" panose="020F0302020204030204" pitchFamily="34" charset="0"/>
                </a:rPr>
                <a:t>Quadrant II (26 Partners)</a:t>
              </a:r>
              <a:endParaRPr lang="en-US" sz="1400" dirty="0">
                <a:latin typeface="Calibri Light" panose="020F0302020204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93989" y="4280301"/>
              <a:ext cx="2051437" cy="41036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alibri Light" panose="020F0302020204030204" pitchFamily="34" charset="0"/>
                </a:rPr>
                <a:t>Quadrant IV (15 Partners) </a:t>
              </a:r>
              <a:endParaRPr lang="en-US" sz="1400" dirty="0">
                <a:latin typeface="Calibri Light" panose="020F030202020403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50982" y="2228266"/>
              <a:ext cx="1998738" cy="41036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alibri Light" panose="020F0302020204030204" pitchFamily="34" charset="0"/>
                </a:rPr>
                <a:t>Quadrant I (19 Partners)</a:t>
              </a:r>
              <a:endParaRPr lang="en-US" sz="1400" dirty="0">
                <a:latin typeface="Calibri Light" panose="020F030202020403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5298" y="932791"/>
              <a:ext cx="2723693" cy="14773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Dahuk 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: IOM, UNHCR, NRC, Qandil, BRHA, LWF, Save </a:t>
              </a:r>
              <a:r>
                <a:rPr lang="en-US" sz="1100" dirty="0">
                  <a:solidFill>
                    <a:srgbClr val="0070C0"/>
                  </a:solidFill>
                  <a:latin typeface="Calibri Light" panose="020F0302020204030204" pitchFamily="34" charset="0"/>
                </a:rPr>
                <a:t>the 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Children, Samaritan Purse, CRS, Dorcas, Caritas, PWJ, JEN, GRC, CAPNI, CARE, Medair, IRCS,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IBC, ACTED</a:t>
              </a:r>
              <a:r>
                <a:rPr lang="en-US" sz="1100" dirty="0">
                  <a:solidFill>
                    <a:srgbClr val="C00000"/>
                  </a:solidFill>
                  <a:latin typeface="Calibri Light" panose="020F0302020204030204" pitchFamily="34" charset="0"/>
                </a:rPr>
                <a:t>,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WHH, Mission East, PIN, </a:t>
              </a:r>
              <a:r>
                <a:rPr lang="en-US" sz="1100" dirty="0">
                  <a:solidFill>
                    <a:srgbClr val="C00000"/>
                  </a:solidFill>
                  <a:latin typeface="Calibri Light" panose="020F0302020204030204" pitchFamily="34" charset="0"/>
                </a:rPr>
                <a:t>ZOA, French Red Cross </a:t>
              </a:r>
              <a:r>
                <a:rPr lang="en-US" sz="1100" dirty="0">
                  <a:solidFill>
                    <a:srgbClr val="0070C0"/>
                  </a:solidFill>
                  <a:latin typeface="Calibri Light" panose="020F0302020204030204" pitchFamily="34" charset="0"/>
                </a:rPr>
                <a:t>&amp;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DRC</a:t>
              </a:r>
              <a:endParaRPr lang="en-US" sz="1100" dirty="0">
                <a:solidFill>
                  <a:srgbClr val="C00000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8318" y="2590563"/>
              <a:ext cx="2723693" cy="8002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Ninewa 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: IOM, UNHCR, BCF, PWJ, Mission East, </a:t>
              </a:r>
              <a:r>
                <a:rPr lang="en-US" sz="1100" dirty="0">
                  <a:solidFill>
                    <a:srgbClr val="0070C0"/>
                  </a:solidFill>
                  <a:latin typeface="Calibri Light" panose="020F0302020204030204" pitchFamily="34" charset="0"/>
                </a:rPr>
                <a:t>French Red 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Cross, Qandil,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ACTED, PIN</a:t>
              </a:r>
              <a:r>
                <a:rPr lang="en-US" sz="1100" dirty="0">
                  <a:solidFill>
                    <a:srgbClr val="C00000"/>
                  </a:solidFill>
                  <a:latin typeface="Calibri Light" panose="020F0302020204030204" pitchFamily="34" charset="0"/>
                </a:rPr>
                <a:t> 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&amp;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DRC</a:t>
              </a:r>
              <a:endParaRPr lang="en-US" sz="1100" dirty="0">
                <a:solidFill>
                  <a:srgbClr val="C00000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26027" y="4582625"/>
              <a:ext cx="2723693" cy="8002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Kirkuk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 : IOM, UNHCR, DRC, Mission East, NRC, IRCS, Save the Children &amp; Reach National</a:t>
              </a:r>
              <a:endParaRPr lang="en-US" sz="1100" dirty="0">
                <a:solidFill>
                  <a:srgbClr val="0070C0"/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-1" y="84108"/>
            <a:ext cx="8953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 Light" panose="020F0302020204030204" pitchFamily="34" charset="0"/>
              </a:rPr>
              <a:t>Mosul preparedness / </a:t>
            </a:r>
            <a:r>
              <a:rPr lang="en-US" sz="1400" b="1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NFI Partners </a:t>
            </a:r>
            <a:r>
              <a:rPr lang="en-US" sz="1400" dirty="0" smtClean="0">
                <a:latin typeface="Calibri Light" panose="020F0302020204030204" pitchFamily="34" charset="0"/>
              </a:rPr>
              <a:t> / blue: </a:t>
            </a:r>
            <a:r>
              <a:rPr lang="en-US" sz="1400" dirty="0">
                <a:latin typeface="Calibri Light" panose="020F0302020204030204" pitchFamily="34" charset="0"/>
              </a:rPr>
              <a:t>current </a:t>
            </a:r>
            <a:r>
              <a:rPr lang="en-US" sz="1400" dirty="0" smtClean="0">
                <a:latin typeface="Calibri Light" panose="020F0302020204030204" pitchFamily="34" charset="0"/>
              </a:rPr>
              <a:t>operational </a:t>
            </a:r>
            <a:r>
              <a:rPr lang="en-US" sz="1400" dirty="0">
                <a:latin typeface="Calibri Light" panose="020F0302020204030204" pitchFamily="34" charset="0"/>
              </a:rPr>
              <a:t>Partners </a:t>
            </a:r>
            <a:r>
              <a:rPr lang="en-US" sz="1400" dirty="0" smtClean="0">
                <a:latin typeface="Calibri Light" panose="020F0302020204030204" pitchFamily="34" charset="0"/>
              </a:rPr>
              <a:t>&amp; red</a:t>
            </a:r>
            <a:r>
              <a:rPr lang="en-US" sz="1400" dirty="0">
                <a:latin typeface="Calibri Light" panose="020F0302020204030204" pitchFamily="34" charset="0"/>
              </a:rPr>
              <a:t>: interested to </a:t>
            </a:r>
            <a:r>
              <a:rPr lang="en-US" sz="1400" dirty="0" smtClean="0">
                <a:latin typeface="Calibri Light" panose="020F0302020204030204" pitchFamily="34" charset="0"/>
              </a:rPr>
              <a:t>join </a:t>
            </a:r>
            <a:r>
              <a:rPr lang="en-US" sz="1400" dirty="0">
                <a:latin typeface="Calibri Light" panose="020F0302020204030204" pitchFamily="34" charset="0"/>
              </a:rPr>
              <a:t>Mosul </a:t>
            </a:r>
            <a:r>
              <a:rPr lang="en-US" sz="1400" dirty="0" smtClean="0">
                <a:latin typeface="Calibri Light" panose="020F0302020204030204" pitchFamily="34" charset="0"/>
              </a:rPr>
              <a:t>response</a:t>
            </a:r>
            <a:endParaRPr lang="en-US" sz="1400" b="1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80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4743450"/>
            <a:ext cx="2133600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8</a:t>
            </a:fld>
            <a:endParaRPr lang="en-GB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0" y="4757648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3"/>
              </a:rPr>
              <a:t>http://</a:t>
            </a:r>
            <a:r>
              <a:rPr lang="en-US" sz="1500" dirty="0" smtClean="0">
                <a:latin typeface="Calibri Light" panose="020F0302020204030204" pitchFamily="34" charset="0"/>
                <a:hlinkClick r:id="rId3"/>
              </a:rPr>
              <a:t>sheltercluster.org/response/iraq</a:t>
            </a:r>
            <a:r>
              <a:rPr lang="en-US" sz="1500" dirty="0" smtClean="0">
                <a:latin typeface="Calibri Light" panose="020F0302020204030204" pitchFamily="34" charset="0"/>
              </a:rPr>
              <a:t> </a:t>
            </a:r>
            <a:endParaRPr lang="en-US" sz="1500" dirty="0">
              <a:latin typeface="Calibri Light" panose="020F03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1" y="84108"/>
            <a:ext cx="8953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 Light" panose="020F0302020204030204" pitchFamily="34" charset="0"/>
              </a:rPr>
              <a:t>Mosul preparedness / </a:t>
            </a:r>
            <a:r>
              <a:rPr lang="en-US" sz="1400" b="1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Shelter Partners </a:t>
            </a:r>
            <a:r>
              <a:rPr lang="en-US" sz="1400" dirty="0" smtClean="0">
                <a:latin typeface="Calibri Light" panose="020F0302020204030204" pitchFamily="34" charset="0"/>
              </a:rPr>
              <a:t> / blue: </a:t>
            </a:r>
            <a:r>
              <a:rPr lang="en-US" sz="1400" dirty="0">
                <a:latin typeface="Calibri Light" panose="020F0302020204030204" pitchFamily="34" charset="0"/>
              </a:rPr>
              <a:t>current </a:t>
            </a:r>
            <a:r>
              <a:rPr lang="en-US" sz="1400" dirty="0" smtClean="0">
                <a:latin typeface="Calibri Light" panose="020F0302020204030204" pitchFamily="34" charset="0"/>
              </a:rPr>
              <a:t>operational </a:t>
            </a:r>
            <a:r>
              <a:rPr lang="en-US" sz="1400" dirty="0">
                <a:latin typeface="Calibri Light" panose="020F0302020204030204" pitchFamily="34" charset="0"/>
              </a:rPr>
              <a:t>Partners </a:t>
            </a:r>
            <a:r>
              <a:rPr lang="en-US" sz="1400" dirty="0" smtClean="0">
                <a:latin typeface="Calibri Light" panose="020F0302020204030204" pitchFamily="34" charset="0"/>
              </a:rPr>
              <a:t>&amp; red</a:t>
            </a:r>
            <a:r>
              <a:rPr lang="en-US" sz="1400" dirty="0">
                <a:latin typeface="Calibri Light" panose="020F0302020204030204" pitchFamily="34" charset="0"/>
              </a:rPr>
              <a:t>: interested to </a:t>
            </a:r>
            <a:r>
              <a:rPr lang="en-US" sz="1400" dirty="0" smtClean="0">
                <a:latin typeface="Calibri Light" panose="020F0302020204030204" pitchFamily="34" charset="0"/>
              </a:rPr>
              <a:t>join </a:t>
            </a:r>
            <a:r>
              <a:rPr lang="en-US" sz="1400" dirty="0">
                <a:latin typeface="Calibri Light" panose="020F0302020204030204" pitchFamily="34" charset="0"/>
              </a:rPr>
              <a:t>Mosul </a:t>
            </a:r>
            <a:r>
              <a:rPr lang="en-US" sz="1400" dirty="0" smtClean="0">
                <a:latin typeface="Calibri Light" panose="020F0302020204030204" pitchFamily="34" charset="0"/>
              </a:rPr>
              <a:t>response</a:t>
            </a:r>
            <a:endParaRPr lang="en-US" sz="1400" b="1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18536" y="172713"/>
            <a:ext cx="9523603" cy="5208758"/>
            <a:chOff x="-118536" y="230283"/>
            <a:chExt cx="9523603" cy="6945011"/>
          </a:xfrm>
        </p:grpSpPr>
        <p:pic>
          <p:nvPicPr>
            <p:cNvPr id="5122" name="Picture 2" descr="C:\Users\mtia\Documents\20160131 Shelter Cluster IMO\03_Emergency &amp; Press Release\20160714_Mosul Operational\20160710 Mosul Operations - Quadrants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8536" y="230283"/>
              <a:ext cx="9523603" cy="6945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785051" y="4589039"/>
              <a:ext cx="2723693" cy="5745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Salah al-Din 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: IOM, UNHCR, ISHO, </a:t>
              </a:r>
              <a:r>
                <a:rPr lang="en-US" sz="1100" dirty="0">
                  <a:solidFill>
                    <a:srgbClr val="0070C0"/>
                  </a:solidFill>
                  <a:latin typeface="Calibri Light" panose="020F0302020204030204" pitchFamily="34" charset="0"/>
                </a:rPr>
                <a:t>RIRP, </a:t>
              </a:r>
              <a:r>
                <a:rPr lang="en-US" sz="1100" dirty="0">
                  <a:solidFill>
                    <a:srgbClr val="C00000"/>
                  </a:solidFill>
                  <a:latin typeface="Calibri Light" panose="020F0302020204030204" pitchFamily="34" charset="0"/>
                </a:rPr>
                <a:t>INTERSOS</a:t>
              </a:r>
              <a:r>
                <a:rPr lang="en-US" sz="1100" dirty="0">
                  <a:solidFill>
                    <a:srgbClr val="0070C0"/>
                  </a:solidFill>
                  <a:latin typeface="Calibri Light" panose="020F0302020204030204" pitchFamily="34" charset="0"/>
                </a:rPr>
                <a:t> &amp; 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 Muslim Aid</a:t>
              </a:r>
              <a:endParaRPr lang="en-US" sz="1100" dirty="0">
                <a:solidFill>
                  <a:srgbClr val="C00000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50303" y="2526490"/>
              <a:ext cx="2808906" cy="5745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Erbil 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: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IOM, UNHCR, ACTED, ZOA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,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Dorcas, 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NRC</a:t>
              </a:r>
              <a:r>
                <a:rPr lang="en-US" sz="1100" dirty="0">
                  <a:solidFill>
                    <a:srgbClr val="0070C0"/>
                  </a:solidFill>
                  <a:latin typeface="Calibri Light" panose="020F0302020204030204" pitchFamily="34" charset="0"/>
                </a:rPr>
                <a:t>, 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Medair,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INTERSOS, CRS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 </a:t>
              </a:r>
              <a:r>
                <a:rPr lang="en-US" sz="1100" dirty="0">
                  <a:solidFill>
                    <a:srgbClr val="0070C0"/>
                  </a:solidFill>
                  <a:latin typeface="Calibri Light" panose="020F0302020204030204" pitchFamily="34" charset="0"/>
                </a:rPr>
                <a:t>&amp;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DRC</a:t>
              </a:r>
              <a:endParaRPr lang="en-US" sz="1100" dirty="0">
                <a:solidFill>
                  <a:srgbClr val="C00000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8318" y="2590563"/>
              <a:ext cx="2723693" cy="5745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Ninewa 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: IOM, UNHCR, Qandil,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ACTED</a:t>
              </a:r>
              <a:r>
                <a:rPr lang="en-US" sz="1100" dirty="0">
                  <a:solidFill>
                    <a:srgbClr val="C00000"/>
                  </a:solidFill>
                  <a:latin typeface="Calibri Light" panose="020F0302020204030204" pitchFamily="34" charset="0"/>
                </a:rPr>
                <a:t>,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PIN </a:t>
              </a:r>
              <a:r>
                <a:rPr lang="en-US" sz="1100" dirty="0">
                  <a:solidFill>
                    <a:srgbClr val="0070C0"/>
                  </a:solidFill>
                  <a:latin typeface="Calibri Light" panose="020F0302020204030204" pitchFamily="34" charset="0"/>
                </a:rPr>
                <a:t>&amp;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DRC</a:t>
              </a:r>
              <a:endParaRPr lang="en-US" sz="1100" dirty="0">
                <a:solidFill>
                  <a:srgbClr val="C00000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8317" y="2282656"/>
              <a:ext cx="1969609" cy="41036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alibri Light" panose="020F0302020204030204" pitchFamily="34" charset="0"/>
                </a:rPr>
                <a:t>Quadrant III (6 Partners)</a:t>
              </a:r>
              <a:endParaRPr lang="en-US" sz="1400" dirty="0">
                <a:latin typeface="Calibri Light" panose="020F030202020403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9719" y="637452"/>
              <a:ext cx="1968207" cy="41036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alibri Light" panose="020F0302020204030204" pitchFamily="34" charset="0"/>
                </a:rPr>
                <a:t>Quadrant II (16 Partners)</a:t>
              </a:r>
              <a:endParaRPr lang="en-US" sz="1400" dirty="0">
                <a:latin typeface="Calibri Light" panose="020F030202020403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50982" y="2228266"/>
              <a:ext cx="1998738" cy="41036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alibri Light" panose="020F0302020204030204" pitchFamily="34" charset="0"/>
                </a:rPr>
                <a:t>Quadrant I (10 partners)</a:t>
              </a:r>
              <a:endParaRPr lang="en-US" sz="1400" dirty="0">
                <a:latin typeface="Calibri Light" panose="020F030202020403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7347" y="940742"/>
              <a:ext cx="2723693" cy="8002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Dahuk 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: IOM, UNHCR, </a:t>
              </a:r>
              <a:r>
                <a:rPr lang="en-US" sz="1100" dirty="0">
                  <a:solidFill>
                    <a:srgbClr val="0070C0"/>
                  </a:solidFill>
                  <a:latin typeface="Calibri Light" panose="020F0302020204030204" pitchFamily="34" charset="0"/>
                </a:rPr>
                <a:t>CRS, 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NRC, </a:t>
              </a:r>
              <a:r>
                <a:rPr lang="en-US" sz="1100" dirty="0">
                  <a:solidFill>
                    <a:srgbClr val="0070C0"/>
                  </a:solidFill>
                  <a:latin typeface="Calibri Light" panose="020F0302020204030204" pitchFamily="34" charset="0"/>
                </a:rPr>
                <a:t>PWJ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, KURDS, CARE, Qandil, WHH, UN-Habitat</a:t>
              </a:r>
              <a:r>
                <a:rPr lang="en-US" sz="1100" dirty="0">
                  <a:solidFill>
                    <a:srgbClr val="0070C0"/>
                  </a:solidFill>
                  <a:latin typeface="Calibri Light" panose="020F0302020204030204" pitchFamily="34" charset="0"/>
                </a:rPr>
                <a:t>, 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Medair,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ACTED, </a:t>
              </a:r>
              <a:r>
                <a:rPr lang="en-US" sz="1100" dirty="0">
                  <a:solidFill>
                    <a:srgbClr val="C00000"/>
                  </a:solidFill>
                  <a:latin typeface="Calibri Light" panose="020F0302020204030204" pitchFamily="34" charset="0"/>
                </a:rPr>
                <a:t>Dorcas,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ZOA, PIN </a:t>
              </a:r>
              <a:r>
                <a:rPr lang="en-US" sz="1100" dirty="0">
                  <a:solidFill>
                    <a:srgbClr val="0070C0"/>
                  </a:solidFill>
                  <a:latin typeface="Calibri Light" panose="020F0302020204030204" pitchFamily="34" charset="0"/>
                </a:rPr>
                <a:t>&amp;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DRC</a:t>
              </a:r>
              <a:endParaRPr lang="en-US" sz="1100" dirty="0">
                <a:solidFill>
                  <a:srgbClr val="C00000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26027" y="4590577"/>
              <a:ext cx="2723693" cy="5745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Kirkuk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 : IOM, UNHCR, NRC, CRS, Save the Children,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IRD, </a:t>
              </a:r>
              <a:r>
                <a:rPr lang="en-US" sz="1100" dirty="0">
                  <a:solidFill>
                    <a:srgbClr val="0070C0"/>
                  </a:solidFill>
                  <a:latin typeface="Calibri Light" panose="020F0302020204030204" pitchFamily="34" charset="0"/>
                </a:rPr>
                <a:t>Reach National &amp;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DRC</a:t>
              </a:r>
              <a:endParaRPr lang="en-US" sz="1100" dirty="0">
                <a:solidFill>
                  <a:srgbClr val="C00000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93989" y="4280301"/>
              <a:ext cx="2051437" cy="41036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alibri Light" panose="020F0302020204030204" pitchFamily="34" charset="0"/>
                </a:rPr>
                <a:t>Quadrant IV (12 Partners) </a:t>
              </a:r>
              <a:endParaRPr lang="en-US" sz="1400" dirty="0">
                <a:latin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935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3147"/>
            <a:ext cx="8229600" cy="3803976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anose="020B0604020202020204" pitchFamily="34" charset="0"/>
              </a:rPr>
              <a:t>Shelter Cluster is maintaining a matrix of Mosul preparedness (and response) activities by agency to get an overview of the resources available or in the pipeline. </a:t>
            </a:r>
          </a:p>
          <a:p>
            <a:pPr marL="0" indent="0">
              <a:buNone/>
            </a:pP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 smtClean="0"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9</a:t>
            </a:fld>
            <a:endParaRPr lang="en-GB" dirty="0"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376" y="1294405"/>
            <a:ext cx="8073895" cy="328325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146912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 startAt="2"/>
            </a:pPr>
            <a:r>
              <a:rPr lang="en-GB" sz="2200" b="0" dirty="0" smtClean="0">
                <a:latin typeface="Calibri Light" panose="020F0302020204030204" pitchFamily="34" charset="0"/>
              </a:rPr>
              <a:t>Information Management – </a:t>
            </a:r>
            <a:r>
              <a:rPr lang="en-US" sz="2200" b="0" dirty="0">
                <a:solidFill>
                  <a:srgbClr val="0070C0"/>
                </a:solidFill>
                <a:latin typeface="Calibri Light" panose="020F0302020204030204" pitchFamily="34" charset="0"/>
              </a:rPr>
              <a:t>Reporting for Mosul </a:t>
            </a:r>
            <a:r>
              <a:rPr lang="en-US" sz="22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response</a:t>
            </a:r>
            <a:endParaRPr lang="en-US" sz="22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0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elter Cluster Red Theme">
  <a:themeElements>
    <a:clrScheme name="Shelter Cluster 3 Soft">
      <a:dk1>
        <a:sysClr val="windowText" lastClr="000000"/>
      </a:dk1>
      <a:lt1>
        <a:sysClr val="window" lastClr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helter Cluster Red Theme">
  <a:themeElements>
    <a:clrScheme name="Shelter Cluster 3 Soft">
      <a:dk1>
        <a:sysClr val="windowText" lastClr="000000"/>
      </a:dk1>
      <a:lt1>
        <a:sysClr val="window" lastClr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AD2A9EA0-4CE9-4A25-B809-D1F4F74731F1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145E2856-19BA-425F-803A-C89D2B7302BA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14459</TotalTime>
  <Words>1132</Words>
  <Application>Microsoft Office PowerPoint</Application>
  <PresentationFormat>On-screen Show (16:9)</PresentationFormat>
  <Paragraphs>150</Paragraphs>
  <Slides>23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Shelter Cluster Red Theme</vt:lpstr>
      <vt:lpstr>1_Shelter Cluster Red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Winterization Kits</dc:title>
  <dc:creator>Bo Hurkmans</dc:creator>
  <cp:lastModifiedBy>TIA Michel</cp:lastModifiedBy>
  <cp:revision>1238</cp:revision>
  <cp:lastPrinted>2014-10-29T09:34:43Z</cp:lastPrinted>
  <dcterms:created xsi:type="dcterms:W3CDTF">2014-10-08T08:24:30Z</dcterms:created>
  <dcterms:modified xsi:type="dcterms:W3CDTF">2016-10-10T10:13:03Z</dcterms:modified>
</cp:coreProperties>
</file>