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18"/>
  </p:notesMasterIdLst>
  <p:sldIdLst>
    <p:sldId id="265" r:id="rId5"/>
    <p:sldId id="473" r:id="rId6"/>
    <p:sldId id="478" r:id="rId7"/>
    <p:sldId id="479" r:id="rId8"/>
    <p:sldId id="457" r:id="rId9"/>
    <p:sldId id="481" r:id="rId10"/>
    <p:sldId id="482" r:id="rId11"/>
    <p:sldId id="483" r:id="rId12"/>
    <p:sldId id="484" r:id="rId13"/>
    <p:sldId id="480" r:id="rId14"/>
    <p:sldId id="440" r:id="rId15"/>
    <p:sldId id="469" r:id="rId16"/>
    <p:sldId id="391" r:id="rId17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86" autoAdjust="0"/>
    <p:restoredTop sz="92349" autoAdjust="0"/>
  </p:normalViewPr>
  <p:slideViewPr>
    <p:cSldViewPr snapToGrid="0" snapToObjects="1">
      <p:cViewPr varScale="1">
        <p:scale>
          <a:sx n="76" d="100"/>
          <a:sy n="76" d="100"/>
        </p:scale>
        <p:origin x="-834" y="-9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r>
              <a:rPr lang="en-US" b="0" dirty="0">
                <a:solidFill>
                  <a:srgbClr val="C00000"/>
                </a:solidFill>
              </a:rPr>
              <a:t>NFI</a:t>
            </a:r>
            <a:r>
              <a:rPr lang="en-US" b="0" dirty="0">
                <a:solidFill>
                  <a:srgbClr val="0070C0"/>
                </a:solidFill>
              </a:rPr>
              <a:t> monthly response trend against target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trendline>
            <c:spPr>
              <a:ln>
                <a:solidFill>
                  <a:schemeClr val="tx1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Trend'!$C$36:$C$44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Trend'!$D$36:$D$44</c:f>
              <c:numCache>
                <c:formatCode>0.0%</c:formatCode>
                <c:ptCount val="9"/>
                <c:pt idx="0">
                  <c:v>0.14095846299973855</c:v>
                </c:pt>
                <c:pt idx="1">
                  <c:v>0.10378672091047224</c:v>
                </c:pt>
                <c:pt idx="2">
                  <c:v>8.8186487715925382E-2</c:v>
                </c:pt>
                <c:pt idx="3">
                  <c:v>3.0710204823304641E-2</c:v>
                </c:pt>
                <c:pt idx="4">
                  <c:v>3.8488287192902156E-2</c:v>
                </c:pt>
                <c:pt idx="5">
                  <c:v>0.17748425096764231</c:v>
                </c:pt>
                <c:pt idx="6">
                  <c:v>3.680246508941451E-2</c:v>
                </c:pt>
                <c:pt idx="7">
                  <c:v>4.0257307311965654E-2</c:v>
                </c:pt>
                <c:pt idx="8">
                  <c:v>5.5959285366152467E-2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134208"/>
        <c:axId val="47135744"/>
      </c:barChart>
      <c:catAx>
        <c:axId val="47134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47135744"/>
        <c:crosses val="autoZero"/>
        <c:auto val="1"/>
        <c:lblAlgn val="ctr"/>
        <c:lblOffset val="100"/>
        <c:noMultiLvlLbl val="0"/>
      </c:catAx>
      <c:valAx>
        <c:axId val="471357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47134208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b="0">
                <a:solidFill>
                  <a:srgbClr val="0070C0"/>
                </a:solidFill>
              </a:defRPr>
            </a:pPr>
            <a:r>
              <a:rPr lang="en-US" b="0" dirty="0">
                <a:solidFill>
                  <a:srgbClr val="C00000"/>
                </a:solidFill>
              </a:rPr>
              <a:t>Shelter</a:t>
            </a:r>
            <a:r>
              <a:rPr lang="en-US" b="0" dirty="0">
                <a:solidFill>
                  <a:srgbClr val="0070C0"/>
                </a:solidFill>
              </a:rPr>
              <a:t> monthly response trend against target</a:t>
            </a:r>
          </a:p>
        </c:rich>
      </c:tx>
      <c:layout>
        <c:manualLayout>
          <c:xMode val="edge"/>
          <c:yMode val="edge"/>
          <c:x val="0.1026070791160837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Trend'!$F$36:$F$44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Trend'!$G$36:$G$44</c:f>
              <c:numCache>
                <c:formatCode>0.0%</c:formatCode>
                <c:ptCount val="9"/>
                <c:pt idx="0">
                  <c:v>9.089118916314377E-3</c:v>
                </c:pt>
                <c:pt idx="1">
                  <c:v>2.3791457333067756E-2</c:v>
                </c:pt>
                <c:pt idx="2">
                  <c:v>1.9450714480912769E-2</c:v>
                </c:pt>
                <c:pt idx="3">
                  <c:v>7.2437523484566099E-3</c:v>
                </c:pt>
                <c:pt idx="4">
                  <c:v>1.040015546303124E-2</c:v>
                </c:pt>
                <c:pt idx="5">
                  <c:v>2.7928761354319955E-2</c:v>
                </c:pt>
                <c:pt idx="6">
                  <c:v>2.16347409871686E-2</c:v>
                </c:pt>
                <c:pt idx="7">
                  <c:v>4.0506625822871407E-2</c:v>
                </c:pt>
                <c:pt idx="8">
                  <c:v>2.0647643209296844E-2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001984"/>
        <c:axId val="47003520"/>
      </c:barChart>
      <c:catAx>
        <c:axId val="47001984"/>
        <c:scaling>
          <c:orientation val="minMax"/>
        </c:scaling>
        <c:delete val="0"/>
        <c:axPos val="b"/>
        <c:majorTickMark val="none"/>
        <c:minorTickMark val="none"/>
        <c:tickLblPos val="nextTo"/>
        <c:crossAx val="47003520"/>
        <c:crosses val="autoZero"/>
        <c:auto val="1"/>
        <c:lblAlgn val="ctr"/>
        <c:lblOffset val="100"/>
        <c:noMultiLvlLbl val="0"/>
      </c:catAx>
      <c:valAx>
        <c:axId val="4700352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47001984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b="0"/>
            </a:pPr>
            <a:r>
              <a:rPr lang="en-US" b="0" dirty="0">
                <a:solidFill>
                  <a:srgbClr val="C00000"/>
                </a:solidFill>
              </a:rPr>
              <a:t>Shelter &amp; NFI </a:t>
            </a:r>
            <a:r>
              <a:rPr lang="en-US" b="0" dirty="0"/>
              <a:t>monthly response trend against target</a:t>
            </a:r>
          </a:p>
        </c:rich>
      </c:tx>
      <c:layout>
        <c:manualLayout>
          <c:xMode val="edge"/>
          <c:yMode val="edge"/>
          <c:x val="0.143329356258105"/>
          <c:y val="2.58445644009080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814783125553965E-2"/>
          <c:y val="0.1332471298809082"/>
          <c:w val="0.87440998725419761"/>
          <c:h val="0.7707005273344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'Montly Data Trend'!$J$35</c:f>
              <c:strCache>
                <c:ptCount val="1"/>
                <c:pt idx="0">
                  <c:v>NFI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1.9999993000877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trendlineType val="poly"/>
            <c:order val="6"/>
            <c:dispRSqr val="0"/>
            <c:dispEq val="0"/>
          </c:trendline>
          <c:cat>
            <c:strRef>
              <c:f>'Montly Data Trend'!$I$36:$I$44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Trend'!$J$36:$J$44</c:f>
              <c:numCache>
                <c:formatCode>0.0%</c:formatCode>
                <c:ptCount val="9"/>
                <c:pt idx="0">
                  <c:v>0.14095846299973855</c:v>
                </c:pt>
                <c:pt idx="1">
                  <c:v>0.10378672091047224</c:v>
                </c:pt>
                <c:pt idx="2">
                  <c:v>8.8186487715925382E-2</c:v>
                </c:pt>
                <c:pt idx="3">
                  <c:v>3.0710204823304641E-2</c:v>
                </c:pt>
                <c:pt idx="4">
                  <c:v>3.8488287192902156E-2</c:v>
                </c:pt>
                <c:pt idx="5">
                  <c:v>0.17748425096764231</c:v>
                </c:pt>
                <c:pt idx="6">
                  <c:v>3.680246508941451E-2</c:v>
                </c:pt>
                <c:pt idx="7">
                  <c:v>4.0257307311965654E-2</c:v>
                </c:pt>
                <c:pt idx="8">
                  <c:v>5.5959285366152467E-2</c:v>
                </c:pt>
              </c:numCache>
            </c:numRef>
          </c:val>
        </c:ser>
        <c:ser>
          <c:idx val="1"/>
          <c:order val="1"/>
          <c:tx>
            <c:strRef>
              <c:f>'Montly Data Trend'!$K$35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1.3333328667251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Trend'!$I$36:$I$44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Trend'!$K$36:$K$44</c:f>
              <c:numCache>
                <c:formatCode>0.0%</c:formatCode>
                <c:ptCount val="9"/>
                <c:pt idx="0">
                  <c:v>9.089118916314377E-3</c:v>
                </c:pt>
                <c:pt idx="1">
                  <c:v>2.3791457333067756E-2</c:v>
                </c:pt>
                <c:pt idx="2">
                  <c:v>1.9450714480912769E-2</c:v>
                </c:pt>
                <c:pt idx="3">
                  <c:v>7.2437523484566099E-3</c:v>
                </c:pt>
                <c:pt idx="4">
                  <c:v>1.040015546303124E-2</c:v>
                </c:pt>
                <c:pt idx="5">
                  <c:v>2.7928761354319955E-2</c:v>
                </c:pt>
                <c:pt idx="6">
                  <c:v>2.16347409871686E-2</c:v>
                </c:pt>
                <c:pt idx="7">
                  <c:v>4.0506625822871407E-2</c:v>
                </c:pt>
                <c:pt idx="8">
                  <c:v>2.0647643209296844E-2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7047424"/>
        <c:axId val="47048960"/>
      </c:barChart>
      <c:catAx>
        <c:axId val="47047424"/>
        <c:scaling>
          <c:orientation val="minMax"/>
        </c:scaling>
        <c:delete val="0"/>
        <c:axPos val="b"/>
        <c:majorTickMark val="none"/>
        <c:minorTickMark val="none"/>
        <c:tickLblPos val="nextTo"/>
        <c:crossAx val="47048960"/>
        <c:crosses val="autoZero"/>
        <c:auto val="1"/>
        <c:lblAlgn val="ctr"/>
        <c:lblOffset val="100"/>
        <c:noMultiLvlLbl val="0"/>
      </c:catAx>
      <c:valAx>
        <c:axId val="470489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4704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143204370693361"/>
          <c:y val="7.2195949178073718E-2"/>
          <c:w val="0.62257728874055729"/>
          <c:h val="7.6833177946150369E-2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hyperlink" Target="http://arcg.is/2ecS9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bit.ly/Mosul_RapidRasp_data" TargetMode="External"/><Relationship Id="rId5" Type="http://schemas.openxmlformats.org/officeDocument/2006/relationships/hyperlink" Target="http://bit.ly/mosul_camps_masterlist" TargetMode="Externa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0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Centre &amp; South</a:t>
            </a:r>
            <a:endParaRPr lang="en-US" sz="20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995510"/>
            <a:ext cx="84566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Information </a:t>
            </a:r>
            <a:r>
              <a:rPr lang="en-GB" dirty="0">
                <a:latin typeface="Calibri Light" panose="020F0302020204030204" pitchFamily="34" charset="0"/>
              </a:rPr>
              <a:t>Management </a:t>
            </a:r>
            <a:r>
              <a:rPr lang="en-GB" dirty="0" smtClean="0">
                <a:latin typeface="Calibri Light" panose="020F0302020204030204" pitchFamily="34" charset="0"/>
              </a:rPr>
              <a:t>updates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Mosul Preparedness &amp; Response Updates: Partner sheet, Cluster master sheet, Response tool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IHPF update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 Light" panose="020F0302020204030204" pitchFamily="34" charset="0"/>
              </a:rPr>
              <a:t>Governorate and Agencies Updates </a:t>
            </a:r>
            <a:r>
              <a:rPr lang="en-GB" dirty="0" smtClean="0">
                <a:latin typeface="Calibri Light" panose="020F0302020204030204" pitchFamily="34" charset="0"/>
              </a:rPr>
              <a:t>C&amp;S</a:t>
            </a:r>
            <a:endParaRPr lang="en-GB" dirty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 smtClean="0">
                <a:latin typeface="Calibri Light" panose="020F0302020204030204" pitchFamily="34" charset="0"/>
              </a:rPr>
              <a:t>AOB</a:t>
            </a: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Monday, 19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October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Creation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of simple Kobo form, capturing key information + GPS points is most effective method. Allows for: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GPS location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Real-time reporting on activities (program staff complete form at distribution location, upload to server once in area with Wi-Fi)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Reporting requests completed in 5 minutes at 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distribution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dirty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Update: REACH has completed the response matrix and now migrating the matrix into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K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obo Form</a:t>
            </a:r>
            <a:endParaRPr lang="en-US" sz="1900" dirty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477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Updates on Humanitarian Pooled Fund Process – </a:t>
            </a:r>
            <a:r>
              <a:rPr lang="en-US" sz="1800" b="0" dirty="0">
                <a:solidFill>
                  <a:srgbClr val="0070C0"/>
                </a:solidFill>
                <a:latin typeface="Calibri Light" panose="020F0302020204030204" pitchFamily="34" charset="0"/>
              </a:rPr>
              <a:t>Mosul </a:t>
            </a:r>
            <a:r>
              <a:rPr lang="en-US" sz="18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Preparedness </a:t>
            </a:r>
            <a:endParaRPr lang="en-US" sz="18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76" y="689185"/>
            <a:ext cx="84314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Shelter and NFI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25 (Incl. 11 multi-cluster)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budget: USD 24.5 million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After Cluster SAG review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Total approved proposals: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16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(5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multi-cluster)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with initial budget: US $17.5 million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Revised budget: US $14.2 million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Last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week the Advisory Board of the IHPF sanctioned a budget of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US $13 million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for the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Shelter/NFI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Cluster recommended proposals.  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anose="020B0604020202020204" pitchFamily="34" charset="0"/>
              </a:rPr>
              <a:t>As such, we have secured funding for 16 Cluster partners of which 12 partners are specifically  engaging in prepositioning shelter materials and NFIs.</a:t>
            </a:r>
          </a:p>
        </p:txBody>
      </p:sp>
    </p:spTree>
    <p:extLst>
      <p:ext uri="{BB962C8B-B14F-4D97-AF65-F5344CB8AC3E}">
        <p14:creationId xmlns:p14="http://schemas.microsoft.com/office/powerpoint/2010/main" val="3436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7792"/>
            <a:ext cx="9144000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GB" sz="2200" b="0" dirty="0" smtClean="0">
                <a:latin typeface="Calibri Light" panose="020F0302020204030204" pitchFamily="34" charset="0"/>
              </a:rPr>
              <a:t>Governorate </a:t>
            </a:r>
            <a:r>
              <a:rPr lang="en-GB" sz="2400" b="0" dirty="0" smtClean="0">
                <a:latin typeface="Calibri Light" panose="020F0302020204030204" pitchFamily="34" charset="0"/>
              </a:rPr>
              <a:t>and </a:t>
            </a:r>
            <a:r>
              <a:rPr lang="en-GB" sz="2400" b="0" dirty="0">
                <a:latin typeface="Calibri Light" panose="020F0302020204030204" pitchFamily="34" charset="0"/>
              </a:rPr>
              <a:t>Agencies Updates </a:t>
            </a:r>
            <a:r>
              <a:rPr lang="en-GB" sz="2400" b="0" dirty="0" smtClean="0">
                <a:latin typeface="Calibri Light" panose="020F0302020204030204" pitchFamily="34" charset="0"/>
              </a:rPr>
              <a:t>Centre and South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US" sz="2200" b="0" dirty="0" smtClean="0">
                <a:latin typeface="Calibri Light" panose="020F0302020204030204" pitchFamily="34" charset="0"/>
              </a:rPr>
              <a:t>AOB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759"/>
            <a:ext cx="4365383" cy="32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200" b="0" dirty="0" smtClean="0">
                <a:latin typeface="Calibri Light" panose="020F0302020204030204" pitchFamily="34" charset="0"/>
              </a:rPr>
              <a:t>Review </a:t>
            </a:r>
            <a:r>
              <a:rPr lang="en-GB" sz="22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2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GB" sz="14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GB" sz="1400" dirty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400" dirty="0" smtClean="0">
                <a:latin typeface="Calibri Light" panose="020F0302020204030204" pitchFamily="34" charset="0"/>
              </a:rPr>
              <a:t>Share </a:t>
            </a:r>
            <a:r>
              <a:rPr lang="en-GB" sz="1400" dirty="0">
                <a:latin typeface="Calibri Light" panose="020F0302020204030204" pitchFamily="34" charset="0"/>
              </a:rPr>
              <a:t>report on IED incident at the stadium to emphasise danger faced during site </a:t>
            </a:r>
            <a:r>
              <a:rPr lang="en-GB" sz="1400" dirty="0" smtClean="0">
                <a:latin typeface="Calibri Light" panose="020F0302020204030204" pitchFamily="34" charset="0"/>
              </a:rPr>
              <a:t>assessments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Done </a:t>
            </a:r>
            <a:endParaRPr lang="en-GB" sz="14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400" dirty="0">
                <a:latin typeface="Calibri Light" panose="020F0302020204030204" pitchFamily="34" charset="0"/>
              </a:rPr>
              <a:t>Share protection report on IDP returns in Sayeed Ghareeb/ Salah A Din for partners to take appropriate </a:t>
            </a:r>
            <a:r>
              <a:rPr lang="en-GB" sz="1400" dirty="0" smtClean="0">
                <a:latin typeface="Calibri Light" panose="020F0302020204030204" pitchFamily="34" charset="0"/>
              </a:rPr>
              <a:t>action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Done </a:t>
            </a:r>
          </a:p>
          <a:p>
            <a:pPr>
              <a:buFont typeface="+mj-lt"/>
              <a:buAutoNum type="arabicPeriod"/>
            </a:pPr>
            <a:r>
              <a:rPr lang="en-GB" sz="1400" dirty="0">
                <a:latin typeface="Calibri Light" panose="020F0302020204030204" pitchFamily="34" charset="0"/>
              </a:rPr>
              <a:t>Full RASP / Rapid RASP: update partners on the process and share the Kobo link once </a:t>
            </a:r>
            <a:r>
              <a:rPr lang="en-GB" sz="1400" dirty="0" smtClean="0">
                <a:latin typeface="Calibri Light" panose="020F0302020204030204" pitchFamily="34" charset="0"/>
              </a:rPr>
              <a:t>available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Done </a:t>
            </a:r>
            <a:endParaRPr lang="en-GB" sz="14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400" dirty="0">
                <a:latin typeface="Calibri Light" panose="020F0302020204030204" pitchFamily="34" charset="0"/>
              </a:rPr>
              <a:t>Mosul Preparedness – Cluster Master Sheet / Partner Sheet: IMO to prepare partners google sheet and Consolidate the preparedness </a:t>
            </a:r>
            <a:r>
              <a:rPr lang="en-GB" sz="1400" dirty="0" smtClean="0">
                <a:latin typeface="Calibri Light" panose="020F0302020204030204" pitchFamily="34" charset="0"/>
              </a:rPr>
              <a:t>matrix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 process</a:t>
            </a:r>
            <a:endParaRPr lang="en-US" sz="1400" dirty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1400" dirty="0">
                <a:latin typeface="Calibri Light" panose="020F0302020204030204" pitchFamily="34" charset="0"/>
              </a:rPr>
              <a:t>Special S-NFI Cluster Mosul response tool / Update partners / partners encourage reporting their Mosul interventions using cluster specific </a:t>
            </a:r>
            <a:r>
              <a:rPr lang="en-GB" sz="1400" dirty="0" smtClean="0">
                <a:latin typeface="Calibri Light" panose="020F0302020204030204" pitchFamily="34" charset="0"/>
              </a:rPr>
              <a:t>tool</a:t>
            </a:r>
            <a:r>
              <a:rPr lang="en-GB" sz="1400" dirty="0">
                <a:latin typeface="Calibri Light" panose="020F0302020204030204" pitchFamily="34" charset="0"/>
              </a:rPr>
              <a:t> </a:t>
            </a:r>
            <a:r>
              <a:rPr lang="en-GB" sz="1400" dirty="0" smtClean="0">
                <a:latin typeface="Calibri Light" panose="020F0302020204030204" pitchFamily="34" charset="0"/>
              </a:rPr>
              <a:t>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 process </a:t>
            </a:r>
            <a:endParaRPr lang="en-GB" sz="14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3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6912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200" b="0" dirty="0" smtClean="0">
                <a:latin typeface="Calibri Light" panose="020F0302020204030204" pitchFamily="34" charset="0"/>
              </a:rPr>
              <a:t>Review </a:t>
            </a:r>
            <a:r>
              <a:rPr lang="en-GB" sz="22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2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 startAt="6"/>
            </a:pPr>
            <a:endParaRPr lang="en-GB" sz="14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 startAt="6"/>
            </a:pPr>
            <a:r>
              <a:rPr lang="en-GB" sz="1400" dirty="0" smtClean="0">
                <a:latin typeface="Calibri Light" panose="020F0302020204030204" pitchFamily="34" charset="0"/>
              </a:rPr>
              <a:t>Inter </a:t>
            </a:r>
            <a:r>
              <a:rPr lang="en-GB" sz="1400" dirty="0">
                <a:latin typeface="Calibri Light" panose="020F0302020204030204" pitchFamily="34" charset="0"/>
              </a:rPr>
              <a:t>cluster Mosul response matrix: Cluster IMO to provide update based on Cluster specific Mosul response </a:t>
            </a:r>
            <a:r>
              <a:rPr lang="en-GB" sz="1400" dirty="0" smtClean="0">
                <a:latin typeface="Calibri Light" panose="020F0302020204030204" pitchFamily="34" charset="0"/>
              </a:rPr>
              <a:t>tool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Starting soon </a:t>
            </a:r>
            <a:r>
              <a:rPr lang="en-GB" sz="14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+mj-lt"/>
              <a:buAutoNum type="arabicPeriod" startAt="6"/>
            </a:pPr>
            <a:r>
              <a:rPr lang="en-GB" sz="1400" dirty="0">
                <a:latin typeface="Calibri Light" panose="020F0302020204030204" pitchFamily="34" charset="0"/>
              </a:rPr>
              <a:t>Work with Partners , practically where to conduct a workshop of Emergency Shelter Kit Guidance for partners in </a:t>
            </a:r>
            <a:r>
              <a:rPr lang="en-GB" sz="1400" dirty="0" smtClean="0">
                <a:latin typeface="Calibri Light" panose="020F0302020204030204" pitchFamily="34" charset="0"/>
              </a:rPr>
              <a:t>C&amp;S – </a:t>
            </a:r>
            <a:r>
              <a:rPr lang="en-GB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 process</a:t>
            </a:r>
            <a:r>
              <a:rPr lang="en-GB" sz="14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+mj-lt"/>
              <a:buAutoNum type="arabicPeriod" startAt="6"/>
            </a:pPr>
            <a:r>
              <a:rPr lang="en-US" sz="1400" dirty="0">
                <a:latin typeface="Calibri Light" panose="020F0302020204030204" pitchFamily="34" charset="0"/>
              </a:rPr>
              <a:t>Have a bilateral meeting with IOM on IEC materials/ </a:t>
            </a:r>
            <a:r>
              <a:rPr lang="en-US" sz="1400" dirty="0" smtClean="0">
                <a:latin typeface="Calibri Light" panose="020F0302020204030204" pitchFamily="34" charset="0"/>
              </a:rPr>
              <a:t>videos – </a:t>
            </a: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In process </a:t>
            </a:r>
            <a:r>
              <a:rPr lang="en-US" sz="1400" dirty="0" smtClean="0">
                <a:latin typeface="Calibri Light" panose="020F0302020204030204" pitchFamily="34" charset="0"/>
              </a:rPr>
              <a:t> </a:t>
            </a:r>
          </a:p>
          <a:p>
            <a:pPr>
              <a:buFont typeface="+mj-lt"/>
              <a:buAutoNum type="arabicPeriod" startAt="6"/>
            </a:pPr>
            <a:r>
              <a:rPr lang="en-US" sz="1400" dirty="0">
                <a:latin typeface="Calibri Light" panose="020F0302020204030204" pitchFamily="34" charset="0"/>
              </a:rPr>
              <a:t>Share assessment reports in respective areas of operation  with the shelter </a:t>
            </a:r>
            <a:r>
              <a:rPr lang="en-US" sz="1400" dirty="0" smtClean="0">
                <a:latin typeface="Calibri Light" panose="020F0302020204030204" pitchFamily="34" charset="0"/>
              </a:rPr>
              <a:t>cluster – </a:t>
            </a: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follow up</a:t>
            </a:r>
          </a:p>
          <a:p>
            <a:pPr>
              <a:buFont typeface="+mj-lt"/>
              <a:buAutoNum type="arabicPeriod" startAt="6"/>
            </a:pPr>
            <a:r>
              <a:rPr lang="en-US" sz="1400" dirty="0">
                <a:latin typeface="Calibri Light" panose="020F0302020204030204" pitchFamily="34" charset="0"/>
              </a:rPr>
              <a:t>Mosul response: For Coordination purposes, partners are encouraged to provide </a:t>
            </a:r>
            <a:r>
              <a:rPr lang="en-US" sz="1400" dirty="0" smtClean="0">
                <a:latin typeface="Calibri Light" panose="020F0302020204030204" pitchFamily="34" charset="0"/>
              </a:rPr>
              <a:t>information </a:t>
            </a:r>
            <a:r>
              <a:rPr lang="en-US" sz="1400" dirty="0">
                <a:latin typeface="Calibri Light" panose="020F0302020204030204" pitchFamily="34" charset="0"/>
              </a:rPr>
              <a:t>on any agency </a:t>
            </a:r>
            <a:r>
              <a:rPr lang="en-US" sz="1400" dirty="0" smtClean="0">
                <a:latin typeface="Calibri Light" panose="020F0302020204030204" pitchFamily="34" charset="0"/>
              </a:rPr>
              <a:t>working </a:t>
            </a:r>
            <a:r>
              <a:rPr lang="en-US" sz="1400" dirty="0">
                <a:latin typeface="Calibri Light" panose="020F0302020204030204" pitchFamily="34" charset="0"/>
              </a:rPr>
              <a:t>on shelter related activities in your respective </a:t>
            </a:r>
            <a:r>
              <a:rPr lang="en-US" sz="1400" dirty="0" err="1">
                <a:latin typeface="Calibri Light" panose="020F0302020204030204" pitchFamily="34" charset="0"/>
              </a:rPr>
              <a:t>AoR</a:t>
            </a:r>
            <a:r>
              <a:rPr lang="en-US" sz="1400" dirty="0">
                <a:latin typeface="Calibri Light" panose="020F0302020204030204" pitchFamily="34" charset="0"/>
              </a:rPr>
              <a:t> but not known to the </a:t>
            </a:r>
            <a:r>
              <a:rPr lang="en-US" sz="1400" dirty="0" smtClean="0">
                <a:latin typeface="Calibri Light" panose="020F0302020204030204" pitchFamily="34" charset="0"/>
              </a:rPr>
              <a:t>cluster – </a:t>
            </a: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follow up</a:t>
            </a:r>
          </a:p>
          <a:p>
            <a:pPr>
              <a:buFont typeface="+mj-lt"/>
              <a:buAutoNum type="arabicPeriod" startAt="6"/>
            </a:pPr>
            <a:r>
              <a:rPr lang="en-US" sz="1400" dirty="0">
                <a:latin typeface="Calibri Light" panose="020F0302020204030204" pitchFamily="34" charset="0"/>
              </a:rPr>
              <a:t>Visibility for shelter and NFI </a:t>
            </a:r>
            <a:r>
              <a:rPr lang="en-US" sz="1400" dirty="0" smtClean="0">
                <a:latin typeface="Calibri Light" panose="020F0302020204030204" pitchFamily="34" charset="0"/>
              </a:rPr>
              <a:t>partners – </a:t>
            </a: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follow up  </a:t>
            </a:r>
            <a:endParaRPr lang="en-US" sz="1400" dirty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 startAt="6"/>
            </a:pPr>
            <a:endParaRPr lang="en-US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0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0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achievement Jan. – Sept. 16 </a:t>
            </a:r>
            <a:endParaRPr lang="en-US" sz="20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05853"/>
              </p:ext>
            </p:extLst>
          </p:nvPr>
        </p:nvGraphicFramePr>
        <p:xfrm>
          <a:off x="151728" y="1504950"/>
          <a:ext cx="25583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94381"/>
              </p:ext>
            </p:extLst>
          </p:nvPr>
        </p:nvGraphicFramePr>
        <p:xfrm>
          <a:off x="2782285" y="1504950"/>
          <a:ext cx="25583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3077"/>
              </p:ext>
            </p:extLst>
          </p:nvPr>
        </p:nvGraphicFramePr>
        <p:xfrm>
          <a:off x="5413513" y="618874"/>
          <a:ext cx="3644679" cy="373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82251"/>
              </p:ext>
            </p:extLst>
          </p:nvPr>
        </p:nvGraphicFramePr>
        <p:xfrm>
          <a:off x="145104" y="440360"/>
          <a:ext cx="52184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80"/>
                <a:gridCol w="1097280"/>
                <a:gridCol w="822960"/>
                <a:gridCol w="731520"/>
                <a:gridCol w="822960"/>
                <a:gridCol w="731520"/>
              </a:tblGrid>
              <a:tr h="196814">
                <a:tc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Target (HHs)</a:t>
                      </a:r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NFI reached HHs and %tage</a:t>
                      </a:r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Shelter reached HHs and %tage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Country wide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196,536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134,026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68%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34,463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18%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KR-I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46,719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13,419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29%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4,006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9%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Centre &amp;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149,816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120,607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81%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30,457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20%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1727" y="4248150"/>
            <a:ext cx="5188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Funding status (from </a:t>
            </a:r>
            <a:r>
              <a:rPr lang="en-US" sz="11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FTS _ Oct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. 18</a:t>
            </a:r>
            <a:r>
              <a:rPr lang="en-US" sz="1100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th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 2016): 37% of 180 million</a:t>
            </a:r>
            <a:r>
              <a:rPr lang="en-US" sz="11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. – </a:t>
            </a:r>
            <a:r>
              <a:rPr lang="en-US" sz="11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2016 HRP underfunded</a:t>
            </a:r>
            <a:endParaRPr lang="en-US" sz="11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:</a:t>
            </a:r>
          </a:p>
          <a:p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Till Oct. 18</a:t>
            </a:r>
            <a:r>
              <a:rPr lang="en-US" sz="1400" baseline="300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th</a:t>
            </a:r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 2016, the cluster has provided individual google sheet to 40 cluster partners engaged in Mosul Preparedness and Response</a:t>
            </a:r>
          </a:p>
          <a:p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Data requested</a:t>
            </a:r>
          </a:p>
          <a:p>
            <a:endParaRPr lang="en-US" sz="14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759"/>
            <a:ext cx="9144000" cy="21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" y="381585"/>
            <a:ext cx="9144000" cy="4459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5348" y="1041845"/>
            <a:ext cx="5055703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:</a:t>
            </a:r>
          </a:p>
          <a:p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Consolidated  from partner sheet</a:t>
            </a:r>
          </a:p>
          <a:p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Information sharing – Analysis, Infographics – Advocacy for Fund </a:t>
            </a:r>
            <a:r>
              <a:rPr lang="en-US" sz="10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raising</a:t>
            </a:r>
            <a:endParaRPr lang="en-US" sz="1000" dirty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40"/>
            <a:ext cx="9144000" cy="46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418594"/>
              </p:ext>
            </p:extLst>
          </p:nvPr>
        </p:nvGraphicFramePr>
        <p:xfrm>
          <a:off x="2199863" y="433079"/>
          <a:ext cx="6417363" cy="424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8020012" imgH="5667195" progId="AcroExch.Document.7">
                  <p:embed/>
                </p:oleObj>
              </mc:Choice>
              <mc:Fallback>
                <p:oleObj name="Acrobat Document" r:id="rId3" imgW="8020012" imgH="566719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9863" y="433079"/>
                        <a:ext cx="6417363" cy="4243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3251" y="985596"/>
            <a:ext cx="2246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Calibri Light" panose="020F0302020204030204" pitchFamily="34" charset="0"/>
              </a:rPr>
              <a:t>Total Camps: 10</a:t>
            </a:r>
          </a:p>
          <a:p>
            <a:r>
              <a:rPr lang="en-US" sz="1000" dirty="0">
                <a:latin typeface="Calibri Light" panose="020F0302020204030204" pitchFamily="34" charset="0"/>
              </a:rPr>
              <a:t>Ready to receive IDPs: 7 Camps </a:t>
            </a:r>
          </a:p>
          <a:p>
            <a:r>
              <a:rPr lang="en-US" sz="1000" dirty="0">
                <a:latin typeface="Calibri Light" panose="020F0302020204030204" pitchFamily="34" charset="0"/>
              </a:rPr>
              <a:t>Under construction: 3 Camps </a:t>
            </a:r>
          </a:p>
          <a:p>
            <a:r>
              <a:rPr lang="en-US" sz="1000" dirty="0">
                <a:latin typeface="Calibri Light" panose="020F0302020204030204" pitchFamily="34" charset="0"/>
              </a:rPr>
              <a:t>To be assessed: 1</a:t>
            </a:r>
          </a:p>
          <a:p>
            <a:r>
              <a:rPr lang="en-US" sz="1000" dirty="0">
                <a:latin typeface="Calibri Light" panose="020F0302020204030204" pitchFamily="34" charset="0"/>
              </a:rPr>
              <a:t> </a:t>
            </a:r>
          </a:p>
          <a:p>
            <a:r>
              <a:rPr lang="en-US" sz="1000" dirty="0">
                <a:solidFill>
                  <a:srgbClr val="C00000"/>
                </a:solidFill>
                <a:latin typeface="Calibri Light" panose="020F0302020204030204" pitchFamily="34" charset="0"/>
              </a:rPr>
              <a:t>Emergency Sites: </a:t>
            </a:r>
            <a:r>
              <a:rPr lang="en-US" sz="1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14 : </a:t>
            </a:r>
            <a:endParaRPr lang="en-US" sz="10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766"/>
            <a:ext cx="9144000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GB" sz="1600" b="0" dirty="0">
                <a:latin typeface="Calibri Light" panose="020F0302020204030204" pitchFamily="34" charset="0"/>
              </a:rPr>
              <a:t>, </a:t>
            </a:r>
            <a:r>
              <a:rPr lang="en-GB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Response tool</a:t>
            </a:r>
            <a:endParaRPr lang="en-US" sz="16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278151"/>
              </p:ext>
            </p:extLst>
          </p:nvPr>
        </p:nvGraphicFramePr>
        <p:xfrm>
          <a:off x="3438026" y="424069"/>
          <a:ext cx="5546950" cy="416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6857708" imgH="5143382" progId="AcroExch.Document.7">
                  <p:embed/>
                </p:oleObj>
              </mc:Choice>
              <mc:Fallback>
                <p:oleObj name="Acrobat Document" r:id="rId3" imgW="6857708" imgH="514338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8026" y="424069"/>
                        <a:ext cx="5546950" cy="416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877633"/>
            <a:ext cx="324015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000" dirty="0" smtClean="0">
                <a:latin typeface="Calibri Light" panose="020F0302020204030204" pitchFamily="34" charset="0"/>
              </a:rPr>
              <a:t>CCCM </a:t>
            </a:r>
            <a:r>
              <a:rPr lang="en-US" sz="1000" dirty="0">
                <a:latin typeface="Calibri Light" panose="020F0302020204030204" pitchFamily="34" charset="0"/>
              </a:rPr>
              <a:t>(</a:t>
            </a:r>
            <a:r>
              <a:rPr lang="en-US" sz="1000" dirty="0" smtClean="0">
                <a:latin typeface="Calibri Light" panose="020F0302020204030204" pitchFamily="34" charset="0"/>
              </a:rPr>
              <a:t>Camps </a:t>
            </a:r>
            <a:r>
              <a:rPr lang="en-US" sz="1000" dirty="0">
                <a:latin typeface="Calibri Light" panose="020F0302020204030204" pitchFamily="34" charset="0"/>
              </a:rPr>
              <a:t>and Emergency Sites </a:t>
            </a:r>
            <a:r>
              <a:rPr lang="en-US" sz="1000" dirty="0" smtClean="0">
                <a:latin typeface="Calibri Light" panose="020F0302020204030204" pitchFamily="34" charset="0"/>
              </a:rPr>
              <a:t>Master list) </a:t>
            </a:r>
            <a:r>
              <a:rPr lang="en-US" sz="1000" dirty="0">
                <a:latin typeface="Calibri Light" panose="020F0302020204030204" pitchFamily="34" charset="0"/>
              </a:rPr>
              <a:t>&amp; </a:t>
            </a:r>
            <a:r>
              <a:rPr lang="en-US" sz="1000" dirty="0" smtClean="0">
                <a:latin typeface="Calibri Light" panose="020F0302020204030204" pitchFamily="34" charset="0"/>
              </a:rPr>
              <a:t>Shelter and NFI (Preparedness </a:t>
            </a:r>
            <a:r>
              <a:rPr lang="en-US" sz="1000" dirty="0">
                <a:latin typeface="Calibri Light" panose="020F0302020204030204" pitchFamily="34" charset="0"/>
              </a:rPr>
              <a:t>Master </a:t>
            </a:r>
            <a:r>
              <a:rPr lang="en-US" sz="1000" dirty="0" smtClean="0">
                <a:latin typeface="Calibri Light" panose="020F0302020204030204" pitchFamily="34" charset="0"/>
              </a:rPr>
              <a:t>Sheets &amp; Summary Sheet):</a:t>
            </a:r>
            <a:endParaRPr lang="en-US" sz="1000" dirty="0" smtClean="0">
              <a:latin typeface="Calibri Light" panose="020F0302020204030204" pitchFamily="34" charset="0"/>
              <a:hlinkClick r:id="rId5"/>
            </a:endParaRPr>
          </a:p>
          <a:p>
            <a:pPr lvl="1"/>
            <a:r>
              <a:rPr lang="en-US" sz="1000" u="sng" dirty="0" smtClean="0">
                <a:latin typeface="Calibri Light" panose="020F0302020204030204" pitchFamily="34" charset="0"/>
                <a:hlinkClick r:id="rId5"/>
              </a:rPr>
              <a:t>http</a:t>
            </a:r>
            <a:r>
              <a:rPr lang="en-US" sz="1000" u="sng" dirty="0">
                <a:latin typeface="Calibri Light" panose="020F0302020204030204" pitchFamily="34" charset="0"/>
                <a:hlinkClick r:id="rId5"/>
              </a:rPr>
              <a:t>://</a:t>
            </a:r>
            <a:r>
              <a:rPr lang="en-US" sz="1000" u="sng" dirty="0" smtClean="0">
                <a:latin typeface="Calibri Light" panose="020F0302020204030204" pitchFamily="34" charset="0"/>
                <a:hlinkClick r:id="rId5"/>
              </a:rPr>
              <a:t>bit.ly/mosul_camps_masterlist</a:t>
            </a:r>
            <a:endParaRPr lang="en-US" sz="1000" dirty="0">
              <a:latin typeface="Calibri Light" panose="020F0302020204030204" pitchFamily="34" charset="0"/>
            </a:endParaRPr>
          </a:p>
          <a:p>
            <a:r>
              <a:rPr lang="en-US" sz="1000" dirty="0">
                <a:latin typeface="Calibri Light" panose="020F0302020204030204" pitchFamily="34" charset="0"/>
              </a:rPr>
              <a:t> </a:t>
            </a:r>
            <a:endParaRPr lang="en-US" sz="1000" dirty="0" smtClean="0">
              <a:latin typeface="Calibri Light" panose="020F0302020204030204" pitchFamily="34" charset="0"/>
            </a:endParaRPr>
          </a:p>
          <a:p>
            <a:endParaRPr lang="en-US" sz="1000" dirty="0">
              <a:latin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 startAt="2"/>
            </a:pPr>
            <a:r>
              <a:rPr lang="en-US" sz="1000" dirty="0">
                <a:latin typeface="Calibri Light" panose="020F0302020204030204" pitchFamily="34" charset="0"/>
              </a:rPr>
              <a:t>Rapid RASP </a:t>
            </a:r>
            <a:r>
              <a:rPr lang="en-US" sz="1000" dirty="0" smtClean="0">
                <a:latin typeface="Calibri Light" panose="020F0302020204030204" pitchFamily="34" charset="0"/>
              </a:rPr>
              <a:t>– real </a:t>
            </a:r>
            <a:r>
              <a:rPr lang="en-US" sz="1000" dirty="0">
                <a:latin typeface="Calibri Light" panose="020F0302020204030204" pitchFamily="34" charset="0"/>
              </a:rPr>
              <a:t>time data </a:t>
            </a:r>
            <a:r>
              <a:rPr lang="en-US" sz="1000" dirty="0" smtClean="0">
                <a:latin typeface="Calibri Light" panose="020F0302020204030204" pitchFamily="34" charset="0"/>
              </a:rPr>
              <a:t>upload</a:t>
            </a:r>
            <a:r>
              <a:rPr lang="en-US" sz="1000" dirty="0">
                <a:latin typeface="Calibri Light" panose="020F0302020204030204" pitchFamily="34" charset="0"/>
              </a:rPr>
              <a:t> </a:t>
            </a:r>
            <a:r>
              <a:rPr lang="en-US" sz="1000" dirty="0" smtClean="0">
                <a:latin typeface="Calibri Light" panose="020F0302020204030204" pitchFamily="34" charset="0"/>
              </a:rPr>
              <a:t>&amp; IOM </a:t>
            </a:r>
            <a:r>
              <a:rPr lang="en-US" sz="1000" dirty="0">
                <a:latin typeface="Calibri Light" panose="020F0302020204030204" pitchFamily="34" charset="0"/>
              </a:rPr>
              <a:t>DTM Daily </a:t>
            </a:r>
            <a:r>
              <a:rPr lang="en-US" sz="1000" dirty="0" smtClean="0">
                <a:latin typeface="Calibri Light" panose="020F0302020204030204" pitchFamily="34" charset="0"/>
              </a:rPr>
              <a:t>update.</a:t>
            </a:r>
            <a:endParaRPr lang="en-US" sz="1000" dirty="0">
              <a:latin typeface="Calibri Light" panose="020F0302020204030204" pitchFamily="34" charset="0"/>
            </a:endParaRPr>
          </a:p>
          <a:p>
            <a:pPr lvl="1"/>
            <a:r>
              <a:rPr lang="en-US" sz="1000" u="sng" dirty="0" smtClean="0">
                <a:latin typeface="Calibri Light" panose="020F0302020204030204" pitchFamily="34" charset="0"/>
                <a:hlinkClick r:id="rId6"/>
              </a:rPr>
              <a:t>http</a:t>
            </a:r>
            <a:r>
              <a:rPr lang="en-US" sz="1000" u="sng" dirty="0">
                <a:latin typeface="Calibri Light" panose="020F0302020204030204" pitchFamily="34" charset="0"/>
                <a:hlinkClick r:id="rId6"/>
              </a:rPr>
              <a:t>://</a:t>
            </a:r>
            <a:r>
              <a:rPr lang="en-US" sz="1000" u="sng" dirty="0" smtClean="0">
                <a:latin typeface="Calibri Light" panose="020F0302020204030204" pitchFamily="34" charset="0"/>
                <a:hlinkClick r:id="rId6"/>
              </a:rPr>
              <a:t>bit.ly/Mosul_RapidRasp_data</a:t>
            </a:r>
            <a:endParaRPr lang="en-US" sz="1000" u="sng" dirty="0" smtClean="0">
              <a:latin typeface="Calibri Light" panose="020F0302020204030204" pitchFamily="34" charset="0"/>
            </a:endParaRPr>
          </a:p>
          <a:p>
            <a:endParaRPr lang="en-US" sz="1000" u="sng" dirty="0" smtClean="0">
              <a:latin typeface="Calibri Light" panose="020F0302020204030204" pitchFamily="34" charset="0"/>
            </a:endParaRPr>
          </a:p>
          <a:p>
            <a:endParaRPr lang="en-US" sz="1000" u="sng" dirty="0" smtClean="0">
              <a:latin typeface="Calibri Light" panose="020F0302020204030204" pitchFamily="34" charset="0"/>
            </a:endParaRPr>
          </a:p>
          <a:p>
            <a:pPr marL="228600" indent="-228600">
              <a:buFont typeface="+mj-lt"/>
              <a:buAutoNum type="arabicPeriod" startAt="3"/>
            </a:pPr>
            <a:r>
              <a:rPr lang="en-US" sz="1000" dirty="0">
                <a:latin typeface="Calibri Light" panose="020F0302020204030204" pitchFamily="34" charset="0"/>
              </a:rPr>
              <a:t>CCCM assessments -Live-feed 24/7 Map</a:t>
            </a:r>
          </a:p>
          <a:p>
            <a:pPr lvl="1"/>
            <a:r>
              <a:rPr lang="en-US" sz="1000" u="sng" dirty="0">
                <a:latin typeface="Calibri Light" panose="020F0302020204030204" pitchFamily="34" charset="0"/>
                <a:hlinkClick r:id="rId7"/>
              </a:rPr>
              <a:t>http://arcg.is/2ecS904</a:t>
            </a:r>
            <a:endParaRPr lang="en-US" sz="1000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14826</TotalTime>
  <Words>773</Words>
  <Application>Microsoft Office PowerPoint</Application>
  <PresentationFormat>On-screen Show (16:9)</PresentationFormat>
  <Paragraphs>121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Shelter Cluster Red Theme</vt:lpstr>
      <vt:lpstr>1_Shelter Cluster Red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1264</cp:revision>
  <cp:lastPrinted>2014-10-29T09:34:43Z</cp:lastPrinted>
  <dcterms:created xsi:type="dcterms:W3CDTF">2014-10-08T08:24:30Z</dcterms:created>
  <dcterms:modified xsi:type="dcterms:W3CDTF">2016-10-19T10:15:12Z</dcterms:modified>
</cp:coreProperties>
</file>