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672" r:id="rId4"/>
  </p:sldMasterIdLst>
  <p:notesMasterIdLst>
    <p:notesMasterId r:id="rId22"/>
  </p:notesMasterIdLst>
  <p:sldIdLst>
    <p:sldId id="265" r:id="rId5"/>
    <p:sldId id="473" r:id="rId6"/>
    <p:sldId id="479" r:id="rId7"/>
    <p:sldId id="486" r:id="rId8"/>
    <p:sldId id="485" r:id="rId9"/>
    <p:sldId id="487" r:id="rId10"/>
    <p:sldId id="457" r:id="rId11"/>
    <p:sldId id="481" r:id="rId12"/>
    <p:sldId id="482" r:id="rId13"/>
    <p:sldId id="483" r:id="rId14"/>
    <p:sldId id="484" r:id="rId15"/>
    <p:sldId id="480" r:id="rId16"/>
    <p:sldId id="488" r:id="rId17"/>
    <p:sldId id="469" r:id="rId18"/>
    <p:sldId id="489" r:id="rId19"/>
    <p:sldId id="490" r:id="rId20"/>
    <p:sldId id="391" r:id="rId21"/>
  </p:sldIdLst>
  <p:sldSz cx="9144000" cy="5143500" type="screen16x9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NHCR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2349" autoAdjust="0"/>
  </p:normalViewPr>
  <p:slideViewPr>
    <p:cSldViewPr snapToGrid="0" snapToObjects="1">
      <p:cViewPr>
        <p:scale>
          <a:sx n="86" d="100"/>
          <a:sy n="86" d="100"/>
        </p:scale>
        <p:origin x="-2334" y="-1020"/>
      </p:cViewPr>
      <p:guideLst>
        <p:guide orient="horz" pos="2160"/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%23%202016%20S-NFI%20Cluster%20Response%20and%20Gap%20Analysis%20(Jan.%20-%20Sept.16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%23%202016%20S-NFI%20Cluster%20Response%20and%20Gap%20Analysis%20(Jan.%20-%20Sept.16)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tia\Documents\20160131%20Shelter%20Cluster%20IMO\11_Databases%20of%20NFI%20&amp;%20Shelter%20Cluster\%23%202016%20S-NFI%20Cluster%20Response%20and%20Gap%20Analysis%20(Jan.%20-%20Sept.16)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b="0">
                <a:solidFill>
                  <a:srgbClr val="0070C0"/>
                </a:solidFill>
              </a:defRPr>
            </a:pPr>
            <a:r>
              <a:rPr lang="en-US" b="0" dirty="0">
                <a:solidFill>
                  <a:srgbClr val="C00000"/>
                </a:solidFill>
              </a:rPr>
              <a:t>NFI</a:t>
            </a:r>
            <a:r>
              <a:rPr lang="en-US" b="0" dirty="0">
                <a:solidFill>
                  <a:srgbClr val="0070C0"/>
                </a:solidFill>
              </a:rPr>
              <a:t> monthly response trend against target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chemeClr val="tx1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'Montly Data Trend'!$C$36:$C$44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Trend'!$D$36:$D$44</c:f>
              <c:numCache>
                <c:formatCode>0.0%</c:formatCode>
                <c:ptCount val="9"/>
                <c:pt idx="0">
                  <c:v>0.14095846299973855</c:v>
                </c:pt>
                <c:pt idx="1">
                  <c:v>0.10378672091047224</c:v>
                </c:pt>
                <c:pt idx="2">
                  <c:v>8.8186487715925382E-2</c:v>
                </c:pt>
                <c:pt idx="3">
                  <c:v>3.0710204823304641E-2</c:v>
                </c:pt>
                <c:pt idx="4">
                  <c:v>3.8488287192902156E-2</c:v>
                </c:pt>
                <c:pt idx="5">
                  <c:v>0.17748425096764231</c:v>
                </c:pt>
                <c:pt idx="6">
                  <c:v>3.680246508941451E-2</c:v>
                </c:pt>
                <c:pt idx="7">
                  <c:v>4.0257307311965654E-2</c:v>
                </c:pt>
                <c:pt idx="8">
                  <c:v>5.5959285366152467E-2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6293760"/>
        <c:axId val="54391936"/>
      </c:barChart>
      <c:catAx>
        <c:axId val="1362937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4391936"/>
        <c:crosses val="autoZero"/>
        <c:auto val="1"/>
        <c:lblAlgn val="ctr"/>
        <c:lblOffset val="100"/>
        <c:noMultiLvlLbl val="0"/>
      </c:catAx>
      <c:valAx>
        <c:axId val="5439193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13629376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" lastClr="FFFFFF">
          <a:lumMod val="50000"/>
        </a:sysClr>
      </a:solidFill>
    </a:ln>
  </c:spPr>
  <c:txPr>
    <a:bodyPr/>
    <a:lstStyle/>
    <a:p>
      <a:pPr>
        <a:defRPr sz="8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b="0">
                <a:solidFill>
                  <a:srgbClr val="0070C0"/>
                </a:solidFill>
              </a:defRPr>
            </a:pPr>
            <a:r>
              <a:rPr lang="en-US" b="0" dirty="0">
                <a:solidFill>
                  <a:srgbClr val="C00000"/>
                </a:solidFill>
              </a:rPr>
              <a:t>Shelter</a:t>
            </a:r>
            <a:r>
              <a:rPr lang="en-US" b="0" dirty="0">
                <a:solidFill>
                  <a:srgbClr val="0070C0"/>
                </a:solidFill>
              </a:rPr>
              <a:t> monthly response trend against target</a:t>
            </a:r>
          </a:p>
        </c:rich>
      </c:tx>
      <c:layout>
        <c:manualLayout>
          <c:xMode val="edge"/>
          <c:yMode val="edge"/>
          <c:x val="0.10260707911608377"/>
          <c:y val="0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'Montly Data Trend'!$F$36:$F$44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Trend'!$G$36:$G$44</c:f>
              <c:numCache>
                <c:formatCode>0.0%</c:formatCode>
                <c:ptCount val="9"/>
                <c:pt idx="0">
                  <c:v>9.089118916314377E-3</c:v>
                </c:pt>
                <c:pt idx="1">
                  <c:v>2.3791457333067756E-2</c:v>
                </c:pt>
                <c:pt idx="2">
                  <c:v>1.9450714480912769E-2</c:v>
                </c:pt>
                <c:pt idx="3">
                  <c:v>7.2437523484566099E-3</c:v>
                </c:pt>
                <c:pt idx="4">
                  <c:v>1.040015546303124E-2</c:v>
                </c:pt>
                <c:pt idx="5">
                  <c:v>2.7928761354319955E-2</c:v>
                </c:pt>
                <c:pt idx="6">
                  <c:v>2.16347409871686E-2</c:v>
                </c:pt>
                <c:pt idx="7">
                  <c:v>4.0506625822871407E-2</c:v>
                </c:pt>
                <c:pt idx="8">
                  <c:v>2.0647643209296844E-2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831360"/>
        <c:axId val="54841344"/>
      </c:barChart>
      <c:catAx>
        <c:axId val="548313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4841344"/>
        <c:crosses val="autoZero"/>
        <c:auto val="1"/>
        <c:lblAlgn val="ctr"/>
        <c:lblOffset val="100"/>
        <c:noMultiLvlLbl val="0"/>
      </c:catAx>
      <c:valAx>
        <c:axId val="548413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54831360"/>
        <c:crosses val="autoZero"/>
        <c:crossBetween val="between"/>
      </c:valAx>
    </c:plotArea>
    <c:plotVisOnly val="1"/>
    <c:dispBlanksAs val="gap"/>
    <c:showDLblsOverMax val="0"/>
  </c:chart>
  <c:spPr>
    <a:ln>
      <a:solidFill>
        <a:sysClr val="window" lastClr="FFFFFF">
          <a:lumMod val="50000"/>
        </a:sysClr>
      </a:solidFill>
    </a:ln>
  </c:spPr>
  <c:txPr>
    <a:bodyPr/>
    <a:lstStyle/>
    <a:p>
      <a:pPr>
        <a:defRPr sz="8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b="0"/>
            </a:pPr>
            <a:r>
              <a:rPr lang="en-US" b="0" dirty="0">
                <a:solidFill>
                  <a:srgbClr val="C00000"/>
                </a:solidFill>
              </a:rPr>
              <a:t>Shelter &amp; NFI </a:t>
            </a:r>
            <a:r>
              <a:rPr lang="en-US" b="0" dirty="0"/>
              <a:t>monthly response trend against target</a:t>
            </a:r>
          </a:p>
        </c:rich>
      </c:tx>
      <c:layout>
        <c:manualLayout>
          <c:xMode val="edge"/>
          <c:yMode val="edge"/>
          <c:x val="0.143329356258105"/>
          <c:y val="2.5844564400908034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9814783125553965E-2"/>
          <c:y val="0.1332471298809082"/>
          <c:w val="0.87440998725419761"/>
          <c:h val="0.770700527334474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'Montly Data Trend'!$J$35</c:f>
              <c:strCache>
                <c:ptCount val="1"/>
                <c:pt idx="0">
                  <c:v>NFI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-1.99999930008773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poly"/>
            <c:order val="6"/>
            <c:dispRSqr val="0"/>
            <c:dispEq val="0"/>
          </c:trendline>
          <c:cat>
            <c:strRef>
              <c:f>'Montly Data Trend'!$I$36:$I$44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Trend'!$J$36:$J$44</c:f>
              <c:numCache>
                <c:formatCode>0.0%</c:formatCode>
                <c:ptCount val="9"/>
                <c:pt idx="0">
                  <c:v>0.14095846299973855</c:v>
                </c:pt>
                <c:pt idx="1">
                  <c:v>0.10378672091047224</c:v>
                </c:pt>
                <c:pt idx="2">
                  <c:v>8.8186487715925382E-2</c:v>
                </c:pt>
                <c:pt idx="3">
                  <c:v>3.0710204823304641E-2</c:v>
                </c:pt>
                <c:pt idx="4">
                  <c:v>3.8488287192902156E-2</c:v>
                </c:pt>
                <c:pt idx="5">
                  <c:v>0.17748425096764231</c:v>
                </c:pt>
                <c:pt idx="6">
                  <c:v>3.680246508941451E-2</c:v>
                </c:pt>
                <c:pt idx="7">
                  <c:v>4.0257307311965654E-2</c:v>
                </c:pt>
                <c:pt idx="8">
                  <c:v>5.5959285366152467E-2</c:v>
                </c:pt>
              </c:numCache>
            </c:numRef>
          </c:val>
        </c:ser>
        <c:ser>
          <c:idx val="1"/>
          <c:order val="1"/>
          <c:tx>
            <c:strRef>
              <c:f>'Montly Data Trend'!$K$35</c:f>
              <c:strCache>
                <c:ptCount val="1"/>
                <c:pt idx="0">
                  <c:v>Shelter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dLbl>
              <c:idx val="7"/>
              <c:layout>
                <c:manualLayout>
                  <c:x val="1.3333328667251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C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>
                <a:solidFill>
                  <a:srgbClr val="C00000"/>
                </a:solidFill>
              </a:ln>
            </c:spPr>
            <c:trendlineType val="poly"/>
            <c:order val="6"/>
            <c:dispRSqr val="0"/>
            <c:dispEq val="0"/>
          </c:trendline>
          <c:cat>
            <c:strRef>
              <c:f>'Montly Data Trend'!$I$36:$I$44</c:f>
              <c:strCache>
                <c:ptCount val="9"/>
                <c:pt idx="0">
                  <c:v>Jan.16</c:v>
                </c:pt>
                <c:pt idx="1">
                  <c:v>Feb.16</c:v>
                </c:pt>
                <c:pt idx="2">
                  <c:v>Mar.16</c:v>
                </c:pt>
                <c:pt idx="3">
                  <c:v>Apr.16</c:v>
                </c:pt>
                <c:pt idx="4">
                  <c:v>May.16</c:v>
                </c:pt>
                <c:pt idx="5">
                  <c:v>Jun.16</c:v>
                </c:pt>
                <c:pt idx="6">
                  <c:v>Jul.16</c:v>
                </c:pt>
                <c:pt idx="7">
                  <c:v>Aug.16</c:v>
                </c:pt>
                <c:pt idx="8">
                  <c:v>Sept.16</c:v>
                </c:pt>
              </c:strCache>
            </c:strRef>
          </c:cat>
          <c:val>
            <c:numRef>
              <c:f>'Montly Data Trend'!$K$36:$K$44</c:f>
              <c:numCache>
                <c:formatCode>0.0%</c:formatCode>
                <c:ptCount val="9"/>
                <c:pt idx="0">
                  <c:v>9.089118916314377E-3</c:v>
                </c:pt>
                <c:pt idx="1">
                  <c:v>2.3791457333067756E-2</c:v>
                </c:pt>
                <c:pt idx="2">
                  <c:v>1.9450714480912769E-2</c:v>
                </c:pt>
                <c:pt idx="3">
                  <c:v>7.2437523484566099E-3</c:v>
                </c:pt>
                <c:pt idx="4">
                  <c:v>1.040015546303124E-2</c:v>
                </c:pt>
                <c:pt idx="5">
                  <c:v>2.7928761354319955E-2</c:v>
                </c:pt>
                <c:pt idx="6">
                  <c:v>2.16347409871686E-2</c:v>
                </c:pt>
                <c:pt idx="7">
                  <c:v>4.0506625822871407E-2</c:v>
                </c:pt>
                <c:pt idx="8">
                  <c:v>2.0647643209296844E-2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54860416"/>
        <c:axId val="54911360"/>
      </c:barChart>
      <c:catAx>
        <c:axId val="54860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4911360"/>
        <c:crosses val="autoZero"/>
        <c:auto val="1"/>
        <c:lblAlgn val="ctr"/>
        <c:lblOffset val="100"/>
        <c:noMultiLvlLbl val="0"/>
      </c:catAx>
      <c:valAx>
        <c:axId val="5491136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crossAx val="54860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7143204370693361"/>
          <c:y val="7.2195949178073718E-2"/>
          <c:w val="0.62257728874055729"/>
          <c:h val="7.6833177946150369E-2"/>
        </c:manualLayout>
      </c:layout>
      <c:overlay val="0"/>
    </c:legend>
    <c:plotVisOnly val="1"/>
    <c:dispBlanksAs val="gap"/>
    <c:showDLblsOverMax val="0"/>
  </c:chart>
  <c:spPr>
    <a:ln>
      <a:solidFill>
        <a:sysClr val="window" lastClr="FFFFFF">
          <a:lumMod val="50000"/>
        </a:sysClr>
      </a:solidFill>
    </a:ln>
  </c:spPr>
  <c:txPr>
    <a:bodyPr/>
    <a:lstStyle/>
    <a:p>
      <a:pPr>
        <a:defRPr sz="800">
          <a:latin typeface="Calibri Light" panose="020F0302020204030204" pitchFamily="34" charset="0"/>
        </a:defRPr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3149DE7A-1A12-4746-8822-E7131700A1BD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B69D276-5C27-0048-BF36-4302BA851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1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4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5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C98BEABF-5B6D-7540-9E2C-8D799685E515}" type="slidenum">
              <a:rPr lang="en-GB">
                <a:solidFill>
                  <a:srgbClr val="000000"/>
                </a:solidFill>
              </a:rPr>
              <a:pPr eaLnBrk="1" hangingPunct="1"/>
              <a:t>6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96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61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656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27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38361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52632"/>
            <a:ext cx="6400800" cy="9532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28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73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5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62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27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6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19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159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4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517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607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578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5548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2425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245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026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725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‹#›</a:t>
            </a:fld>
            <a:endParaRPr lang="en-GB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880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>
                <a:latin typeface="Calibri"/>
              </a:rPr>
              <a:pPr defTabSz="914400"/>
              <a:t>‹#›</a:t>
            </a:fld>
            <a:endParaRPr lang="en-GB" dirty="0">
              <a:latin typeface="Calibri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85"/>
            <a:ext cx="1908720" cy="400110"/>
            <a:chOff x="3671392" y="6274576"/>
            <a:chExt cx="1908720" cy="533478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6"/>
              <a:ext cx="1584176" cy="533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4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622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4330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F1416"/>
                </a:solidFill>
              </a:defRPr>
            </a:lvl1pPr>
          </a:lstStyle>
          <a:p>
            <a:pPr defTabSz="914400"/>
            <a:fld id="{1327C452-0D12-48F3-BB65-BBA3E6350F2C}" type="slidenum">
              <a:rPr lang="en-GB" smtClean="0"/>
              <a:pPr defTabSz="914400"/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467544" y="4681978"/>
            <a:ext cx="1908720" cy="400110"/>
            <a:chOff x="3671392" y="6274574"/>
            <a:chExt cx="1908720" cy="533479"/>
          </a:xfrm>
        </p:grpSpPr>
        <p:pic>
          <p:nvPicPr>
            <p:cNvPr id="2049" name="Picture 3" descr="Logo-small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392" y="6381328"/>
              <a:ext cx="360040" cy="315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3995936" y="6274574"/>
              <a:ext cx="1584176" cy="5334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800" b="1" dirty="0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 Cluster – Iraq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 err="1">
                  <a:solidFill>
                    <a:srgbClr val="7F1416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sheltercluster.org</a:t>
              </a:r>
              <a:endParaRPr lang="en-GB" sz="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600" dirty="0">
                  <a:solidFill>
                    <a:srgbClr val="595959"/>
                  </a:solidFill>
                  <a:latin typeface="Verdana" pitchFamily="34" charset="0"/>
                  <a:ea typeface="Times New Roman" pitchFamily="18" charset="0"/>
                  <a:cs typeface="Times New Roman" pitchFamily="18" charset="0"/>
                </a:rPr>
                <a:t>Coordinating Humanitarian Shelter</a:t>
              </a:r>
              <a:endParaRPr lang="en-GB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 userDrawn="1"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1836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3672000" y="5056026"/>
            <a:ext cx="1836000" cy="87474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508000" y="5056026"/>
            <a:ext cx="1836000" cy="87474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326256" y="5056026"/>
            <a:ext cx="1836000" cy="87474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4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F1416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F1416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sheltercluster.org/response/iraq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heltercluster.org/response/iraq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1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95" y="197490"/>
            <a:ext cx="9089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Sub-National Shelter &amp; NFI Cluster Coordination meeting for </a:t>
            </a:r>
            <a:r>
              <a:rPr lang="en-US" sz="2200" dirty="0" smtClean="0">
                <a:solidFill>
                  <a:srgbClr val="0070C0"/>
                </a:solidFill>
                <a:latin typeface="Calibri Light" panose="020F0302020204030204" pitchFamily="34" charset="0"/>
                <a:ea typeface="Verdana" pitchFamily="34" charset="0"/>
                <a:cs typeface="Verdana" pitchFamily="34" charset="0"/>
              </a:rPr>
              <a:t>KR-I</a:t>
            </a:r>
            <a:endParaRPr lang="en-US" sz="2200" dirty="0">
              <a:solidFill>
                <a:srgbClr val="0070C0"/>
              </a:solidFill>
              <a:latin typeface="Calibri Light" panose="020F030202020403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0085" y="690710"/>
            <a:ext cx="845661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Agenda</a:t>
            </a:r>
          </a:p>
          <a:p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 Light" panose="020F0302020204030204" pitchFamily="34" charset="0"/>
              </a:rPr>
              <a:t>Review of action points from previous meeting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 Light" panose="020F0302020204030204" pitchFamily="34" charset="0"/>
              </a:rPr>
              <a:t>Information </a:t>
            </a:r>
            <a:r>
              <a:rPr lang="en-GB" sz="1600" dirty="0">
                <a:latin typeface="Calibri Light" panose="020F0302020204030204" pitchFamily="34" charset="0"/>
              </a:rPr>
              <a:t>Management </a:t>
            </a:r>
            <a:r>
              <a:rPr lang="en-GB" sz="1600" dirty="0" smtClean="0">
                <a:latin typeface="Calibri Light" panose="020F0302020204030204" pitchFamily="34" charset="0"/>
              </a:rPr>
              <a:t>updates 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 Light" panose="020F0302020204030204" pitchFamily="34" charset="0"/>
              </a:rPr>
              <a:t>Mosul Preparedness &amp; Response Updates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 smtClean="0">
                <a:latin typeface="Calibri Light" panose="020F0302020204030204" pitchFamily="34" charset="0"/>
              </a:rPr>
              <a:t>Cluster </a:t>
            </a:r>
            <a:r>
              <a:rPr lang="en-US" sz="1600" dirty="0">
                <a:latin typeface="Calibri Light" panose="020F0302020204030204" pitchFamily="34" charset="0"/>
              </a:rPr>
              <a:t>Preparedness and Response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Capacity issues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sz="1600" dirty="0">
                <a:latin typeface="Calibri Light" panose="020F0302020204030204" pitchFamily="34" charset="0"/>
              </a:rPr>
              <a:t>Adjustment capacity to adapt to changing scenarios / assumptions (e.g. “in camp” to “out-of-camp” settings)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 Light" panose="020F0302020204030204" pitchFamily="34" charset="0"/>
              </a:rPr>
              <a:t>Governorate </a:t>
            </a:r>
            <a:r>
              <a:rPr lang="en-GB" sz="1600" dirty="0">
                <a:latin typeface="Calibri Light" panose="020F0302020204030204" pitchFamily="34" charset="0"/>
              </a:rPr>
              <a:t>and Agencies </a:t>
            </a:r>
            <a:r>
              <a:rPr lang="en-GB" sz="1600" dirty="0" smtClean="0">
                <a:latin typeface="Calibri Light" panose="020F0302020204030204" pitchFamily="34" charset="0"/>
              </a:rPr>
              <a:t>Updates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Update on HNO/HRP/Flash Appeal processes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>
                <a:latin typeface="Calibri Light" panose="020F0302020204030204" pitchFamily="34" charset="0"/>
              </a:rPr>
              <a:t>Shelter/NFI Cluster issues</a:t>
            </a:r>
            <a:r>
              <a:rPr lang="en-US" sz="1600" dirty="0" smtClean="0">
                <a:latin typeface="Calibri Light" panose="020F0302020204030204" pitchFamily="34" charset="0"/>
              </a:rPr>
              <a:t>: Organigram; tasks; responsibilities; workflows; work-plans and SAG</a:t>
            </a:r>
            <a:endParaRPr lang="en-US" sz="1600" dirty="0">
              <a:latin typeface="Calibri Light" panose="020F03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600" dirty="0" smtClean="0">
                <a:latin typeface="Calibri Light" panose="020F0302020204030204" pitchFamily="34" charset="0"/>
              </a:rPr>
              <a:t>AOB</a:t>
            </a:r>
            <a:endParaRPr lang="en-GB" sz="16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n-GB" sz="1600" dirty="0" smtClean="0">
              <a:solidFill>
                <a:srgbClr val="FF0000"/>
              </a:solidFill>
              <a:latin typeface="Calibri Light" panose="020F0302020204030204" pitchFamily="34" charset="0"/>
            </a:endParaRPr>
          </a:p>
          <a:p>
            <a:pPr algn="r"/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Wednesday, 26</a:t>
            </a:r>
            <a:r>
              <a:rPr lang="en-US" sz="14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th</a:t>
            </a:r>
            <a:r>
              <a:rPr lang="en-US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 October </a:t>
            </a:r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09218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10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5006" y="7766"/>
            <a:ext cx="8251794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</a:t>
            </a:r>
            <a:r>
              <a:rPr lang="en-GB" sz="1600" b="0" dirty="0" smtClean="0">
                <a:latin typeface="Calibri Light" panose="020F0302020204030204" pitchFamily="34" charset="0"/>
              </a:rPr>
              <a:t>: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 Light" panose="020F0302020204030204" pitchFamily="34" charset="0"/>
              </a:rPr>
              <a:t>Cluster Preparedness 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and Response</a:t>
            </a:r>
          </a:p>
        </p:txBody>
      </p:sp>
      <p:pic>
        <p:nvPicPr>
          <p:cNvPr id="1047" name="Picture 23" descr="C:\Users\mtia\Pictures\NFI 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014" y="372647"/>
            <a:ext cx="6486709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62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11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6128" y="7766"/>
            <a:ext cx="8260672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</a:t>
            </a:r>
            <a:r>
              <a:rPr lang="en-GB" sz="1600" b="0" dirty="0" smtClean="0">
                <a:latin typeface="Calibri Light" panose="020F0302020204030204" pitchFamily="34" charset="0"/>
              </a:rPr>
              <a:t>: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 Light" panose="020F0302020204030204" pitchFamily="34" charset="0"/>
              </a:rPr>
              <a:t>Cluster Preparedness 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and Response</a:t>
            </a:r>
          </a:p>
        </p:txBody>
      </p:sp>
      <p:pic>
        <p:nvPicPr>
          <p:cNvPr id="6" name="Picture 24" descr="C:\Users\mtia\Pictures\Shelter St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74" y="372647"/>
            <a:ext cx="6486709" cy="45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9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12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n-US" sz="19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Creation </a:t>
            </a: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of simple Kobo form, capturing key information + GPS points is most effective method. Allows for: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GPS location 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Real-time reporting on activities (program staff complete form at distribution location, upload to server once in area with Wi-Fi)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Reporting requests completed in 5 minutes at 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distribution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en-US" sz="1900" dirty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Update: REACH has completed the response matrix and now migrated into </a:t>
            </a:r>
            <a:r>
              <a:rPr lang="en-US" sz="1900" dirty="0">
                <a:solidFill>
                  <a:srgbClr val="585859"/>
                </a:solidFill>
                <a:latin typeface="Calibri Light" panose="020F0302020204030204" pitchFamily="34" charset="0"/>
              </a:rPr>
              <a:t>K</a:t>
            </a:r>
            <a:r>
              <a:rPr lang="en-US" sz="19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obo Form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19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6 Slides presentation on how to report into Kobo</a:t>
            </a:r>
            <a:endParaRPr lang="en-US" sz="19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06026" y="96546"/>
            <a:ext cx="8078681" cy="569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2200" b="0" dirty="0">
                <a:latin typeface="Calibri Light" panose="020F0302020204030204" pitchFamily="34" charset="0"/>
              </a:rPr>
              <a:t>Mosul Preparedness &amp; Response Updates</a:t>
            </a:r>
            <a:r>
              <a:rPr lang="en-GB" sz="2200" b="0" dirty="0" smtClean="0">
                <a:latin typeface="Calibri Light" panose="020F0302020204030204" pitchFamily="34" charset="0"/>
              </a:rPr>
              <a:t>:</a:t>
            </a:r>
            <a:r>
              <a:rPr lang="en-US" sz="2200" b="0" dirty="0">
                <a:solidFill>
                  <a:srgbClr val="0070C0"/>
                </a:solidFill>
                <a:latin typeface="Calibri Light" panose="020F0302020204030204" pitchFamily="34" charset="0"/>
              </a:rPr>
              <a:t> Cluster Preparedness and </a:t>
            </a:r>
            <a:r>
              <a:rPr lang="en-US" sz="2200" b="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Response / Reporting</a:t>
            </a:r>
            <a:endParaRPr lang="en-US" sz="2200" b="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338664"/>
              </p:ext>
            </p:extLst>
          </p:nvPr>
        </p:nvGraphicFramePr>
        <p:xfrm>
          <a:off x="6673853" y="3581237"/>
          <a:ext cx="1106424" cy="9335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resentation" showAsIcon="1" r:id="rId3" imgW="914400" imgH="771480" progId="PowerPoint.Show.12">
                  <p:embed/>
                </p:oleObj>
              </mc:Choice>
              <mc:Fallback>
                <p:oleObj name="Presentation" showAsIcon="1" r:id="rId3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73853" y="3581237"/>
                        <a:ext cx="1106424" cy="9335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50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13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Ø"/>
            </a:pPr>
            <a:endParaRPr lang="en-US" sz="20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Capacity and reporting issues</a:t>
            </a:r>
            <a:r>
              <a:rPr lang="en-US" sz="2000" dirty="0" smtClean="0">
                <a:latin typeface="Calibri Light" panose="020F0302020204030204" pitchFamily="34" charset="0"/>
              </a:rPr>
              <a:t>: </a:t>
            </a:r>
            <a:r>
              <a:rPr lang="en-US" sz="20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kits vs. single items; relevance of information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Calibri Light" panose="020F0302020204030204" pitchFamily="34" charset="0"/>
              </a:rPr>
              <a:t>Adjustment </a:t>
            </a:r>
            <a:r>
              <a:rPr lang="en-US" sz="2000" dirty="0">
                <a:latin typeface="Calibri Light" panose="020F0302020204030204" pitchFamily="34" charset="0"/>
              </a:rPr>
              <a:t>capacity to adapt to changing scenarios / assumptions (e.g. “in camp” to “out-of-camp” settings</a:t>
            </a:r>
            <a:r>
              <a:rPr lang="en-US" sz="2000" dirty="0" smtClean="0">
                <a:latin typeface="Calibri Light" panose="020F0302020204030204" pitchFamily="34" charset="0"/>
              </a:rPr>
              <a:t>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000" dirty="0" smtClean="0">
                <a:latin typeface="Calibri Light" panose="020F0302020204030204" pitchFamily="34" charset="0"/>
              </a:rPr>
              <a:t>Other response options for displaces and non-displaced</a:t>
            </a:r>
            <a:endParaRPr lang="en-US" sz="20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43883" y="78790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1" indent="-342900" defTabSz="914400">
              <a:spcBef>
                <a:spcPct val="0"/>
              </a:spcBef>
              <a:buFont typeface="+mj-lt"/>
              <a:buAutoNum type="arabicPeriod" startAt="3"/>
            </a:pPr>
            <a:r>
              <a:rPr lang="en-GB" sz="2200" b="0" dirty="0">
                <a:latin typeface="Calibri Light" panose="020F0302020204030204" pitchFamily="34" charset="0"/>
              </a:rPr>
              <a:t>Mosul Preparedness &amp; Response Updates</a:t>
            </a:r>
            <a:r>
              <a:rPr lang="en-GB" sz="2200" b="0" dirty="0" smtClean="0">
                <a:latin typeface="Calibri Light" panose="020F0302020204030204" pitchFamily="34" charset="0"/>
              </a:rPr>
              <a:t>:</a:t>
            </a:r>
            <a:endParaRPr lang="en-US" sz="22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66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8272" y="117792"/>
            <a:ext cx="8198528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4"/>
            </a:pPr>
            <a:r>
              <a:rPr lang="en-GB" sz="2200" b="0" dirty="0" smtClean="0">
                <a:latin typeface="Calibri Light" panose="020F0302020204030204" pitchFamily="34" charset="0"/>
              </a:rPr>
              <a:t>Governorate </a:t>
            </a:r>
            <a:r>
              <a:rPr lang="en-GB" sz="2400" b="0" dirty="0" smtClean="0">
                <a:latin typeface="Calibri Light" panose="020F0302020204030204" pitchFamily="34" charset="0"/>
              </a:rPr>
              <a:t>and </a:t>
            </a:r>
            <a:r>
              <a:rPr lang="en-GB" sz="2400" b="0" dirty="0">
                <a:latin typeface="Calibri Light" panose="020F0302020204030204" pitchFamily="34" charset="0"/>
              </a:rPr>
              <a:t>Agencies </a:t>
            </a:r>
            <a:r>
              <a:rPr lang="en-GB" sz="2400" b="0" dirty="0" smtClean="0">
                <a:latin typeface="Calibri Light" panose="020F0302020204030204" pitchFamily="34" charset="0"/>
              </a:rPr>
              <a:t>Updates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2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9495" y="117792"/>
            <a:ext cx="8287306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5"/>
            </a:pPr>
            <a:r>
              <a:rPr lang="en-US" sz="2200" b="0" dirty="0">
                <a:latin typeface="Calibri Light" panose="020F0302020204030204" pitchFamily="34" charset="0"/>
              </a:rPr>
              <a:t>Update on HNO/HRP/Flash Appeal processes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0214" y="780188"/>
            <a:ext cx="7625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 Light" panose="020F0302020204030204" pitchFamily="34" charset="0"/>
              </a:rPr>
              <a:t>THE PLAN </a:t>
            </a:r>
            <a:r>
              <a:rPr lang="en-US" i="1" dirty="0">
                <a:latin typeface="Calibri Light" panose="020F0302020204030204" pitchFamily="34" charset="0"/>
              </a:rPr>
              <a:t>(unconfirmed):</a:t>
            </a:r>
          </a:p>
          <a:p>
            <a:pPr marL="896938" indent="-457200" defTabSz="360363">
              <a:buFont typeface="Wingdings" pitchFamily="2" charset="2"/>
              <a:buChar char="Ø"/>
              <a:tabLst>
                <a:tab pos="719138" algn="l"/>
              </a:tabLst>
            </a:pPr>
            <a:r>
              <a:rPr lang="en-US" dirty="0">
                <a:latin typeface="Calibri Light" panose="020F0302020204030204" pitchFamily="34" charset="0"/>
              </a:rPr>
              <a:t>Extend 2016 HRP beyond 2016, into 1</a:t>
            </a:r>
            <a:r>
              <a:rPr lang="en-US" baseline="30000" dirty="0">
                <a:latin typeface="Calibri Light" panose="020F0302020204030204" pitchFamily="34" charset="0"/>
              </a:rPr>
              <a:t>st</a:t>
            </a:r>
            <a:r>
              <a:rPr lang="en-US" dirty="0">
                <a:latin typeface="Calibri Light" panose="020F0302020204030204" pitchFamily="34" charset="0"/>
              </a:rPr>
              <a:t> quarter of 2017</a:t>
            </a:r>
          </a:p>
          <a:p>
            <a:pPr marL="896938" indent="-457200" defTabSz="360363">
              <a:buFont typeface="Wingdings" pitchFamily="2" charset="2"/>
              <a:buChar char="Ø"/>
              <a:tabLst>
                <a:tab pos="719138" algn="l"/>
              </a:tabLst>
            </a:pPr>
            <a:r>
              <a:rPr lang="en-US" dirty="0">
                <a:latin typeface="Calibri Light" panose="020F0302020204030204" pitchFamily="34" charset="0"/>
              </a:rPr>
              <a:t>Draft 2017 HRP from December to February</a:t>
            </a:r>
          </a:p>
          <a:p>
            <a:pPr marL="896938" indent="-457200" defTabSz="360363">
              <a:buFont typeface="Wingdings" pitchFamily="2" charset="2"/>
              <a:buChar char="Ø"/>
              <a:tabLst>
                <a:tab pos="719138" algn="l"/>
              </a:tabLst>
            </a:pPr>
            <a:r>
              <a:rPr lang="en-US" dirty="0">
                <a:latin typeface="Calibri Light" panose="020F0302020204030204" pitchFamily="34" charset="0"/>
              </a:rPr>
              <a:t>Revise Mosul Flash Appeal</a:t>
            </a:r>
          </a:p>
        </p:txBody>
      </p:sp>
    </p:spTree>
    <p:extLst>
      <p:ext uri="{BB962C8B-B14F-4D97-AF65-F5344CB8AC3E}">
        <p14:creationId xmlns:p14="http://schemas.microsoft.com/office/powerpoint/2010/main" val="18993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1" y="279717"/>
            <a:ext cx="8372382" cy="420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6"/>
            </a:pPr>
            <a:r>
              <a:rPr lang="en-US" sz="2200" b="0" dirty="0">
                <a:latin typeface="Calibri Light" panose="020F0302020204030204" pitchFamily="34" charset="0"/>
              </a:rPr>
              <a:t>Shelter/NFI</a:t>
            </a:r>
            <a:r>
              <a:rPr lang="en-US" sz="2400" b="0" dirty="0">
                <a:latin typeface="Calibri Light" panose="020F0302020204030204" pitchFamily="34" charset="0"/>
              </a:rPr>
              <a:t> Cluster </a:t>
            </a:r>
            <a:r>
              <a:rPr lang="en-US" sz="2400" b="0" dirty="0" smtClean="0">
                <a:latin typeface="Calibri Light" panose="020F0302020204030204" pitchFamily="34" charset="0"/>
              </a:rPr>
              <a:t>issues</a:t>
            </a:r>
            <a:endParaRPr lang="en-GB" sz="2200" b="0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994886"/>
            <a:ext cx="8204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 Light" panose="020F0302020204030204" pitchFamily="34" charset="0"/>
              </a:rPr>
              <a:t>Cluster </a:t>
            </a:r>
            <a:r>
              <a:rPr lang="en-US" sz="2000" dirty="0" smtClean="0">
                <a:latin typeface="Calibri Light" panose="020F0302020204030204" pitchFamily="34" charset="0"/>
              </a:rPr>
              <a:t>work-streams</a:t>
            </a:r>
            <a:endParaRPr lang="en-US" sz="2000" dirty="0">
              <a:latin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Review interaction chart between stakeholders and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Current distribution of tasks in KR-I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 Light" panose="020F0302020204030204" pitchFamily="34" charset="0"/>
              </a:rPr>
              <a:t>Revive SAG</a:t>
            </a:r>
            <a:endParaRPr lang="en-US" sz="20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25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17</a:t>
            </a:fld>
            <a:endParaRPr lang="en-GB">
              <a:latin typeface="Calibri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25536" y="777923"/>
            <a:ext cx="8892928" cy="360300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3654" y="4757650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2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2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3883" y="146912"/>
            <a:ext cx="824291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7"/>
            </a:pPr>
            <a:r>
              <a:rPr lang="en-US" sz="2200" b="0" dirty="0" smtClean="0">
                <a:latin typeface="Calibri Light" panose="020F0302020204030204" pitchFamily="34" charset="0"/>
              </a:rPr>
              <a:t>AOB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mtia\Documents\20160131 Shelter Cluster IMO\@Pictures from Partners\Pict. Fallujah\IOM\June 21st, 2016\Families without tents 21 June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7759"/>
            <a:ext cx="4365383" cy="327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0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2</a:t>
            </a:fld>
            <a:endParaRPr lang="en-GB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146912"/>
            <a:ext cx="811862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/>
            </a:pPr>
            <a:r>
              <a:rPr lang="en-GB" sz="2200" b="0" dirty="0" smtClean="0">
                <a:latin typeface="Calibri Light" panose="020F0302020204030204" pitchFamily="34" charset="0"/>
              </a:rPr>
              <a:t>Review </a:t>
            </a:r>
            <a:r>
              <a:rPr lang="en-GB" sz="2200" b="0" dirty="0">
                <a:latin typeface="Calibri Light" panose="020F0302020204030204" pitchFamily="34" charset="0"/>
              </a:rPr>
              <a:t>of action points from previous meeting </a:t>
            </a:r>
            <a:endParaRPr lang="en-US" sz="2200" b="0" dirty="0">
              <a:latin typeface="Calibri Light" panose="020F0302020204030204" pitchFamily="34" charset="0"/>
            </a:endParaRPr>
          </a:p>
        </p:txBody>
      </p:sp>
      <p:sp>
        <p:nvSpPr>
          <p:cNvPr id="9" name="Content Placeholder 6"/>
          <p:cNvSpPr>
            <a:spLocks noGrp="1"/>
          </p:cNvSpPr>
          <p:nvPr>
            <p:ph idx="1"/>
          </p:nvPr>
        </p:nvSpPr>
        <p:spPr>
          <a:xfrm>
            <a:off x="457200" y="735980"/>
            <a:ext cx="8229600" cy="3858643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endParaRPr lang="en-GB" sz="1800" dirty="0" smtClean="0">
              <a:latin typeface="Calibri Light" panose="020F0302020204030204" pitchFamily="34" charset="0"/>
            </a:endParaRPr>
          </a:p>
          <a:p>
            <a:pPr>
              <a:buFont typeface="+mj-lt"/>
              <a:buAutoNum type="arabicPeriod"/>
            </a:pPr>
            <a:endParaRPr lang="en-GB" sz="1800" dirty="0">
              <a:latin typeface="Calibri Light" panose="020F0302020204030204" pitchFamily="34" charset="0"/>
            </a:endParaRPr>
          </a:p>
          <a:p>
            <a:r>
              <a:rPr lang="en-US" sz="1800" dirty="0">
                <a:latin typeface="Calibri Light" panose="020F0302020204030204" pitchFamily="34" charset="0"/>
              </a:rPr>
              <a:t>IM will send an email once the inter-cluster matrix is finalized followed by the  tool </a:t>
            </a:r>
            <a:r>
              <a:rPr lang="en-US" sz="1800" dirty="0" smtClean="0">
                <a:latin typeface="Calibri Light" panose="020F0302020204030204" pitchFamily="34" charset="0"/>
              </a:rPr>
              <a:t>finalization</a:t>
            </a:r>
          </a:p>
          <a:p>
            <a:pPr lvl="0"/>
            <a:r>
              <a:rPr lang="en-GB" sz="1800" dirty="0">
                <a:latin typeface="Calibri Light" panose="020F0302020204030204" pitchFamily="34" charset="0"/>
              </a:rPr>
              <a:t>IM will send the google sheet to partners. Partners should add their IHPF number (if available)</a:t>
            </a:r>
          </a:p>
          <a:p>
            <a:r>
              <a:rPr lang="en-US" sz="1800" dirty="0">
                <a:latin typeface="Calibri Light" panose="020F0302020204030204" pitchFamily="34" charset="0"/>
              </a:rPr>
              <a:t>IM will share the gap </a:t>
            </a:r>
            <a:r>
              <a:rPr lang="en-US" sz="1800" dirty="0" smtClean="0">
                <a:latin typeface="Calibri Light" panose="020F0302020204030204" pitchFamily="34" charset="0"/>
              </a:rPr>
              <a:t>analysis</a:t>
            </a:r>
          </a:p>
          <a:p>
            <a:r>
              <a:rPr lang="en-US" sz="1800" dirty="0">
                <a:latin typeface="Calibri Light" panose="020F0302020204030204" pitchFamily="34" charset="0"/>
              </a:rPr>
              <a:t>Partners are called upon for their assistance to provide Kurdish translation.</a:t>
            </a:r>
          </a:p>
        </p:txBody>
      </p:sp>
    </p:spTree>
    <p:extLst>
      <p:ext uri="{BB962C8B-B14F-4D97-AF65-F5344CB8AC3E}">
        <p14:creationId xmlns:p14="http://schemas.microsoft.com/office/powerpoint/2010/main" val="77696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3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1728" y="69912"/>
            <a:ext cx="8906464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GB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achievement Jan. – Sept. 16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805853"/>
              </p:ext>
            </p:extLst>
          </p:nvPr>
        </p:nvGraphicFramePr>
        <p:xfrm>
          <a:off x="151728" y="1504950"/>
          <a:ext cx="25583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7094381"/>
              </p:ext>
            </p:extLst>
          </p:nvPr>
        </p:nvGraphicFramePr>
        <p:xfrm>
          <a:off x="2782285" y="1504950"/>
          <a:ext cx="255834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823077"/>
              </p:ext>
            </p:extLst>
          </p:nvPr>
        </p:nvGraphicFramePr>
        <p:xfrm>
          <a:off x="5413513" y="618874"/>
          <a:ext cx="3644679" cy="373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036979"/>
              </p:ext>
            </p:extLst>
          </p:nvPr>
        </p:nvGraphicFramePr>
        <p:xfrm>
          <a:off x="145104" y="502506"/>
          <a:ext cx="521842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180"/>
                <a:gridCol w="1097280"/>
                <a:gridCol w="822960"/>
                <a:gridCol w="731520"/>
                <a:gridCol w="822960"/>
                <a:gridCol w="731520"/>
              </a:tblGrid>
              <a:tr h="196814">
                <a:tc>
                  <a:txBody>
                    <a:bodyPr/>
                    <a:lstStyle/>
                    <a:p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latin typeface="Calibri Light" panose="020F0302020204030204" pitchFamily="34" charset="0"/>
                        </a:rPr>
                        <a:t>Target (HHs)</a:t>
                      </a:r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800" dirty="0" smtClean="0">
                          <a:latin typeface="Calibri Light" panose="020F0302020204030204" pitchFamily="34" charset="0"/>
                        </a:rPr>
                        <a:t>NFI reached HHs and %tage</a:t>
                      </a:r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latin typeface="Calibri Light" panose="020F0302020204030204" pitchFamily="34" charset="0"/>
                        </a:rPr>
                        <a:t>Shelter reached HHs and %tage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Country wide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196,536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134,026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68%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34,463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18%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KR-I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46,719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13,419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29%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4,006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9%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Centre &amp; 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149,816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120,607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81%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30,457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 smtClean="0">
                          <a:latin typeface="Calibri Light" panose="020F0302020204030204" pitchFamily="34" charset="0"/>
                        </a:rPr>
                        <a:t>20%</a:t>
                      </a:r>
                      <a:endParaRPr lang="en-US" sz="9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51727" y="4248150"/>
            <a:ext cx="518889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Funding status (from </a:t>
            </a:r>
            <a:r>
              <a:rPr lang="en-US" sz="11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FTS _ Oct</a:t>
            </a:r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. 18</a:t>
            </a:r>
            <a:r>
              <a:rPr lang="en-US" sz="1100" baseline="30000" dirty="0">
                <a:solidFill>
                  <a:srgbClr val="0070C0"/>
                </a:solidFill>
                <a:latin typeface="Calibri Light" panose="020F0302020204030204" pitchFamily="34" charset="0"/>
              </a:rPr>
              <a:t>th</a:t>
            </a:r>
            <a:r>
              <a:rPr lang="en-US" sz="1100" dirty="0">
                <a:solidFill>
                  <a:srgbClr val="0070C0"/>
                </a:solidFill>
                <a:latin typeface="Calibri Light" panose="020F0302020204030204" pitchFamily="34" charset="0"/>
              </a:rPr>
              <a:t> 2016): 37% of 180 million</a:t>
            </a:r>
            <a:r>
              <a:rPr lang="en-US" sz="11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. – </a:t>
            </a:r>
            <a:r>
              <a:rPr lang="en-US" sz="1100" dirty="0" smtClean="0">
                <a:solidFill>
                  <a:srgbClr val="C00000"/>
                </a:solidFill>
                <a:latin typeface="Calibri Light" panose="020F0302020204030204" pitchFamily="34" charset="0"/>
              </a:rPr>
              <a:t>2016 HRP underfunded</a:t>
            </a:r>
            <a:endParaRPr lang="en-US" sz="1100" dirty="0">
              <a:solidFill>
                <a:srgbClr val="C00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4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4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35002" y="7766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GB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achievements Jan. – Sept. 16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4098" name="Picture 2" descr="C:\Users\mtia\Pictures\Shelter Coverage Sept.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2" y="416580"/>
            <a:ext cx="8251798" cy="464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5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3074" name="Picture 2" descr="C:\Users\mtia\Pictures\NFI Coverage Sept.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3" y="440677"/>
            <a:ext cx="7917805" cy="446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5002" y="7766"/>
            <a:ext cx="8251798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457200" indent="-457200" algn="l">
              <a:buFont typeface="+mj-lt"/>
              <a:buAutoNum type="arabicPeriod" startAt="2"/>
            </a:pPr>
            <a:r>
              <a:rPr lang="en-GB" sz="2200" b="0" dirty="0" smtClean="0">
                <a:latin typeface="Calibri Light" panose="020F0302020204030204" pitchFamily="34" charset="0"/>
              </a:rPr>
              <a:t>Information Management – </a:t>
            </a:r>
            <a:r>
              <a:rPr lang="en-GB" sz="2200" b="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Cluster achievements Jan. – Sept. 16 </a:t>
            </a:r>
            <a:endParaRPr lang="en-US" sz="2200" b="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51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2F7C0B63-5F5C-DF46-A703-F9FE24BAC747}" type="slidenum">
              <a:rPr lang="en-GB">
                <a:solidFill>
                  <a:srgbClr val="7F1416"/>
                </a:solidFill>
              </a:rPr>
              <a:pPr eaLnBrk="1" hangingPunct="1"/>
              <a:t>6</a:t>
            </a:fld>
            <a:endParaRPr lang="en-GB" dirty="0">
              <a:solidFill>
                <a:srgbClr val="7F1416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3650" y="4757648"/>
            <a:ext cx="60611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Calibri Light" panose="020F0302020204030204" pitchFamily="34" charset="0"/>
                <a:hlinkClick r:id="rId3"/>
              </a:rPr>
              <a:t>http://</a:t>
            </a:r>
            <a:r>
              <a:rPr lang="en-US" sz="1500" dirty="0" smtClean="0">
                <a:latin typeface="Calibri Light" panose="020F0302020204030204" pitchFamily="34" charset="0"/>
                <a:hlinkClick r:id="rId3"/>
              </a:rPr>
              <a:t>sheltercluster.org/response/iraq</a:t>
            </a:r>
            <a:r>
              <a:rPr lang="en-US" sz="1500" dirty="0" smtClean="0">
                <a:latin typeface="Calibri Light" panose="020F0302020204030204" pitchFamily="34" charset="0"/>
              </a:rPr>
              <a:t> </a:t>
            </a:r>
            <a:endParaRPr lang="en-US" sz="1500" dirty="0">
              <a:latin typeface="Calibri Light" panose="020F0302020204030204" pitchFamily="34" charset="0"/>
            </a:endParaRPr>
          </a:p>
        </p:txBody>
      </p:sp>
      <p:pic>
        <p:nvPicPr>
          <p:cNvPr id="5122" name="Picture 2" descr="C:\Users\mtia\Pictures\Cluster Funding Sta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154" y="128664"/>
            <a:ext cx="7430795" cy="489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7</a:t>
            </a:fld>
            <a:endParaRPr lang="en-GB" dirty="0">
              <a:latin typeface="Calibri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51460" y="491490"/>
            <a:ext cx="8766810" cy="40919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7F1416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Partner sheet</a:t>
            </a:r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:</a:t>
            </a:r>
          </a:p>
          <a:p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To data the cluster has provided individual google sheet to </a:t>
            </a:r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42 </a:t>
            </a:r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cluster partners engaged in Mosul Preparedness and Response</a:t>
            </a:r>
          </a:p>
          <a:p>
            <a:r>
              <a:rPr lang="en-US" sz="14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Data requested</a:t>
            </a:r>
          </a:p>
          <a:p>
            <a:endParaRPr lang="en-US" sz="1400" dirty="0" smtClean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107" y="105423"/>
            <a:ext cx="8331694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lvl="1" indent="-342900" defTabSz="914400">
              <a:spcBef>
                <a:spcPct val="0"/>
              </a:spcBef>
              <a:buFont typeface="+mj-lt"/>
              <a:buAutoNum type="arabicPeriod" startAt="3"/>
            </a:pPr>
            <a:r>
              <a:rPr lang="en-GB" sz="1600" b="0" dirty="0" smtClean="0">
                <a:latin typeface="Calibri Light" panose="020F0302020204030204" pitchFamily="34" charset="0"/>
              </a:rPr>
              <a:t>Mosul Preparedness &amp; Response Updates: </a:t>
            </a:r>
            <a:r>
              <a:rPr lang="en-US" sz="1600" dirty="0">
                <a:solidFill>
                  <a:srgbClr val="C00000"/>
                </a:solidFill>
                <a:latin typeface="Calibri Light" panose="020F0302020204030204" pitchFamily="34" charset="0"/>
              </a:rPr>
              <a:t>Cluster Preparedness </a:t>
            </a:r>
            <a:r>
              <a:rPr lang="en-US" sz="1600" dirty="0">
                <a:solidFill>
                  <a:srgbClr val="0070C0"/>
                </a:solidFill>
                <a:latin typeface="Calibri Light" panose="020F0302020204030204" pitchFamily="34" charset="0"/>
              </a:rPr>
              <a:t>and </a:t>
            </a:r>
            <a:r>
              <a:rPr lang="en-US" sz="1600" dirty="0" smtClean="0">
                <a:solidFill>
                  <a:srgbClr val="0070C0"/>
                </a:solidFill>
                <a:latin typeface="Calibri Light" panose="020F0302020204030204" pitchFamily="34" charset="0"/>
              </a:rPr>
              <a:t>Response</a:t>
            </a:r>
            <a:endParaRPr lang="en-US" sz="1600" dirty="0">
              <a:solidFill>
                <a:srgbClr val="0070C0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8759"/>
            <a:ext cx="9144000" cy="214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38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8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5107" y="7766"/>
            <a:ext cx="8331694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Updates: </a:t>
            </a:r>
            <a:r>
              <a:rPr lang="en-US" sz="1600" b="0" dirty="0">
                <a:solidFill>
                  <a:srgbClr val="C00000"/>
                </a:solidFill>
                <a:latin typeface="Calibri Light" panose="020F0302020204030204" pitchFamily="34" charset="0"/>
              </a:rPr>
              <a:t>Cluster Preparedness 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and Response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" y="381585"/>
            <a:ext cx="9144000" cy="4459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25348" y="1041845"/>
            <a:ext cx="5055703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70C0"/>
                </a:solidFill>
                <a:latin typeface="Calibri Light" panose="020F0302020204030204" pitchFamily="34" charset="0"/>
              </a:rPr>
              <a:t>Cluster master sheet</a:t>
            </a:r>
            <a:r>
              <a:rPr lang="en-US" sz="1000" dirty="0">
                <a:solidFill>
                  <a:srgbClr val="585859"/>
                </a:solidFill>
                <a:latin typeface="Calibri Light" panose="020F0302020204030204" pitchFamily="34" charset="0"/>
              </a:rPr>
              <a:t>:</a:t>
            </a:r>
          </a:p>
          <a:p>
            <a:r>
              <a:rPr lang="en-US" sz="1000" dirty="0">
                <a:solidFill>
                  <a:srgbClr val="585859"/>
                </a:solidFill>
                <a:latin typeface="Calibri Light" panose="020F0302020204030204" pitchFamily="34" charset="0"/>
              </a:rPr>
              <a:t>Consolidated  from partner sheet</a:t>
            </a:r>
          </a:p>
          <a:p>
            <a:r>
              <a:rPr lang="en-US" sz="1000" dirty="0">
                <a:solidFill>
                  <a:srgbClr val="585859"/>
                </a:solidFill>
                <a:latin typeface="Calibri Light" panose="020F0302020204030204" pitchFamily="34" charset="0"/>
              </a:rPr>
              <a:t>Information sharing – Analysis, Infographics – Advocacy for Fund </a:t>
            </a:r>
            <a:r>
              <a:rPr lang="en-US" sz="1000" dirty="0" smtClean="0">
                <a:solidFill>
                  <a:srgbClr val="585859"/>
                </a:solidFill>
                <a:latin typeface="Calibri Light" panose="020F0302020204030204" pitchFamily="34" charset="0"/>
              </a:rPr>
              <a:t>raising</a:t>
            </a:r>
            <a:endParaRPr lang="en-US" sz="1000" dirty="0">
              <a:solidFill>
                <a:srgbClr val="585859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72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7C452-0D12-48F3-BB65-BBA3E6350F2C}" type="slidenum">
              <a:rPr lang="en-GB" smtClean="0">
                <a:latin typeface="Calibri"/>
              </a:rPr>
              <a:pPr/>
              <a:t>9</a:t>
            </a:fld>
            <a:endParaRPr lang="en-GB" dirty="0"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9494" y="7766"/>
            <a:ext cx="8353889" cy="364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43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marL="342900" indent="-342900" algn="l">
              <a:buFont typeface="+mj-lt"/>
              <a:buAutoNum type="arabicPeriod" startAt="3"/>
            </a:pPr>
            <a:r>
              <a:rPr lang="en-GB" sz="1600" b="0" dirty="0">
                <a:latin typeface="Calibri Light" panose="020F0302020204030204" pitchFamily="34" charset="0"/>
              </a:rPr>
              <a:t>Mosul Preparedness &amp; Response Updates</a:t>
            </a:r>
            <a:r>
              <a:rPr lang="en-GB" sz="1600" b="0" dirty="0" smtClean="0">
                <a:latin typeface="Calibri Light" panose="020F0302020204030204" pitchFamily="34" charset="0"/>
              </a:rPr>
              <a:t>: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 </a:t>
            </a:r>
            <a:r>
              <a:rPr lang="en-US" sz="1600" b="0" dirty="0">
                <a:solidFill>
                  <a:srgbClr val="C00000"/>
                </a:solidFill>
                <a:latin typeface="Calibri Light" panose="020F0302020204030204" pitchFamily="34" charset="0"/>
              </a:rPr>
              <a:t>Cluster Preparedness </a:t>
            </a:r>
            <a:r>
              <a:rPr lang="en-US" sz="1600" b="0" dirty="0">
                <a:solidFill>
                  <a:srgbClr val="0070C0"/>
                </a:solidFill>
                <a:latin typeface="Calibri Light" panose="020F0302020204030204" pitchFamily="34" charset="0"/>
              </a:rPr>
              <a:t>and Response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940"/>
            <a:ext cx="9144000" cy="464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1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elter Cluster Red Theme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AD2A9EA0-4CE9-4A25-B809-D1F4F74731F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45E2856-19BA-425F-803A-C89D2B7302B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15230</TotalTime>
  <Words>590</Words>
  <Application>Microsoft Office PowerPoint</Application>
  <PresentationFormat>On-screen Show (16:9)</PresentationFormat>
  <Paragraphs>117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Shelter Cluster Red Theme</vt:lpstr>
      <vt:lpstr>1_Shelter Cluster Red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Types of Winterization Kits</dc:title>
  <dc:creator>Bo Hurkmans</dc:creator>
  <cp:lastModifiedBy>TIA Michel</cp:lastModifiedBy>
  <cp:revision>1283</cp:revision>
  <cp:lastPrinted>2014-10-29T09:34:43Z</cp:lastPrinted>
  <dcterms:created xsi:type="dcterms:W3CDTF">2014-10-08T08:24:30Z</dcterms:created>
  <dcterms:modified xsi:type="dcterms:W3CDTF">2016-10-26T12:38:11Z</dcterms:modified>
</cp:coreProperties>
</file>