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72" r:id="rId4"/>
  </p:sldMasterIdLst>
  <p:notesMasterIdLst>
    <p:notesMasterId r:id="rId25"/>
  </p:notesMasterIdLst>
  <p:sldIdLst>
    <p:sldId id="265" r:id="rId5"/>
    <p:sldId id="473" r:id="rId6"/>
    <p:sldId id="492" r:id="rId7"/>
    <p:sldId id="479" r:id="rId8"/>
    <p:sldId id="486" r:id="rId9"/>
    <p:sldId id="485" r:id="rId10"/>
    <p:sldId id="487" r:id="rId11"/>
    <p:sldId id="457" r:id="rId12"/>
    <p:sldId id="481" r:id="rId13"/>
    <p:sldId id="482" r:id="rId14"/>
    <p:sldId id="483" r:id="rId15"/>
    <p:sldId id="484" r:id="rId16"/>
    <p:sldId id="480" r:id="rId17"/>
    <p:sldId id="488" r:id="rId18"/>
    <p:sldId id="493" r:id="rId19"/>
    <p:sldId id="494" r:id="rId20"/>
    <p:sldId id="469" r:id="rId21"/>
    <p:sldId id="489" r:id="rId22"/>
    <p:sldId id="490" r:id="rId23"/>
    <p:sldId id="391" r:id="rId24"/>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HCR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2349" autoAdjust="0"/>
  </p:normalViewPr>
  <p:slideViewPr>
    <p:cSldViewPr snapToGrid="0" snapToObjects="1">
      <p:cViewPr varScale="1">
        <p:scale>
          <a:sx n="90" d="100"/>
          <a:sy n="90" d="100"/>
        </p:scale>
        <p:origin x="-792" y="-102"/>
      </p:cViewPr>
      <p:guideLst>
        <p:guide orient="horz" pos="2160"/>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tia\Documents\20160131%20Shelter%20Cluster%20IMO\11_Databases%20of%20NFI%20&amp;%20Shelter%20Cluster\%23%202016%20S-NFI%20Cluster%20Response%20and%20Gap%20Analysis%20(Jan.%20-%20Sept.1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tia\Documents\20160131%20Shelter%20Cluster%20IMO\11_Databases%20of%20NFI%20&amp;%20Shelter%20Cluster\%23%202016%20S-NFI%20Cluster%20Response%20and%20Gap%20Analysis%20(Jan.%20-%20Sept.1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tia\Documents\20160131%20Shelter%20Cluster%20IMO\11_Databases%20of%20NFI%20&amp;%20Shelter%20Cluster\%23%202016%20S-NFI%20Cluster%20Response%20and%20Gap%20Analysis%20(Jan.%20-%20Sept.16).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solidFill>
                  <a:srgbClr val="0070C0"/>
                </a:solidFill>
              </a:defRPr>
            </a:pPr>
            <a:r>
              <a:rPr lang="en-US" b="0" dirty="0">
                <a:solidFill>
                  <a:srgbClr val="C00000"/>
                </a:solidFill>
              </a:rPr>
              <a:t>NFI</a:t>
            </a:r>
            <a:r>
              <a:rPr lang="en-US" b="0" dirty="0">
                <a:solidFill>
                  <a:srgbClr val="0070C0"/>
                </a:solidFill>
              </a:rPr>
              <a:t> monthly response trend against target</a:t>
            </a:r>
          </a:p>
        </c:rich>
      </c:tx>
      <c:layout/>
      <c:overlay val="0"/>
    </c:title>
    <c:autoTitleDeleted val="0"/>
    <c:plotArea>
      <c:layout/>
      <c:barChart>
        <c:barDir val="col"/>
        <c:grouping val="clustered"/>
        <c:varyColors val="0"/>
        <c:ser>
          <c:idx val="0"/>
          <c:order val="0"/>
          <c:spPr>
            <a:solidFill>
              <a:schemeClr val="bg1">
                <a:lumMod val="5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a:solidFill>
                  <a:schemeClr val="tx1"/>
                </a:solidFill>
              </a:ln>
            </c:spPr>
            <c:trendlineType val="poly"/>
            <c:order val="6"/>
            <c:dispRSqr val="0"/>
            <c:dispEq val="0"/>
          </c:trendline>
          <c:cat>
            <c:strRef>
              <c:f>'Montly Data Trend'!$C$36:$C$44</c:f>
              <c:strCache>
                <c:ptCount val="9"/>
                <c:pt idx="0">
                  <c:v>Jan.16</c:v>
                </c:pt>
                <c:pt idx="1">
                  <c:v>Feb.16</c:v>
                </c:pt>
                <c:pt idx="2">
                  <c:v>Mar.16</c:v>
                </c:pt>
                <c:pt idx="3">
                  <c:v>Apr.16</c:v>
                </c:pt>
                <c:pt idx="4">
                  <c:v>May.16</c:v>
                </c:pt>
                <c:pt idx="5">
                  <c:v>Jun.16</c:v>
                </c:pt>
                <c:pt idx="6">
                  <c:v>Jul.16</c:v>
                </c:pt>
                <c:pt idx="7">
                  <c:v>Aug.16</c:v>
                </c:pt>
                <c:pt idx="8">
                  <c:v>Sept.16</c:v>
                </c:pt>
              </c:strCache>
            </c:strRef>
          </c:cat>
          <c:val>
            <c:numRef>
              <c:f>'Montly Data Trend'!$D$36:$D$44</c:f>
              <c:numCache>
                <c:formatCode>0.0%</c:formatCode>
                <c:ptCount val="9"/>
                <c:pt idx="0">
                  <c:v>0.14095846299973855</c:v>
                </c:pt>
                <c:pt idx="1">
                  <c:v>0.10378672091047224</c:v>
                </c:pt>
                <c:pt idx="2">
                  <c:v>8.8186487715925382E-2</c:v>
                </c:pt>
                <c:pt idx="3">
                  <c:v>3.0710204823304641E-2</c:v>
                </c:pt>
                <c:pt idx="4">
                  <c:v>3.8488287192902156E-2</c:v>
                </c:pt>
                <c:pt idx="5">
                  <c:v>0.17748425096764231</c:v>
                </c:pt>
                <c:pt idx="6">
                  <c:v>3.680246508941451E-2</c:v>
                </c:pt>
                <c:pt idx="7">
                  <c:v>4.0257307311965654E-2</c:v>
                </c:pt>
                <c:pt idx="8">
                  <c:v>5.5959285366152467E-2</c:v>
                </c:pt>
              </c:numCache>
            </c:numRef>
          </c:val>
        </c:ser>
        <c:dLbls>
          <c:dLblPos val="outEnd"/>
          <c:showLegendKey val="0"/>
          <c:showVal val="1"/>
          <c:showCatName val="0"/>
          <c:showSerName val="0"/>
          <c:showPercent val="0"/>
          <c:showBubbleSize val="0"/>
        </c:dLbls>
        <c:gapWidth val="150"/>
        <c:axId val="123583488"/>
        <c:axId val="51577600"/>
      </c:barChart>
      <c:catAx>
        <c:axId val="123583488"/>
        <c:scaling>
          <c:orientation val="minMax"/>
        </c:scaling>
        <c:delete val="0"/>
        <c:axPos val="b"/>
        <c:numFmt formatCode="General" sourceLinked="0"/>
        <c:majorTickMark val="none"/>
        <c:minorTickMark val="none"/>
        <c:tickLblPos val="nextTo"/>
        <c:crossAx val="51577600"/>
        <c:crosses val="autoZero"/>
        <c:auto val="1"/>
        <c:lblAlgn val="ctr"/>
        <c:lblOffset val="100"/>
        <c:noMultiLvlLbl val="0"/>
      </c:catAx>
      <c:valAx>
        <c:axId val="51577600"/>
        <c:scaling>
          <c:orientation val="minMax"/>
        </c:scaling>
        <c:delete val="0"/>
        <c:axPos val="l"/>
        <c:numFmt formatCode="0.0%" sourceLinked="1"/>
        <c:majorTickMark val="none"/>
        <c:minorTickMark val="none"/>
        <c:tickLblPos val="nextTo"/>
        <c:crossAx val="123583488"/>
        <c:crosses val="autoZero"/>
        <c:crossBetween val="between"/>
      </c:valAx>
    </c:plotArea>
    <c:plotVisOnly val="1"/>
    <c:dispBlanksAs val="gap"/>
    <c:showDLblsOverMax val="0"/>
  </c:chart>
  <c:spPr>
    <a:ln>
      <a:solidFill>
        <a:sysClr val="window" lastClr="FFFFFF">
          <a:lumMod val="50000"/>
        </a:sysClr>
      </a:solidFill>
    </a:ln>
  </c:spPr>
  <c:txPr>
    <a:bodyPr/>
    <a:lstStyle/>
    <a:p>
      <a:pPr>
        <a:defRPr sz="800">
          <a:latin typeface="Calibri Light" panose="020F03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b="0">
                <a:solidFill>
                  <a:srgbClr val="0070C0"/>
                </a:solidFill>
              </a:defRPr>
            </a:pPr>
            <a:r>
              <a:rPr lang="en-US" b="0" dirty="0">
                <a:solidFill>
                  <a:srgbClr val="C00000"/>
                </a:solidFill>
              </a:rPr>
              <a:t>Shelter</a:t>
            </a:r>
            <a:r>
              <a:rPr lang="en-US" b="0" dirty="0">
                <a:solidFill>
                  <a:srgbClr val="0070C0"/>
                </a:solidFill>
              </a:rPr>
              <a:t> monthly response trend against target</a:t>
            </a:r>
          </a:p>
        </c:rich>
      </c:tx>
      <c:layout>
        <c:manualLayout>
          <c:xMode val="edge"/>
          <c:yMode val="edge"/>
          <c:x val="0.10260707911608377"/>
          <c:y val="0"/>
        </c:manualLayout>
      </c:layout>
      <c:overlay val="0"/>
    </c:title>
    <c:autoTitleDeleted val="0"/>
    <c:plotArea>
      <c:layout/>
      <c:barChart>
        <c:barDir val="col"/>
        <c:grouping val="clustered"/>
        <c:varyColors val="0"/>
        <c:ser>
          <c:idx val="0"/>
          <c:order val="0"/>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a:solidFill>
                  <a:srgbClr val="C00000"/>
                </a:solidFill>
              </a:ln>
            </c:spPr>
            <c:trendlineType val="poly"/>
            <c:order val="6"/>
            <c:dispRSqr val="0"/>
            <c:dispEq val="0"/>
          </c:trendline>
          <c:cat>
            <c:strRef>
              <c:f>'Montly Data Trend'!$F$36:$F$44</c:f>
              <c:strCache>
                <c:ptCount val="9"/>
                <c:pt idx="0">
                  <c:v>Jan.16</c:v>
                </c:pt>
                <c:pt idx="1">
                  <c:v>Feb.16</c:v>
                </c:pt>
                <c:pt idx="2">
                  <c:v>Mar.16</c:v>
                </c:pt>
                <c:pt idx="3">
                  <c:v>Apr.16</c:v>
                </c:pt>
                <c:pt idx="4">
                  <c:v>May.16</c:v>
                </c:pt>
                <c:pt idx="5">
                  <c:v>Jun.16</c:v>
                </c:pt>
                <c:pt idx="6">
                  <c:v>Jul.16</c:v>
                </c:pt>
                <c:pt idx="7">
                  <c:v>Aug.16</c:v>
                </c:pt>
                <c:pt idx="8">
                  <c:v>Sept.16</c:v>
                </c:pt>
              </c:strCache>
            </c:strRef>
          </c:cat>
          <c:val>
            <c:numRef>
              <c:f>'Montly Data Trend'!$G$36:$G$44</c:f>
              <c:numCache>
                <c:formatCode>0.0%</c:formatCode>
                <c:ptCount val="9"/>
                <c:pt idx="0">
                  <c:v>9.089118916314377E-3</c:v>
                </c:pt>
                <c:pt idx="1">
                  <c:v>2.3791457333067756E-2</c:v>
                </c:pt>
                <c:pt idx="2">
                  <c:v>1.9450714480912769E-2</c:v>
                </c:pt>
                <c:pt idx="3">
                  <c:v>7.2437523484566099E-3</c:v>
                </c:pt>
                <c:pt idx="4">
                  <c:v>1.040015546303124E-2</c:v>
                </c:pt>
                <c:pt idx="5">
                  <c:v>2.7928761354319955E-2</c:v>
                </c:pt>
                <c:pt idx="6">
                  <c:v>2.16347409871686E-2</c:v>
                </c:pt>
                <c:pt idx="7">
                  <c:v>4.0506625822871407E-2</c:v>
                </c:pt>
                <c:pt idx="8">
                  <c:v>2.0647643209296844E-2</c:v>
                </c:pt>
              </c:numCache>
            </c:numRef>
          </c:val>
        </c:ser>
        <c:dLbls>
          <c:dLblPos val="outEnd"/>
          <c:showLegendKey val="0"/>
          <c:showVal val="1"/>
          <c:showCatName val="0"/>
          <c:showSerName val="0"/>
          <c:showPercent val="0"/>
          <c:showBubbleSize val="0"/>
        </c:dLbls>
        <c:gapWidth val="150"/>
        <c:axId val="51619712"/>
        <c:axId val="51621248"/>
      </c:barChart>
      <c:catAx>
        <c:axId val="51619712"/>
        <c:scaling>
          <c:orientation val="minMax"/>
        </c:scaling>
        <c:delete val="0"/>
        <c:axPos val="b"/>
        <c:numFmt formatCode="General" sourceLinked="0"/>
        <c:majorTickMark val="none"/>
        <c:minorTickMark val="none"/>
        <c:tickLblPos val="nextTo"/>
        <c:crossAx val="51621248"/>
        <c:crosses val="autoZero"/>
        <c:auto val="1"/>
        <c:lblAlgn val="ctr"/>
        <c:lblOffset val="100"/>
        <c:noMultiLvlLbl val="0"/>
      </c:catAx>
      <c:valAx>
        <c:axId val="51621248"/>
        <c:scaling>
          <c:orientation val="minMax"/>
        </c:scaling>
        <c:delete val="0"/>
        <c:axPos val="l"/>
        <c:numFmt formatCode="0.0%" sourceLinked="1"/>
        <c:majorTickMark val="none"/>
        <c:minorTickMark val="none"/>
        <c:tickLblPos val="nextTo"/>
        <c:crossAx val="51619712"/>
        <c:crosses val="autoZero"/>
        <c:crossBetween val="between"/>
      </c:valAx>
    </c:plotArea>
    <c:plotVisOnly val="1"/>
    <c:dispBlanksAs val="gap"/>
    <c:showDLblsOverMax val="0"/>
  </c:chart>
  <c:spPr>
    <a:ln>
      <a:solidFill>
        <a:sysClr val="window" lastClr="FFFFFF">
          <a:lumMod val="50000"/>
        </a:sysClr>
      </a:solidFill>
    </a:ln>
  </c:spPr>
  <c:txPr>
    <a:bodyPr/>
    <a:lstStyle/>
    <a:p>
      <a:pPr>
        <a:defRPr sz="800">
          <a:latin typeface="Calibri Light" panose="020F0302020204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b="0"/>
            </a:pPr>
            <a:r>
              <a:rPr lang="en-US" b="0" dirty="0">
                <a:solidFill>
                  <a:srgbClr val="C00000"/>
                </a:solidFill>
              </a:rPr>
              <a:t>Shelter &amp; NFI </a:t>
            </a:r>
            <a:r>
              <a:rPr lang="en-US" b="0" dirty="0"/>
              <a:t>monthly response trend against target</a:t>
            </a:r>
          </a:p>
        </c:rich>
      </c:tx>
      <c:layout>
        <c:manualLayout>
          <c:xMode val="edge"/>
          <c:yMode val="edge"/>
          <c:x val="0.143329356258105"/>
          <c:y val="2.5844564400908034E-3"/>
        </c:manualLayout>
      </c:layout>
      <c:overlay val="0"/>
    </c:title>
    <c:autoTitleDeleted val="0"/>
    <c:plotArea>
      <c:layout>
        <c:manualLayout>
          <c:layoutTarget val="inner"/>
          <c:xMode val="edge"/>
          <c:yMode val="edge"/>
          <c:x val="8.9814783125553965E-2"/>
          <c:y val="0.1332471298809082"/>
          <c:w val="0.87440998725419761"/>
          <c:h val="0.77070052733447469"/>
        </c:manualLayout>
      </c:layout>
      <c:barChart>
        <c:barDir val="col"/>
        <c:grouping val="clustered"/>
        <c:varyColors val="0"/>
        <c:ser>
          <c:idx val="0"/>
          <c:order val="0"/>
          <c:tx>
            <c:strRef>
              <c:f>'Montly Data Trend'!$J$35</c:f>
              <c:strCache>
                <c:ptCount val="1"/>
                <c:pt idx="0">
                  <c:v>NFI</c:v>
                </c:pt>
              </c:strCache>
            </c:strRef>
          </c:tx>
          <c:spPr>
            <a:solidFill>
              <a:schemeClr val="bg1">
                <a:lumMod val="50000"/>
              </a:schemeClr>
            </a:solidFill>
          </c:spPr>
          <c:invertIfNegative val="0"/>
          <c:dLbls>
            <c:dLbl>
              <c:idx val="7"/>
              <c:layout>
                <c:manualLayout>
                  <c:x val="-1.999999300087734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trendlineType val="poly"/>
            <c:order val="6"/>
            <c:dispRSqr val="0"/>
            <c:dispEq val="0"/>
          </c:trendline>
          <c:cat>
            <c:strRef>
              <c:f>'Montly Data Trend'!$I$36:$I$44</c:f>
              <c:strCache>
                <c:ptCount val="9"/>
                <c:pt idx="0">
                  <c:v>Jan.16</c:v>
                </c:pt>
                <c:pt idx="1">
                  <c:v>Feb.16</c:v>
                </c:pt>
                <c:pt idx="2">
                  <c:v>Mar.16</c:v>
                </c:pt>
                <c:pt idx="3">
                  <c:v>Apr.16</c:v>
                </c:pt>
                <c:pt idx="4">
                  <c:v>May.16</c:v>
                </c:pt>
                <c:pt idx="5">
                  <c:v>Jun.16</c:v>
                </c:pt>
                <c:pt idx="6">
                  <c:v>Jul.16</c:v>
                </c:pt>
                <c:pt idx="7">
                  <c:v>Aug.16</c:v>
                </c:pt>
                <c:pt idx="8">
                  <c:v>Sept.16</c:v>
                </c:pt>
              </c:strCache>
            </c:strRef>
          </c:cat>
          <c:val>
            <c:numRef>
              <c:f>'Montly Data Trend'!$J$36:$J$44</c:f>
              <c:numCache>
                <c:formatCode>0.0%</c:formatCode>
                <c:ptCount val="9"/>
                <c:pt idx="0">
                  <c:v>0.14095846299973855</c:v>
                </c:pt>
                <c:pt idx="1">
                  <c:v>0.10378672091047224</c:v>
                </c:pt>
                <c:pt idx="2">
                  <c:v>8.8186487715925382E-2</c:v>
                </c:pt>
                <c:pt idx="3">
                  <c:v>3.0710204823304641E-2</c:v>
                </c:pt>
                <c:pt idx="4">
                  <c:v>3.8488287192902156E-2</c:v>
                </c:pt>
                <c:pt idx="5">
                  <c:v>0.17748425096764231</c:v>
                </c:pt>
                <c:pt idx="6">
                  <c:v>3.680246508941451E-2</c:v>
                </c:pt>
                <c:pt idx="7">
                  <c:v>4.0257307311965654E-2</c:v>
                </c:pt>
                <c:pt idx="8">
                  <c:v>5.5959285366152467E-2</c:v>
                </c:pt>
              </c:numCache>
            </c:numRef>
          </c:val>
        </c:ser>
        <c:ser>
          <c:idx val="1"/>
          <c:order val="1"/>
          <c:tx>
            <c:strRef>
              <c:f>'Montly Data Trend'!$K$35</c:f>
              <c:strCache>
                <c:ptCount val="1"/>
                <c:pt idx="0">
                  <c:v>Shelter</c:v>
                </c:pt>
              </c:strCache>
            </c:strRef>
          </c:tx>
          <c:spPr>
            <a:solidFill>
              <a:schemeClr val="bg1">
                <a:lumMod val="65000"/>
              </a:schemeClr>
            </a:solidFill>
          </c:spPr>
          <c:invertIfNegative val="0"/>
          <c:dLbls>
            <c:dLbl>
              <c:idx val="7"/>
              <c:layout>
                <c:manualLayout>
                  <c:x val="1.33333286672515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a:solidFill>
                  <a:srgbClr val="C00000"/>
                </a:solidFill>
              </a:ln>
            </c:spPr>
            <c:trendlineType val="poly"/>
            <c:order val="6"/>
            <c:dispRSqr val="0"/>
            <c:dispEq val="0"/>
          </c:trendline>
          <c:cat>
            <c:strRef>
              <c:f>'Montly Data Trend'!$I$36:$I$44</c:f>
              <c:strCache>
                <c:ptCount val="9"/>
                <c:pt idx="0">
                  <c:v>Jan.16</c:v>
                </c:pt>
                <c:pt idx="1">
                  <c:v>Feb.16</c:v>
                </c:pt>
                <c:pt idx="2">
                  <c:v>Mar.16</c:v>
                </c:pt>
                <c:pt idx="3">
                  <c:v>Apr.16</c:v>
                </c:pt>
                <c:pt idx="4">
                  <c:v>May.16</c:v>
                </c:pt>
                <c:pt idx="5">
                  <c:v>Jun.16</c:v>
                </c:pt>
                <c:pt idx="6">
                  <c:v>Jul.16</c:v>
                </c:pt>
                <c:pt idx="7">
                  <c:v>Aug.16</c:v>
                </c:pt>
                <c:pt idx="8">
                  <c:v>Sept.16</c:v>
                </c:pt>
              </c:strCache>
            </c:strRef>
          </c:cat>
          <c:val>
            <c:numRef>
              <c:f>'Montly Data Trend'!$K$36:$K$44</c:f>
              <c:numCache>
                <c:formatCode>0.0%</c:formatCode>
                <c:ptCount val="9"/>
                <c:pt idx="0">
                  <c:v>9.089118916314377E-3</c:v>
                </c:pt>
                <c:pt idx="1">
                  <c:v>2.3791457333067756E-2</c:v>
                </c:pt>
                <c:pt idx="2">
                  <c:v>1.9450714480912769E-2</c:v>
                </c:pt>
                <c:pt idx="3">
                  <c:v>7.2437523484566099E-3</c:v>
                </c:pt>
                <c:pt idx="4">
                  <c:v>1.040015546303124E-2</c:v>
                </c:pt>
                <c:pt idx="5">
                  <c:v>2.7928761354319955E-2</c:v>
                </c:pt>
                <c:pt idx="6">
                  <c:v>2.16347409871686E-2</c:v>
                </c:pt>
                <c:pt idx="7">
                  <c:v>4.0506625822871407E-2</c:v>
                </c:pt>
                <c:pt idx="8">
                  <c:v>2.0647643209296844E-2</c:v>
                </c:pt>
              </c:numCache>
            </c:numRef>
          </c:val>
        </c:ser>
        <c:dLbls>
          <c:dLblPos val="outEnd"/>
          <c:showLegendKey val="0"/>
          <c:showVal val="1"/>
          <c:showCatName val="0"/>
          <c:showSerName val="0"/>
          <c:showPercent val="0"/>
          <c:showBubbleSize val="0"/>
        </c:dLbls>
        <c:gapWidth val="150"/>
        <c:axId val="51796992"/>
        <c:axId val="51831552"/>
      </c:barChart>
      <c:catAx>
        <c:axId val="51796992"/>
        <c:scaling>
          <c:orientation val="minMax"/>
        </c:scaling>
        <c:delete val="0"/>
        <c:axPos val="b"/>
        <c:numFmt formatCode="General" sourceLinked="0"/>
        <c:majorTickMark val="none"/>
        <c:minorTickMark val="none"/>
        <c:tickLblPos val="nextTo"/>
        <c:crossAx val="51831552"/>
        <c:crosses val="autoZero"/>
        <c:auto val="1"/>
        <c:lblAlgn val="ctr"/>
        <c:lblOffset val="100"/>
        <c:noMultiLvlLbl val="0"/>
      </c:catAx>
      <c:valAx>
        <c:axId val="51831552"/>
        <c:scaling>
          <c:orientation val="minMax"/>
        </c:scaling>
        <c:delete val="0"/>
        <c:axPos val="l"/>
        <c:numFmt formatCode="0.0%" sourceLinked="1"/>
        <c:majorTickMark val="none"/>
        <c:minorTickMark val="none"/>
        <c:tickLblPos val="nextTo"/>
        <c:crossAx val="51796992"/>
        <c:crosses val="autoZero"/>
        <c:crossBetween val="between"/>
      </c:valAx>
    </c:plotArea>
    <c:legend>
      <c:legendPos val="r"/>
      <c:layout>
        <c:manualLayout>
          <c:xMode val="edge"/>
          <c:yMode val="edge"/>
          <c:x val="0.37143204370693361"/>
          <c:y val="7.2195949178073718E-2"/>
          <c:w val="0.62257728874055729"/>
          <c:h val="7.6833177946150369E-2"/>
        </c:manualLayout>
      </c:layout>
      <c:overlay val="0"/>
    </c:legend>
    <c:plotVisOnly val="1"/>
    <c:dispBlanksAs val="gap"/>
    <c:showDLblsOverMax val="0"/>
  </c:chart>
  <c:spPr>
    <a:ln>
      <a:solidFill>
        <a:sysClr val="window" lastClr="FFFFFF">
          <a:lumMod val="50000"/>
        </a:sysClr>
      </a:solidFill>
    </a:ln>
  </c:spPr>
  <c:txPr>
    <a:bodyPr/>
    <a:lstStyle/>
    <a:p>
      <a:pPr>
        <a:defRPr sz="800">
          <a:latin typeface="Calibri Light" panose="020F0302020204030204"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149DE7A-1A12-4746-8822-E7131700A1BD}" type="datetimeFigureOut">
              <a:rPr lang="en-US" smtClean="0"/>
              <a:t>11/1/2016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B69D276-5C27-0048-BF36-4302BA85142B}" type="slidenum">
              <a:rPr lang="en-US" smtClean="0"/>
              <a:t>‹#›</a:t>
            </a:fld>
            <a:endParaRPr lang="en-US"/>
          </a:p>
        </p:txBody>
      </p:sp>
    </p:spTree>
    <p:extLst>
      <p:ext uri="{BB962C8B-B14F-4D97-AF65-F5344CB8AC3E}">
        <p14:creationId xmlns:p14="http://schemas.microsoft.com/office/powerpoint/2010/main" val="113053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1</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4</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5</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6</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7</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306113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0765686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6712790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18"/>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30152876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22975739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14778095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13541553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29146205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27180278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1818608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16491998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3815953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29644452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32105172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pPr/>
              <a:t>‹#›</a:t>
            </a:fld>
            <a:endParaRPr lang="en-GB"/>
          </a:p>
        </p:txBody>
      </p:sp>
    </p:spTree>
    <p:extLst>
      <p:ext uri="{BB962C8B-B14F-4D97-AF65-F5344CB8AC3E}">
        <p14:creationId xmlns:p14="http://schemas.microsoft.com/office/powerpoint/2010/main" val="4116607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015785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6955487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224255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457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190263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667257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0288064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66227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pPr defTabSz="914400"/>
              <a:t>‹#›</a:t>
            </a:fld>
            <a:endParaRPr lang="en-GB" dirty="0"/>
          </a:p>
        </p:txBody>
      </p:sp>
      <p:sp>
        <p:nvSpPr>
          <p:cNvPr id="7"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endParaRPr>
          </a:p>
        </p:txBody>
      </p:sp>
      <p:grpSp>
        <p:nvGrpSpPr>
          <p:cNvPr id="31" name="Group 30"/>
          <p:cNvGrpSpPr/>
          <p:nvPr userDrawn="1"/>
        </p:nvGrpSpPr>
        <p:grpSpPr>
          <a:xfrm>
            <a:off x="467544" y="4681978"/>
            <a:ext cx="1908720" cy="400110"/>
            <a:chOff x="3671392" y="6274574"/>
            <a:chExt cx="1908720" cy="533479"/>
          </a:xfrm>
        </p:grpSpPr>
        <p:pic>
          <p:nvPicPr>
            <p:cNvPr id="2049" name="Picture 3" descr="Logo-smal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4"/>
              <a:ext cx="1584176"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2" name="Rectangle 2"/>
          <p:cNvSpPr>
            <a:spLocks noChangeArrowheads="1"/>
          </p:cNvSpPr>
          <p:nvPr userDrawn="1"/>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endParaRPr>
          </a:p>
        </p:txBody>
      </p:sp>
    </p:spTree>
    <p:extLst>
      <p:ext uri="{BB962C8B-B14F-4D97-AF65-F5344CB8AC3E}">
        <p14:creationId xmlns:p14="http://schemas.microsoft.com/office/powerpoint/2010/main" val="208334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heltercluster.org/response/ira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1</a:t>
            </a:fld>
            <a:endParaRPr lang="en-GB" dirty="0">
              <a:solidFill>
                <a:srgbClr val="7F1416"/>
              </a:solidFill>
            </a:endParaRPr>
          </a:p>
        </p:txBody>
      </p:sp>
      <p:sp>
        <p:nvSpPr>
          <p:cNvPr id="2" name="Rectangle 1"/>
          <p:cNvSpPr/>
          <p:nvPr/>
        </p:nvSpPr>
        <p:spPr>
          <a:xfrm>
            <a:off x="3043654" y="4757650"/>
            <a:ext cx="6061167" cy="323165"/>
          </a:xfrm>
          <a:prstGeom prst="rect">
            <a:avLst/>
          </a:prstGeom>
        </p:spPr>
        <p:txBody>
          <a:bodyPr wrap="square">
            <a:spAutoFit/>
          </a:bodyPr>
          <a:lstStyle/>
          <a:p>
            <a:r>
              <a:rPr lang="en-US" sz="1500" dirty="0">
                <a:latin typeface="Calibri Light" panose="020F0302020204030204" pitchFamily="34" charset="0"/>
                <a:hlinkClick r:id="rId3"/>
              </a:rPr>
              <a:t>http://</a:t>
            </a:r>
            <a:r>
              <a:rPr lang="en-US" sz="1500" dirty="0" smtClean="0">
                <a:latin typeface="Calibri Light" panose="020F0302020204030204" pitchFamily="34" charset="0"/>
                <a:hlinkClick r:id="rId3"/>
              </a:rPr>
              <a:t>sheltercluster.org/response/iraq</a:t>
            </a:r>
            <a:r>
              <a:rPr lang="en-US" sz="1500" dirty="0" smtClean="0">
                <a:latin typeface="Calibri Light" panose="020F0302020204030204" pitchFamily="34" charset="0"/>
              </a:rPr>
              <a:t> </a:t>
            </a:r>
            <a:endParaRPr lang="en-US" sz="1500" dirty="0">
              <a:latin typeface="Calibri Light" panose="020F0302020204030204" pitchFamily="34" charset="0"/>
            </a:endParaRPr>
          </a:p>
        </p:txBody>
      </p:sp>
      <p:sp>
        <p:nvSpPr>
          <p:cNvPr id="3" name="Rectangle 2"/>
          <p:cNvSpPr/>
          <p:nvPr/>
        </p:nvSpPr>
        <p:spPr>
          <a:xfrm>
            <a:off x="7295" y="197490"/>
            <a:ext cx="9089409" cy="430887"/>
          </a:xfrm>
          <a:prstGeom prst="rect">
            <a:avLst/>
          </a:prstGeom>
        </p:spPr>
        <p:txBody>
          <a:bodyPr wrap="square">
            <a:spAutoFit/>
          </a:bodyPr>
          <a:lstStyle/>
          <a:p>
            <a:pPr algn="ctr"/>
            <a:r>
              <a:rPr lang="en-US" sz="2200" dirty="0">
                <a:solidFill>
                  <a:srgbClr val="0070C0"/>
                </a:solidFill>
                <a:latin typeface="Calibri Light" panose="020F0302020204030204" pitchFamily="34" charset="0"/>
                <a:ea typeface="Verdana" pitchFamily="34" charset="0"/>
                <a:cs typeface="Verdana" pitchFamily="34" charset="0"/>
              </a:rPr>
              <a:t>Sub-National Shelter &amp; NFI Cluster Coordination meeting for </a:t>
            </a:r>
            <a:r>
              <a:rPr lang="en-US" sz="2200" dirty="0" smtClean="0">
                <a:solidFill>
                  <a:srgbClr val="0070C0"/>
                </a:solidFill>
                <a:latin typeface="Calibri Light" panose="020F0302020204030204" pitchFamily="34" charset="0"/>
                <a:ea typeface="Verdana" pitchFamily="34" charset="0"/>
                <a:cs typeface="Verdana" pitchFamily="34" charset="0"/>
              </a:rPr>
              <a:t>C &amp;S</a:t>
            </a:r>
            <a:endParaRPr lang="en-US" sz="2200" dirty="0">
              <a:solidFill>
                <a:srgbClr val="0070C0"/>
              </a:solidFill>
              <a:latin typeface="Calibri Light" panose="020F0302020204030204" pitchFamily="34" charset="0"/>
              <a:ea typeface="Verdana" pitchFamily="34" charset="0"/>
              <a:cs typeface="Verdana" pitchFamily="34" charset="0"/>
            </a:endParaRPr>
          </a:p>
        </p:txBody>
      </p:sp>
      <p:sp>
        <p:nvSpPr>
          <p:cNvPr id="4" name="Rectangle 3"/>
          <p:cNvSpPr/>
          <p:nvPr/>
        </p:nvSpPr>
        <p:spPr>
          <a:xfrm>
            <a:off x="640085" y="690710"/>
            <a:ext cx="8456619" cy="4001095"/>
          </a:xfrm>
          <a:prstGeom prst="rect">
            <a:avLst/>
          </a:prstGeom>
        </p:spPr>
        <p:txBody>
          <a:bodyPr wrap="square">
            <a:spAutoFit/>
          </a:bodyPr>
          <a:lstStyle/>
          <a:p>
            <a:r>
              <a:rPr lang="en-US" sz="1600" b="1" dirty="0" smtClean="0">
                <a:solidFill>
                  <a:schemeClr val="tx1">
                    <a:lumMod val="65000"/>
                    <a:lumOff val="35000"/>
                  </a:schemeClr>
                </a:solidFill>
                <a:latin typeface="Calibri Light" panose="020F0302020204030204" pitchFamily="34" charset="0"/>
              </a:rPr>
              <a:t>Agenda</a:t>
            </a:r>
          </a:p>
          <a:p>
            <a:endParaRPr lang="en-US" sz="1600" dirty="0" smtClean="0">
              <a:solidFill>
                <a:schemeClr val="tx1">
                  <a:lumMod val="65000"/>
                  <a:lumOff val="35000"/>
                </a:schemeClr>
              </a:solidFill>
              <a:latin typeface="Calibri Light" panose="020F0302020204030204" pitchFamily="34" charset="0"/>
            </a:endParaRPr>
          </a:p>
          <a:p>
            <a:pPr marL="342900" indent="-342900">
              <a:buFont typeface="+mj-lt"/>
              <a:buAutoNum type="arabicPeriod"/>
            </a:pPr>
            <a:r>
              <a:rPr lang="en-GB" sz="1600" dirty="0" smtClean="0">
                <a:latin typeface="Calibri Light" panose="020F0302020204030204" pitchFamily="34" charset="0"/>
              </a:rPr>
              <a:t>Review of action points from previous meeting</a:t>
            </a:r>
          </a:p>
          <a:p>
            <a:pPr marL="342900" indent="-342900">
              <a:buFont typeface="+mj-lt"/>
              <a:buAutoNum type="arabicPeriod"/>
            </a:pPr>
            <a:r>
              <a:rPr lang="en-GB" sz="1600" dirty="0" smtClean="0">
                <a:latin typeface="Calibri Light" panose="020F0302020204030204" pitchFamily="34" charset="0"/>
              </a:rPr>
              <a:t>Information </a:t>
            </a:r>
            <a:r>
              <a:rPr lang="en-GB" sz="1600" dirty="0">
                <a:latin typeface="Calibri Light" panose="020F0302020204030204" pitchFamily="34" charset="0"/>
              </a:rPr>
              <a:t>Management </a:t>
            </a:r>
            <a:r>
              <a:rPr lang="en-GB" sz="1600" dirty="0" smtClean="0">
                <a:latin typeface="Calibri Light" panose="020F0302020204030204" pitchFamily="34" charset="0"/>
              </a:rPr>
              <a:t>updates </a:t>
            </a:r>
          </a:p>
          <a:p>
            <a:pPr marL="342900" indent="-342900">
              <a:buFont typeface="+mj-lt"/>
              <a:buAutoNum type="arabicPeriod"/>
            </a:pPr>
            <a:r>
              <a:rPr lang="en-GB" sz="1600" dirty="0" smtClean="0">
                <a:latin typeface="Calibri Light" panose="020F0302020204030204" pitchFamily="34" charset="0"/>
              </a:rPr>
              <a:t>Mosul Preparedness &amp; Response Updates </a:t>
            </a:r>
          </a:p>
          <a:p>
            <a:pPr marL="857250" lvl="1" indent="-400050">
              <a:buFont typeface="+mj-lt"/>
              <a:buAutoNum type="romanLcPeriod"/>
            </a:pPr>
            <a:r>
              <a:rPr lang="en-US" sz="1600" dirty="0" smtClean="0">
                <a:latin typeface="Calibri Light" panose="020F0302020204030204" pitchFamily="34" charset="0"/>
              </a:rPr>
              <a:t>Cluster </a:t>
            </a:r>
            <a:r>
              <a:rPr lang="en-US" sz="1600" dirty="0">
                <a:latin typeface="Calibri Light" panose="020F0302020204030204" pitchFamily="34" charset="0"/>
              </a:rPr>
              <a:t>Preparedness and Response</a:t>
            </a:r>
          </a:p>
          <a:p>
            <a:pPr marL="857250" lvl="1" indent="-400050">
              <a:buFont typeface="+mj-lt"/>
              <a:buAutoNum type="romanLcPeriod"/>
            </a:pPr>
            <a:r>
              <a:rPr lang="en-US" sz="1600" dirty="0">
                <a:latin typeface="Calibri Light" panose="020F0302020204030204" pitchFamily="34" charset="0"/>
              </a:rPr>
              <a:t>Capacity issues</a:t>
            </a:r>
          </a:p>
          <a:p>
            <a:pPr marL="857250" lvl="1" indent="-400050">
              <a:buFont typeface="+mj-lt"/>
              <a:buAutoNum type="romanLcPeriod"/>
            </a:pPr>
            <a:r>
              <a:rPr lang="en-US" sz="1600" dirty="0">
                <a:latin typeface="Calibri Light" panose="020F0302020204030204" pitchFamily="34" charset="0"/>
              </a:rPr>
              <a:t>Adjustment capacity to adapt to changing scenarios / assumptions (e.g. “in camp” to “out-of-camp” settings</a:t>
            </a:r>
            <a:r>
              <a:rPr lang="en-US" sz="1600" dirty="0" smtClean="0">
                <a:latin typeface="Calibri Light" panose="020F0302020204030204" pitchFamily="34" charset="0"/>
              </a:rPr>
              <a:t>)</a:t>
            </a:r>
          </a:p>
          <a:p>
            <a:pPr marL="857250" lvl="1" indent="-400050">
              <a:buFont typeface="+mj-lt"/>
              <a:buAutoNum type="romanLcPeriod"/>
            </a:pPr>
            <a:r>
              <a:rPr lang="en-US" sz="1600" dirty="0" smtClean="0">
                <a:latin typeface="Calibri Light" panose="020F0302020204030204" pitchFamily="34" charset="0"/>
              </a:rPr>
              <a:t>Guidelines for use of Schools as temporary shelter</a:t>
            </a:r>
            <a:endParaRPr lang="en-US" sz="1600" dirty="0">
              <a:latin typeface="Calibri Light" panose="020F0302020204030204" pitchFamily="34" charset="0"/>
            </a:endParaRPr>
          </a:p>
          <a:p>
            <a:pPr marL="342900" indent="-342900">
              <a:buFont typeface="+mj-lt"/>
              <a:buAutoNum type="arabicPeriod"/>
            </a:pPr>
            <a:r>
              <a:rPr lang="en-GB" sz="1600" dirty="0" smtClean="0">
                <a:latin typeface="Calibri Light" panose="020F0302020204030204" pitchFamily="34" charset="0"/>
              </a:rPr>
              <a:t>Governorate </a:t>
            </a:r>
            <a:r>
              <a:rPr lang="en-GB" sz="1600" dirty="0">
                <a:latin typeface="Calibri Light" panose="020F0302020204030204" pitchFamily="34" charset="0"/>
              </a:rPr>
              <a:t>and Agencies </a:t>
            </a:r>
            <a:r>
              <a:rPr lang="en-GB" sz="1600" dirty="0" smtClean="0">
                <a:latin typeface="Calibri Light" panose="020F0302020204030204" pitchFamily="34" charset="0"/>
              </a:rPr>
              <a:t>Updates</a:t>
            </a:r>
          </a:p>
          <a:p>
            <a:pPr marL="342900" lvl="0" indent="-342900">
              <a:buFont typeface="+mj-lt"/>
              <a:buAutoNum type="arabicPeriod"/>
            </a:pPr>
            <a:r>
              <a:rPr lang="en-US" sz="1600" dirty="0">
                <a:latin typeface="Calibri Light" panose="020F0302020204030204" pitchFamily="34" charset="0"/>
              </a:rPr>
              <a:t>Update on HNO/HRP/Flash Appeal processes</a:t>
            </a:r>
          </a:p>
          <a:p>
            <a:pPr marL="342900" lvl="0" indent="-342900">
              <a:buFont typeface="+mj-lt"/>
              <a:buAutoNum type="arabicPeriod"/>
            </a:pPr>
            <a:r>
              <a:rPr lang="en-US" sz="1600" dirty="0">
                <a:latin typeface="Calibri Light" panose="020F0302020204030204" pitchFamily="34" charset="0"/>
              </a:rPr>
              <a:t>Shelter/NFI Cluster issues</a:t>
            </a:r>
            <a:r>
              <a:rPr lang="en-US" sz="1600" dirty="0" smtClean="0">
                <a:latin typeface="Calibri Light" panose="020F0302020204030204" pitchFamily="34" charset="0"/>
              </a:rPr>
              <a:t>: Organigram; tasks; responsibilities; workflows; work-plans and SAG</a:t>
            </a:r>
            <a:endParaRPr lang="en-US" sz="1600" dirty="0">
              <a:latin typeface="Calibri Light" panose="020F0302020204030204" pitchFamily="34" charset="0"/>
            </a:endParaRPr>
          </a:p>
          <a:p>
            <a:pPr marL="342900" indent="-342900">
              <a:buFont typeface="+mj-lt"/>
              <a:buAutoNum type="arabicPeriod"/>
            </a:pPr>
            <a:r>
              <a:rPr lang="en-GB" sz="1600" dirty="0" smtClean="0">
                <a:latin typeface="Calibri Light" panose="020F0302020204030204" pitchFamily="34" charset="0"/>
              </a:rPr>
              <a:t>AOB</a:t>
            </a:r>
            <a:endParaRPr lang="en-GB" sz="1600" dirty="0" smtClean="0">
              <a:solidFill>
                <a:srgbClr val="FF0000"/>
              </a:solidFill>
              <a:latin typeface="Calibri Light" panose="020F0302020204030204" pitchFamily="34" charset="0"/>
            </a:endParaRPr>
          </a:p>
          <a:p>
            <a:pPr marL="285750" lvl="0" indent="-285750">
              <a:buFont typeface="Wingdings" panose="05000000000000000000" pitchFamily="2" charset="2"/>
              <a:buChar char="Ø"/>
            </a:pPr>
            <a:endParaRPr lang="en-GB" sz="1600" dirty="0" smtClean="0">
              <a:solidFill>
                <a:srgbClr val="FF0000"/>
              </a:solidFill>
              <a:latin typeface="Calibri Light" panose="020F0302020204030204" pitchFamily="34" charset="0"/>
            </a:endParaRPr>
          </a:p>
          <a:p>
            <a:pPr algn="r"/>
            <a:r>
              <a:rPr lang="en-US" sz="1400" i="1" dirty="0" smtClean="0">
                <a:solidFill>
                  <a:schemeClr val="tx1">
                    <a:lumMod val="65000"/>
                    <a:lumOff val="35000"/>
                  </a:schemeClr>
                </a:solidFill>
                <a:latin typeface="Calibri Light" panose="020F0302020204030204" pitchFamily="34" charset="0"/>
              </a:rPr>
              <a:t>Wednesday, </a:t>
            </a:r>
            <a:r>
              <a:rPr lang="en-US" sz="1400" i="1" smtClean="0">
                <a:solidFill>
                  <a:schemeClr val="tx1">
                    <a:lumMod val="65000"/>
                    <a:lumOff val="35000"/>
                  </a:schemeClr>
                </a:solidFill>
                <a:latin typeface="Calibri Light" panose="020F0302020204030204" pitchFamily="34" charset="0"/>
              </a:rPr>
              <a:t>02</a:t>
            </a:r>
            <a:r>
              <a:rPr lang="en-US" sz="1400" i="1" baseline="30000" smtClean="0">
                <a:solidFill>
                  <a:schemeClr val="tx1">
                    <a:lumMod val="65000"/>
                    <a:lumOff val="35000"/>
                  </a:schemeClr>
                </a:solidFill>
                <a:latin typeface="Calibri Light" panose="020F0302020204030204" pitchFamily="34" charset="0"/>
              </a:rPr>
              <a:t>nd</a:t>
            </a:r>
            <a:r>
              <a:rPr lang="en-US" sz="1400" i="1" smtClean="0">
                <a:solidFill>
                  <a:schemeClr val="tx1">
                    <a:lumMod val="65000"/>
                    <a:lumOff val="35000"/>
                  </a:schemeClr>
                </a:solidFill>
                <a:latin typeface="Calibri Light" panose="020F0302020204030204" pitchFamily="34" charset="0"/>
              </a:rPr>
              <a:t> November  </a:t>
            </a:r>
            <a:r>
              <a:rPr lang="en-US" sz="1400" i="1" dirty="0">
                <a:solidFill>
                  <a:schemeClr val="tx1">
                    <a:lumMod val="65000"/>
                    <a:lumOff val="35000"/>
                  </a:schemeClr>
                </a:solidFill>
                <a:latin typeface="Calibri Light" panose="020F0302020204030204" pitchFamily="34" charset="0"/>
              </a:rPr>
              <a:t>2016</a:t>
            </a:r>
          </a:p>
        </p:txBody>
      </p:sp>
    </p:spTree>
    <p:extLst>
      <p:ext uri="{BB962C8B-B14F-4D97-AF65-F5344CB8AC3E}">
        <p14:creationId xmlns:p14="http://schemas.microsoft.com/office/powerpoint/2010/main" val="309218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10</a:t>
            </a:fld>
            <a:endParaRPr lang="en-GB" dirty="0">
              <a:latin typeface="Calibri"/>
            </a:endParaRPr>
          </a:p>
        </p:txBody>
      </p:sp>
      <p:sp>
        <p:nvSpPr>
          <p:cNvPr id="8" name="Title 1"/>
          <p:cNvSpPr txBox="1">
            <a:spLocks/>
          </p:cNvSpPr>
          <p:nvPr/>
        </p:nvSpPr>
        <p:spPr>
          <a:xfrm>
            <a:off x="399494" y="7766"/>
            <a:ext cx="8353889"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pPr>
            <a:r>
              <a:rPr lang="en-GB" sz="1600" b="0" dirty="0">
                <a:latin typeface="Calibri Light" panose="020F0302020204030204" pitchFamily="34" charset="0"/>
              </a:rPr>
              <a:t>Mosul Preparedness &amp; Response Updates</a:t>
            </a:r>
            <a:r>
              <a:rPr lang="en-GB" sz="1600" b="0" dirty="0" smtClean="0">
                <a:latin typeface="Calibri Light" panose="020F0302020204030204" pitchFamily="34" charset="0"/>
              </a:rPr>
              <a:t>:</a:t>
            </a:r>
            <a:r>
              <a:rPr lang="en-US" sz="1600" b="0" dirty="0">
                <a:solidFill>
                  <a:srgbClr val="0070C0"/>
                </a:solidFill>
                <a:latin typeface="Calibri Light" panose="020F0302020204030204" pitchFamily="34" charset="0"/>
              </a:rPr>
              <a:t> </a:t>
            </a:r>
            <a:r>
              <a:rPr lang="en-US" sz="1600" b="0" dirty="0">
                <a:solidFill>
                  <a:srgbClr val="C00000"/>
                </a:solidFill>
                <a:latin typeface="Calibri Light" panose="020F0302020204030204" pitchFamily="34" charset="0"/>
              </a:rPr>
              <a:t>Cluster Preparedness </a:t>
            </a:r>
            <a:r>
              <a:rPr lang="en-US" sz="1600" b="0" dirty="0">
                <a:solidFill>
                  <a:srgbClr val="0070C0"/>
                </a:solidFill>
                <a:latin typeface="Calibri Light" panose="020F0302020204030204" pitchFamily="34" charset="0"/>
              </a:rPr>
              <a:t>and Response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940"/>
            <a:ext cx="9144000" cy="4641164"/>
          </a:xfrm>
          <a:prstGeom prst="rect">
            <a:avLst/>
          </a:prstGeom>
        </p:spPr>
      </p:pic>
    </p:spTree>
    <p:extLst>
      <p:ext uri="{BB962C8B-B14F-4D97-AF65-F5344CB8AC3E}">
        <p14:creationId xmlns:p14="http://schemas.microsoft.com/office/powerpoint/2010/main" val="2936010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11</a:t>
            </a:fld>
            <a:endParaRPr lang="en-GB" dirty="0">
              <a:latin typeface="Calibri"/>
            </a:endParaRPr>
          </a:p>
        </p:txBody>
      </p:sp>
      <p:sp>
        <p:nvSpPr>
          <p:cNvPr id="8" name="Title 1"/>
          <p:cNvSpPr txBox="1">
            <a:spLocks/>
          </p:cNvSpPr>
          <p:nvPr/>
        </p:nvSpPr>
        <p:spPr>
          <a:xfrm>
            <a:off x="435006" y="7766"/>
            <a:ext cx="8251794"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pPr>
            <a:r>
              <a:rPr lang="en-GB" sz="1600" b="0" dirty="0">
                <a:latin typeface="Calibri Light" panose="020F0302020204030204" pitchFamily="34" charset="0"/>
              </a:rPr>
              <a:t>Mosul Preparedness &amp; Response Updates</a:t>
            </a:r>
            <a:r>
              <a:rPr lang="en-GB" sz="1600" b="0" dirty="0" smtClean="0">
                <a:latin typeface="Calibri Light" panose="020F0302020204030204" pitchFamily="34" charset="0"/>
              </a:rPr>
              <a:t>:</a:t>
            </a:r>
            <a:r>
              <a:rPr lang="en-US" sz="1600" b="0" dirty="0">
                <a:solidFill>
                  <a:srgbClr val="0070C0"/>
                </a:solidFill>
                <a:latin typeface="Calibri Light" panose="020F0302020204030204" pitchFamily="34" charset="0"/>
              </a:rPr>
              <a:t> </a:t>
            </a:r>
            <a:r>
              <a:rPr lang="en-US" sz="1600" b="0" dirty="0">
                <a:solidFill>
                  <a:srgbClr val="C00000"/>
                </a:solidFill>
                <a:latin typeface="Calibri Light" panose="020F0302020204030204" pitchFamily="34" charset="0"/>
              </a:rPr>
              <a:t>Cluster Preparedness </a:t>
            </a:r>
            <a:r>
              <a:rPr lang="en-US" sz="1600" b="0" dirty="0">
                <a:solidFill>
                  <a:srgbClr val="0070C0"/>
                </a:solidFill>
                <a:latin typeface="Calibri Light" panose="020F0302020204030204" pitchFamily="34" charset="0"/>
              </a:rPr>
              <a:t>and Response</a:t>
            </a:r>
          </a:p>
        </p:txBody>
      </p:sp>
      <p:pic>
        <p:nvPicPr>
          <p:cNvPr id="2050" name="Picture 2" descr="C:\Users\mtia\Pictures\NFI 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436" y="360615"/>
            <a:ext cx="6505685" cy="459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29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12</a:t>
            </a:fld>
            <a:endParaRPr lang="en-GB" dirty="0">
              <a:latin typeface="Calibri"/>
            </a:endParaRPr>
          </a:p>
        </p:txBody>
      </p:sp>
      <p:sp>
        <p:nvSpPr>
          <p:cNvPr id="8" name="Title 1"/>
          <p:cNvSpPr txBox="1">
            <a:spLocks/>
          </p:cNvSpPr>
          <p:nvPr/>
        </p:nvSpPr>
        <p:spPr>
          <a:xfrm>
            <a:off x="426128" y="7766"/>
            <a:ext cx="8260672"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pPr>
            <a:r>
              <a:rPr lang="en-GB" sz="1600" b="0" dirty="0">
                <a:latin typeface="Calibri Light" panose="020F0302020204030204" pitchFamily="34" charset="0"/>
              </a:rPr>
              <a:t>Mosul Preparedness &amp; Response Updates</a:t>
            </a:r>
            <a:r>
              <a:rPr lang="en-GB" sz="1600" b="0" dirty="0" smtClean="0">
                <a:latin typeface="Calibri Light" panose="020F0302020204030204" pitchFamily="34" charset="0"/>
              </a:rPr>
              <a:t>:</a:t>
            </a:r>
            <a:r>
              <a:rPr lang="en-US" sz="1600" b="0" dirty="0">
                <a:solidFill>
                  <a:srgbClr val="0070C0"/>
                </a:solidFill>
                <a:latin typeface="Calibri Light" panose="020F0302020204030204" pitchFamily="34" charset="0"/>
              </a:rPr>
              <a:t> </a:t>
            </a:r>
            <a:r>
              <a:rPr lang="en-US" sz="1600" b="0" dirty="0">
                <a:solidFill>
                  <a:srgbClr val="C00000"/>
                </a:solidFill>
                <a:latin typeface="Calibri Light" panose="020F0302020204030204" pitchFamily="34" charset="0"/>
              </a:rPr>
              <a:t>Cluster Preparedness </a:t>
            </a:r>
            <a:r>
              <a:rPr lang="en-US" sz="1600" b="0" dirty="0">
                <a:solidFill>
                  <a:srgbClr val="0070C0"/>
                </a:solidFill>
                <a:latin typeface="Calibri Light" panose="020F0302020204030204" pitchFamily="34" charset="0"/>
              </a:rPr>
              <a:t>and Response</a:t>
            </a:r>
          </a:p>
        </p:txBody>
      </p:sp>
      <p:pic>
        <p:nvPicPr>
          <p:cNvPr id="5" name="Picture 3" descr="C:\Users\mtia\Pictures\Shelter 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435" y="372647"/>
            <a:ext cx="6505685" cy="459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199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13</a:t>
            </a:fld>
            <a:endParaRPr lang="en-GB" dirty="0">
              <a:latin typeface="Calibri"/>
            </a:endParaRPr>
          </a:p>
        </p:txBody>
      </p:sp>
      <p:sp>
        <p:nvSpPr>
          <p:cNvPr id="6" name="Subtitle 2"/>
          <p:cNvSpPr txBox="1">
            <a:spLocks/>
          </p:cNvSpPr>
          <p:nvPr/>
        </p:nvSpPr>
        <p:spPr>
          <a:xfrm>
            <a:off x="251460" y="491490"/>
            <a:ext cx="8766810" cy="4091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itchFamily="2" charset="2"/>
              <a:buChar char="Ø"/>
            </a:pPr>
            <a:endParaRPr lang="en-US" sz="1900" dirty="0" smtClean="0">
              <a:solidFill>
                <a:srgbClr val="585859"/>
              </a:solidFill>
              <a:latin typeface="Calibri Light" panose="020F0302020204030204" pitchFamily="34" charset="0"/>
            </a:endParaRPr>
          </a:p>
          <a:p>
            <a:pPr marL="457200" indent="-457200">
              <a:buFont typeface="Wingdings" pitchFamily="2" charset="2"/>
              <a:buChar char="Ø"/>
            </a:pPr>
            <a:r>
              <a:rPr lang="en-US" sz="1900" dirty="0" smtClean="0">
                <a:solidFill>
                  <a:srgbClr val="585859"/>
                </a:solidFill>
                <a:latin typeface="Calibri Light" panose="020F0302020204030204" pitchFamily="34" charset="0"/>
              </a:rPr>
              <a:t>Creation </a:t>
            </a:r>
            <a:r>
              <a:rPr lang="en-US" sz="1900" dirty="0">
                <a:solidFill>
                  <a:srgbClr val="585859"/>
                </a:solidFill>
                <a:latin typeface="Calibri Light" panose="020F0302020204030204" pitchFamily="34" charset="0"/>
              </a:rPr>
              <a:t>of simple Kobo form, capturing key information + GPS points is most effective method. Allows for:</a:t>
            </a:r>
          </a:p>
          <a:p>
            <a:pPr marL="914400" lvl="1" indent="-457200">
              <a:buFont typeface="Wingdings" panose="05000000000000000000" pitchFamily="2" charset="2"/>
              <a:buChar char="Ø"/>
            </a:pPr>
            <a:r>
              <a:rPr lang="en-US" sz="1900" dirty="0">
                <a:solidFill>
                  <a:srgbClr val="585859"/>
                </a:solidFill>
                <a:latin typeface="Calibri Light" panose="020F0302020204030204" pitchFamily="34" charset="0"/>
              </a:rPr>
              <a:t>GPS location </a:t>
            </a:r>
          </a:p>
          <a:p>
            <a:pPr marL="914400" lvl="1" indent="-457200">
              <a:buFont typeface="Wingdings" panose="05000000000000000000" pitchFamily="2" charset="2"/>
              <a:buChar char="Ø"/>
            </a:pPr>
            <a:r>
              <a:rPr lang="en-US" sz="1900" dirty="0">
                <a:solidFill>
                  <a:srgbClr val="585859"/>
                </a:solidFill>
                <a:latin typeface="Calibri Light" panose="020F0302020204030204" pitchFamily="34" charset="0"/>
              </a:rPr>
              <a:t>Real-time reporting on activities (program staff complete form at distribution location, upload to server once in area with Wi-Fi)</a:t>
            </a:r>
          </a:p>
          <a:p>
            <a:pPr marL="914400" lvl="1" indent="-457200">
              <a:buFont typeface="Wingdings" panose="05000000000000000000" pitchFamily="2" charset="2"/>
              <a:buChar char="Ø"/>
            </a:pPr>
            <a:r>
              <a:rPr lang="en-US" sz="1900" dirty="0">
                <a:solidFill>
                  <a:srgbClr val="585859"/>
                </a:solidFill>
                <a:latin typeface="Calibri Light" panose="020F0302020204030204" pitchFamily="34" charset="0"/>
              </a:rPr>
              <a:t>Reporting requests completed in 5 minutes at </a:t>
            </a:r>
            <a:r>
              <a:rPr lang="en-US" sz="1900" dirty="0" smtClean="0">
                <a:solidFill>
                  <a:srgbClr val="585859"/>
                </a:solidFill>
                <a:latin typeface="Calibri Light" panose="020F0302020204030204" pitchFamily="34" charset="0"/>
              </a:rPr>
              <a:t>distribution</a:t>
            </a:r>
          </a:p>
          <a:p>
            <a:pPr marL="914400" lvl="1" indent="-457200">
              <a:buFont typeface="Wingdings" panose="05000000000000000000" pitchFamily="2" charset="2"/>
              <a:buChar char="Ø"/>
            </a:pPr>
            <a:endParaRPr lang="en-US" sz="1900" dirty="0">
              <a:solidFill>
                <a:srgbClr val="585859"/>
              </a:solidFill>
              <a:latin typeface="Calibri Light" panose="020F0302020204030204" pitchFamily="34" charset="0"/>
            </a:endParaRPr>
          </a:p>
          <a:p>
            <a:pPr marL="914400" lvl="1" indent="-457200">
              <a:buFont typeface="Wingdings" panose="05000000000000000000" pitchFamily="2" charset="2"/>
              <a:buChar char="Ø"/>
            </a:pPr>
            <a:r>
              <a:rPr lang="en-US" sz="1900" dirty="0" smtClean="0">
                <a:solidFill>
                  <a:srgbClr val="585859"/>
                </a:solidFill>
                <a:latin typeface="Calibri Light" panose="020F0302020204030204" pitchFamily="34" charset="0"/>
              </a:rPr>
              <a:t>Update: REACH has completed the response matrix and now migrated into </a:t>
            </a:r>
            <a:r>
              <a:rPr lang="en-US" sz="1900" dirty="0">
                <a:solidFill>
                  <a:srgbClr val="585859"/>
                </a:solidFill>
                <a:latin typeface="Calibri Light" panose="020F0302020204030204" pitchFamily="34" charset="0"/>
              </a:rPr>
              <a:t>K</a:t>
            </a:r>
            <a:r>
              <a:rPr lang="en-US" sz="1900" dirty="0" smtClean="0">
                <a:solidFill>
                  <a:srgbClr val="585859"/>
                </a:solidFill>
                <a:latin typeface="Calibri Light" panose="020F0302020204030204" pitchFamily="34" charset="0"/>
              </a:rPr>
              <a:t>obo Form</a:t>
            </a:r>
          </a:p>
          <a:p>
            <a:pPr marL="914400" lvl="1" indent="-457200">
              <a:buFont typeface="Wingdings" panose="05000000000000000000" pitchFamily="2" charset="2"/>
              <a:buChar char="Ø"/>
            </a:pPr>
            <a:r>
              <a:rPr lang="en-US" sz="1900" dirty="0" smtClean="0">
                <a:solidFill>
                  <a:srgbClr val="0070C0"/>
                </a:solidFill>
                <a:latin typeface="Calibri Light" panose="020F0302020204030204" pitchFamily="34" charset="0"/>
              </a:rPr>
              <a:t>6 Slides presentation on how to report into Kobo</a:t>
            </a:r>
            <a:endParaRPr lang="en-US" sz="1900" dirty="0">
              <a:solidFill>
                <a:srgbClr val="0070C0"/>
              </a:solidFill>
              <a:latin typeface="Calibri Light" panose="020F0302020204030204" pitchFamily="34" charset="0"/>
            </a:endParaRPr>
          </a:p>
        </p:txBody>
      </p:sp>
      <p:sp>
        <p:nvSpPr>
          <p:cNvPr id="8" name="Title 1"/>
          <p:cNvSpPr txBox="1">
            <a:spLocks/>
          </p:cNvSpPr>
          <p:nvPr/>
        </p:nvSpPr>
        <p:spPr>
          <a:xfrm>
            <a:off x="506026" y="96546"/>
            <a:ext cx="8078681" cy="569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pPr>
            <a:r>
              <a:rPr lang="en-GB" sz="2200" b="0" dirty="0">
                <a:latin typeface="Calibri Light" panose="020F0302020204030204" pitchFamily="34" charset="0"/>
              </a:rPr>
              <a:t>Mosul Preparedness &amp; Response Updates</a:t>
            </a:r>
            <a:r>
              <a:rPr lang="en-GB" sz="2200" b="0" dirty="0" smtClean="0">
                <a:latin typeface="Calibri Light" panose="020F0302020204030204" pitchFamily="34" charset="0"/>
              </a:rPr>
              <a:t>:</a:t>
            </a:r>
            <a:r>
              <a:rPr lang="en-US" sz="2200" b="0" dirty="0">
                <a:solidFill>
                  <a:srgbClr val="0070C0"/>
                </a:solidFill>
                <a:latin typeface="Calibri Light" panose="020F0302020204030204" pitchFamily="34" charset="0"/>
              </a:rPr>
              <a:t> Cluster Preparedness and </a:t>
            </a:r>
            <a:r>
              <a:rPr lang="en-US" sz="2200" b="0" dirty="0" smtClean="0">
                <a:solidFill>
                  <a:srgbClr val="C00000"/>
                </a:solidFill>
                <a:latin typeface="Calibri Light" panose="020F0302020204030204" pitchFamily="34" charset="0"/>
              </a:rPr>
              <a:t>Response / Reporting</a:t>
            </a:r>
            <a:endParaRPr lang="en-US" sz="2200" b="0" dirty="0">
              <a:solidFill>
                <a:srgbClr val="C00000"/>
              </a:solidFill>
              <a:latin typeface="Calibri Light" panose="020F0302020204030204" pitchFamily="34" charset="0"/>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919338664"/>
              </p:ext>
            </p:extLst>
          </p:nvPr>
        </p:nvGraphicFramePr>
        <p:xfrm>
          <a:off x="6673853" y="3581237"/>
          <a:ext cx="1106424" cy="933546"/>
        </p:xfrm>
        <a:graphic>
          <a:graphicData uri="http://schemas.openxmlformats.org/presentationml/2006/ole">
            <mc:AlternateContent xmlns:mc="http://schemas.openxmlformats.org/markup-compatibility/2006">
              <mc:Choice xmlns:v="urn:schemas-microsoft-com:vml" Requires="v">
                <p:oleObj spid="_x0000_s1057"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6673853" y="3581237"/>
                        <a:ext cx="1106424" cy="933546"/>
                      </a:xfrm>
                      <a:prstGeom prst="rect">
                        <a:avLst/>
                      </a:prstGeom>
                    </p:spPr>
                  </p:pic>
                </p:oleObj>
              </mc:Fallback>
            </mc:AlternateContent>
          </a:graphicData>
        </a:graphic>
      </p:graphicFrame>
    </p:spTree>
    <p:extLst>
      <p:ext uri="{BB962C8B-B14F-4D97-AF65-F5344CB8AC3E}">
        <p14:creationId xmlns:p14="http://schemas.microsoft.com/office/powerpoint/2010/main" val="3460500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14</a:t>
            </a:fld>
            <a:endParaRPr lang="en-GB" dirty="0">
              <a:latin typeface="Calibri"/>
            </a:endParaRPr>
          </a:p>
        </p:txBody>
      </p:sp>
      <p:sp>
        <p:nvSpPr>
          <p:cNvPr id="6" name="Subtitle 2"/>
          <p:cNvSpPr txBox="1">
            <a:spLocks/>
          </p:cNvSpPr>
          <p:nvPr/>
        </p:nvSpPr>
        <p:spPr>
          <a:xfrm>
            <a:off x="251460" y="491490"/>
            <a:ext cx="8766810" cy="4091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itchFamily="2" charset="2"/>
              <a:buChar char="Ø"/>
            </a:pPr>
            <a:endParaRPr lang="en-US" sz="2000" dirty="0" smtClean="0">
              <a:solidFill>
                <a:srgbClr val="585859"/>
              </a:solidFill>
              <a:latin typeface="Calibri Light" panose="020F0302020204030204" pitchFamily="34" charset="0"/>
            </a:endParaRPr>
          </a:p>
          <a:p>
            <a:pPr marL="457200" indent="-457200">
              <a:buFont typeface="Wingdings" pitchFamily="2" charset="2"/>
              <a:buChar char="Ø"/>
            </a:pPr>
            <a:r>
              <a:rPr lang="en-US" sz="2000" dirty="0" smtClean="0">
                <a:solidFill>
                  <a:srgbClr val="C00000"/>
                </a:solidFill>
                <a:latin typeface="Calibri Light" panose="020F0302020204030204" pitchFamily="34" charset="0"/>
              </a:rPr>
              <a:t>Capacity and reporting issues</a:t>
            </a:r>
            <a:r>
              <a:rPr lang="en-US" sz="2000" dirty="0" smtClean="0">
                <a:latin typeface="Calibri Light" panose="020F0302020204030204" pitchFamily="34" charset="0"/>
              </a:rPr>
              <a:t>: </a:t>
            </a:r>
            <a:r>
              <a:rPr lang="en-US" sz="2000" dirty="0" smtClean="0">
                <a:solidFill>
                  <a:srgbClr val="C00000"/>
                </a:solidFill>
                <a:latin typeface="Calibri Light" panose="020F0302020204030204" pitchFamily="34" charset="0"/>
              </a:rPr>
              <a:t>kits vs. single items; relevance of information</a:t>
            </a:r>
          </a:p>
          <a:p>
            <a:pPr marL="457200" indent="-457200">
              <a:buFont typeface="Wingdings" pitchFamily="2" charset="2"/>
              <a:buChar char="Ø"/>
            </a:pPr>
            <a:r>
              <a:rPr lang="en-US" sz="2000" dirty="0" smtClean="0">
                <a:latin typeface="Calibri Light" panose="020F0302020204030204" pitchFamily="34" charset="0"/>
              </a:rPr>
              <a:t>Adjustment </a:t>
            </a:r>
            <a:r>
              <a:rPr lang="en-US" sz="2000" dirty="0">
                <a:latin typeface="Calibri Light" panose="020F0302020204030204" pitchFamily="34" charset="0"/>
              </a:rPr>
              <a:t>capacity to adapt to changing scenarios / assumptions (e.g. “in camp” to “out-of-camp” settings</a:t>
            </a:r>
            <a:r>
              <a:rPr lang="en-US" sz="2000" dirty="0" smtClean="0">
                <a:latin typeface="Calibri Light" panose="020F0302020204030204" pitchFamily="34" charset="0"/>
              </a:rPr>
              <a:t>)</a:t>
            </a:r>
          </a:p>
          <a:p>
            <a:pPr marL="457200" indent="-457200">
              <a:buFont typeface="Wingdings" pitchFamily="2" charset="2"/>
              <a:buChar char="Ø"/>
            </a:pPr>
            <a:r>
              <a:rPr lang="en-US" sz="2000" dirty="0" smtClean="0">
                <a:latin typeface="Calibri Light" panose="020F0302020204030204" pitchFamily="34" charset="0"/>
              </a:rPr>
              <a:t>Other response options for displaces and </a:t>
            </a:r>
            <a:r>
              <a:rPr lang="en-US" sz="2000" dirty="0" smtClean="0">
                <a:latin typeface="Calibri Light" panose="020F0302020204030204" pitchFamily="34" charset="0"/>
              </a:rPr>
              <a:t>non-displaced</a:t>
            </a:r>
          </a:p>
          <a:p>
            <a:pPr marL="457200" indent="-457200">
              <a:buFont typeface="Wingdings" pitchFamily="2" charset="2"/>
              <a:buChar char="Ø"/>
            </a:pPr>
            <a:r>
              <a:rPr lang="en-US" sz="2000" dirty="0">
                <a:latin typeface="Calibri Light" panose="020F0302020204030204" pitchFamily="34" charset="0"/>
              </a:rPr>
              <a:t>Guidelines for use of Schools as temporary </a:t>
            </a:r>
            <a:r>
              <a:rPr lang="en-US" sz="2000" dirty="0" smtClean="0">
                <a:latin typeface="Calibri Light" panose="020F0302020204030204" pitchFamily="34" charset="0"/>
              </a:rPr>
              <a:t>shelter (next slide)</a:t>
            </a:r>
            <a:endParaRPr lang="en-US" sz="2000" dirty="0">
              <a:latin typeface="Calibri Light" panose="020F0302020204030204" pitchFamily="34" charset="0"/>
            </a:endParaRPr>
          </a:p>
        </p:txBody>
      </p:sp>
      <p:sp>
        <p:nvSpPr>
          <p:cNvPr id="8" name="Title 1"/>
          <p:cNvSpPr txBox="1">
            <a:spLocks/>
          </p:cNvSpPr>
          <p:nvPr/>
        </p:nvSpPr>
        <p:spPr>
          <a:xfrm>
            <a:off x="443883" y="78790"/>
            <a:ext cx="8242918"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lvl="1" indent="-342900" defTabSz="914400">
              <a:spcBef>
                <a:spcPct val="0"/>
              </a:spcBef>
              <a:buFont typeface="+mj-lt"/>
              <a:buAutoNum type="arabicPeriod" startAt="3"/>
            </a:pPr>
            <a:r>
              <a:rPr lang="en-GB" sz="2200" b="0" dirty="0">
                <a:latin typeface="Calibri Light" panose="020F0302020204030204" pitchFamily="34" charset="0"/>
              </a:rPr>
              <a:t>Mosul Preparedness &amp; Response Updates</a:t>
            </a:r>
            <a:r>
              <a:rPr lang="en-GB" sz="2200" b="0" dirty="0" smtClean="0">
                <a:latin typeface="Calibri Light" panose="020F0302020204030204" pitchFamily="34" charset="0"/>
              </a:rPr>
              <a:t>:</a:t>
            </a:r>
            <a:endParaRPr lang="en-US" sz="2200" dirty="0">
              <a:solidFill>
                <a:srgbClr val="C00000"/>
              </a:solidFill>
              <a:latin typeface="Calibri Light" panose="020F0302020204030204" pitchFamily="34" charset="0"/>
            </a:endParaRPr>
          </a:p>
        </p:txBody>
      </p:sp>
    </p:spTree>
    <p:extLst>
      <p:ext uri="{BB962C8B-B14F-4D97-AF65-F5344CB8AC3E}">
        <p14:creationId xmlns:p14="http://schemas.microsoft.com/office/powerpoint/2010/main" val="1959663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15</a:t>
            </a:fld>
            <a:endParaRPr lang="en-GB" dirty="0">
              <a:latin typeface="Calibri"/>
            </a:endParaRPr>
          </a:p>
        </p:txBody>
      </p:sp>
      <p:sp>
        <p:nvSpPr>
          <p:cNvPr id="6" name="Subtitle 2"/>
          <p:cNvSpPr txBox="1">
            <a:spLocks/>
          </p:cNvSpPr>
          <p:nvPr/>
        </p:nvSpPr>
        <p:spPr>
          <a:xfrm>
            <a:off x="251460" y="491490"/>
            <a:ext cx="8766810" cy="4091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solidFill>
                  <a:srgbClr val="0070C0"/>
                </a:solidFill>
                <a:latin typeface="Calibri Light" panose="020F0302020204030204" pitchFamily="34" charset="0"/>
              </a:rPr>
              <a:t>Guidelines </a:t>
            </a:r>
            <a:r>
              <a:rPr lang="en-US" sz="1600" dirty="0">
                <a:solidFill>
                  <a:srgbClr val="0070C0"/>
                </a:solidFill>
                <a:latin typeface="Calibri Light" panose="020F0302020204030204" pitchFamily="34" charset="0"/>
              </a:rPr>
              <a:t>for use of Schools as temporary </a:t>
            </a:r>
            <a:r>
              <a:rPr lang="en-US" sz="1600" dirty="0" smtClean="0">
                <a:solidFill>
                  <a:srgbClr val="0070C0"/>
                </a:solidFill>
                <a:latin typeface="Calibri Light" panose="020F0302020204030204" pitchFamily="34" charset="0"/>
              </a:rPr>
              <a:t>shelter</a:t>
            </a:r>
          </a:p>
          <a:p>
            <a:pPr marL="0" indent="0">
              <a:buNone/>
            </a:pPr>
            <a:endParaRPr lang="en-US" sz="1600" dirty="0" smtClean="0">
              <a:latin typeface="Calibri Light" panose="020F0302020204030204" pitchFamily="34" charset="0"/>
            </a:endParaRPr>
          </a:p>
          <a:p>
            <a:pPr marL="0" indent="0">
              <a:buNone/>
            </a:pPr>
            <a:r>
              <a:rPr lang="en-US" sz="1600" dirty="0" smtClean="0">
                <a:latin typeface="Calibri Light" panose="020F0302020204030204" pitchFamily="34" charset="0"/>
              </a:rPr>
              <a:t>When </a:t>
            </a:r>
            <a:r>
              <a:rPr lang="en-US" sz="1600" dirty="0">
                <a:latin typeface="Calibri Light" panose="020F0302020204030204" pitchFamily="34" charset="0"/>
              </a:rPr>
              <a:t>schools are designated as temporary shelter, due diligence must be observed at all times as outlined in the Guidelines for use of schools as temporary shelter developed by the Education Cluster.  These guidelines have been shared with Partners though mail chimp on 23th October 2016 by the cluster in three languages, English, Arabic and Kurdistan. </a:t>
            </a:r>
          </a:p>
          <a:p>
            <a:pPr marL="0" indent="0">
              <a:buNone/>
            </a:pPr>
            <a:endParaRPr lang="en-US" sz="1600" dirty="0" smtClean="0">
              <a:latin typeface="Calibri Light" panose="020F0302020204030204" pitchFamily="34" charset="0"/>
            </a:endParaRPr>
          </a:p>
          <a:p>
            <a:pPr marL="0" indent="0">
              <a:buNone/>
            </a:pPr>
            <a:r>
              <a:rPr lang="en-US" sz="1600" dirty="0" smtClean="0">
                <a:latin typeface="Calibri Light" panose="020F0302020204030204" pitchFamily="34" charset="0"/>
              </a:rPr>
              <a:t>Key </a:t>
            </a:r>
            <a:r>
              <a:rPr lang="en-US" sz="1600" dirty="0">
                <a:latin typeface="Calibri Light" panose="020F0302020204030204" pitchFamily="34" charset="0"/>
              </a:rPr>
              <a:t>issues to note</a:t>
            </a:r>
            <a:r>
              <a:rPr lang="en-US" sz="1600" dirty="0" smtClean="0">
                <a:latin typeface="Calibri Light" panose="020F0302020204030204" pitchFamily="34" charset="0"/>
              </a:rPr>
              <a:t>:</a:t>
            </a:r>
            <a:endParaRPr lang="en-US" sz="1600" dirty="0">
              <a:latin typeface="Calibri Light" panose="020F0302020204030204" pitchFamily="34" charset="0"/>
            </a:endParaRPr>
          </a:p>
          <a:p>
            <a:r>
              <a:rPr lang="en-US" sz="1600" dirty="0">
                <a:latin typeface="Calibri Light" panose="020F0302020204030204" pitchFamily="34" charset="0"/>
              </a:rPr>
              <a:t>The DoE, headmaster and PTA should be involved in the development of guidelines on the use of each school as a shelter</a:t>
            </a:r>
          </a:p>
          <a:p>
            <a:r>
              <a:rPr lang="en-US" sz="1600" dirty="0">
                <a:latin typeface="Calibri Light" panose="020F0302020204030204" pitchFamily="34" charset="0"/>
              </a:rPr>
              <a:t>When a school is selected as shelter, a deadline for the return to its original function should be</a:t>
            </a:r>
          </a:p>
          <a:p>
            <a:pPr marL="0" indent="0">
              <a:buNone/>
            </a:pPr>
            <a:r>
              <a:rPr lang="en-US" sz="1600" dirty="0">
                <a:latin typeface="Calibri Light" panose="020F0302020204030204" pitchFamily="34" charset="0"/>
              </a:rPr>
              <a:t>         established from the beginning, communicated to all, and respected.</a:t>
            </a:r>
          </a:p>
          <a:p>
            <a:r>
              <a:rPr lang="en-US" sz="1600" dirty="0">
                <a:latin typeface="Calibri Light" panose="020F0302020204030204" pitchFamily="34" charset="0"/>
              </a:rPr>
              <a:t>Shelter Cluster and CCCM Cluster to work with authorities on finding alternative accommodation options so that the schools can be vacated as soon as possible.</a:t>
            </a:r>
          </a:p>
          <a:p>
            <a:pPr marL="0" indent="0">
              <a:buNone/>
            </a:pPr>
            <a:r>
              <a:rPr lang="en-US" sz="1600" dirty="0">
                <a:latin typeface="Calibri Light" panose="020F0302020204030204" pitchFamily="34" charset="0"/>
              </a:rPr>
              <a:t>	</a:t>
            </a:r>
            <a:endParaRPr lang="en-US" sz="1600" dirty="0" smtClean="0">
              <a:latin typeface="Calibri Light" panose="020F0302020204030204" pitchFamily="34" charset="0"/>
            </a:endParaRPr>
          </a:p>
          <a:p>
            <a:pPr marL="0" indent="0">
              <a:buNone/>
            </a:pPr>
            <a:endParaRPr lang="en-US" sz="1600" dirty="0">
              <a:solidFill>
                <a:srgbClr val="C00000"/>
              </a:solidFill>
              <a:latin typeface="Calibri Light" panose="020F0302020204030204" pitchFamily="34" charset="0"/>
            </a:endParaRPr>
          </a:p>
        </p:txBody>
      </p:sp>
      <p:sp>
        <p:nvSpPr>
          <p:cNvPr id="8" name="Title 1"/>
          <p:cNvSpPr txBox="1">
            <a:spLocks/>
          </p:cNvSpPr>
          <p:nvPr/>
        </p:nvSpPr>
        <p:spPr>
          <a:xfrm>
            <a:off x="443883" y="78790"/>
            <a:ext cx="8242918"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lvl="1" indent="-342900" defTabSz="914400">
              <a:spcBef>
                <a:spcPct val="0"/>
              </a:spcBef>
              <a:buFont typeface="+mj-lt"/>
              <a:buAutoNum type="arabicPeriod" startAt="3"/>
            </a:pPr>
            <a:r>
              <a:rPr lang="en-GB" sz="2200" b="0" dirty="0">
                <a:latin typeface="Calibri Light" panose="020F0302020204030204" pitchFamily="34" charset="0"/>
              </a:rPr>
              <a:t>Mosul Preparedness &amp; Response Updates</a:t>
            </a:r>
            <a:r>
              <a:rPr lang="en-GB" sz="2200" b="0" dirty="0" smtClean="0">
                <a:latin typeface="Calibri Light" panose="020F0302020204030204" pitchFamily="34" charset="0"/>
              </a:rPr>
              <a:t>:</a:t>
            </a:r>
            <a:endParaRPr lang="en-US" sz="2200" dirty="0">
              <a:solidFill>
                <a:srgbClr val="C00000"/>
              </a:solidFill>
              <a:latin typeface="Calibri Light" panose="020F0302020204030204" pitchFamily="34" charset="0"/>
            </a:endParaRPr>
          </a:p>
        </p:txBody>
      </p:sp>
    </p:spTree>
    <p:extLst>
      <p:ext uri="{BB962C8B-B14F-4D97-AF65-F5344CB8AC3E}">
        <p14:creationId xmlns:p14="http://schemas.microsoft.com/office/powerpoint/2010/main" val="1887778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16</a:t>
            </a:fld>
            <a:endParaRPr lang="en-GB" dirty="0">
              <a:latin typeface="Calibri"/>
            </a:endParaRPr>
          </a:p>
        </p:txBody>
      </p:sp>
      <p:sp>
        <p:nvSpPr>
          <p:cNvPr id="6" name="Subtitle 2"/>
          <p:cNvSpPr txBox="1">
            <a:spLocks/>
          </p:cNvSpPr>
          <p:nvPr/>
        </p:nvSpPr>
        <p:spPr>
          <a:xfrm>
            <a:off x="251460" y="491490"/>
            <a:ext cx="8766810" cy="4091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rgbClr val="0070C0"/>
                </a:solidFill>
                <a:latin typeface="Calibri Light" panose="020F0302020204030204" pitchFamily="34" charset="0"/>
              </a:rPr>
              <a:t>Guidelines for use of Schools as temporary </a:t>
            </a:r>
            <a:r>
              <a:rPr lang="en-US" sz="1600" dirty="0" smtClean="0">
                <a:solidFill>
                  <a:srgbClr val="0070C0"/>
                </a:solidFill>
                <a:latin typeface="Calibri Light" panose="020F0302020204030204" pitchFamily="34" charset="0"/>
              </a:rPr>
              <a:t>shelter</a:t>
            </a:r>
          </a:p>
          <a:p>
            <a:pPr marL="0" indent="0">
              <a:buNone/>
            </a:pPr>
            <a:r>
              <a:rPr lang="en-US" sz="1600" dirty="0">
                <a:latin typeface="Calibri Light" panose="020F0302020204030204" pitchFamily="34" charset="0"/>
              </a:rPr>
              <a:t>	</a:t>
            </a:r>
            <a:endParaRPr lang="en-US" sz="1600" dirty="0" smtClean="0">
              <a:latin typeface="Calibri Light" panose="020F0302020204030204" pitchFamily="34" charset="0"/>
            </a:endParaRPr>
          </a:p>
          <a:p>
            <a:pPr marL="0" indent="0">
              <a:buNone/>
            </a:pPr>
            <a:r>
              <a:rPr lang="en-US" sz="1600" dirty="0" smtClean="0">
                <a:latin typeface="Calibri Light" panose="020F0302020204030204" pitchFamily="34" charset="0"/>
              </a:rPr>
              <a:t>When </a:t>
            </a:r>
            <a:r>
              <a:rPr lang="en-US" sz="1600" dirty="0">
                <a:latin typeface="Calibri Light" panose="020F0302020204030204" pitchFamily="34" charset="0"/>
              </a:rPr>
              <a:t>the coexistence of displaced and students is </a:t>
            </a:r>
            <a:r>
              <a:rPr lang="en-US" sz="1600" dirty="0" smtClean="0">
                <a:latin typeface="Calibri Light" panose="020F0302020204030204" pitchFamily="34" charset="0"/>
              </a:rPr>
              <a:t>inevitable</a:t>
            </a:r>
            <a:endParaRPr lang="en-US" sz="1600" dirty="0">
              <a:latin typeface="Calibri Light" panose="020F0302020204030204" pitchFamily="34" charset="0"/>
            </a:endParaRPr>
          </a:p>
          <a:p>
            <a:r>
              <a:rPr lang="en-US" sz="1600" dirty="0">
                <a:latin typeface="Calibri Light" panose="020F0302020204030204" pitchFamily="34" charset="0"/>
              </a:rPr>
              <a:t>School areas used by displaced people should be separated from areas used by learners.</a:t>
            </a:r>
          </a:p>
          <a:p>
            <a:endParaRPr lang="en-US" sz="1600" dirty="0">
              <a:latin typeface="Calibri Light" panose="020F0302020204030204" pitchFamily="34" charset="0"/>
            </a:endParaRPr>
          </a:p>
          <a:p>
            <a:r>
              <a:rPr lang="en-US" sz="1600" dirty="0">
                <a:latin typeface="Calibri Light" panose="020F0302020204030204" pitchFamily="34" charset="0"/>
              </a:rPr>
              <a:t> If separation is not possible, it is necessary to set time slots for the use of water points in order to avoid any conflict between the learners and displaced.</a:t>
            </a:r>
          </a:p>
          <a:p>
            <a:pPr marL="0" indent="0">
              <a:buNone/>
            </a:pPr>
            <a:endParaRPr lang="en-US" sz="1600" dirty="0" smtClean="0">
              <a:latin typeface="Calibri Light" panose="020F0302020204030204" pitchFamily="34" charset="0"/>
            </a:endParaRPr>
          </a:p>
          <a:p>
            <a:pPr marL="0" indent="0">
              <a:buNone/>
            </a:pPr>
            <a:endParaRPr lang="en-US" sz="1600" dirty="0" smtClean="0">
              <a:latin typeface="Calibri Light" panose="020F0302020204030204" pitchFamily="34" charset="0"/>
            </a:endParaRPr>
          </a:p>
          <a:p>
            <a:pPr marL="0" indent="0">
              <a:buNone/>
            </a:pPr>
            <a:r>
              <a:rPr lang="en-US" sz="1600" dirty="0" smtClean="0">
                <a:solidFill>
                  <a:srgbClr val="C00000"/>
                </a:solidFill>
                <a:latin typeface="Calibri Light" panose="020F0302020204030204" pitchFamily="34" charset="0"/>
              </a:rPr>
              <a:t>Please </a:t>
            </a:r>
            <a:r>
              <a:rPr lang="en-US" sz="1600" dirty="0">
                <a:solidFill>
                  <a:srgbClr val="C00000"/>
                </a:solidFill>
                <a:latin typeface="Calibri Light" panose="020F0302020204030204" pitchFamily="34" charset="0"/>
              </a:rPr>
              <a:t>find more details in the </a:t>
            </a:r>
            <a:r>
              <a:rPr lang="en-US" sz="1600" dirty="0" smtClean="0">
                <a:solidFill>
                  <a:srgbClr val="C00000"/>
                </a:solidFill>
                <a:latin typeface="Calibri Light" panose="020F0302020204030204" pitchFamily="34" charset="0"/>
              </a:rPr>
              <a:t>guidelines</a:t>
            </a:r>
            <a:endParaRPr lang="en-US" sz="1600" dirty="0">
              <a:solidFill>
                <a:srgbClr val="C00000"/>
              </a:solidFill>
              <a:latin typeface="Calibri Light" panose="020F0302020204030204" pitchFamily="34" charset="0"/>
            </a:endParaRPr>
          </a:p>
        </p:txBody>
      </p:sp>
      <p:sp>
        <p:nvSpPr>
          <p:cNvPr id="8" name="Title 1"/>
          <p:cNvSpPr txBox="1">
            <a:spLocks/>
          </p:cNvSpPr>
          <p:nvPr/>
        </p:nvSpPr>
        <p:spPr>
          <a:xfrm>
            <a:off x="443883" y="78790"/>
            <a:ext cx="8242918"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lvl="1" indent="-342900" defTabSz="914400">
              <a:spcBef>
                <a:spcPct val="0"/>
              </a:spcBef>
              <a:buFont typeface="+mj-lt"/>
              <a:buAutoNum type="arabicPeriod" startAt="3"/>
            </a:pPr>
            <a:r>
              <a:rPr lang="en-GB" sz="2200" b="0" dirty="0">
                <a:latin typeface="Calibri Light" panose="020F0302020204030204" pitchFamily="34" charset="0"/>
              </a:rPr>
              <a:t>Mosul Preparedness &amp; Response Updates</a:t>
            </a:r>
            <a:r>
              <a:rPr lang="en-GB" sz="2200" b="0" dirty="0" smtClean="0">
                <a:latin typeface="Calibri Light" panose="020F0302020204030204" pitchFamily="34" charset="0"/>
              </a:rPr>
              <a:t>:</a:t>
            </a:r>
            <a:endParaRPr lang="en-US" sz="2200" dirty="0">
              <a:solidFill>
                <a:srgbClr val="C00000"/>
              </a:solidFill>
              <a:latin typeface="Calibri Light" panose="020F0302020204030204" pitchFamily="34" charset="0"/>
            </a:endParaRPr>
          </a:p>
        </p:txBody>
      </p:sp>
    </p:spTree>
    <p:extLst>
      <p:ext uri="{BB962C8B-B14F-4D97-AF65-F5344CB8AC3E}">
        <p14:creationId xmlns:p14="http://schemas.microsoft.com/office/powerpoint/2010/main" val="3427186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17</a:t>
            </a:fld>
            <a:endParaRPr lang="en-GB" dirty="0"/>
          </a:p>
        </p:txBody>
      </p:sp>
      <p:sp>
        <p:nvSpPr>
          <p:cNvPr id="5" name="Title 1"/>
          <p:cNvSpPr txBox="1">
            <a:spLocks/>
          </p:cNvSpPr>
          <p:nvPr/>
        </p:nvSpPr>
        <p:spPr>
          <a:xfrm>
            <a:off x="488272" y="117792"/>
            <a:ext cx="8198528"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457200" indent="-457200" algn="l">
              <a:buFont typeface="+mj-lt"/>
              <a:buAutoNum type="arabicPeriod" startAt="4"/>
            </a:pPr>
            <a:r>
              <a:rPr lang="en-GB" sz="2200" b="0" dirty="0" smtClean="0">
                <a:latin typeface="Calibri Light" panose="020F0302020204030204" pitchFamily="34" charset="0"/>
              </a:rPr>
              <a:t>Governorate </a:t>
            </a:r>
            <a:r>
              <a:rPr lang="en-GB" sz="2400" b="0" dirty="0" smtClean="0">
                <a:latin typeface="Calibri Light" panose="020F0302020204030204" pitchFamily="34" charset="0"/>
              </a:rPr>
              <a:t>and </a:t>
            </a:r>
            <a:r>
              <a:rPr lang="en-GB" sz="2400" b="0" dirty="0">
                <a:latin typeface="Calibri Light" panose="020F0302020204030204" pitchFamily="34" charset="0"/>
              </a:rPr>
              <a:t>Agencies </a:t>
            </a:r>
            <a:r>
              <a:rPr lang="en-GB" sz="2400" b="0" dirty="0" smtClean="0">
                <a:latin typeface="Calibri Light" panose="020F0302020204030204" pitchFamily="34" charset="0"/>
              </a:rPr>
              <a:t>Updates</a:t>
            </a:r>
            <a:endParaRPr lang="en-GB" sz="2200" b="0" dirty="0">
              <a:latin typeface="Calibri Light" panose="020F0302020204030204" pitchFamily="34" charset="0"/>
            </a:endParaRPr>
          </a:p>
        </p:txBody>
      </p:sp>
    </p:spTree>
    <p:extLst>
      <p:ext uri="{BB962C8B-B14F-4D97-AF65-F5344CB8AC3E}">
        <p14:creationId xmlns:p14="http://schemas.microsoft.com/office/powerpoint/2010/main" val="45325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18</a:t>
            </a:fld>
            <a:endParaRPr lang="en-GB" dirty="0"/>
          </a:p>
        </p:txBody>
      </p:sp>
      <p:sp>
        <p:nvSpPr>
          <p:cNvPr id="5" name="Title 1"/>
          <p:cNvSpPr txBox="1">
            <a:spLocks/>
          </p:cNvSpPr>
          <p:nvPr/>
        </p:nvSpPr>
        <p:spPr>
          <a:xfrm>
            <a:off x="399495" y="117792"/>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457200" indent="-457200" algn="l">
              <a:buFont typeface="+mj-lt"/>
              <a:buAutoNum type="arabicPeriod" startAt="5"/>
            </a:pPr>
            <a:r>
              <a:rPr lang="en-US" sz="2200" b="0" dirty="0">
                <a:latin typeface="Calibri Light" panose="020F0302020204030204" pitchFamily="34" charset="0"/>
              </a:rPr>
              <a:t>Update on HNO/HRP/Flash Appeal processes</a:t>
            </a:r>
            <a:endParaRPr lang="en-GB" sz="2200" b="0" dirty="0">
              <a:latin typeface="Calibri Light" panose="020F0302020204030204" pitchFamily="34" charset="0"/>
            </a:endParaRPr>
          </a:p>
        </p:txBody>
      </p:sp>
      <p:sp>
        <p:nvSpPr>
          <p:cNvPr id="3" name="Rectangle 2"/>
          <p:cNvSpPr/>
          <p:nvPr/>
        </p:nvSpPr>
        <p:spPr>
          <a:xfrm>
            <a:off x="710214" y="780188"/>
            <a:ext cx="7625918" cy="1200329"/>
          </a:xfrm>
          <a:prstGeom prst="rect">
            <a:avLst/>
          </a:prstGeom>
        </p:spPr>
        <p:txBody>
          <a:bodyPr wrap="square">
            <a:spAutoFit/>
          </a:bodyPr>
          <a:lstStyle/>
          <a:p>
            <a:pPr marL="285750" indent="-285750">
              <a:buFont typeface="Arial" panose="020B0604020202020204" pitchFamily="34" charset="0"/>
              <a:buChar char="•"/>
            </a:pPr>
            <a:r>
              <a:rPr lang="en-US" dirty="0" smtClean="0">
                <a:latin typeface="Calibri Light" panose="020F0302020204030204" pitchFamily="34" charset="0"/>
              </a:rPr>
              <a:t>THE PLAN </a:t>
            </a:r>
            <a:r>
              <a:rPr lang="en-US" i="1" dirty="0">
                <a:latin typeface="Calibri Light" panose="020F0302020204030204" pitchFamily="34" charset="0"/>
              </a:rPr>
              <a:t>(unconfirmed):</a:t>
            </a:r>
          </a:p>
          <a:p>
            <a:pPr marL="896938" indent="-457200" defTabSz="360363">
              <a:buFont typeface="Wingdings" pitchFamily="2" charset="2"/>
              <a:buChar char="Ø"/>
              <a:tabLst>
                <a:tab pos="719138" algn="l"/>
              </a:tabLst>
            </a:pPr>
            <a:r>
              <a:rPr lang="en-US" dirty="0">
                <a:latin typeface="Calibri Light" panose="020F0302020204030204" pitchFamily="34" charset="0"/>
              </a:rPr>
              <a:t>Extend 2016 HRP beyond 2016, into 1</a:t>
            </a:r>
            <a:r>
              <a:rPr lang="en-US" baseline="30000" dirty="0">
                <a:latin typeface="Calibri Light" panose="020F0302020204030204" pitchFamily="34" charset="0"/>
              </a:rPr>
              <a:t>st</a:t>
            </a:r>
            <a:r>
              <a:rPr lang="en-US" dirty="0">
                <a:latin typeface="Calibri Light" panose="020F0302020204030204" pitchFamily="34" charset="0"/>
              </a:rPr>
              <a:t> quarter of 2017</a:t>
            </a:r>
          </a:p>
          <a:p>
            <a:pPr marL="896938" indent="-457200" defTabSz="360363">
              <a:buFont typeface="Wingdings" pitchFamily="2" charset="2"/>
              <a:buChar char="Ø"/>
              <a:tabLst>
                <a:tab pos="719138" algn="l"/>
              </a:tabLst>
            </a:pPr>
            <a:r>
              <a:rPr lang="en-US" dirty="0">
                <a:latin typeface="Calibri Light" panose="020F0302020204030204" pitchFamily="34" charset="0"/>
              </a:rPr>
              <a:t>Draft 2017 HRP from December to February</a:t>
            </a:r>
          </a:p>
          <a:p>
            <a:pPr marL="896938" indent="-457200" defTabSz="360363">
              <a:buFont typeface="Wingdings" pitchFamily="2" charset="2"/>
              <a:buChar char="Ø"/>
              <a:tabLst>
                <a:tab pos="719138" algn="l"/>
              </a:tabLst>
            </a:pPr>
            <a:r>
              <a:rPr lang="en-US" dirty="0">
                <a:latin typeface="Calibri Light" panose="020F0302020204030204" pitchFamily="34" charset="0"/>
              </a:rPr>
              <a:t>Revise Mosul Flash Appeal</a:t>
            </a:r>
          </a:p>
        </p:txBody>
      </p:sp>
    </p:spTree>
    <p:extLst>
      <p:ext uri="{BB962C8B-B14F-4D97-AF65-F5344CB8AC3E}">
        <p14:creationId xmlns:p14="http://schemas.microsoft.com/office/powerpoint/2010/main" val="1899379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19</a:t>
            </a:fld>
            <a:endParaRPr lang="en-GB" dirty="0"/>
          </a:p>
        </p:txBody>
      </p:sp>
      <p:sp>
        <p:nvSpPr>
          <p:cNvPr id="5" name="Title 1"/>
          <p:cNvSpPr txBox="1">
            <a:spLocks/>
          </p:cNvSpPr>
          <p:nvPr/>
        </p:nvSpPr>
        <p:spPr>
          <a:xfrm>
            <a:off x="381001" y="279717"/>
            <a:ext cx="8372382"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457200" indent="-457200" algn="l">
              <a:buFont typeface="+mj-lt"/>
              <a:buAutoNum type="arabicPeriod" startAt="6"/>
            </a:pPr>
            <a:r>
              <a:rPr lang="en-US" sz="2200" b="0" dirty="0">
                <a:latin typeface="Calibri Light" panose="020F0302020204030204" pitchFamily="34" charset="0"/>
              </a:rPr>
              <a:t>Shelter/NFI</a:t>
            </a:r>
            <a:r>
              <a:rPr lang="en-US" sz="2400" b="0" dirty="0">
                <a:latin typeface="Calibri Light" panose="020F0302020204030204" pitchFamily="34" charset="0"/>
              </a:rPr>
              <a:t> Cluster </a:t>
            </a:r>
            <a:r>
              <a:rPr lang="en-US" sz="2400" b="0" dirty="0" smtClean="0">
                <a:latin typeface="Calibri Light" panose="020F0302020204030204" pitchFamily="34" charset="0"/>
              </a:rPr>
              <a:t>issues</a:t>
            </a:r>
            <a:endParaRPr lang="en-GB" sz="2200" b="0" dirty="0">
              <a:latin typeface="Calibri Light" panose="020F0302020204030204" pitchFamily="34" charset="0"/>
            </a:endParaRPr>
          </a:p>
        </p:txBody>
      </p:sp>
      <p:sp>
        <p:nvSpPr>
          <p:cNvPr id="2" name="Rectangle 1"/>
          <p:cNvSpPr/>
          <p:nvPr/>
        </p:nvSpPr>
        <p:spPr>
          <a:xfrm>
            <a:off x="381000" y="994886"/>
            <a:ext cx="8204200" cy="1323439"/>
          </a:xfrm>
          <a:prstGeom prst="rect">
            <a:avLst/>
          </a:prstGeom>
        </p:spPr>
        <p:txBody>
          <a:bodyPr wrap="square">
            <a:spAutoFit/>
          </a:bodyPr>
          <a:lstStyle/>
          <a:p>
            <a:pPr marL="285750" indent="-285750">
              <a:buFont typeface="Arial" panose="020B0604020202020204" pitchFamily="34" charset="0"/>
              <a:buChar char="•"/>
            </a:pPr>
            <a:r>
              <a:rPr lang="en-US" sz="2000" dirty="0">
                <a:latin typeface="Calibri Light" panose="020F0302020204030204" pitchFamily="34" charset="0"/>
              </a:rPr>
              <a:t>Cluster </a:t>
            </a:r>
            <a:r>
              <a:rPr lang="en-US" sz="2000" dirty="0" smtClean="0">
                <a:latin typeface="Calibri Light" panose="020F0302020204030204" pitchFamily="34" charset="0"/>
              </a:rPr>
              <a:t>work-streams</a:t>
            </a:r>
            <a:endParaRPr lang="en-US" sz="2000" dirty="0">
              <a:latin typeface="Calibri Light" panose="020F0302020204030204" pitchFamily="34" charset="0"/>
            </a:endParaRPr>
          </a:p>
          <a:p>
            <a:pPr marL="285750" indent="-285750">
              <a:buFont typeface="Arial" panose="020B0604020202020204" pitchFamily="34" charset="0"/>
              <a:buChar char="•"/>
            </a:pPr>
            <a:r>
              <a:rPr lang="en-US" sz="2000" dirty="0" smtClean="0">
                <a:latin typeface="Calibri Light" panose="020F0302020204030204" pitchFamily="34" charset="0"/>
              </a:rPr>
              <a:t>Review interaction chart between stakeholders and levels</a:t>
            </a:r>
          </a:p>
          <a:p>
            <a:pPr marL="285750" indent="-285750">
              <a:buFont typeface="Arial" panose="020B0604020202020204" pitchFamily="34" charset="0"/>
              <a:buChar char="•"/>
            </a:pPr>
            <a:r>
              <a:rPr lang="en-US" sz="2000" dirty="0" smtClean="0">
                <a:latin typeface="Calibri Light" panose="020F0302020204030204" pitchFamily="34" charset="0"/>
              </a:rPr>
              <a:t>Current distribution of tasks in KR-I</a:t>
            </a:r>
          </a:p>
          <a:p>
            <a:pPr marL="285750" indent="-285750">
              <a:buFont typeface="Arial" panose="020B0604020202020204" pitchFamily="34" charset="0"/>
              <a:buChar char="•"/>
            </a:pPr>
            <a:r>
              <a:rPr lang="en-US" sz="2000" dirty="0" smtClean="0">
                <a:latin typeface="Calibri Light" panose="020F0302020204030204" pitchFamily="34" charset="0"/>
              </a:rPr>
              <a:t>Revive SAG</a:t>
            </a:r>
            <a:endParaRPr lang="en-US" sz="2000" dirty="0">
              <a:latin typeface="Calibri Light" panose="020F0302020204030204" pitchFamily="34" charset="0"/>
            </a:endParaRPr>
          </a:p>
        </p:txBody>
      </p:sp>
    </p:spTree>
    <p:extLst>
      <p:ext uri="{BB962C8B-B14F-4D97-AF65-F5344CB8AC3E}">
        <p14:creationId xmlns:p14="http://schemas.microsoft.com/office/powerpoint/2010/main" val="699251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27C452-0D12-48F3-BB65-BBA3E6350F2C}" type="slidenum">
              <a:rPr lang="en-GB" smtClean="0">
                <a:latin typeface="Calibri"/>
              </a:rPr>
              <a:pPr/>
              <a:t>2</a:t>
            </a:fld>
            <a:endParaRPr lang="en-GB">
              <a:latin typeface="Calibri"/>
            </a:endParaRPr>
          </a:p>
        </p:txBody>
      </p:sp>
      <p:sp>
        <p:nvSpPr>
          <p:cNvPr id="8" name="Title 1"/>
          <p:cNvSpPr txBox="1">
            <a:spLocks/>
          </p:cNvSpPr>
          <p:nvPr/>
        </p:nvSpPr>
        <p:spPr>
          <a:xfrm>
            <a:off x="457200" y="146912"/>
            <a:ext cx="8118629"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457200" indent="-457200" algn="l">
              <a:buFont typeface="+mj-lt"/>
              <a:buAutoNum type="arabicPeriod"/>
            </a:pPr>
            <a:r>
              <a:rPr lang="en-GB" sz="2200" b="0" dirty="0" smtClean="0">
                <a:latin typeface="Calibri Light" panose="020F0302020204030204" pitchFamily="34" charset="0"/>
              </a:rPr>
              <a:t>Review </a:t>
            </a:r>
            <a:r>
              <a:rPr lang="en-GB" sz="2200" b="0" dirty="0">
                <a:latin typeface="Calibri Light" panose="020F0302020204030204" pitchFamily="34" charset="0"/>
              </a:rPr>
              <a:t>of action points from previous meeting </a:t>
            </a:r>
            <a:endParaRPr lang="en-US" sz="2200" b="0" dirty="0">
              <a:latin typeface="Calibri Light" panose="020F0302020204030204" pitchFamily="34" charset="0"/>
            </a:endParaRPr>
          </a:p>
        </p:txBody>
      </p:sp>
      <p:sp>
        <p:nvSpPr>
          <p:cNvPr id="9" name="Content Placeholder 6"/>
          <p:cNvSpPr>
            <a:spLocks noGrp="1"/>
          </p:cNvSpPr>
          <p:nvPr>
            <p:ph idx="1"/>
          </p:nvPr>
        </p:nvSpPr>
        <p:spPr>
          <a:xfrm>
            <a:off x="457200" y="735980"/>
            <a:ext cx="8229600" cy="3858643"/>
          </a:xfrm>
        </p:spPr>
        <p:txBody>
          <a:bodyPr>
            <a:noAutofit/>
          </a:bodyPr>
          <a:lstStyle/>
          <a:p>
            <a:pPr>
              <a:buFont typeface="+mj-lt"/>
              <a:buAutoNum type="arabicPeriod"/>
            </a:pPr>
            <a:endParaRPr lang="en-US" sz="1600" dirty="0" smtClean="0">
              <a:latin typeface="Calibri Light" panose="020F0302020204030204" pitchFamily="34" charset="0"/>
            </a:endParaRPr>
          </a:p>
          <a:p>
            <a:pPr>
              <a:buFont typeface="+mj-lt"/>
              <a:buAutoNum type="arabicPeriod"/>
            </a:pPr>
            <a:endParaRPr lang="en-US" sz="1600" dirty="0">
              <a:latin typeface="Calibri Light" panose="020F0302020204030204" pitchFamily="34" charset="0"/>
            </a:endParaRPr>
          </a:p>
          <a:p>
            <a:pPr>
              <a:buFont typeface="+mj-lt"/>
              <a:buAutoNum type="arabicPeriod"/>
            </a:pPr>
            <a:r>
              <a:rPr lang="en-US" sz="1600" dirty="0" smtClean="0">
                <a:latin typeface="Calibri Light" panose="020F0302020204030204" pitchFamily="34" charset="0"/>
              </a:rPr>
              <a:t>Work </a:t>
            </a:r>
            <a:r>
              <a:rPr lang="en-US" sz="1600" dirty="0">
                <a:latin typeface="Calibri Light" panose="020F0302020204030204" pitchFamily="34" charset="0"/>
              </a:rPr>
              <a:t>with Partners on training  workshop for the Emergency Shelter Kits and agree on  deadline for submission of participants names and </a:t>
            </a:r>
            <a:r>
              <a:rPr lang="en-US" sz="1600" dirty="0" err="1">
                <a:latin typeface="Calibri Light" panose="020F0302020204030204" pitchFamily="34" charset="0"/>
              </a:rPr>
              <a:t>finalise</a:t>
            </a:r>
            <a:r>
              <a:rPr lang="en-US" sz="1600" dirty="0">
                <a:latin typeface="Calibri Light" panose="020F0302020204030204" pitchFamily="34" charset="0"/>
              </a:rPr>
              <a:t> </a:t>
            </a:r>
            <a:r>
              <a:rPr lang="en-US" sz="1600" dirty="0" smtClean="0">
                <a:latin typeface="Calibri Light" panose="020F0302020204030204" pitchFamily="34" charset="0"/>
              </a:rPr>
              <a:t>budget – </a:t>
            </a:r>
            <a:r>
              <a:rPr lang="en-US" sz="1600" dirty="0">
                <a:solidFill>
                  <a:srgbClr val="FF0000"/>
                </a:solidFill>
                <a:latin typeface="Calibri Light" panose="020F0302020204030204" pitchFamily="34" charset="0"/>
              </a:rPr>
              <a:t>Budget is Done </a:t>
            </a:r>
            <a:r>
              <a:rPr lang="en-US" sz="1600" dirty="0" smtClean="0">
                <a:solidFill>
                  <a:srgbClr val="FF0000"/>
                </a:solidFill>
                <a:latin typeface="Calibri Light" panose="020F0302020204030204" pitchFamily="34" charset="0"/>
              </a:rPr>
              <a:t>only to agree on workshop date pending.</a:t>
            </a:r>
            <a:endParaRPr lang="en-US" sz="1600" dirty="0">
              <a:solidFill>
                <a:srgbClr val="FF0000"/>
              </a:solidFill>
              <a:latin typeface="Calibri Light" panose="020F0302020204030204" pitchFamily="34" charset="0"/>
            </a:endParaRPr>
          </a:p>
          <a:p>
            <a:pPr>
              <a:buFont typeface="+mj-lt"/>
              <a:buAutoNum type="arabicPeriod"/>
            </a:pPr>
            <a:r>
              <a:rPr lang="en-US" sz="1600" dirty="0">
                <a:latin typeface="Calibri Light" panose="020F0302020204030204" pitchFamily="34" charset="0"/>
              </a:rPr>
              <a:t>Share assessment reports for tent replacements </a:t>
            </a:r>
            <a:r>
              <a:rPr lang="en-US" sz="1600" dirty="0" smtClean="0">
                <a:latin typeface="Calibri Light" panose="020F0302020204030204" pitchFamily="34" charset="0"/>
              </a:rPr>
              <a:t>– </a:t>
            </a:r>
            <a:r>
              <a:rPr lang="en-US" sz="1600" dirty="0" smtClean="0">
                <a:solidFill>
                  <a:srgbClr val="FF0000"/>
                </a:solidFill>
                <a:latin typeface="Calibri Light" panose="020F0302020204030204" pitchFamily="34" charset="0"/>
              </a:rPr>
              <a:t>Only IOM has indicated to share the report on Anbar tents replacement . </a:t>
            </a:r>
            <a:endParaRPr lang="en-US" sz="1600" dirty="0">
              <a:solidFill>
                <a:srgbClr val="FF0000"/>
              </a:solidFill>
              <a:latin typeface="Calibri Light" panose="020F0302020204030204" pitchFamily="34" charset="0"/>
            </a:endParaRPr>
          </a:p>
          <a:p>
            <a:pPr>
              <a:buFont typeface="+mj-lt"/>
              <a:buAutoNum type="arabicPeriod"/>
            </a:pPr>
            <a:r>
              <a:rPr lang="en-US" sz="1600" dirty="0">
                <a:latin typeface="Calibri Light" panose="020F0302020204030204" pitchFamily="34" charset="0"/>
              </a:rPr>
              <a:t>Share IHPF visibility logo with Partners </a:t>
            </a:r>
            <a:r>
              <a:rPr lang="en-US" sz="1600" dirty="0" smtClean="0">
                <a:latin typeface="Calibri Light" panose="020F0302020204030204" pitchFamily="34" charset="0"/>
              </a:rPr>
              <a:t>- </a:t>
            </a:r>
            <a:r>
              <a:rPr lang="en-US" sz="1600" dirty="0" smtClean="0">
                <a:solidFill>
                  <a:srgbClr val="FF0000"/>
                </a:solidFill>
                <a:latin typeface="Calibri Light" panose="020F0302020204030204" pitchFamily="34" charset="0"/>
              </a:rPr>
              <a:t>Done</a:t>
            </a:r>
            <a:endParaRPr lang="en-US" sz="1600" dirty="0">
              <a:solidFill>
                <a:srgbClr val="FF0000"/>
              </a:solidFill>
              <a:latin typeface="Calibri Light" panose="020F0302020204030204" pitchFamily="34" charset="0"/>
            </a:endParaRPr>
          </a:p>
          <a:p>
            <a:pPr>
              <a:buFont typeface="+mj-lt"/>
              <a:buAutoNum type="arabicPeriod"/>
            </a:pPr>
            <a:r>
              <a:rPr lang="en-US" sz="1600" dirty="0">
                <a:latin typeface="Calibri Light" panose="020F0302020204030204" pitchFamily="34" charset="0"/>
              </a:rPr>
              <a:t>Share infographics on cluster  activities  </a:t>
            </a:r>
            <a:r>
              <a:rPr lang="en-US" sz="1600" dirty="0" smtClean="0">
                <a:latin typeface="Calibri Light" panose="020F0302020204030204" pitchFamily="34" charset="0"/>
              </a:rPr>
              <a:t>- </a:t>
            </a:r>
            <a:r>
              <a:rPr lang="en-US" sz="1600" dirty="0" smtClean="0">
                <a:solidFill>
                  <a:srgbClr val="FF0000"/>
                </a:solidFill>
                <a:latin typeface="Calibri Light" panose="020F0302020204030204" pitchFamily="34" charset="0"/>
              </a:rPr>
              <a:t>Done</a:t>
            </a:r>
            <a:endParaRPr lang="en-US" sz="1600" dirty="0">
              <a:solidFill>
                <a:srgbClr val="FF0000"/>
              </a:solidFill>
              <a:latin typeface="Calibri Light" panose="020F0302020204030204" pitchFamily="34" charset="0"/>
            </a:endParaRPr>
          </a:p>
          <a:p>
            <a:pPr>
              <a:buFont typeface="+mj-lt"/>
              <a:buAutoNum type="arabicPeriod"/>
            </a:pPr>
            <a:r>
              <a:rPr lang="en-US" sz="1600" dirty="0">
                <a:latin typeface="Calibri Light" panose="020F0302020204030204" pitchFamily="34" charset="0"/>
              </a:rPr>
              <a:t>Inform cluster on google updates </a:t>
            </a:r>
            <a:r>
              <a:rPr lang="en-US" sz="1600" dirty="0" smtClean="0">
                <a:latin typeface="Calibri Light" panose="020F0302020204030204" pitchFamily="34" charset="0"/>
              </a:rPr>
              <a:t> - </a:t>
            </a:r>
            <a:r>
              <a:rPr lang="en-US" sz="1600" dirty="0" smtClean="0">
                <a:solidFill>
                  <a:srgbClr val="FF0000"/>
                </a:solidFill>
                <a:latin typeface="Calibri Light" panose="020F0302020204030204" pitchFamily="34" charset="0"/>
              </a:rPr>
              <a:t>Ongoing </a:t>
            </a:r>
            <a:endParaRPr lang="en-US" sz="1600" dirty="0">
              <a:solidFill>
                <a:srgbClr val="FF0000"/>
              </a:solidFill>
              <a:latin typeface="Calibri Light" panose="020F0302020204030204" pitchFamily="34" charset="0"/>
            </a:endParaRPr>
          </a:p>
          <a:p>
            <a:pPr marL="0" indent="0">
              <a:buNone/>
            </a:pPr>
            <a:endParaRPr lang="en-GB" sz="1600" dirty="0">
              <a:latin typeface="Calibri Light" panose="020F0302020204030204" pitchFamily="34" charset="0"/>
            </a:endParaRPr>
          </a:p>
        </p:txBody>
      </p:sp>
    </p:spTree>
    <p:extLst>
      <p:ext uri="{BB962C8B-B14F-4D97-AF65-F5344CB8AC3E}">
        <p14:creationId xmlns:p14="http://schemas.microsoft.com/office/powerpoint/2010/main" val="776964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20</a:t>
            </a:fld>
            <a:endParaRPr lang="en-GB">
              <a:latin typeface="Calibri"/>
            </a:endParaRPr>
          </a:p>
        </p:txBody>
      </p:sp>
      <p:sp>
        <p:nvSpPr>
          <p:cNvPr id="8" name="Content Placeholder 2"/>
          <p:cNvSpPr>
            <a:spLocks noGrp="1"/>
          </p:cNvSpPr>
          <p:nvPr>
            <p:ph idx="1"/>
          </p:nvPr>
        </p:nvSpPr>
        <p:spPr>
          <a:xfrm>
            <a:off x="125536" y="777923"/>
            <a:ext cx="8892928" cy="3603009"/>
          </a:xfrm>
        </p:spPr>
        <p:txBody>
          <a:bodyPr>
            <a:noAutofit/>
          </a:bodyPr>
          <a:lstStyle/>
          <a:p>
            <a:pPr marL="0" indent="0" algn="just">
              <a:buNone/>
            </a:pPr>
            <a:endParaRPr lang="en-US" sz="1800" dirty="0" smtClean="0">
              <a:solidFill>
                <a:schemeClr val="tx1">
                  <a:lumMod val="75000"/>
                  <a:lumOff val="25000"/>
                </a:schemeClr>
              </a:solidFill>
              <a:latin typeface="Calibri Light" panose="020F0302020204030204" pitchFamily="34" charset="0"/>
            </a:endParaRPr>
          </a:p>
          <a:p>
            <a:pPr marL="0" indent="0" algn="just">
              <a:buNone/>
            </a:pPr>
            <a:endParaRPr lang="en-US" sz="1800" dirty="0" smtClean="0">
              <a:solidFill>
                <a:schemeClr val="tx1">
                  <a:lumMod val="75000"/>
                  <a:lumOff val="25000"/>
                </a:schemeClr>
              </a:solidFill>
              <a:latin typeface="Calibri Light" panose="020F0302020204030204" pitchFamily="34" charset="0"/>
            </a:endParaRPr>
          </a:p>
        </p:txBody>
      </p:sp>
      <p:sp>
        <p:nvSpPr>
          <p:cNvPr id="7" name="Rectangle 6"/>
          <p:cNvSpPr/>
          <p:nvPr/>
        </p:nvSpPr>
        <p:spPr>
          <a:xfrm>
            <a:off x="3043654" y="4757650"/>
            <a:ext cx="6061167" cy="323165"/>
          </a:xfrm>
          <a:prstGeom prst="rect">
            <a:avLst/>
          </a:prstGeom>
        </p:spPr>
        <p:txBody>
          <a:bodyPr wrap="square">
            <a:spAutoFit/>
          </a:bodyPr>
          <a:lstStyle/>
          <a:p>
            <a:r>
              <a:rPr lang="en-US" sz="1500" dirty="0">
                <a:latin typeface="Calibri Light" panose="020F0302020204030204" pitchFamily="34" charset="0"/>
                <a:hlinkClick r:id="rId2"/>
              </a:rPr>
              <a:t>http://</a:t>
            </a:r>
            <a:r>
              <a:rPr lang="en-US" sz="1500" dirty="0" smtClean="0">
                <a:latin typeface="Calibri Light" panose="020F0302020204030204" pitchFamily="34" charset="0"/>
                <a:hlinkClick r:id="rId2"/>
              </a:rPr>
              <a:t>sheltercluster.org/response/iraq</a:t>
            </a:r>
            <a:r>
              <a:rPr lang="en-US" sz="1500" dirty="0" smtClean="0">
                <a:latin typeface="Calibri Light" panose="020F0302020204030204" pitchFamily="34" charset="0"/>
              </a:rPr>
              <a:t> </a:t>
            </a:r>
            <a:endParaRPr lang="en-US" sz="1500" dirty="0">
              <a:latin typeface="Calibri Light" panose="020F0302020204030204" pitchFamily="34" charset="0"/>
            </a:endParaRPr>
          </a:p>
        </p:txBody>
      </p:sp>
      <p:sp>
        <p:nvSpPr>
          <p:cNvPr id="9" name="Title 1"/>
          <p:cNvSpPr txBox="1">
            <a:spLocks/>
          </p:cNvSpPr>
          <p:nvPr/>
        </p:nvSpPr>
        <p:spPr>
          <a:xfrm>
            <a:off x="443883" y="146912"/>
            <a:ext cx="8242918"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457200" indent="-457200" algn="l">
              <a:buFont typeface="+mj-lt"/>
              <a:buAutoNum type="arabicPeriod" startAt="7"/>
            </a:pPr>
            <a:r>
              <a:rPr lang="en-US" sz="2200" b="0" dirty="0" smtClean="0">
                <a:latin typeface="Calibri Light" panose="020F0302020204030204" pitchFamily="34" charset="0"/>
              </a:rPr>
              <a:t>AOB </a:t>
            </a:r>
            <a:endParaRPr lang="en-US" sz="2200" b="0" dirty="0">
              <a:solidFill>
                <a:srgbClr val="0070C0"/>
              </a:solidFill>
              <a:latin typeface="Calibri Light" panose="020F0302020204030204" pitchFamily="34" charset="0"/>
              <a:cs typeface="Arial" panose="020B0604020202020204" pitchFamily="34" charset="0"/>
            </a:endParaRPr>
          </a:p>
        </p:txBody>
      </p:sp>
      <p:pic>
        <p:nvPicPr>
          <p:cNvPr id="3074" name="Picture 2" descr="C:\Users\mtia\Documents\20160131 Shelter Cluster IMO\@Pictures from Partners\Pict. Fallujah\IOM\June 21st, 2016\Families without tents 21 June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27759"/>
            <a:ext cx="4365383" cy="327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069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27C452-0D12-48F3-BB65-BBA3E6350F2C}" type="slidenum">
              <a:rPr lang="en-GB" smtClean="0">
                <a:latin typeface="Calibri"/>
              </a:rPr>
              <a:pPr/>
              <a:t>3</a:t>
            </a:fld>
            <a:endParaRPr lang="en-GB">
              <a:latin typeface="Calibri"/>
            </a:endParaRPr>
          </a:p>
        </p:txBody>
      </p:sp>
      <p:sp>
        <p:nvSpPr>
          <p:cNvPr id="8" name="Title 1"/>
          <p:cNvSpPr txBox="1">
            <a:spLocks/>
          </p:cNvSpPr>
          <p:nvPr/>
        </p:nvSpPr>
        <p:spPr>
          <a:xfrm>
            <a:off x="457200" y="146912"/>
            <a:ext cx="8118629"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457200" indent="-457200" algn="l">
              <a:buFont typeface="+mj-lt"/>
              <a:buAutoNum type="arabicPeriod"/>
            </a:pPr>
            <a:r>
              <a:rPr lang="en-GB" sz="2200" b="0" dirty="0" smtClean="0">
                <a:latin typeface="Calibri Light" panose="020F0302020204030204" pitchFamily="34" charset="0"/>
              </a:rPr>
              <a:t>Review </a:t>
            </a:r>
            <a:r>
              <a:rPr lang="en-GB" sz="2200" b="0" dirty="0">
                <a:latin typeface="Calibri Light" panose="020F0302020204030204" pitchFamily="34" charset="0"/>
              </a:rPr>
              <a:t>of action points from previous meeting </a:t>
            </a:r>
            <a:endParaRPr lang="en-US" sz="2200" b="0" dirty="0">
              <a:latin typeface="Calibri Light" panose="020F0302020204030204" pitchFamily="34" charset="0"/>
            </a:endParaRPr>
          </a:p>
        </p:txBody>
      </p:sp>
      <p:sp>
        <p:nvSpPr>
          <p:cNvPr id="9" name="Content Placeholder 6"/>
          <p:cNvSpPr>
            <a:spLocks noGrp="1"/>
          </p:cNvSpPr>
          <p:nvPr>
            <p:ph idx="1"/>
          </p:nvPr>
        </p:nvSpPr>
        <p:spPr>
          <a:xfrm>
            <a:off x="457200" y="735980"/>
            <a:ext cx="8229600" cy="3858643"/>
          </a:xfrm>
        </p:spPr>
        <p:txBody>
          <a:bodyPr>
            <a:noAutofit/>
          </a:bodyPr>
          <a:lstStyle/>
          <a:p>
            <a:pPr>
              <a:buFont typeface="+mj-lt"/>
              <a:buAutoNum type="arabicPeriod" startAt="6"/>
            </a:pPr>
            <a:endParaRPr lang="en-US" sz="1600" dirty="0" smtClean="0">
              <a:latin typeface="Calibri Light" panose="020F0302020204030204" pitchFamily="34" charset="0"/>
            </a:endParaRPr>
          </a:p>
          <a:p>
            <a:pPr>
              <a:buFont typeface="+mj-lt"/>
              <a:buAutoNum type="arabicPeriod" startAt="6"/>
            </a:pPr>
            <a:endParaRPr lang="en-US" sz="1600" dirty="0">
              <a:latin typeface="Calibri Light" panose="020F0302020204030204" pitchFamily="34" charset="0"/>
            </a:endParaRPr>
          </a:p>
          <a:p>
            <a:pPr>
              <a:buFont typeface="+mj-lt"/>
              <a:buAutoNum type="arabicPeriod" startAt="6"/>
            </a:pPr>
            <a:r>
              <a:rPr lang="en-US" sz="1600" dirty="0" smtClean="0">
                <a:latin typeface="Calibri Light" panose="020F0302020204030204" pitchFamily="34" charset="0"/>
              </a:rPr>
              <a:t>Finalize </a:t>
            </a:r>
            <a:r>
              <a:rPr lang="en-US" sz="1600" dirty="0">
                <a:latin typeface="Calibri Light" panose="020F0302020204030204" pitchFamily="34" charset="0"/>
              </a:rPr>
              <a:t>shooting cluster IEC materials/ videos  with IOM and DRC </a:t>
            </a:r>
            <a:r>
              <a:rPr lang="en-US" sz="1600" dirty="0" smtClean="0">
                <a:latin typeface="Calibri Light" panose="020F0302020204030204" pitchFamily="34" charset="0"/>
              </a:rPr>
              <a:t>– </a:t>
            </a:r>
            <a:r>
              <a:rPr lang="en-US" sz="1600" dirty="0" smtClean="0">
                <a:solidFill>
                  <a:srgbClr val="FF0000"/>
                </a:solidFill>
                <a:latin typeface="Calibri Light" panose="020F0302020204030204" pitchFamily="34" charset="0"/>
              </a:rPr>
              <a:t>Work in progress</a:t>
            </a:r>
          </a:p>
          <a:p>
            <a:pPr>
              <a:buFont typeface="+mj-lt"/>
              <a:buAutoNum type="arabicPeriod" startAt="6"/>
            </a:pPr>
            <a:r>
              <a:rPr lang="en-US" sz="1600" dirty="0" smtClean="0">
                <a:latin typeface="Calibri Light" panose="020F0302020204030204" pitchFamily="34" charset="0"/>
              </a:rPr>
              <a:t>Share </a:t>
            </a:r>
            <a:r>
              <a:rPr lang="en-US" sz="1600" dirty="0">
                <a:latin typeface="Calibri Light" panose="020F0302020204030204" pitchFamily="34" charset="0"/>
              </a:rPr>
              <a:t>the RASP </a:t>
            </a:r>
            <a:r>
              <a:rPr lang="en-US" sz="1600" dirty="0" smtClean="0">
                <a:latin typeface="Calibri Light" panose="020F0302020204030204" pitchFamily="34" charset="0"/>
              </a:rPr>
              <a:t>Kobo </a:t>
            </a:r>
            <a:r>
              <a:rPr lang="en-US" sz="1600" dirty="0">
                <a:latin typeface="Calibri Light" panose="020F0302020204030204" pitchFamily="34" charset="0"/>
              </a:rPr>
              <a:t>link with Partners with clear </a:t>
            </a:r>
            <a:r>
              <a:rPr lang="en-US" sz="1600" dirty="0" smtClean="0">
                <a:latin typeface="Calibri Light" panose="020F0302020204030204" pitchFamily="34" charset="0"/>
              </a:rPr>
              <a:t>PowerPoint</a:t>
            </a:r>
            <a:r>
              <a:rPr lang="en-US" sz="1600" dirty="0" smtClean="0">
                <a:latin typeface="Calibri Light" panose="020F0302020204030204" pitchFamily="34" charset="0"/>
              </a:rPr>
              <a:t> </a:t>
            </a:r>
            <a:r>
              <a:rPr lang="en-US" sz="1600" dirty="0">
                <a:latin typeface="Calibri Light" panose="020F0302020204030204" pitchFamily="34" charset="0"/>
              </a:rPr>
              <a:t>on how to use the </a:t>
            </a:r>
            <a:r>
              <a:rPr lang="en-US" sz="1600" dirty="0" smtClean="0">
                <a:latin typeface="Calibri Light" panose="020F0302020204030204" pitchFamily="34" charset="0"/>
              </a:rPr>
              <a:t>Kobo </a:t>
            </a:r>
            <a:r>
              <a:rPr lang="en-US" sz="1600" dirty="0" smtClean="0">
                <a:latin typeface="Calibri Light" panose="020F0302020204030204" pitchFamily="34" charset="0"/>
              </a:rPr>
              <a:t>tool -</a:t>
            </a:r>
            <a:r>
              <a:rPr lang="en-US" sz="1600" dirty="0" smtClean="0">
                <a:solidFill>
                  <a:srgbClr val="FF0000"/>
                </a:solidFill>
                <a:latin typeface="Calibri Light" panose="020F0302020204030204" pitchFamily="34" charset="0"/>
              </a:rPr>
              <a:t>Done</a:t>
            </a:r>
            <a:endParaRPr lang="en-US" sz="1600" dirty="0">
              <a:solidFill>
                <a:srgbClr val="FF0000"/>
              </a:solidFill>
              <a:latin typeface="Calibri Light" panose="020F0302020204030204" pitchFamily="34" charset="0"/>
            </a:endParaRPr>
          </a:p>
          <a:p>
            <a:pPr>
              <a:buFont typeface="+mj-lt"/>
              <a:buAutoNum type="arabicPeriod" startAt="6"/>
            </a:pPr>
            <a:r>
              <a:rPr lang="en-US" sz="1600" dirty="0">
                <a:latin typeface="Calibri Light" panose="020F0302020204030204" pitchFamily="34" charset="0"/>
              </a:rPr>
              <a:t>Mosul response: For Coordination purposes, partners are encouraged to provide information on any agency /organization working on shelter related activities in your respective </a:t>
            </a:r>
            <a:r>
              <a:rPr lang="en-US" sz="1600" dirty="0" err="1">
                <a:latin typeface="Calibri Light" panose="020F0302020204030204" pitchFamily="34" charset="0"/>
              </a:rPr>
              <a:t>AoR</a:t>
            </a:r>
            <a:r>
              <a:rPr lang="en-US" sz="1600" dirty="0">
                <a:latin typeface="Calibri Light" panose="020F0302020204030204" pitchFamily="34" charset="0"/>
              </a:rPr>
              <a:t> but not known to the cluster. </a:t>
            </a:r>
            <a:r>
              <a:rPr lang="en-US" sz="1600" dirty="0" smtClean="0">
                <a:latin typeface="Calibri Light" panose="020F0302020204030204" pitchFamily="34" charset="0"/>
              </a:rPr>
              <a:t>– </a:t>
            </a:r>
            <a:r>
              <a:rPr lang="en-US" sz="1600" dirty="0" smtClean="0">
                <a:solidFill>
                  <a:srgbClr val="FF0000"/>
                </a:solidFill>
                <a:latin typeface="Calibri Light" panose="020F0302020204030204" pitchFamily="34" charset="0"/>
              </a:rPr>
              <a:t>No info received so far</a:t>
            </a:r>
            <a:endParaRPr lang="en-US" sz="1600" dirty="0">
              <a:solidFill>
                <a:srgbClr val="FF0000"/>
              </a:solidFill>
              <a:latin typeface="Calibri Light" panose="020F0302020204030204" pitchFamily="34" charset="0"/>
            </a:endParaRPr>
          </a:p>
          <a:p>
            <a:pPr>
              <a:buFont typeface="+mj-lt"/>
              <a:buAutoNum type="arabicPeriod" startAt="6"/>
            </a:pPr>
            <a:r>
              <a:rPr lang="en-US" sz="1600" dirty="0">
                <a:latin typeface="Calibri Light" panose="020F0302020204030204" pitchFamily="34" charset="0"/>
              </a:rPr>
              <a:t>Update the winterization excel sheet shared by the </a:t>
            </a:r>
            <a:r>
              <a:rPr lang="en-US" sz="1600" dirty="0" smtClean="0">
                <a:latin typeface="Calibri Light" panose="020F0302020204030204" pitchFamily="34" charset="0"/>
              </a:rPr>
              <a:t>cluster- </a:t>
            </a:r>
            <a:r>
              <a:rPr lang="en-US" sz="1600" dirty="0" smtClean="0">
                <a:solidFill>
                  <a:srgbClr val="FF0000"/>
                </a:solidFill>
                <a:latin typeface="Calibri Light" panose="020F0302020204030204" pitchFamily="34" charset="0"/>
              </a:rPr>
              <a:t>NOT received </a:t>
            </a:r>
            <a:endParaRPr lang="en-US" sz="1600" dirty="0">
              <a:solidFill>
                <a:srgbClr val="FF0000"/>
              </a:solidFill>
              <a:latin typeface="Calibri Light" panose="020F0302020204030204" pitchFamily="34" charset="0"/>
            </a:endParaRPr>
          </a:p>
          <a:p>
            <a:endParaRPr lang="en-GB" sz="1600" dirty="0">
              <a:latin typeface="Calibri Light" panose="020F0302020204030204" pitchFamily="34" charset="0"/>
            </a:endParaRPr>
          </a:p>
        </p:txBody>
      </p:sp>
    </p:spTree>
    <p:extLst>
      <p:ext uri="{BB962C8B-B14F-4D97-AF65-F5344CB8AC3E}">
        <p14:creationId xmlns:p14="http://schemas.microsoft.com/office/powerpoint/2010/main" val="262517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4</a:t>
            </a:fld>
            <a:endParaRPr lang="en-GB" dirty="0">
              <a:solidFill>
                <a:srgbClr val="7F1416"/>
              </a:solidFill>
            </a:endParaRPr>
          </a:p>
        </p:txBody>
      </p:sp>
      <p:sp>
        <p:nvSpPr>
          <p:cNvPr id="2" name="Rectangle 1"/>
          <p:cNvSpPr/>
          <p:nvPr/>
        </p:nvSpPr>
        <p:spPr>
          <a:xfrm>
            <a:off x="3043650" y="4757648"/>
            <a:ext cx="6061167" cy="323165"/>
          </a:xfrm>
          <a:prstGeom prst="rect">
            <a:avLst/>
          </a:prstGeom>
        </p:spPr>
        <p:txBody>
          <a:bodyPr wrap="square">
            <a:spAutoFit/>
          </a:bodyPr>
          <a:lstStyle/>
          <a:p>
            <a:r>
              <a:rPr lang="en-US" sz="1500" dirty="0">
                <a:latin typeface="Calibri Light" panose="020F0302020204030204" pitchFamily="34" charset="0"/>
                <a:hlinkClick r:id="rId3"/>
              </a:rPr>
              <a:t>http://</a:t>
            </a:r>
            <a:r>
              <a:rPr lang="en-US" sz="1500" dirty="0" smtClean="0">
                <a:latin typeface="Calibri Light" panose="020F0302020204030204" pitchFamily="34" charset="0"/>
                <a:hlinkClick r:id="rId3"/>
              </a:rPr>
              <a:t>sheltercluster.org/response/iraq</a:t>
            </a:r>
            <a:r>
              <a:rPr lang="en-US" sz="1500" dirty="0" smtClean="0">
                <a:latin typeface="Calibri Light" panose="020F0302020204030204" pitchFamily="34" charset="0"/>
              </a:rPr>
              <a:t> </a:t>
            </a:r>
            <a:endParaRPr lang="en-US" sz="1500" dirty="0">
              <a:latin typeface="Calibri Light" panose="020F0302020204030204" pitchFamily="34" charset="0"/>
            </a:endParaRPr>
          </a:p>
        </p:txBody>
      </p:sp>
      <p:sp>
        <p:nvSpPr>
          <p:cNvPr id="8" name="Title 1"/>
          <p:cNvSpPr txBox="1">
            <a:spLocks/>
          </p:cNvSpPr>
          <p:nvPr/>
        </p:nvSpPr>
        <p:spPr>
          <a:xfrm>
            <a:off x="151728" y="69912"/>
            <a:ext cx="8906464"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457200" indent="-457200" algn="l">
              <a:buFont typeface="+mj-lt"/>
              <a:buAutoNum type="arabicPeriod" startAt="2"/>
            </a:pPr>
            <a:r>
              <a:rPr lang="en-GB" sz="2200" b="0" dirty="0" smtClean="0">
                <a:latin typeface="Calibri Light" panose="020F0302020204030204" pitchFamily="34" charset="0"/>
              </a:rPr>
              <a:t>Information Management – </a:t>
            </a:r>
            <a:r>
              <a:rPr lang="en-GB" sz="2200" b="0" dirty="0" smtClean="0">
                <a:solidFill>
                  <a:srgbClr val="0070C0"/>
                </a:solidFill>
                <a:latin typeface="Calibri Light" panose="020F0302020204030204" pitchFamily="34" charset="0"/>
              </a:rPr>
              <a:t>Cluster achievement Jan. – Sept. 16 </a:t>
            </a:r>
            <a:endParaRPr lang="en-US" sz="2200" b="0" dirty="0">
              <a:solidFill>
                <a:srgbClr val="0070C0"/>
              </a:solidFill>
              <a:latin typeface="Calibri Light" panose="020F03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580805853"/>
              </p:ext>
            </p:extLst>
          </p:nvPr>
        </p:nvGraphicFramePr>
        <p:xfrm>
          <a:off x="151728" y="1504950"/>
          <a:ext cx="2558342"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837094381"/>
              </p:ext>
            </p:extLst>
          </p:nvPr>
        </p:nvGraphicFramePr>
        <p:xfrm>
          <a:off x="2782285" y="1504950"/>
          <a:ext cx="2558342"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47823077"/>
              </p:ext>
            </p:extLst>
          </p:nvPr>
        </p:nvGraphicFramePr>
        <p:xfrm>
          <a:off x="5413513" y="618874"/>
          <a:ext cx="3644679" cy="37315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27036979"/>
              </p:ext>
            </p:extLst>
          </p:nvPr>
        </p:nvGraphicFramePr>
        <p:xfrm>
          <a:off x="145104" y="502506"/>
          <a:ext cx="5218420" cy="944880"/>
        </p:xfrm>
        <a:graphic>
          <a:graphicData uri="http://schemas.openxmlformats.org/drawingml/2006/table">
            <a:tbl>
              <a:tblPr firstRow="1" bandRow="1">
                <a:tableStyleId>{5C22544A-7EE6-4342-B048-85BDC9FD1C3A}</a:tableStyleId>
              </a:tblPr>
              <a:tblGrid>
                <a:gridCol w="1012180"/>
                <a:gridCol w="1097280"/>
                <a:gridCol w="822960"/>
                <a:gridCol w="731520"/>
                <a:gridCol w="822960"/>
                <a:gridCol w="731520"/>
              </a:tblGrid>
              <a:tr h="196814">
                <a:tc>
                  <a:txBody>
                    <a:bodyPr/>
                    <a:lstStyle/>
                    <a:p>
                      <a:endParaRPr lang="en-US" sz="800" dirty="0">
                        <a:latin typeface="Calibri Light" panose="020F0302020204030204" pitchFamily="34" charset="0"/>
                      </a:endParaRPr>
                    </a:p>
                  </a:txBody>
                  <a:tcPr>
                    <a:noFill/>
                  </a:tcPr>
                </a:tc>
                <a:tc>
                  <a:txBody>
                    <a:bodyPr/>
                    <a:lstStyle/>
                    <a:p>
                      <a:r>
                        <a:rPr lang="en-US" sz="800" dirty="0" smtClean="0">
                          <a:latin typeface="Calibri Light" panose="020F0302020204030204" pitchFamily="34" charset="0"/>
                        </a:rPr>
                        <a:t>Target (HHs)</a:t>
                      </a:r>
                      <a:endParaRPr lang="en-US" sz="800" dirty="0">
                        <a:latin typeface="Calibri Light" panose="020F0302020204030204" pitchFamily="34" charset="0"/>
                      </a:endParaRPr>
                    </a:p>
                  </a:txBody>
                  <a:tcPr/>
                </a:tc>
                <a:tc gridSpan="2">
                  <a:txBody>
                    <a:bodyPr/>
                    <a:lstStyle/>
                    <a:p>
                      <a:r>
                        <a:rPr lang="en-US" sz="800" dirty="0" smtClean="0">
                          <a:latin typeface="Calibri Light" panose="020F0302020204030204" pitchFamily="34" charset="0"/>
                        </a:rPr>
                        <a:t>NFI reached HHs and %tage</a:t>
                      </a:r>
                      <a:endParaRPr lang="en-US" sz="800" dirty="0">
                        <a:latin typeface="Calibri Light" panose="020F0302020204030204" pitchFamily="34" charset="0"/>
                      </a:endParaRPr>
                    </a:p>
                  </a:txBody>
                  <a:tcPr/>
                </a:tc>
                <a:tc hMerge="1">
                  <a:txBody>
                    <a:bodyPr/>
                    <a:lstStyle/>
                    <a:p>
                      <a:endParaRPr lang="en-US" sz="800" dirty="0">
                        <a:latin typeface="Calibri Light" panose="020F0302020204030204"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Calibri Light" panose="020F0302020204030204" pitchFamily="34" charset="0"/>
                        </a:rPr>
                        <a:t>Shelter reached HHs and %tage</a:t>
                      </a:r>
                    </a:p>
                  </a:txBody>
                  <a:tcPr/>
                </a:tc>
                <a:tc hMerge="1">
                  <a:txBody>
                    <a:bodyPr/>
                    <a:lstStyle/>
                    <a:p>
                      <a:endParaRPr lang="en-US" sz="800" dirty="0">
                        <a:latin typeface="Calibri Light" panose="020F0302020204030204" pitchFamily="34" charset="0"/>
                      </a:endParaRPr>
                    </a:p>
                  </a:txBody>
                  <a:tcPr/>
                </a:tc>
              </a:tr>
              <a:tr h="24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Calibri Light" panose="020F0302020204030204" pitchFamily="34" charset="0"/>
                        </a:rPr>
                        <a:t>Country wide </a:t>
                      </a:r>
                    </a:p>
                  </a:txBody>
                  <a:tcPr/>
                </a:tc>
                <a:tc>
                  <a:txBody>
                    <a:bodyPr/>
                    <a:lstStyle/>
                    <a:p>
                      <a:pPr algn="r"/>
                      <a:r>
                        <a:rPr lang="en-US" sz="900" dirty="0" smtClean="0">
                          <a:latin typeface="Calibri Light" panose="020F0302020204030204" pitchFamily="34" charset="0"/>
                        </a:rPr>
                        <a:t>196,536</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134,026</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68%</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34,463</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18%</a:t>
                      </a:r>
                      <a:endParaRPr lang="en-US" sz="900" dirty="0">
                        <a:latin typeface="Calibri Light" panose="020F0302020204030204" pitchFamily="34" charset="0"/>
                      </a:endParaRPr>
                    </a:p>
                  </a:txBody>
                  <a:tcPr/>
                </a:tc>
              </a:tr>
              <a:tr h="24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Calibri Light" panose="020F0302020204030204" pitchFamily="34" charset="0"/>
                        </a:rPr>
                        <a:t>KR-I</a:t>
                      </a:r>
                    </a:p>
                  </a:txBody>
                  <a:tcPr/>
                </a:tc>
                <a:tc>
                  <a:txBody>
                    <a:bodyPr/>
                    <a:lstStyle/>
                    <a:p>
                      <a:pPr algn="r"/>
                      <a:r>
                        <a:rPr lang="en-US" sz="900" dirty="0" smtClean="0">
                          <a:latin typeface="Calibri Light" panose="020F0302020204030204" pitchFamily="34" charset="0"/>
                        </a:rPr>
                        <a:t>46,719</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13,419</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29%</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4,006</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9%</a:t>
                      </a:r>
                      <a:endParaRPr lang="en-US" sz="900" dirty="0">
                        <a:latin typeface="Calibri Light" panose="020F0302020204030204" pitchFamily="34" charset="0"/>
                      </a:endParaRPr>
                    </a:p>
                  </a:txBody>
                  <a:tcPr/>
                </a:tc>
              </a:tr>
              <a:tr h="24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Calibri Light" panose="020F0302020204030204" pitchFamily="34" charset="0"/>
                        </a:rPr>
                        <a:t>Centre &amp; South</a:t>
                      </a:r>
                    </a:p>
                  </a:txBody>
                  <a:tcPr/>
                </a:tc>
                <a:tc>
                  <a:txBody>
                    <a:bodyPr/>
                    <a:lstStyle/>
                    <a:p>
                      <a:pPr algn="r"/>
                      <a:r>
                        <a:rPr lang="en-US" sz="900" dirty="0" smtClean="0">
                          <a:latin typeface="Calibri Light" panose="020F0302020204030204" pitchFamily="34" charset="0"/>
                        </a:rPr>
                        <a:t>149,816</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120,607</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81%</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30,457</a:t>
                      </a:r>
                      <a:endParaRPr lang="en-US" sz="900" dirty="0">
                        <a:latin typeface="Calibri Light" panose="020F0302020204030204" pitchFamily="34" charset="0"/>
                      </a:endParaRPr>
                    </a:p>
                  </a:txBody>
                  <a:tcPr/>
                </a:tc>
                <a:tc>
                  <a:txBody>
                    <a:bodyPr/>
                    <a:lstStyle/>
                    <a:p>
                      <a:pPr algn="r"/>
                      <a:r>
                        <a:rPr lang="en-US" sz="900" dirty="0" smtClean="0">
                          <a:latin typeface="Calibri Light" panose="020F0302020204030204" pitchFamily="34" charset="0"/>
                        </a:rPr>
                        <a:t>20%</a:t>
                      </a:r>
                      <a:endParaRPr lang="en-US" sz="900" dirty="0">
                        <a:latin typeface="Calibri Light" panose="020F0302020204030204" pitchFamily="34" charset="0"/>
                      </a:endParaRPr>
                    </a:p>
                  </a:txBody>
                  <a:tcPr/>
                </a:tc>
              </a:tr>
            </a:tbl>
          </a:graphicData>
        </a:graphic>
      </p:graphicFrame>
      <p:sp>
        <p:nvSpPr>
          <p:cNvPr id="4" name="Rectangle 3"/>
          <p:cNvSpPr/>
          <p:nvPr/>
        </p:nvSpPr>
        <p:spPr>
          <a:xfrm>
            <a:off x="151727" y="4248150"/>
            <a:ext cx="5188899" cy="261610"/>
          </a:xfrm>
          <a:prstGeom prst="rect">
            <a:avLst/>
          </a:prstGeom>
        </p:spPr>
        <p:txBody>
          <a:bodyPr wrap="square">
            <a:spAutoFit/>
          </a:bodyPr>
          <a:lstStyle/>
          <a:p>
            <a:r>
              <a:rPr lang="en-US" sz="1100" dirty="0">
                <a:solidFill>
                  <a:srgbClr val="0070C0"/>
                </a:solidFill>
                <a:latin typeface="Calibri Light" panose="020F0302020204030204" pitchFamily="34" charset="0"/>
              </a:rPr>
              <a:t>Funding status (from </a:t>
            </a:r>
            <a:r>
              <a:rPr lang="en-US" sz="1100" dirty="0" smtClean="0">
                <a:solidFill>
                  <a:srgbClr val="0070C0"/>
                </a:solidFill>
                <a:latin typeface="Calibri Light" panose="020F0302020204030204" pitchFamily="34" charset="0"/>
              </a:rPr>
              <a:t>FTS _ Oct</a:t>
            </a:r>
            <a:r>
              <a:rPr lang="en-US" sz="1100" dirty="0">
                <a:solidFill>
                  <a:srgbClr val="0070C0"/>
                </a:solidFill>
                <a:latin typeface="Calibri Light" panose="020F0302020204030204" pitchFamily="34" charset="0"/>
              </a:rPr>
              <a:t>. 18</a:t>
            </a:r>
            <a:r>
              <a:rPr lang="en-US" sz="1100" baseline="30000" dirty="0">
                <a:solidFill>
                  <a:srgbClr val="0070C0"/>
                </a:solidFill>
                <a:latin typeface="Calibri Light" panose="020F0302020204030204" pitchFamily="34" charset="0"/>
              </a:rPr>
              <a:t>th</a:t>
            </a:r>
            <a:r>
              <a:rPr lang="en-US" sz="1100" dirty="0">
                <a:solidFill>
                  <a:srgbClr val="0070C0"/>
                </a:solidFill>
                <a:latin typeface="Calibri Light" panose="020F0302020204030204" pitchFamily="34" charset="0"/>
              </a:rPr>
              <a:t> 2016): 37% of 180 million</a:t>
            </a:r>
            <a:r>
              <a:rPr lang="en-US" sz="1100" dirty="0" smtClean="0">
                <a:solidFill>
                  <a:srgbClr val="0070C0"/>
                </a:solidFill>
                <a:latin typeface="Calibri Light" panose="020F0302020204030204" pitchFamily="34" charset="0"/>
              </a:rPr>
              <a:t>. – </a:t>
            </a:r>
            <a:r>
              <a:rPr lang="en-US" sz="1100" dirty="0" smtClean="0">
                <a:solidFill>
                  <a:srgbClr val="C00000"/>
                </a:solidFill>
                <a:latin typeface="Calibri Light" panose="020F0302020204030204" pitchFamily="34" charset="0"/>
              </a:rPr>
              <a:t>2016 HRP underfunded</a:t>
            </a:r>
            <a:endParaRPr lang="en-US" sz="1100" dirty="0">
              <a:solidFill>
                <a:srgbClr val="C00000"/>
              </a:solidFill>
              <a:latin typeface="Calibri Light" panose="020F0302020204030204" pitchFamily="34" charset="0"/>
            </a:endParaRPr>
          </a:p>
        </p:txBody>
      </p:sp>
    </p:spTree>
    <p:extLst>
      <p:ext uri="{BB962C8B-B14F-4D97-AF65-F5344CB8AC3E}">
        <p14:creationId xmlns:p14="http://schemas.microsoft.com/office/powerpoint/2010/main" val="4111488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5</a:t>
            </a:fld>
            <a:endParaRPr lang="en-GB" dirty="0">
              <a:solidFill>
                <a:srgbClr val="7F1416"/>
              </a:solidFill>
            </a:endParaRPr>
          </a:p>
        </p:txBody>
      </p:sp>
      <p:sp>
        <p:nvSpPr>
          <p:cNvPr id="2" name="Rectangle 1"/>
          <p:cNvSpPr/>
          <p:nvPr/>
        </p:nvSpPr>
        <p:spPr>
          <a:xfrm>
            <a:off x="3043650" y="4757648"/>
            <a:ext cx="6061167" cy="323165"/>
          </a:xfrm>
          <a:prstGeom prst="rect">
            <a:avLst/>
          </a:prstGeom>
        </p:spPr>
        <p:txBody>
          <a:bodyPr wrap="square">
            <a:spAutoFit/>
          </a:bodyPr>
          <a:lstStyle/>
          <a:p>
            <a:r>
              <a:rPr lang="en-US" sz="1500" dirty="0">
                <a:latin typeface="Calibri Light" panose="020F0302020204030204" pitchFamily="34" charset="0"/>
                <a:hlinkClick r:id="rId3"/>
              </a:rPr>
              <a:t>http://</a:t>
            </a:r>
            <a:r>
              <a:rPr lang="en-US" sz="1500" dirty="0" smtClean="0">
                <a:latin typeface="Calibri Light" panose="020F0302020204030204" pitchFamily="34" charset="0"/>
                <a:hlinkClick r:id="rId3"/>
              </a:rPr>
              <a:t>sheltercluster.org/response/iraq</a:t>
            </a:r>
            <a:r>
              <a:rPr lang="en-US" sz="1500" dirty="0" smtClean="0">
                <a:latin typeface="Calibri Light" panose="020F0302020204030204" pitchFamily="34" charset="0"/>
              </a:rPr>
              <a:t> </a:t>
            </a:r>
            <a:endParaRPr lang="en-US" sz="1500" dirty="0">
              <a:latin typeface="Calibri Light" panose="020F0302020204030204" pitchFamily="34" charset="0"/>
            </a:endParaRPr>
          </a:p>
        </p:txBody>
      </p:sp>
      <p:sp>
        <p:nvSpPr>
          <p:cNvPr id="8" name="Title 1"/>
          <p:cNvSpPr txBox="1">
            <a:spLocks/>
          </p:cNvSpPr>
          <p:nvPr/>
        </p:nvSpPr>
        <p:spPr>
          <a:xfrm>
            <a:off x="435002" y="7766"/>
            <a:ext cx="8251798"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457200" indent="-457200" algn="l">
              <a:buFont typeface="+mj-lt"/>
              <a:buAutoNum type="arabicPeriod" startAt="2"/>
            </a:pPr>
            <a:r>
              <a:rPr lang="en-GB" sz="2200" b="0" dirty="0" smtClean="0">
                <a:latin typeface="Calibri Light" panose="020F0302020204030204" pitchFamily="34" charset="0"/>
              </a:rPr>
              <a:t>Information Management – </a:t>
            </a:r>
            <a:r>
              <a:rPr lang="en-GB" sz="2200" b="0" dirty="0" smtClean="0">
                <a:solidFill>
                  <a:srgbClr val="0070C0"/>
                </a:solidFill>
                <a:latin typeface="Calibri Light" panose="020F0302020204030204" pitchFamily="34" charset="0"/>
              </a:rPr>
              <a:t>Cluster achievements Jan. – Sept. 16 </a:t>
            </a:r>
            <a:endParaRPr lang="en-US" sz="2200" b="0" dirty="0">
              <a:solidFill>
                <a:srgbClr val="0070C0"/>
              </a:solidFill>
              <a:latin typeface="Calibri Light" panose="020F0302020204030204" pitchFamily="34" charset="0"/>
            </a:endParaRPr>
          </a:p>
        </p:txBody>
      </p:sp>
      <p:pic>
        <p:nvPicPr>
          <p:cNvPr id="4098" name="Picture 2" descr="C:\Users\mtia\Pictures\Shelter Coverage Sept.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02" y="416580"/>
            <a:ext cx="8251798" cy="464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49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6</a:t>
            </a:fld>
            <a:endParaRPr lang="en-GB" dirty="0">
              <a:solidFill>
                <a:srgbClr val="7F1416"/>
              </a:solidFill>
            </a:endParaRPr>
          </a:p>
        </p:txBody>
      </p:sp>
      <p:sp>
        <p:nvSpPr>
          <p:cNvPr id="2" name="Rectangle 1"/>
          <p:cNvSpPr/>
          <p:nvPr/>
        </p:nvSpPr>
        <p:spPr>
          <a:xfrm>
            <a:off x="3043650" y="4757648"/>
            <a:ext cx="6061167" cy="323165"/>
          </a:xfrm>
          <a:prstGeom prst="rect">
            <a:avLst/>
          </a:prstGeom>
        </p:spPr>
        <p:txBody>
          <a:bodyPr wrap="square">
            <a:spAutoFit/>
          </a:bodyPr>
          <a:lstStyle/>
          <a:p>
            <a:r>
              <a:rPr lang="en-US" sz="1500" dirty="0">
                <a:latin typeface="Calibri Light" panose="020F0302020204030204" pitchFamily="34" charset="0"/>
                <a:hlinkClick r:id="rId3"/>
              </a:rPr>
              <a:t>http://</a:t>
            </a:r>
            <a:r>
              <a:rPr lang="en-US" sz="1500" dirty="0" smtClean="0">
                <a:latin typeface="Calibri Light" panose="020F0302020204030204" pitchFamily="34" charset="0"/>
                <a:hlinkClick r:id="rId3"/>
              </a:rPr>
              <a:t>sheltercluster.org/response/iraq</a:t>
            </a:r>
            <a:r>
              <a:rPr lang="en-US" sz="1500" dirty="0" smtClean="0">
                <a:latin typeface="Calibri Light" panose="020F0302020204030204" pitchFamily="34" charset="0"/>
              </a:rPr>
              <a:t> </a:t>
            </a:r>
            <a:endParaRPr lang="en-US" sz="1500" dirty="0">
              <a:latin typeface="Calibri Light" panose="020F0302020204030204" pitchFamily="34" charset="0"/>
            </a:endParaRPr>
          </a:p>
        </p:txBody>
      </p:sp>
      <p:pic>
        <p:nvPicPr>
          <p:cNvPr id="3074" name="Picture 2" descr="C:\Users\mtia\Pictures\NFI Coverage Sept.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23" y="440677"/>
            <a:ext cx="7917805" cy="446196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35002" y="7766"/>
            <a:ext cx="8251798"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457200" indent="-457200" algn="l">
              <a:buFont typeface="+mj-lt"/>
              <a:buAutoNum type="arabicPeriod" startAt="2"/>
            </a:pPr>
            <a:r>
              <a:rPr lang="en-GB" sz="2200" b="0" dirty="0" smtClean="0">
                <a:latin typeface="Calibri Light" panose="020F0302020204030204" pitchFamily="34" charset="0"/>
              </a:rPr>
              <a:t>Information Management – </a:t>
            </a:r>
            <a:r>
              <a:rPr lang="en-GB" sz="2200" b="0" dirty="0" smtClean="0">
                <a:solidFill>
                  <a:srgbClr val="0070C0"/>
                </a:solidFill>
                <a:latin typeface="Calibri Light" panose="020F0302020204030204" pitchFamily="34" charset="0"/>
              </a:rPr>
              <a:t>Cluster achievements Jan. – Sept. 16 </a:t>
            </a:r>
            <a:endParaRPr lang="en-US" sz="2200" b="0" dirty="0">
              <a:solidFill>
                <a:srgbClr val="0070C0"/>
              </a:solidFill>
              <a:latin typeface="Calibri Light" panose="020F0302020204030204" pitchFamily="34" charset="0"/>
            </a:endParaRPr>
          </a:p>
        </p:txBody>
      </p:sp>
    </p:spTree>
    <p:extLst>
      <p:ext uri="{BB962C8B-B14F-4D97-AF65-F5344CB8AC3E}">
        <p14:creationId xmlns:p14="http://schemas.microsoft.com/office/powerpoint/2010/main" val="4114513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7</a:t>
            </a:fld>
            <a:endParaRPr lang="en-GB" dirty="0">
              <a:solidFill>
                <a:srgbClr val="7F1416"/>
              </a:solidFill>
            </a:endParaRPr>
          </a:p>
        </p:txBody>
      </p:sp>
      <p:sp>
        <p:nvSpPr>
          <p:cNvPr id="2" name="Rectangle 1"/>
          <p:cNvSpPr/>
          <p:nvPr/>
        </p:nvSpPr>
        <p:spPr>
          <a:xfrm>
            <a:off x="3043650" y="4757648"/>
            <a:ext cx="6061167" cy="323165"/>
          </a:xfrm>
          <a:prstGeom prst="rect">
            <a:avLst/>
          </a:prstGeom>
        </p:spPr>
        <p:txBody>
          <a:bodyPr wrap="square">
            <a:spAutoFit/>
          </a:bodyPr>
          <a:lstStyle/>
          <a:p>
            <a:r>
              <a:rPr lang="en-US" sz="1500" dirty="0">
                <a:latin typeface="Calibri Light" panose="020F0302020204030204" pitchFamily="34" charset="0"/>
                <a:hlinkClick r:id="rId3"/>
              </a:rPr>
              <a:t>http://</a:t>
            </a:r>
            <a:r>
              <a:rPr lang="en-US" sz="1500" dirty="0" smtClean="0">
                <a:latin typeface="Calibri Light" panose="020F0302020204030204" pitchFamily="34" charset="0"/>
                <a:hlinkClick r:id="rId3"/>
              </a:rPr>
              <a:t>sheltercluster.org/response/iraq</a:t>
            </a:r>
            <a:r>
              <a:rPr lang="en-US" sz="1500" dirty="0" smtClean="0">
                <a:latin typeface="Calibri Light" panose="020F0302020204030204" pitchFamily="34" charset="0"/>
              </a:rPr>
              <a:t> </a:t>
            </a:r>
            <a:endParaRPr lang="en-US" sz="1500" dirty="0">
              <a:latin typeface="Calibri Light" panose="020F0302020204030204" pitchFamily="34" charset="0"/>
            </a:endParaRPr>
          </a:p>
        </p:txBody>
      </p:sp>
      <p:pic>
        <p:nvPicPr>
          <p:cNvPr id="5122" name="Picture 2" descr="C:\Users\mtia\Pictures\Cluster Funding Sta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154" y="128664"/>
            <a:ext cx="7430795" cy="489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332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8</a:t>
            </a:fld>
            <a:endParaRPr lang="en-GB" dirty="0">
              <a:latin typeface="Calibri"/>
            </a:endParaRPr>
          </a:p>
        </p:txBody>
      </p:sp>
      <p:sp>
        <p:nvSpPr>
          <p:cNvPr id="6" name="Subtitle 2"/>
          <p:cNvSpPr txBox="1">
            <a:spLocks/>
          </p:cNvSpPr>
          <p:nvPr/>
        </p:nvSpPr>
        <p:spPr>
          <a:xfrm>
            <a:off x="251460" y="491490"/>
            <a:ext cx="8766810" cy="4091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solidFill>
                  <a:srgbClr val="0070C0"/>
                </a:solidFill>
                <a:latin typeface="Calibri Light" panose="020F0302020204030204" pitchFamily="34" charset="0"/>
              </a:rPr>
              <a:t>Partner sheet</a:t>
            </a:r>
            <a:r>
              <a:rPr lang="en-US" sz="1400" dirty="0" smtClean="0">
                <a:solidFill>
                  <a:srgbClr val="585859"/>
                </a:solidFill>
                <a:latin typeface="Calibri Light" panose="020F0302020204030204" pitchFamily="34" charset="0"/>
              </a:rPr>
              <a:t>:</a:t>
            </a:r>
          </a:p>
          <a:p>
            <a:r>
              <a:rPr lang="en-US" sz="1400" dirty="0" smtClean="0">
                <a:solidFill>
                  <a:srgbClr val="585859"/>
                </a:solidFill>
                <a:latin typeface="Calibri Light" panose="020F0302020204030204" pitchFamily="34" charset="0"/>
              </a:rPr>
              <a:t>To data the cluster has provided individual google sheet to 42 cluster partners engaged in Mosul Preparedness and Response</a:t>
            </a:r>
          </a:p>
          <a:p>
            <a:r>
              <a:rPr lang="en-US" sz="1400" dirty="0" smtClean="0">
                <a:solidFill>
                  <a:srgbClr val="585859"/>
                </a:solidFill>
                <a:latin typeface="Calibri Light" panose="020F0302020204030204" pitchFamily="34" charset="0"/>
              </a:rPr>
              <a:t>Data requested</a:t>
            </a:r>
          </a:p>
          <a:p>
            <a:endParaRPr lang="en-US" sz="1400" dirty="0" smtClean="0">
              <a:solidFill>
                <a:srgbClr val="585859"/>
              </a:solidFill>
              <a:latin typeface="Calibri Light" panose="020F0302020204030204" pitchFamily="34" charset="0"/>
            </a:endParaRPr>
          </a:p>
        </p:txBody>
      </p:sp>
      <p:sp>
        <p:nvSpPr>
          <p:cNvPr id="8" name="Title 1"/>
          <p:cNvSpPr txBox="1">
            <a:spLocks/>
          </p:cNvSpPr>
          <p:nvPr/>
        </p:nvSpPr>
        <p:spPr>
          <a:xfrm>
            <a:off x="355107" y="105423"/>
            <a:ext cx="8331694"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lvl="1" indent="-342900" defTabSz="914400">
              <a:spcBef>
                <a:spcPct val="0"/>
              </a:spcBef>
              <a:buFont typeface="+mj-lt"/>
              <a:buAutoNum type="arabicPeriod" startAt="3"/>
            </a:pPr>
            <a:r>
              <a:rPr lang="en-GB" sz="1600" b="0" dirty="0" smtClean="0">
                <a:latin typeface="Calibri Light" panose="020F0302020204030204" pitchFamily="34" charset="0"/>
              </a:rPr>
              <a:t>Mosul Preparedness &amp; Response Updates: </a:t>
            </a:r>
            <a:r>
              <a:rPr lang="en-US" sz="1600" dirty="0">
                <a:solidFill>
                  <a:srgbClr val="C00000"/>
                </a:solidFill>
                <a:latin typeface="Calibri Light" panose="020F0302020204030204" pitchFamily="34" charset="0"/>
              </a:rPr>
              <a:t>Cluster Preparedness </a:t>
            </a:r>
            <a:r>
              <a:rPr lang="en-US" sz="1600" dirty="0">
                <a:solidFill>
                  <a:srgbClr val="0070C0"/>
                </a:solidFill>
                <a:latin typeface="Calibri Light" panose="020F0302020204030204" pitchFamily="34" charset="0"/>
              </a:rPr>
              <a:t>and </a:t>
            </a:r>
            <a:r>
              <a:rPr lang="en-US" sz="1600" dirty="0" smtClean="0">
                <a:solidFill>
                  <a:srgbClr val="0070C0"/>
                </a:solidFill>
                <a:latin typeface="Calibri Light" panose="020F0302020204030204" pitchFamily="34" charset="0"/>
              </a:rPr>
              <a:t>Response</a:t>
            </a:r>
            <a:endParaRPr lang="en-US" sz="1600" dirty="0">
              <a:solidFill>
                <a:srgbClr val="0070C0"/>
              </a:solidFill>
              <a:latin typeface="Calibri Light" panose="020F03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8759"/>
            <a:ext cx="9144000" cy="2149558"/>
          </a:xfrm>
          <a:prstGeom prst="rect">
            <a:avLst/>
          </a:prstGeom>
        </p:spPr>
      </p:pic>
    </p:spTree>
    <p:extLst>
      <p:ext uri="{BB962C8B-B14F-4D97-AF65-F5344CB8AC3E}">
        <p14:creationId xmlns:p14="http://schemas.microsoft.com/office/powerpoint/2010/main" val="1071383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9</a:t>
            </a:fld>
            <a:endParaRPr lang="en-GB" dirty="0">
              <a:latin typeface="Calibri"/>
            </a:endParaRPr>
          </a:p>
        </p:txBody>
      </p:sp>
      <p:sp>
        <p:nvSpPr>
          <p:cNvPr id="8" name="Title 1"/>
          <p:cNvSpPr txBox="1">
            <a:spLocks/>
          </p:cNvSpPr>
          <p:nvPr/>
        </p:nvSpPr>
        <p:spPr>
          <a:xfrm>
            <a:off x="355107" y="7766"/>
            <a:ext cx="8331694"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pPr>
            <a:r>
              <a:rPr lang="en-GB" sz="1600" b="0" dirty="0">
                <a:latin typeface="Calibri Light" panose="020F0302020204030204" pitchFamily="34" charset="0"/>
              </a:rPr>
              <a:t>Mosul Preparedness &amp; Response Updates: </a:t>
            </a:r>
            <a:r>
              <a:rPr lang="en-US" sz="1600" b="0" dirty="0">
                <a:solidFill>
                  <a:srgbClr val="C00000"/>
                </a:solidFill>
                <a:latin typeface="Calibri Light" panose="020F0302020204030204" pitchFamily="34" charset="0"/>
              </a:rPr>
              <a:t>Cluster Preparedness </a:t>
            </a:r>
            <a:r>
              <a:rPr lang="en-US" sz="1600" b="0" dirty="0">
                <a:solidFill>
                  <a:srgbClr val="0070C0"/>
                </a:solidFill>
                <a:latin typeface="Calibri Light" panose="020F0302020204030204" pitchFamily="34" charset="0"/>
              </a:rPr>
              <a:t>and Response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7" y="381585"/>
            <a:ext cx="9144000" cy="4459906"/>
          </a:xfrm>
          <a:prstGeom prst="rect">
            <a:avLst/>
          </a:prstGeom>
        </p:spPr>
      </p:pic>
      <p:sp>
        <p:nvSpPr>
          <p:cNvPr id="5" name="Rectangle 4"/>
          <p:cNvSpPr/>
          <p:nvPr/>
        </p:nvSpPr>
        <p:spPr>
          <a:xfrm>
            <a:off x="4025348" y="1041845"/>
            <a:ext cx="5055703" cy="553998"/>
          </a:xfrm>
          <a:prstGeom prst="rect">
            <a:avLst/>
          </a:prstGeom>
          <a:solidFill>
            <a:schemeClr val="bg1">
              <a:lumMod val="85000"/>
            </a:schemeClr>
          </a:solidFill>
        </p:spPr>
        <p:txBody>
          <a:bodyPr wrap="square">
            <a:spAutoFit/>
          </a:bodyPr>
          <a:lstStyle/>
          <a:p>
            <a:r>
              <a:rPr lang="en-US" sz="1000" dirty="0">
                <a:solidFill>
                  <a:srgbClr val="0070C0"/>
                </a:solidFill>
                <a:latin typeface="Calibri Light" panose="020F0302020204030204" pitchFamily="34" charset="0"/>
              </a:rPr>
              <a:t>Cluster master sheet</a:t>
            </a:r>
            <a:r>
              <a:rPr lang="en-US" sz="1000" dirty="0">
                <a:solidFill>
                  <a:srgbClr val="585859"/>
                </a:solidFill>
                <a:latin typeface="Calibri Light" panose="020F0302020204030204" pitchFamily="34" charset="0"/>
              </a:rPr>
              <a:t>:</a:t>
            </a:r>
          </a:p>
          <a:p>
            <a:r>
              <a:rPr lang="en-US" sz="1000" dirty="0">
                <a:solidFill>
                  <a:srgbClr val="585859"/>
                </a:solidFill>
                <a:latin typeface="Calibri Light" panose="020F0302020204030204" pitchFamily="34" charset="0"/>
              </a:rPr>
              <a:t>Consolidated  from partner sheet</a:t>
            </a:r>
          </a:p>
          <a:p>
            <a:r>
              <a:rPr lang="en-US" sz="1000" dirty="0">
                <a:solidFill>
                  <a:srgbClr val="585859"/>
                </a:solidFill>
                <a:latin typeface="Calibri Light" panose="020F0302020204030204" pitchFamily="34" charset="0"/>
              </a:rPr>
              <a:t>Information sharing – Analysis, Infographics – Advocacy for Fund </a:t>
            </a:r>
            <a:r>
              <a:rPr lang="en-US" sz="1000" dirty="0" smtClean="0">
                <a:solidFill>
                  <a:srgbClr val="585859"/>
                </a:solidFill>
                <a:latin typeface="Calibri Light" panose="020F0302020204030204" pitchFamily="34" charset="0"/>
              </a:rPr>
              <a:t>raising</a:t>
            </a:r>
            <a:endParaRPr lang="en-US" sz="1000" dirty="0">
              <a:solidFill>
                <a:srgbClr val="585859"/>
              </a:solidFill>
              <a:latin typeface="Calibri Light" panose="020F0302020204030204" pitchFamily="34" charset="0"/>
            </a:endParaRPr>
          </a:p>
        </p:txBody>
      </p:sp>
    </p:spTree>
    <p:extLst>
      <p:ext uri="{BB962C8B-B14F-4D97-AF65-F5344CB8AC3E}">
        <p14:creationId xmlns:p14="http://schemas.microsoft.com/office/powerpoint/2010/main" val="2254729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D2A9EA0-4CE9-4A25-B809-D1F4F74731F1}">
  <ds:schemaRefs>
    <ds:schemaRef ds:uri="ESRI.ArcGIS.Mapping.OfficeIntegration.PowerPointInfo"/>
  </ds:schemaRefs>
</ds:datastoreItem>
</file>

<file path=customXml/itemProps2.xml><?xml version="1.0" encoding="utf-8"?>
<ds:datastoreItem xmlns:ds="http://schemas.openxmlformats.org/officeDocument/2006/customXml" ds:itemID="{145E2856-19BA-425F-803A-C89D2B7302B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15287</TotalTime>
  <Words>906</Words>
  <Application>Microsoft Office PowerPoint</Application>
  <PresentationFormat>On-screen Show (16:9)</PresentationFormat>
  <Paragraphs>151</Paragraphs>
  <Slides>20</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Shelter Cluster Red Theme</vt:lpstr>
      <vt:lpstr>1_Shelter Cluster Red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Winterization Kits</dc:title>
  <dc:creator>Bo Hurkmans</dc:creator>
  <cp:lastModifiedBy>TIA Michel</cp:lastModifiedBy>
  <cp:revision>1301</cp:revision>
  <cp:lastPrinted>2014-10-29T09:34:43Z</cp:lastPrinted>
  <dcterms:created xsi:type="dcterms:W3CDTF">2014-10-08T08:24:30Z</dcterms:created>
  <dcterms:modified xsi:type="dcterms:W3CDTF">2016-11-01T11:59:22Z</dcterms:modified>
</cp:coreProperties>
</file>