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2"/>
  </p:notesMasterIdLst>
  <p:sldIdLst>
    <p:sldId id="265" r:id="rId5"/>
    <p:sldId id="473" r:id="rId6"/>
    <p:sldId id="485" r:id="rId7"/>
    <p:sldId id="487" r:id="rId8"/>
    <p:sldId id="506" r:id="rId9"/>
    <p:sldId id="502" r:id="rId10"/>
    <p:sldId id="499" r:id="rId11"/>
    <p:sldId id="497" r:id="rId12"/>
    <p:sldId id="500" r:id="rId13"/>
    <p:sldId id="501" r:id="rId14"/>
    <p:sldId id="469" r:id="rId15"/>
    <p:sldId id="498" r:id="rId16"/>
    <p:sldId id="495" r:id="rId17"/>
    <p:sldId id="503" r:id="rId18"/>
    <p:sldId id="496" r:id="rId19"/>
    <p:sldId id="504" r:id="rId20"/>
    <p:sldId id="505" r:id="rId2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2349" autoAdjust="0"/>
  </p:normalViewPr>
  <p:slideViewPr>
    <p:cSldViewPr snapToGrid="0" snapToObjects="1">
      <p:cViewPr>
        <p:scale>
          <a:sx n="80" d="100"/>
          <a:sy n="80" d="100"/>
        </p:scale>
        <p:origin x="-378" y="-13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03_Emergency%20&amp;%20Press%20Release\Mosul%20Preparedness%20Infographics_Oct.16\Kobo_SNFI%20Response\shelter_nfi_mosul_reporting_2016_11_13%20(latest%20update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>
                <a:solidFill>
                  <a:srgbClr val="0070C0"/>
                </a:solidFill>
              </a:defRPr>
            </a:pPr>
            <a:r>
              <a:rPr lang="en-US" sz="1100" b="1">
                <a:solidFill>
                  <a:srgbClr val="0070C0"/>
                </a:solidFill>
              </a:rPr>
              <a:t>Shelter and NFI Mosul Response options and number of families reached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Nb. Of Households been reached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Sheet2!$A$2:$A$10</c:f>
              <c:strCache>
                <c:ptCount val="9"/>
                <c:pt idx="0">
                  <c:v>Rubhalls (installed)</c:v>
                </c:pt>
                <c:pt idx="1">
                  <c:v>Mobile_Emergency_Shelter_kits</c:v>
                </c:pt>
                <c:pt idx="2">
                  <c:v>Basic_Emergency_Shelter_kits</c:v>
                </c:pt>
                <c:pt idx="3">
                  <c:v>Mobile_NFI_kits</c:v>
                </c:pt>
                <c:pt idx="4">
                  <c:v>Winter_Topup</c:v>
                </c:pt>
                <c:pt idx="5">
                  <c:v>Clothes</c:v>
                </c:pt>
                <c:pt idx="6">
                  <c:v>Single Items</c:v>
                </c:pt>
                <c:pt idx="7">
                  <c:v>Basic_NFI_kits</c:v>
                </c:pt>
                <c:pt idx="8">
                  <c:v>Tents</c:v>
                </c:pt>
              </c:strCache>
            </c:strRef>
          </c:cat>
          <c:val>
            <c:numRef>
              <c:f>Sheet2!$B$2:$B$10</c:f>
              <c:numCache>
                <c:formatCode>_(* #,##0_);_(* \(#,##0\);_(* "-"??_);_(@_)</c:formatCode>
                <c:ptCount val="9"/>
                <c:pt idx="0">
                  <c:v>27</c:v>
                </c:pt>
                <c:pt idx="1">
                  <c:v>250</c:v>
                </c:pt>
                <c:pt idx="2">
                  <c:v>950</c:v>
                </c:pt>
                <c:pt idx="3">
                  <c:v>1436</c:v>
                </c:pt>
                <c:pt idx="4">
                  <c:v>2947</c:v>
                </c:pt>
                <c:pt idx="5">
                  <c:v>4498</c:v>
                </c:pt>
                <c:pt idx="6">
                  <c:v>5412</c:v>
                </c:pt>
                <c:pt idx="7">
                  <c:v>10313</c:v>
                </c:pt>
                <c:pt idx="8">
                  <c:v>12697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765248"/>
        <c:axId val="51767936"/>
      </c:barChart>
      <c:catAx>
        <c:axId val="51765248"/>
        <c:scaling>
          <c:orientation val="minMax"/>
        </c:scaling>
        <c:delete val="0"/>
        <c:axPos val="l"/>
        <c:majorTickMark val="out"/>
        <c:minorTickMark val="none"/>
        <c:tickLblPos val="nextTo"/>
        <c:crossAx val="51767936"/>
        <c:crosses val="autoZero"/>
        <c:auto val="1"/>
        <c:lblAlgn val="ctr"/>
        <c:lblOffset val="100"/>
        <c:noMultiLvlLbl val="0"/>
      </c:catAx>
      <c:valAx>
        <c:axId val="51767936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5176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spreadsheets/d/1esn0caK-J0LZQCDBdV0V96rLCCf6zruDyGZNkuhPR-o/edit#gid=20673701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 &amp;S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690710"/>
            <a:ext cx="84566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 Light" panose="020F0302020204030204" pitchFamily="34" charset="0"/>
              </a:rPr>
              <a:t>Review of action points from previous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 Light" panose="020F0302020204030204" pitchFamily="34" charset="0"/>
              </a:rPr>
              <a:t>Information Management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Mosul Preparedness &amp; Response Updates (Preparedness Infographic and Kobo reporting)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Key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Tent replacement assessment,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Winterization,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Training on Emergency Shelter </a:t>
            </a:r>
            <a:r>
              <a:rPr lang="en-US" sz="1600" dirty="0" smtClean="0">
                <a:latin typeface="Calibri Light" panose="020F0302020204030204" pitchFamily="34" charset="0"/>
              </a:rPr>
              <a:t>Kit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Huge Numbers of new IDPs in </a:t>
            </a:r>
            <a:r>
              <a:rPr lang="en-US" sz="1600" dirty="0" smtClean="0">
                <a:latin typeface="Calibri Light" panose="020F0302020204030204" pitchFamily="34" charset="0"/>
              </a:rPr>
              <a:t>Salah al-Din </a:t>
            </a:r>
            <a:r>
              <a:rPr lang="en-US" sz="1600" dirty="0">
                <a:latin typeface="Calibri Light" panose="020F0302020204030204" pitchFamily="34" charset="0"/>
              </a:rPr>
              <a:t>without </a:t>
            </a:r>
            <a:r>
              <a:rPr lang="en-US" sz="1600" dirty="0" smtClean="0">
                <a:latin typeface="Calibri Light" panose="020F0302020204030204" pitchFamily="34" charset="0"/>
              </a:rPr>
              <a:t>Response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 Light" panose="020F0302020204030204" pitchFamily="34" charset="0"/>
              </a:rPr>
              <a:t>Governorate and Agencies Updates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Update on HNO/HRP/Flash Appeal 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 Light" panose="020F0302020204030204" pitchFamily="34" charset="0"/>
              </a:rPr>
              <a:t>AOB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16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November 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10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02" y="1752375"/>
            <a:ext cx="8251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Huge Numbers of new IDPs in Salah al-Din without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</a:p>
          <a:p>
            <a:endParaRPr lang="en-US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Normal Caseload: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From recent Mosul: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Needs: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002" y="583342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US" sz="1800" dirty="0">
                <a:latin typeface="Calibri Light" panose="020F0302020204030204" pitchFamily="34" charset="0"/>
              </a:rPr>
              <a:t>Key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Tent replacement assessment,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Winterization,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Training on Emergency Shelter </a:t>
            </a:r>
            <a:r>
              <a:rPr lang="en-US" dirty="0" smtClean="0">
                <a:latin typeface="Calibri Light" panose="020F0302020204030204" pitchFamily="34" charset="0"/>
              </a:rPr>
              <a:t>Kit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Huge Numbers of new IDPs in Salah al-Din without </a:t>
            </a:r>
            <a:r>
              <a:rPr lang="en-US" dirty="0" smtClean="0">
                <a:latin typeface="Calibri Light" panose="020F0302020204030204" pitchFamily="34" charset="0"/>
              </a:rPr>
              <a:t>Response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49324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000" b="0" dirty="0" smtClean="0">
                <a:latin typeface="Calibri Light" panose="020F0302020204030204" pitchFamily="34" charset="0"/>
              </a:rPr>
              <a:t>Governorate and </a:t>
            </a:r>
            <a:r>
              <a:rPr lang="en-GB" sz="2000" b="0" dirty="0">
                <a:latin typeface="Calibri Light" panose="020F0302020204030204" pitchFamily="34" charset="0"/>
              </a:rPr>
              <a:t>Agencies </a:t>
            </a:r>
            <a:r>
              <a:rPr lang="en-GB" sz="2000" b="0" dirty="0" smtClean="0">
                <a:latin typeface="Calibri Light" panose="020F0302020204030204" pitchFamily="34" charset="0"/>
              </a:rPr>
              <a:t>Updates</a:t>
            </a:r>
            <a:endParaRPr lang="en-GB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49324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lvl="0" indent="-457200" algn="l">
              <a:buFont typeface="+mj-lt"/>
              <a:buAutoNum type="arabicPeriod" startAt="6"/>
            </a:pPr>
            <a:r>
              <a:rPr lang="en-US" sz="2000" b="0" dirty="0">
                <a:latin typeface="Calibri Light" panose="020F0302020204030204" pitchFamily="34" charset="0"/>
              </a:rPr>
              <a:t>Update on HNO/HRP/Flash Appeal processes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214" y="1362063"/>
            <a:ext cx="7976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The possible PLAN – developing </a:t>
            </a:r>
            <a:r>
              <a:rPr lang="en-US" i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:-</a:t>
            </a:r>
            <a:endParaRPr lang="en-US" i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725488" indent="-285750" defTabSz="3603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>
                <a:latin typeface="Calibri Light" panose="020F0302020204030204" pitchFamily="34" charset="0"/>
              </a:rPr>
              <a:t>Extend 2016 HRP beyond 2016, into 1</a:t>
            </a:r>
            <a:r>
              <a:rPr lang="en-US" baseline="30000" dirty="0">
                <a:latin typeface="Calibri Light" panose="020F0302020204030204" pitchFamily="34" charset="0"/>
              </a:rPr>
              <a:t>st</a:t>
            </a:r>
            <a:r>
              <a:rPr lang="en-US" dirty="0">
                <a:latin typeface="Calibri Light" panose="020F0302020204030204" pitchFamily="34" charset="0"/>
              </a:rPr>
              <a:t> quarter of 2017</a:t>
            </a:r>
          </a:p>
          <a:p>
            <a:pPr marL="725488" indent="-285750" defTabSz="3603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>
                <a:latin typeface="Calibri Light" panose="020F0302020204030204" pitchFamily="34" charset="0"/>
              </a:rPr>
              <a:t>Draft 2017 HRP from </a:t>
            </a:r>
            <a:r>
              <a:rPr lang="en-US" dirty="0" smtClean="0">
                <a:latin typeface="Calibri Light" panose="020F0302020204030204" pitchFamily="34" charset="0"/>
              </a:rPr>
              <a:t>December 2016  </a:t>
            </a:r>
            <a:r>
              <a:rPr lang="en-US" dirty="0">
                <a:latin typeface="Calibri Light" panose="020F0302020204030204" pitchFamily="34" charset="0"/>
              </a:rPr>
              <a:t>to </a:t>
            </a:r>
            <a:r>
              <a:rPr lang="en-US" dirty="0" smtClean="0">
                <a:latin typeface="Calibri Light" panose="020F0302020204030204" pitchFamily="34" charset="0"/>
              </a:rPr>
              <a:t>February 2017</a:t>
            </a:r>
            <a:endParaRPr lang="en-US" dirty="0">
              <a:latin typeface="Calibri Light" panose="020F0302020204030204" pitchFamily="34" charset="0"/>
            </a:endParaRPr>
          </a:p>
          <a:p>
            <a:pPr marL="725488" indent="-285750" defTabSz="3603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>
                <a:latin typeface="Calibri Light" panose="020F0302020204030204" pitchFamily="34" charset="0"/>
              </a:rPr>
              <a:t>Revise Mosul Flash </a:t>
            </a:r>
            <a:r>
              <a:rPr lang="en-US" dirty="0" smtClean="0">
                <a:latin typeface="Calibri Light" panose="020F0302020204030204" pitchFamily="34" charset="0"/>
              </a:rPr>
              <a:t>Appeal in the coming 7 days, the cluster will send out guidelines for input from Partners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" y="604971"/>
            <a:ext cx="5165004" cy="344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73" y="1314314"/>
            <a:ext cx="5200216" cy="344333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43883" y="146912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latin typeface="Calibri Light" panose="020F0302020204030204" pitchFamily="34" charset="0"/>
              </a:rPr>
              <a:t>AOB – Construction of tent shadings in Fallujah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146912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latin typeface="Calibri Light" panose="020F0302020204030204" pitchFamily="34" charset="0"/>
              </a:rPr>
              <a:t>AOB – Construction of tent shadings in Fallujah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" y="511793"/>
            <a:ext cx="5172377" cy="3443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44" y="1262146"/>
            <a:ext cx="5232227" cy="34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146912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latin typeface="Calibri Light" panose="020F0302020204030204" pitchFamily="34" charset="0"/>
              </a:rPr>
              <a:t>AOB – Construction of Emergency Shelters in </a:t>
            </a:r>
            <a:r>
              <a:rPr lang="en-US" sz="2200" b="0" dirty="0" err="1" smtClean="0">
                <a:latin typeface="Calibri Light" panose="020F0302020204030204" pitchFamily="34" charset="0"/>
              </a:rPr>
              <a:t>Jadah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661622"/>
            <a:ext cx="5686240" cy="3205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87" y="1545729"/>
            <a:ext cx="5679534" cy="32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146912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latin typeface="Calibri Light" panose="020F0302020204030204" pitchFamily="34" charset="0"/>
              </a:rPr>
              <a:t>AOB – Construction of Emergency Shelters in </a:t>
            </a:r>
            <a:r>
              <a:rPr lang="en-US" sz="2200" b="0" dirty="0" err="1" smtClean="0">
                <a:latin typeface="Calibri Light" panose="020F0302020204030204" pitchFamily="34" charset="0"/>
              </a:rPr>
              <a:t>Jadah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59" y="1136695"/>
            <a:ext cx="4810941" cy="362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47418"/>
            <a:ext cx="5692946" cy="32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146912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latin typeface="Calibri Light" panose="020F0302020204030204" pitchFamily="34" charset="0"/>
              </a:rPr>
              <a:t>AOB – Construction of Emergency Shelters in </a:t>
            </a:r>
            <a:r>
              <a:rPr lang="en-US" sz="2200" b="0" dirty="0" err="1" smtClean="0">
                <a:latin typeface="Calibri Light" panose="020F0302020204030204" pitchFamily="34" charset="0"/>
              </a:rPr>
              <a:t>Jadah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000" dirty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latin typeface="Calibri Light" panose="020F0302020204030204" pitchFamily="34" charset="0"/>
              </a:rPr>
              <a:t>Partners to inform CCCM which partners are engaged in shelter related activities- </a:t>
            </a: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Ongoing 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latin typeface="Calibri Light" panose="020F0302020204030204" pitchFamily="34" charset="0"/>
              </a:rPr>
              <a:t> IM to add names of districts in Kobo tool – </a:t>
            </a: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Done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Calibri Light" panose="020F0302020204030204" pitchFamily="34" charset="0"/>
              </a:rPr>
              <a:t>Partners to inform the cluster on their </a:t>
            </a:r>
            <a:r>
              <a:rPr lang="en-US" sz="2000" dirty="0">
                <a:latin typeface="Calibri Light" panose="020F0302020204030204" pitchFamily="34" charset="0"/>
              </a:rPr>
              <a:t>winterization </a:t>
            </a:r>
            <a:r>
              <a:rPr lang="en-US" sz="2000" dirty="0" smtClean="0">
                <a:latin typeface="Calibri Light" panose="020F0302020204030204" pitchFamily="34" charset="0"/>
              </a:rPr>
              <a:t>plan –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Not received </a:t>
            </a:r>
            <a:endParaRPr lang="en-US" sz="20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GB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5002" y="114096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000" b="0" dirty="0" smtClean="0">
                <a:latin typeface="Calibri Light" panose="020F0302020204030204" pitchFamily="34" charset="0"/>
              </a:rPr>
              <a:t>Information Management Update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914105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Monthly IM products: dashboard/Infographics</a:t>
            </a:r>
          </a:p>
          <a:p>
            <a:pPr lvl="1"/>
            <a:r>
              <a:rPr lang="en-US" sz="1800" dirty="0" smtClean="0">
                <a:latin typeface="Calibri Light" panose="020F0302020204030204" pitchFamily="34" charset="0"/>
              </a:rPr>
              <a:t>October 2016 update will be released very soon together with a consolidated 4W matrix and the analysis tool.</a:t>
            </a:r>
          </a:p>
          <a:p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Mosul responses</a:t>
            </a:r>
            <a:r>
              <a:rPr lang="en-US" sz="1800" dirty="0" smtClean="0">
                <a:latin typeface="Calibri Light" panose="020F0302020204030204" pitchFamily="34" charset="0"/>
              </a:rPr>
              <a:t> have to be reported also into Activity Info which is the inter-cluster reporting platform.</a:t>
            </a:r>
          </a:p>
          <a:p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Deadline to report your country wide - Nov.16 achievements is Dec. 5</a:t>
            </a:r>
            <a:r>
              <a:rPr lang="en-US" sz="18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800" dirty="0" smtClean="0">
                <a:latin typeface="Calibri Light" panose="020F0302020204030204" pitchFamily="34" charset="0"/>
              </a:rPr>
              <a:t> 2016.</a:t>
            </a:r>
            <a:endParaRPr lang="en-GB" sz="1800" dirty="0" smtClean="0">
              <a:latin typeface="Calibri Light" panose="020F0302020204030204" pitchFamily="34" charset="0"/>
            </a:endParaRPr>
          </a:p>
          <a:p>
            <a:r>
              <a:rPr lang="en-GB" sz="18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800" dirty="0">
                <a:latin typeface="Calibri Light" panose="020F0302020204030204" pitchFamily="34" charset="0"/>
              </a:rPr>
              <a:t>cluster webpage: </a:t>
            </a:r>
            <a:r>
              <a:rPr lang="en-GB" sz="18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8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800" dirty="0" smtClean="0">
                <a:latin typeface="Calibri Light" panose="020F0302020204030204" pitchFamily="34" charset="0"/>
              </a:rPr>
              <a:t> </a:t>
            </a:r>
            <a:endParaRPr lang="en-US" sz="18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002" y="209793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US" sz="2000" b="0" dirty="0">
                <a:latin typeface="Calibri Light" panose="020F0302020204030204" pitchFamily="34" charset="0"/>
              </a:rPr>
              <a:t>Mosul Preparedness &amp; Response Updates (Preparedness Infographic and Kobo reporting)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5631" y="914105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</a:t>
            </a:r>
            <a:r>
              <a:rPr lang="en-US" sz="1800" dirty="0" smtClean="0">
                <a:latin typeface="Calibri Light" panose="020F0302020204030204" pitchFamily="34" charset="0"/>
              </a:rPr>
              <a:t>: very good reporting level – 34 partners are constantly updating their stocks. 8 partners </a:t>
            </a:r>
            <a:r>
              <a:rPr lang="en-US" sz="1800" dirty="0">
                <a:latin typeface="Calibri Light" panose="020F0302020204030204" pitchFamily="34" charset="0"/>
              </a:rPr>
              <a:t>are still not reporting their preparedness </a:t>
            </a:r>
            <a:r>
              <a:rPr lang="en-US" sz="1800" dirty="0" smtClean="0">
                <a:latin typeface="Calibri Light" panose="020F0302020204030204" pitchFamily="34" charset="0"/>
              </a:rPr>
              <a:t>sheet.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Consolidated Master Sheet can </a:t>
            </a:r>
            <a:r>
              <a:rPr lang="en-US" sz="1800" dirty="0" smtClean="0">
                <a:latin typeface="Calibri Light" panose="020F0302020204030204" pitchFamily="34" charset="0"/>
                <a:hlinkClick r:id="rId4"/>
              </a:rPr>
              <a:t>be found here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endParaRPr lang="en-US" sz="1800" dirty="0" smtClean="0">
              <a:latin typeface="Calibri Light" panose="020F0302020204030204" pitchFamily="34" charset="0"/>
            </a:endParaRPr>
          </a:p>
          <a:p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Current preparedness infographic is been revised to reflect preparedness and response on one page document.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Next infographic (preparedness &amp; response) will be produced on Thursday Nov.17</a:t>
            </a:r>
            <a:r>
              <a:rPr lang="en-US" sz="18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800" dirty="0" smtClean="0">
                <a:latin typeface="Calibri Light" panose="020F0302020204030204" pitchFamily="34" charset="0"/>
              </a:rPr>
              <a:t> 2016</a:t>
            </a:r>
          </a:p>
          <a:p>
            <a:endParaRPr lang="en-US" sz="1800" dirty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GB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002" y="209793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US" sz="2000" b="0" dirty="0">
                <a:latin typeface="Calibri Light" panose="020F0302020204030204" pitchFamily="34" charset="0"/>
              </a:rPr>
              <a:t>Mosul Preparedness &amp; Response Updates (Preparedness Infographic and Kobo reporting)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7507" y="914105"/>
            <a:ext cx="2612572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r>
              <a:rPr lang="en-US" sz="1600" dirty="0" smtClean="0">
                <a:latin typeface="Calibri Light" panose="020F0302020204030204" pitchFamily="34" charset="0"/>
              </a:rPr>
              <a:t>: </a:t>
            </a: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 Light" panose="020F0302020204030204" pitchFamily="34" charset="0"/>
              </a:rPr>
              <a:t>very good reporting level from 13 operational partners: CRS, DRC, IOM, IRCs/FRC, MODM, NRC, QRCs, Reach National, Samaritan’s Purse, Save the Children, Tearfund, World Vision, UNHCR.  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689783"/>
              </p:ext>
            </p:extLst>
          </p:nvPr>
        </p:nvGraphicFramePr>
        <p:xfrm>
          <a:off x="2006930" y="857250"/>
          <a:ext cx="6982691" cy="360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05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002" y="209793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US" sz="2000" b="0" dirty="0">
                <a:latin typeface="Calibri Light" panose="020F0302020204030204" pitchFamily="34" charset="0"/>
              </a:rPr>
              <a:t>Mosul Preparedness &amp; Response Updates (Preparedness Infographic and Kobo reporting)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" y="818576"/>
            <a:ext cx="4606483" cy="327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16" y="1310404"/>
            <a:ext cx="4608699" cy="327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762004" y="505824"/>
            <a:ext cx="4077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Current preparedness infographic is been revised to reflect preparedness and response on one page </a:t>
            </a:r>
            <a:r>
              <a:rPr lang="en-US" sz="1600" dirty="0" smtClean="0">
                <a:latin typeface="Calibri Light" panose="020F0302020204030204" pitchFamily="34" charset="0"/>
              </a:rPr>
              <a:t>document each.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8495" y="40044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 Light" panose="020F0302020204030204" pitchFamily="34" charset="0"/>
              </a:rPr>
              <a:t>Next infographic (preparedness &amp; response) will be produced on Thursday Nov.17</a:t>
            </a:r>
            <a:r>
              <a:rPr lang="en-US" sz="1400" baseline="30000" dirty="0">
                <a:solidFill>
                  <a:srgbClr val="C00000"/>
                </a:solidFill>
                <a:latin typeface="Calibri Light" panose="020F0302020204030204" pitchFamily="34" charset="0"/>
              </a:rPr>
              <a:t>th</a:t>
            </a:r>
            <a:r>
              <a:rPr lang="en-US" sz="1400" dirty="0">
                <a:solidFill>
                  <a:srgbClr val="C00000"/>
                </a:solidFill>
                <a:latin typeface="Calibri Light" panose="020F030202020403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648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7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002" y="583342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US" sz="1800" dirty="0">
                <a:latin typeface="Calibri Light" panose="020F0302020204030204" pitchFamily="34" charset="0"/>
              </a:rPr>
              <a:t>Key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Tent replacement assessment,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Winterization,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Training on Emergency Shelter </a:t>
            </a:r>
            <a:r>
              <a:rPr lang="en-US" dirty="0" smtClean="0">
                <a:latin typeface="Calibri Light" panose="020F0302020204030204" pitchFamily="34" charset="0"/>
              </a:rPr>
              <a:t>Kit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Huge Numbers of new IDPs in Salah al-Din without </a:t>
            </a:r>
            <a:r>
              <a:rPr lang="en-US" dirty="0" smtClean="0">
                <a:latin typeface="Calibri Light" panose="020F0302020204030204" pitchFamily="34" charset="0"/>
              </a:rPr>
              <a:t>Response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02" y="1752375"/>
            <a:ext cx="8251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Tent replacement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assessment</a:t>
            </a: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algn="just"/>
            <a:r>
              <a:rPr lang="en-US" dirty="0">
                <a:latin typeface="Calibri Light" panose="020F0302020204030204" pitchFamily="34" charset="0"/>
              </a:rPr>
              <a:t>The cluster has received assessments reports from </a:t>
            </a:r>
            <a:r>
              <a:rPr lang="en-US" b="1" dirty="0" smtClean="0">
                <a:latin typeface="Calibri Light" panose="020F0302020204030204" pitchFamily="34" charset="0"/>
              </a:rPr>
              <a:t>IOM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b="1" dirty="0" smtClean="0">
                <a:latin typeface="Calibri Light" panose="020F0302020204030204" pitchFamily="34" charset="0"/>
              </a:rPr>
              <a:t>NRC</a:t>
            </a:r>
            <a:r>
              <a:rPr lang="en-US" dirty="0" smtClean="0">
                <a:latin typeface="Calibri Light" panose="020F0302020204030204" pitchFamily="34" charset="0"/>
              </a:rPr>
              <a:t> and </a:t>
            </a:r>
            <a:r>
              <a:rPr lang="en-US" b="1" dirty="0" smtClean="0">
                <a:latin typeface="Calibri Light" panose="020F0302020204030204" pitchFamily="34" charset="0"/>
              </a:rPr>
              <a:t>DRC</a:t>
            </a:r>
            <a:r>
              <a:rPr lang="en-US" dirty="0" smtClean="0">
                <a:latin typeface="Calibri Light" panose="020F0302020204030204" pitchFamily="34" charset="0"/>
              </a:rPr>
              <a:t> on </a:t>
            </a:r>
            <a:r>
              <a:rPr lang="en-US" dirty="0">
                <a:latin typeface="Calibri Light" panose="020F0302020204030204" pitchFamily="34" charset="0"/>
              </a:rPr>
              <a:t>tent replacement in </a:t>
            </a:r>
            <a:r>
              <a:rPr lang="en-US" dirty="0" smtClean="0">
                <a:latin typeface="Calibri Light" panose="020F0302020204030204" pitchFamily="34" charset="0"/>
              </a:rPr>
              <a:t>Anbar: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from IOM : 262 </a:t>
            </a:r>
            <a:r>
              <a:rPr lang="en-US" dirty="0">
                <a:latin typeface="Calibri Light" panose="020F0302020204030204" pitchFamily="34" charset="0"/>
              </a:rPr>
              <a:t>tents require replacement in </a:t>
            </a:r>
            <a:r>
              <a:rPr lang="en-US" dirty="0" smtClean="0">
                <a:latin typeface="Calibri Light" panose="020F0302020204030204" pitchFamily="34" charset="0"/>
              </a:rPr>
              <a:t>AAF (in 11 camps)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Calibri Light" panose="020F0302020204030204" pitchFamily="34" charset="0"/>
              </a:rPr>
              <a:t>f</a:t>
            </a:r>
            <a:r>
              <a:rPr lang="en-US" dirty="0" smtClean="0">
                <a:latin typeface="Calibri Light" panose="020F0302020204030204" pitchFamily="34" charset="0"/>
              </a:rPr>
              <a:t>rom NRC : 291 </a:t>
            </a:r>
            <a:r>
              <a:rPr lang="en-US" dirty="0">
                <a:latin typeface="Calibri Light" panose="020F0302020204030204" pitchFamily="34" charset="0"/>
              </a:rPr>
              <a:t>tents require replacement in </a:t>
            </a:r>
            <a:r>
              <a:rPr lang="en-US" dirty="0" smtClean="0">
                <a:latin typeface="Calibri Light" panose="020F0302020204030204" pitchFamily="34" charset="0"/>
              </a:rPr>
              <a:t>AAF (in 13 camps)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From DRC : 468 tents </a:t>
            </a:r>
            <a:r>
              <a:rPr lang="en-US" dirty="0">
                <a:latin typeface="Calibri Light" panose="020F0302020204030204" pitchFamily="34" charset="0"/>
              </a:rPr>
              <a:t>require replacement in </a:t>
            </a:r>
            <a:r>
              <a:rPr lang="en-US" dirty="0" smtClean="0">
                <a:latin typeface="Calibri Light" panose="020F0302020204030204" pitchFamily="34" charset="0"/>
              </a:rPr>
              <a:t>AAF, Bzeibiz and Al-</a:t>
            </a:r>
            <a:r>
              <a:rPr lang="en-US" dirty="0" err="1" smtClean="0">
                <a:latin typeface="Calibri Light" panose="020F0302020204030204" pitchFamily="34" charset="0"/>
              </a:rPr>
              <a:t>Khalidija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(in </a:t>
            </a:r>
            <a:r>
              <a:rPr lang="en-US" dirty="0" smtClean="0">
                <a:latin typeface="Calibri Light" panose="020F0302020204030204" pitchFamily="34" charset="0"/>
              </a:rPr>
              <a:t>16 </a:t>
            </a:r>
            <a:r>
              <a:rPr lang="en-US" dirty="0">
                <a:latin typeface="Calibri Light" panose="020F0302020204030204" pitchFamily="34" charset="0"/>
              </a:rPr>
              <a:t>camps)</a:t>
            </a:r>
            <a:r>
              <a:rPr lang="en-US" dirty="0" smtClean="0">
                <a:latin typeface="Calibri Light" panose="020F0302020204030204" pitchFamily="34" charset="0"/>
              </a:rPr>
              <a:t> – 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</a:rPr>
              <a:t>initial figures</a:t>
            </a: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8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02" y="1752375"/>
            <a:ext cx="8251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Winterization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Cluster Coordination Team met with MODM – KR-I to discuss winter distribution specially kerosene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MODM – KR-I: targeting 200,000 IDP households / 1.2 million people with 200 litres of kerosene per households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Partners have to coordinate (as usual) their winter distributions through the cluster for better coverage.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The Cluster IM will consolidate all partners kerosene distributions: litres distributed (In-kind &amp; Cash), number of beneficiaries, where, when, …. and share the consolidated matrix on weekly basis.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002" y="583342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US" sz="1800" dirty="0">
                <a:latin typeface="Calibri Light" panose="020F0302020204030204" pitchFamily="34" charset="0"/>
              </a:rPr>
              <a:t>Key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Tent replacement assessment,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Winterization,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Training on Emergency Shelter </a:t>
            </a:r>
            <a:r>
              <a:rPr lang="en-US" dirty="0" smtClean="0">
                <a:latin typeface="Calibri Light" panose="020F0302020204030204" pitchFamily="34" charset="0"/>
              </a:rPr>
              <a:t>Kit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Huge Numbers of new IDPs in Salah al-Din without </a:t>
            </a:r>
            <a:r>
              <a:rPr lang="en-US" dirty="0" smtClean="0">
                <a:latin typeface="Calibri Light" panose="020F0302020204030204" pitchFamily="34" charset="0"/>
              </a:rPr>
              <a:t>Response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9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02" y="1752375"/>
            <a:ext cx="82517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Training on Emergency Shelter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Budget for </a:t>
            </a:r>
            <a:r>
              <a:rPr lang="en-US" dirty="0">
                <a:latin typeface="Calibri Light" panose="020F0302020204030204" pitchFamily="34" charset="0"/>
              </a:rPr>
              <a:t>the training has been </a:t>
            </a:r>
            <a:r>
              <a:rPr lang="en-US" dirty="0" smtClean="0">
                <a:latin typeface="Calibri Light" panose="020F0302020204030204" pitchFamily="34" charset="0"/>
              </a:rPr>
              <a:t>secured </a:t>
            </a:r>
            <a:r>
              <a:rPr lang="en-US" dirty="0">
                <a:latin typeface="Calibri Light" panose="020F0302020204030204" pitchFamily="34" charset="0"/>
              </a:rPr>
              <a:t>(USD 3,800</a:t>
            </a:r>
            <a:r>
              <a:rPr lang="en-US" dirty="0" smtClean="0">
                <a:latin typeface="Calibri Light" panose="020F0302020204030204" pitchFamily="34" charset="0"/>
              </a:rPr>
              <a:t>). </a:t>
            </a:r>
            <a:r>
              <a:rPr lang="en-US" dirty="0">
                <a:latin typeface="Calibri Light" panose="020F0302020204030204" pitchFamily="34" charset="0"/>
              </a:rPr>
              <a:t>IOM and UNHCR will </a:t>
            </a:r>
            <a:r>
              <a:rPr lang="en-US" dirty="0" smtClean="0">
                <a:latin typeface="Calibri Light" panose="020F0302020204030204" pitchFamily="34" charset="0"/>
              </a:rPr>
              <a:t>cover 50%  each.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In addition UNHCR </a:t>
            </a:r>
            <a:r>
              <a:rPr lang="en-US" dirty="0">
                <a:latin typeface="Calibri Light" panose="020F0302020204030204" pitchFamily="34" charset="0"/>
              </a:rPr>
              <a:t>will </a:t>
            </a:r>
            <a:r>
              <a:rPr lang="en-US" dirty="0" smtClean="0">
                <a:latin typeface="Calibri Light" panose="020F0302020204030204" pitchFamily="34" charset="0"/>
              </a:rPr>
              <a:t>provide the Emergency Shelter Kits to be used for the training.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Training </a:t>
            </a:r>
            <a:r>
              <a:rPr lang="en-US" dirty="0">
                <a:latin typeface="Calibri Light" panose="020F0302020204030204" pitchFamily="34" charset="0"/>
              </a:rPr>
              <a:t>venue will be Al </a:t>
            </a:r>
            <a:r>
              <a:rPr lang="en-US" dirty="0" smtClean="0">
                <a:latin typeface="Calibri Light" panose="020F0302020204030204" pitchFamily="34" charset="0"/>
              </a:rPr>
              <a:t>Mansour </a:t>
            </a:r>
            <a:r>
              <a:rPr lang="en-US" dirty="0">
                <a:latin typeface="Calibri Light" panose="020F0302020204030204" pitchFamily="34" charset="0"/>
              </a:rPr>
              <a:t>Hotel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 Light" panose="020F0302020204030204" pitchFamily="34" charset="0"/>
              </a:rPr>
              <a:t>25 Participants have </a:t>
            </a:r>
            <a:r>
              <a:rPr lang="en-US" dirty="0" smtClean="0">
                <a:latin typeface="Calibri Light" panose="020F0302020204030204" pitchFamily="34" charset="0"/>
              </a:rPr>
              <a:t>expressed interest, </a:t>
            </a:r>
            <a:r>
              <a:rPr lang="en-US" dirty="0">
                <a:latin typeface="Calibri Light" panose="020F0302020204030204" pitchFamily="34" charset="0"/>
              </a:rPr>
              <a:t>including MODM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 Light" panose="020F0302020204030204" pitchFamily="34" charset="0"/>
              </a:rPr>
              <a:t>The Partners are requested </a:t>
            </a:r>
            <a:r>
              <a:rPr lang="en-US" dirty="0" smtClean="0">
                <a:latin typeface="Calibri Light" panose="020F0302020204030204" pitchFamily="34" charset="0"/>
              </a:rPr>
              <a:t>to re-confirm </a:t>
            </a:r>
            <a:r>
              <a:rPr lang="en-US" dirty="0">
                <a:latin typeface="Calibri Light" panose="020F0302020204030204" pitchFamily="34" charset="0"/>
              </a:rPr>
              <a:t>the final training </a:t>
            </a:r>
            <a:r>
              <a:rPr lang="en-US" dirty="0" smtClean="0">
                <a:latin typeface="Calibri Light" panose="020F0302020204030204" pitchFamily="34" charset="0"/>
              </a:rPr>
              <a:t>dates; Henri (S-NFI Sub-national Cluster Coord. For KR-I </a:t>
            </a:r>
            <a:r>
              <a:rPr lang="en-US" dirty="0">
                <a:latin typeface="Calibri Light" panose="020F0302020204030204" pitchFamily="34" charset="0"/>
              </a:rPr>
              <a:t>will facilitate the </a:t>
            </a:r>
            <a:r>
              <a:rPr lang="en-US" dirty="0" smtClean="0">
                <a:latin typeface="Calibri Light" panose="020F0302020204030204" pitchFamily="34" charset="0"/>
              </a:rPr>
              <a:t>training)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002" y="583342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US" sz="1800" dirty="0">
                <a:latin typeface="Calibri Light" panose="020F0302020204030204" pitchFamily="34" charset="0"/>
              </a:rPr>
              <a:t>Key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Tent replacement assessment,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Winterization,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Training on Emergency Shelter </a:t>
            </a:r>
            <a:r>
              <a:rPr lang="en-US" dirty="0" smtClean="0">
                <a:latin typeface="Calibri Light" panose="020F0302020204030204" pitchFamily="34" charset="0"/>
              </a:rPr>
              <a:t>Kit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Calibri Light" panose="020F0302020204030204" pitchFamily="34" charset="0"/>
              </a:rPr>
              <a:t>Huge Numbers of new IDPs in Salah al-Din without </a:t>
            </a:r>
            <a:r>
              <a:rPr lang="en-US" dirty="0" smtClean="0">
                <a:latin typeface="Calibri Light" panose="020F0302020204030204" pitchFamily="34" charset="0"/>
              </a:rPr>
              <a:t>Response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15659</TotalTime>
  <Words>891</Words>
  <Application>Microsoft Office PowerPoint</Application>
  <PresentationFormat>On-screen Show (16:9)</PresentationFormat>
  <Paragraphs>140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1329</cp:revision>
  <cp:lastPrinted>2014-10-29T09:34:43Z</cp:lastPrinted>
  <dcterms:created xsi:type="dcterms:W3CDTF">2014-10-08T08:24:30Z</dcterms:created>
  <dcterms:modified xsi:type="dcterms:W3CDTF">2016-11-16T09:58:00Z</dcterms:modified>
</cp:coreProperties>
</file>