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20"/>
  </p:notesMasterIdLst>
  <p:sldIdLst>
    <p:sldId id="265" r:id="rId6"/>
    <p:sldId id="491" r:id="rId7"/>
    <p:sldId id="489" r:id="rId8"/>
    <p:sldId id="492" r:id="rId9"/>
    <p:sldId id="493" r:id="rId10"/>
    <p:sldId id="495" r:id="rId11"/>
    <p:sldId id="494" r:id="rId12"/>
    <p:sldId id="496" r:id="rId13"/>
    <p:sldId id="497" r:id="rId14"/>
    <p:sldId id="498" r:id="rId15"/>
    <p:sldId id="457" r:id="rId16"/>
    <p:sldId id="490" r:id="rId17"/>
    <p:sldId id="469" r:id="rId18"/>
    <p:sldId id="391" r:id="rId19"/>
  </p:sldIdLst>
  <p:sldSz cx="9144000" cy="5143500" type="screen16x9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86" autoAdjust="0"/>
    <p:restoredTop sz="92349" autoAdjust="0"/>
  </p:normalViewPr>
  <p:slideViewPr>
    <p:cSldViewPr snapToGrid="0" snapToObjects="1">
      <p:cViewPr varScale="1">
        <p:scale>
          <a:sx n="109" d="100"/>
          <a:sy n="109" d="100"/>
        </p:scale>
        <p:origin x="158" y="8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tia\Documents\20160131%20Shelter%20Cluster%20IMO\11_Databases%20of%20NFI%20&amp;%20Shelter%20Cluster\%23%202016%20S-NFI%20Cluster%20Response%20and%20Gap%20Analysis%20(Jan.%20-%20Nov.16)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tia\Documents\20160131%20Shelter%20Cluster%20IMO\11_Databases%20of%20NFI%20&amp;%20Shelter%20Cluster\%23%202016%20S-NFI%20Cluster%20Response%20and%20Gap%20Analysis%20(Jan.%20-%20Nov.16)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tia\Documents\20160131%20Shelter%20Cluster%20IMO\11_Databases%20of%20NFI%20&amp;%20Shelter%20Cluster\%23%202016%20S-NFI%20Cluster%20Response%20and%20Gap%20Analysis%20(Jan.%20-%20Nov.16)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b="0"/>
            </a:pPr>
            <a:r>
              <a:rPr lang="en-US" b="1" dirty="0">
                <a:solidFill>
                  <a:srgbClr val="C00000"/>
                </a:solidFill>
              </a:rPr>
              <a:t>NFI</a:t>
            </a:r>
            <a:r>
              <a:rPr lang="en-US" b="0" dirty="0"/>
              <a:t> monthly response trend against target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>
                <a:solidFill>
                  <a:schemeClr val="tx1"/>
                </a:solidFill>
              </a:ln>
            </c:spPr>
            <c:trendlineType val="poly"/>
            <c:order val="6"/>
            <c:dispRSqr val="0"/>
            <c:dispEq val="0"/>
          </c:trendline>
          <c:cat>
            <c:strRef>
              <c:f>'Montly Data Trend'!$C$36:$C$46</c:f>
              <c:strCache>
                <c:ptCount val="11"/>
                <c:pt idx="0">
                  <c:v>Jan.16</c:v>
                </c:pt>
                <c:pt idx="1">
                  <c:v>Feb.16</c:v>
                </c:pt>
                <c:pt idx="2">
                  <c:v>Mar.16</c:v>
                </c:pt>
                <c:pt idx="3">
                  <c:v>Apr.16</c:v>
                </c:pt>
                <c:pt idx="4">
                  <c:v>May.16</c:v>
                </c:pt>
                <c:pt idx="5">
                  <c:v>Jun.16</c:v>
                </c:pt>
                <c:pt idx="6">
                  <c:v>Jul.16</c:v>
                </c:pt>
                <c:pt idx="7">
                  <c:v>Aug.16</c:v>
                </c:pt>
                <c:pt idx="8">
                  <c:v>Sept.16</c:v>
                </c:pt>
                <c:pt idx="9">
                  <c:v>Oct.16</c:v>
                </c:pt>
                <c:pt idx="10">
                  <c:v>Nov.16</c:v>
                </c:pt>
              </c:strCache>
            </c:strRef>
          </c:cat>
          <c:val>
            <c:numRef>
              <c:f>'Montly Data Trend'!$D$36:$D$46</c:f>
              <c:numCache>
                <c:formatCode>0.0%</c:formatCode>
                <c:ptCount val="11"/>
                <c:pt idx="0">
                  <c:v>0.14095846299973855</c:v>
                </c:pt>
                <c:pt idx="1">
                  <c:v>0.10378672091047224</c:v>
                </c:pt>
                <c:pt idx="2">
                  <c:v>8.8186487715925382E-2</c:v>
                </c:pt>
                <c:pt idx="3">
                  <c:v>3.0710204823304641E-2</c:v>
                </c:pt>
                <c:pt idx="4">
                  <c:v>3.8488287192902156E-2</c:v>
                </c:pt>
                <c:pt idx="5">
                  <c:v>0.17748425096764231</c:v>
                </c:pt>
                <c:pt idx="6">
                  <c:v>3.680246508941451E-2</c:v>
                </c:pt>
                <c:pt idx="7">
                  <c:v>4.0257307311965654E-2</c:v>
                </c:pt>
                <c:pt idx="8">
                  <c:v>5.5959285366152467E-2</c:v>
                </c:pt>
                <c:pt idx="9">
                  <c:v>3.1877152465806982E-2</c:v>
                </c:pt>
                <c:pt idx="10">
                  <c:v>0.11086023909417439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07041864"/>
        <c:axId val="307042256"/>
      </c:barChart>
      <c:catAx>
        <c:axId val="3070418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307042256"/>
        <c:crosses val="autoZero"/>
        <c:auto val="1"/>
        <c:lblAlgn val="ctr"/>
        <c:lblOffset val="100"/>
        <c:noMultiLvlLbl val="0"/>
      </c:catAx>
      <c:valAx>
        <c:axId val="307042256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crossAx val="3070418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>
          <a:latin typeface="Calibri Light" panose="020F0302020204030204" pitchFamily="34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1200" b="0"/>
            </a:pPr>
            <a:r>
              <a:rPr lang="en-US" sz="1200" b="1" dirty="0">
                <a:solidFill>
                  <a:srgbClr val="C00000"/>
                </a:solidFill>
              </a:rPr>
              <a:t>Shelter</a:t>
            </a:r>
            <a:r>
              <a:rPr lang="en-US" sz="1200" b="0" baseline="0" dirty="0"/>
              <a:t> monthly </a:t>
            </a:r>
            <a:r>
              <a:rPr lang="en-US" sz="1200" b="0" dirty="0"/>
              <a:t>response trend against target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6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rgbClr val="C0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>
                <a:solidFill>
                  <a:srgbClr val="C00000"/>
                </a:solidFill>
              </a:ln>
            </c:spPr>
            <c:trendlineType val="poly"/>
            <c:order val="6"/>
            <c:dispRSqr val="0"/>
            <c:dispEq val="0"/>
          </c:trendline>
          <c:cat>
            <c:strRef>
              <c:f>'Montly Data Trend'!$F$36:$F$46</c:f>
              <c:strCache>
                <c:ptCount val="11"/>
                <c:pt idx="0">
                  <c:v>Jan.16</c:v>
                </c:pt>
                <c:pt idx="1">
                  <c:v>Feb.16</c:v>
                </c:pt>
                <c:pt idx="2">
                  <c:v>Mar.16</c:v>
                </c:pt>
                <c:pt idx="3">
                  <c:v>Apr.16</c:v>
                </c:pt>
                <c:pt idx="4">
                  <c:v>May.16</c:v>
                </c:pt>
                <c:pt idx="5">
                  <c:v>Jun.16</c:v>
                </c:pt>
                <c:pt idx="6">
                  <c:v>Jul.16</c:v>
                </c:pt>
                <c:pt idx="7">
                  <c:v>Aug.16</c:v>
                </c:pt>
                <c:pt idx="8">
                  <c:v>Sept.16</c:v>
                </c:pt>
                <c:pt idx="9">
                  <c:v>Oct.16</c:v>
                </c:pt>
                <c:pt idx="10">
                  <c:v>Nov.16</c:v>
                </c:pt>
              </c:strCache>
            </c:strRef>
          </c:cat>
          <c:val>
            <c:numRef>
              <c:f>'Montly Data Trend'!$G$36:$G$46</c:f>
              <c:numCache>
                <c:formatCode>0.0%</c:formatCode>
                <c:ptCount val="11"/>
                <c:pt idx="0">
                  <c:v>9.089118916314377E-3</c:v>
                </c:pt>
                <c:pt idx="1">
                  <c:v>2.3791457333067756E-2</c:v>
                </c:pt>
                <c:pt idx="2">
                  <c:v>1.9450714480912769E-2</c:v>
                </c:pt>
                <c:pt idx="3">
                  <c:v>7.2437523484566099E-3</c:v>
                </c:pt>
                <c:pt idx="4">
                  <c:v>1.040015546303124E-2</c:v>
                </c:pt>
                <c:pt idx="5">
                  <c:v>2.7928761354319955E-2</c:v>
                </c:pt>
                <c:pt idx="6">
                  <c:v>2.16347409871686E-2</c:v>
                </c:pt>
                <c:pt idx="7">
                  <c:v>4.0506625822871407E-2</c:v>
                </c:pt>
                <c:pt idx="8">
                  <c:v>2.0647643209296844E-2</c:v>
                </c:pt>
                <c:pt idx="9">
                  <c:v>1.4730144674941933E-2</c:v>
                </c:pt>
                <c:pt idx="10">
                  <c:v>0.1151546232412041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07043040"/>
        <c:axId val="307043432"/>
      </c:barChart>
      <c:catAx>
        <c:axId val="3070430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307043432"/>
        <c:crosses val="autoZero"/>
        <c:auto val="1"/>
        <c:lblAlgn val="ctr"/>
        <c:lblOffset val="100"/>
        <c:noMultiLvlLbl val="0"/>
      </c:catAx>
      <c:valAx>
        <c:axId val="307043432"/>
        <c:scaling>
          <c:orientation val="minMax"/>
          <c:max val="0.2"/>
        </c:scaling>
        <c:delete val="0"/>
        <c:axPos val="l"/>
        <c:numFmt formatCode="0.0%" sourceLinked="1"/>
        <c:majorTickMark val="none"/>
        <c:minorTickMark val="none"/>
        <c:tickLblPos val="nextTo"/>
        <c:crossAx val="307043040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Calibri Light" panose="020F030202020403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b="1"/>
            </a:pPr>
            <a:r>
              <a:rPr lang="en-US" b="1" dirty="0">
                <a:solidFill>
                  <a:srgbClr val="C00000"/>
                </a:solidFill>
              </a:rPr>
              <a:t>Shelter &amp; </a:t>
            </a:r>
            <a:r>
              <a:rPr lang="en-US" b="1" dirty="0" smtClean="0">
                <a:solidFill>
                  <a:srgbClr val="C00000"/>
                </a:solidFill>
              </a:rPr>
              <a:t>NFI</a:t>
            </a:r>
            <a:endParaRPr lang="en-US" b="1" dirty="0"/>
          </a:p>
        </c:rich>
      </c:tx>
      <c:layout>
        <c:manualLayout>
          <c:xMode val="edge"/>
          <c:yMode val="edge"/>
          <c:x val="0.12504234396641262"/>
          <c:y val="2.30050306145030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9814783125553965E-2"/>
          <c:y val="0.22113772513978527"/>
          <c:w val="0.87440998725419761"/>
          <c:h val="0.579651650487841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'Montly Data Trend'!$J$35</c:f>
              <c:strCache>
                <c:ptCount val="1"/>
                <c:pt idx="0">
                  <c:v>NFI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Lbls>
            <c:delete val="1"/>
          </c:dLbls>
          <c:trendline>
            <c:trendlineType val="poly"/>
            <c:order val="6"/>
            <c:dispRSqr val="0"/>
            <c:dispEq val="0"/>
          </c:trendline>
          <c:cat>
            <c:strRef>
              <c:f>'Montly Data Trend'!$I$36:$I$46</c:f>
              <c:strCache>
                <c:ptCount val="11"/>
                <c:pt idx="0">
                  <c:v>Jan.16</c:v>
                </c:pt>
                <c:pt idx="1">
                  <c:v>Feb.16</c:v>
                </c:pt>
                <c:pt idx="2">
                  <c:v>Mar.16</c:v>
                </c:pt>
                <c:pt idx="3">
                  <c:v>Apr.16</c:v>
                </c:pt>
                <c:pt idx="4">
                  <c:v>May.16</c:v>
                </c:pt>
                <c:pt idx="5">
                  <c:v>Jun.16</c:v>
                </c:pt>
                <c:pt idx="6">
                  <c:v>Jul.16</c:v>
                </c:pt>
                <c:pt idx="7">
                  <c:v>Aug.16</c:v>
                </c:pt>
                <c:pt idx="8">
                  <c:v>Sept.16</c:v>
                </c:pt>
                <c:pt idx="9">
                  <c:v>Oct.16</c:v>
                </c:pt>
                <c:pt idx="10">
                  <c:v>Nov.16</c:v>
                </c:pt>
              </c:strCache>
            </c:strRef>
          </c:cat>
          <c:val>
            <c:numRef>
              <c:f>'Montly Data Trend'!$J$36:$J$46</c:f>
              <c:numCache>
                <c:formatCode>0.0%</c:formatCode>
                <c:ptCount val="11"/>
                <c:pt idx="0">
                  <c:v>0.14095846299973855</c:v>
                </c:pt>
                <c:pt idx="1">
                  <c:v>0.10378672091047224</c:v>
                </c:pt>
                <c:pt idx="2">
                  <c:v>8.8186487715925382E-2</c:v>
                </c:pt>
                <c:pt idx="3">
                  <c:v>3.0710204823304641E-2</c:v>
                </c:pt>
                <c:pt idx="4">
                  <c:v>3.8488287192902156E-2</c:v>
                </c:pt>
                <c:pt idx="5">
                  <c:v>0.17748425096764231</c:v>
                </c:pt>
                <c:pt idx="6">
                  <c:v>3.680246508941451E-2</c:v>
                </c:pt>
                <c:pt idx="7">
                  <c:v>4.0257307311965654E-2</c:v>
                </c:pt>
                <c:pt idx="8">
                  <c:v>5.5959285366152467E-2</c:v>
                </c:pt>
                <c:pt idx="9">
                  <c:v>3.1877152465806982E-2</c:v>
                </c:pt>
                <c:pt idx="10">
                  <c:v>0.11086023909417439</c:v>
                </c:pt>
              </c:numCache>
            </c:numRef>
          </c:val>
        </c:ser>
        <c:ser>
          <c:idx val="1"/>
          <c:order val="1"/>
          <c:tx>
            <c:strRef>
              <c:f>'Montly Data Trend'!$K$35</c:f>
              <c:strCache>
                <c:ptCount val="1"/>
                <c:pt idx="0">
                  <c:v>Shelter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delete val="1"/>
          </c:dLbls>
          <c:trendline>
            <c:spPr>
              <a:ln>
                <a:solidFill>
                  <a:srgbClr val="C00000"/>
                </a:solidFill>
              </a:ln>
            </c:spPr>
            <c:trendlineType val="poly"/>
            <c:order val="6"/>
            <c:dispRSqr val="0"/>
            <c:dispEq val="0"/>
          </c:trendline>
          <c:cat>
            <c:strRef>
              <c:f>'Montly Data Trend'!$I$36:$I$46</c:f>
              <c:strCache>
                <c:ptCount val="11"/>
                <c:pt idx="0">
                  <c:v>Jan.16</c:v>
                </c:pt>
                <c:pt idx="1">
                  <c:v>Feb.16</c:v>
                </c:pt>
                <c:pt idx="2">
                  <c:v>Mar.16</c:v>
                </c:pt>
                <c:pt idx="3">
                  <c:v>Apr.16</c:v>
                </c:pt>
                <c:pt idx="4">
                  <c:v>May.16</c:v>
                </c:pt>
                <c:pt idx="5">
                  <c:v>Jun.16</c:v>
                </c:pt>
                <c:pt idx="6">
                  <c:v>Jul.16</c:v>
                </c:pt>
                <c:pt idx="7">
                  <c:v>Aug.16</c:v>
                </c:pt>
                <c:pt idx="8">
                  <c:v>Sept.16</c:v>
                </c:pt>
                <c:pt idx="9">
                  <c:v>Oct.16</c:v>
                </c:pt>
                <c:pt idx="10">
                  <c:v>Nov.16</c:v>
                </c:pt>
              </c:strCache>
            </c:strRef>
          </c:cat>
          <c:val>
            <c:numRef>
              <c:f>'Montly Data Trend'!$K$36:$K$46</c:f>
              <c:numCache>
                <c:formatCode>0.0%</c:formatCode>
                <c:ptCount val="11"/>
                <c:pt idx="0">
                  <c:v>9.089118916314377E-3</c:v>
                </c:pt>
                <c:pt idx="1">
                  <c:v>2.3791457333067756E-2</c:v>
                </c:pt>
                <c:pt idx="2">
                  <c:v>1.9450714480912769E-2</c:v>
                </c:pt>
                <c:pt idx="3">
                  <c:v>7.2437523484566099E-3</c:v>
                </c:pt>
                <c:pt idx="4">
                  <c:v>1.040015546303124E-2</c:v>
                </c:pt>
                <c:pt idx="5">
                  <c:v>2.7928761354319955E-2</c:v>
                </c:pt>
                <c:pt idx="6">
                  <c:v>2.16347409871686E-2</c:v>
                </c:pt>
                <c:pt idx="7">
                  <c:v>4.0506625822871407E-2</c:v>
                </c:pt>
                <c:pt idx="8">
                  <c:v>2.0647643209296844E-2</c:v>
                </c:pt>
                <c:pt idx="9">
                  <c:v>1.4730144674941933E-2</c:v>
                </c:pt>
                <c:pt idx="10">
                  <c:v>0.1151546232412041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07044216"/>
        <c:axId val="307044608"/>
      </c:barChart>
      <c:catAx>
        <c:axId val="3070442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07044608"/>
        <c:crosses val="autoZero"/>
        <c:auto val="1"/>
        <c:lblAlgn val="ctr"/>
        <c:lblOffset val="100"/>
        <c:noMultiLvlLbl val="0"/>
      </c:catAx>
      <c:valAx>
        <c:axId val="307044608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crossAx val="307044216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2387666003537934"/>
          <c:y val="3.4758427554833937E-2"/>
          <c:w val="0.3628179792468974"/>
          <c:h val="0.3017499060709737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>
          <a:latin typeface="Calibri Light" panose="020F0302020204030204" pitchFamily="34" charset="0"/>
        </a:defRPr>
      </a:pPr>
      <a:endParaRPr lang="en-US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02E013-AD3D-4C2B-9F4C-CD0547E340F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C9D054A-88FD-4979-BE82-029D8462108A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 smtClean="0"/>
            <a:t>Reported Shelter / NFI Need – (e.g. IDP call </a:t>
          </a:r>
          <a:r>
            <a:rPr lang="en-US" dirty="0" err="1" smtClean="0"/>
            <a:t>centre</a:t>
          </a:r>
          <a:r>
            <a:rPr lang="en-US" dirty="0" smtClean="0"/>
            <a:t>, assessments, field visits)</a:t>
          </a:r>
          <a:endParaRPr lang="en-GB" dirty="0"/>
        </a:p>
      </dgm:t>
    </dgm:pt>
    <dgm:pt modelId="{06F43155-0C13-44A1-94D1-40A32C71BC9E}" type="parTrans" cxnId="{A5E87DA2-85A5-4B6D-81C1-6929B422931C}">
      <dgm:prSet/>
      <dgm:spPr/>
      <dgm:t>
        <a:bodyPr/>
        <a:lstStyle/>
        <a:p>
          <a:endParaRPr lang="en-GB"/>
        </a:p>
      </dgm:t>
    </dgm:pt>
    <dgm:pt modelId="{05896AEC-5A9C-4B2B-8A6E-BEBF57F45AE7}" type="sibTrans" cxnId="{A5E87DA2-85A5-4B6D-81C1-6929B422931C}">
      <dgm:prSet/>
      <dgm:spPr/>
      <dgm:t>
        <a:bodyPr/>
        <a:lstStyle/>
        <a:p>
          <a:endParaRPr lang="en-GB"/>
        </a:p>
      </dgm:t>
    </dgm:pt>
    <dgm:pt modelId="{83AB0ADF-548A-4D7B-B803-82ECAA0F2467}">
      <dgm:prSet phldrT="[Text]"/>
      <dgm:spPr/>
      <dgm:t>
        <a:bodyPr/>
        <a:lstStyle/>
        <a:p>
          <a:r>
            <a:rPr lang="en-US" dirty="0" smtClean="0"/>
            <a:t>‘Need’ received by Cluster</a:t>
          </a:r>
          <a:endParaRPr lang="en-GB" dirty="0"/>
        </a:p>
      </dgm:t>
    </dgm:pt>
    <dgm:pt modelId="{5E370FDE-8F80-47CD-BC19-DBF3037AF97B}" type="parTrans" cxnId="{6264137A-FF3A-46DD-985A-B149CFD10B6A}">
      <dgm:prSet/>
      <dgm:spPr/>
      <dgm:t>
        <a:bodyPr/>
        <a:lstStyle/>
        <a:p>
          <a:endParaRPr lang="en-GB"/>
        </a:p>
      </dgm:t>
    </dgm:pt>
    <dgm:pt modelId="{2600C7E2-ADED-42B4-A5F0-E4052B367BD5}" type="sibTrans" cxnId="{6264137A-FF3A-46DD-985A-B149CFD10B6A}">
      <dgm:prSet/>
      <dgm:spPr/>
      <dgm:t>
        <a:bodyPr/>
        <a:lstStyle/>
        <a:p>
          <a:endParaRPr lang="en-GB"/>
        </a:p>
      </dgm:t>
    </dgm:pt>
    <dgm:pt modelId="{0B1BB3D7-96C4-4AB0-84EE-F058CDD621FB}">
      <dgm:prSet phldrT="[Text]"/>
      <dgm:spPr/>
      <dgm:t>
        <a:bodyPr/>
        <a:lstStyle/>
        <a:p>
          <a:r>
            <a:rPr lang="en-US" dirty="0" smtClean="0"/>
            <a:t>Is it a Gap that needs to be filled?</a:t>
          </a:r>
          <a:endParaRPr lang="en-GB" dirty="0"/>
        </a:p>
      </dgm:t>
    </dgm:pt>
    <dgm:pt modelId="{D85F12B5-9FC7-4C9B-A865-7E82DD96BC49}" type="parTrans" cxnId="{20A6EE90-34B6-4600-8EB8-BE604400ED5F}">
      <dgm:prSet/>
      <dgm:spPr/>
      <dgm:t>
        <a:bodyPr/>
        <a:lstStyle/>
        <a:p>
          <a:endParaRPr lang="en-GB"/>
        </a:p>
      </dgm:t>
    </dgm:pt>
    <dgm:pt modelId="{467D1F59-D8F9-48BF-A4E2-E85324D706A8}" type="sibTrans" cxnId="{20A6EE90-34B6-4600-8EB8-BE604400ED5F}">
      <dgm:prSet/>
      <dgm:spPr/>
      <dgm:t>
        <a:bodyPr/>
        <a:lstStyle/>
        <a:p>
          <a:endParaRPr lang="en-GB"/>
        </a:p>
      </dgm:t>
    </dgm:pt>
    <dgm:pt modelId="{AEC675AD-684C-4BBC-810E-3A1F29E50CA5}">
      <dgm:prSet phldrT="[Text]"/>
      <dgm:spPr/>
      <dgm:t>
        <a:bodyPr/>
        <a:lstStyle/>
        <a:p>
          <a:r>
            <a:rPr lang="en-US" dirty="0" smtClean="0"/>
            <a:t>Is it a need that will be covered by an active partner with resources?</a:t>
          </a:r>
          <a:endParaRPr lang="en-GB" dirty="0"/>
        </a:p>
      </dgm:t>
    </dgm:pt>
    <dgm:pt modelId="{EB8A4DD8-060F-42EA-A2C6-F0C395D1F0FE}" type="parTrans" cxnId="{9056F221-FE5A-4319-8100-0DDC56AF5B1E}">
      <dgm:prSet/>
      <dgm:spPr/>
      <dgm:t>
        <a:bodyPr/>
        <a:lstStyle/>
        <a:p>
          <a:endParaRPr lang="en-GB"/>
        </a:p>
      </dgm:t>
    </dgm:pt>
    <dgm:pt modelId="{2D5E930F-0A24-45AD-9001-C2C45B5468C5}" type="sibTrans" cxnId="{9056F221-FE5A-4319-8100-0DDC56AF5B1E}">
      <dgm:prSet custLinFactX="-100000" custLinFactNeighborX="-163040" custLinFactNeighborY="69687"/>
      <dgm:spPr/>
      <dgm:t>
        <a:bodyPr/>
        <a:lstStyle/>
        <a:p>
          <a:endParaRPr lang="en-GB"/>
        </a:p>
      </dgm:t>
    </dgm:pt>
    <dgm:pt modelId="{5542F003-0397-4FD0-8CB6-726D84B9BD53}" type="pres">
      <dgm:prSet presAssocID="{AC02E013-AD3D-4C2B-9F4C-CD0547E340F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C6EC5D4-2E19-42D7-BDEF-5FB85CAA3D03}" type="pres">
      <dgm:prSet presAssocID="{5C9D054A-88FD-4979-BE82-029D8462108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5FFCD1F-E993-498F-8658-B8B4FCC51C6B}" type="pres">
      <dgm:prSet presAssocID="{05896AEC-5A9C-4B2B-8A6E-BEBF57F45AE7}" presName="sibTrans" presStyleLbl="sibTrans2D1" presStyleIdx="0" presStyleCnt="3"/>
      <dgm:spPr/>
      <dgm:t>
        <a:bodyPr/>
        <a:lstStyle/>
        <a:p>
          <a:endParaRPr lang="en-GB"/>
        </a:p>
      </dgm:t>
    </dgm:pt>
    <dgm:pt modelId="{A1DC142D-5FD9-47D6-BF4F-CF3348B98692}" type="pres">
      <dgm:prSet presAssocID="{05896AEC-5A9C-4B2B-8A6E-BEBF57F45AE7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701A3210-A259-445F-A511-4347C1B5D9DF}" type="pres">
      <dgm:prSet presAssocID="{83AB0ADF-548A-4D7B-B803-82ECAA0F246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20D6D9-40A1-46F9-A0B1-428A3890817B}" type="pres">
      <dgm:prSet presAssocID="{2600C7E2-ADED-42B4-A5F0-E4052B367BD5}" presName="sibTrans" presStyleLbl="sibTrans2D1" presStyleIdx="1" presStyleCnt="3" custAng="11926" custScaleX="77533" custLinFactNeighborX="46507" custLinFactNeighborY="-16436"/>
      <dgm:spPr/>
      <dgm:t>
        <a:bodyPr/>
        <a:lstStyle/>
        <a:p>
          <a:endParaRPr lang="en-GB"/>
        </a:p>
      </dgm:t>
    </dgm:pt>
    <dgm:pt modelId="{124253FC-92D9-4B33-9D30-409DC2EE1E44}" type="pres">
      <dgm:prSet presAssocID="{2600C7E2-ADED-42B4-A5F0-E4052B367BD5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25FB8850-0C56-4925-8B0B-B23F09433511}" type="pres">
      <dgm:prSet presAssocID="{0B1BB3D7-96C4-4AB0-84EE-F058CDD621FB}" presName="node" presStyleLbl="node1" presStyleIdx="2" presStyleCnt="4" custLinFactX="100000" custLinFactNeighborX="127474" custLinFactNeighborY="-74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CE5BF5F-D572-45C3-91C5-B6729ED5D232}" type="pres">
      <dgm:prSet presAssocID="{467D1F59-D8F9-48BF-A4E2-E85324D706A8}" presName="sibTrans" presStyleLbl="sibTrans2D1" presStyleIdx="2" presStyleCnt="3" custAng="10836374" custScaleX="126749" custScaleY="113955" custLinFactX="-200000" custLinFactNeighborX="-268560" custLinFactNeighborY="-162"/>
      <dgm:spPr/>
      <dgm:t>
        <a:bodyPr/>
        <a:lstStyle/>
        <a:p>
          <a:endParaRPr lang="en-GB"/>
        </a:p>
      </dgm:t>
    </dgm:pt>
    <dgm:pt modelId="{05185CBC-E9D0-4415-81E7-2BB422F8FAF7}" type="pres">
      <dgm:prSet presAssocID="{467D1F59-D8F9-48BF-A4E2-E85324D706A8}" presName="connectorText" presStyleLbl="sibTrans2D1" presStyleIdx="2" presStyleCnt="3"/>
      <dgm:spPr/>
      <dgm:t>
        <a:bodyPr/>
        <a:lstStyle/>
        <a:p>
          <a:endParaRPr lang="en-GB"/>
        </a:p>
      </dgm:t>
    </dgm:pt>
    <dgm:pt modelId="{B33ECD8C-C731-4942-BECF-CFD1785DBD74}" type="pres">
      <dgm:prSet presAssocID="{AEC675AD-684C-4BBC-810E-3A1F29E50CA5}" presName="node" presStyleLbl="node1" presStyleIdx="3" presStyleCnt="4" custLinFactX="-100000" custLinFactNeighborX="-116784" custLinFactNeighborY="-251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7965B55-8676-4FA6-81C4-EF1CF620B6A2}" type="presOf" srcId="{2600C7E2-ADED-42B4-A5F0-E4052B367BD5}" destId="{9320D6D9-40A1-46F9-A0B1-428A3890817B}" srcOrd="0" destOrd="0" presId="urn:microsoft.com/office/officeart/2005/8/layout/process1"/>
    <dgm:cxn modelId="{A804E05F-75BB-4CAE-8107-9C93FB0AA8E8}" type="presOf" srcId="{05896AEC-5A9C-4B2B-8A6E-BEBF57F45AE7}" destId="{75FFCD1F-E993-498F-8658-B8B4FCC51C6B}" srcOrd="0" destOrd="0" presId="urn:microsoft.com/office/officeart/2005/8/layout/process1"/>
    <dgm:cxn modelId="{CA744962-E74A-40D9-B86F-AA10517D38BD}" type="presOf" srcId="{05896AEC-5A9C-4B2B-8A6E-BEBF57F45AE7}" destId="{A1DC142D-5FD9-47D6-BF4F-CF3348B98692}" srcOrd="1" destOrd="0" presId="urn:microsoft.com/office/officeart/2005/8/layout/process1"/>
    <dgm:cxn modelId="{9056F221-FE5A-4319-8100-0DDC56AF5B1E}" srcId="{AC02E013-AD3D-4C2B-9F4C-CD0547E340F8}" destId="{AEC675AD-684C-4BBC-810E-3A1F29E50CA5}" srcOrd="3" destOrd="0" parTransId="{EB8A4DD8-060F-42EA-A2C6-F0C395D1F0FE}" sibTransId="{2D5E930F-0A24-45AD-9001-C2C45B5468C5}"/>
    <dgm:cxn modelId="{9F8ABE28-AF7E-41FA-90B1-AA2785B94012}" type="presOf" srcId="{AEC675AD-684C-4BBC-810E-3A1F29E50CA5}" destId="{B33ECD8C-C731-4942-BECF-CFD1785DBD74}" srcOrd="0" destOrd="0" presId="urn:microsoft.com/office/officeart/2005/8/layout/process1"/>
    <dgm:cxn modelId="{50333247-9F41-432F-A005-8E9D7B353367}" type="presOf" srcId="{AC02E013-AD3D-4C2B-9F4C-CD0547E340F8}" destId="{5542F003-0397-4FD0-8CB6-726D84B9BD53}" srcOrd="0" destOrd="0" presId="urn:microsoft.com/office/officeart/2005/8/layout/process1"/>
    <dgm:cxn modelId="{3D991BE0-55B5-4B32-B680-1C77EA34DD43}" type="presOf" srcId="{2600C7E2-ADED-42B4-A5F0-E4052B367BD5}" destId="{124253FC-92D9-4B33-9D30-409DC2EE1E44}" srcOrd="1" destOrd="0" presId="urn:microsoft.com/office/officeart/2005/8/layout/process1"/>
    <dgm:cxn modelId="{25620A84-40F9-4FFE-9C62-5CFB986D4958}" type="presOf" srcId="{0B1BB3D7-96C4-4AB0-84EE-F058CDD621FB}" destId="{25FB8850-0C56-4925-8B0B-B23F09433511}" srcOrd="0" destOrd="0" presId="urn:microsoft.com/office/officeart/2005/8/layout/process1"/>
    <dgm:cxn modelId="{314FEFEE-B5BA-48D9-91E2-A07C45D6C9BE}" type="presOf" srcId="{467D1F59-D8F9-48BF-A4E2-E85324D706A8}" destId="{05185CBC-E9D0-4415-81E7-2BB422F8FAF7}" srcOrd="1" destOrd="0" presId="urn:microsoft.com/office/officeart/2005/8/layout/process1"/>
    <dgm:cxn modelId="{7DF4869C-C6FD-4D8F-9966-2DC555A31E05}" type="presOf" srcId="{467D1F59-D8F9-48BF-A4E2-E85324D706A8}" destId="{0CE5BF5F-D572-45C3-91C5-B6729ED5D232}" srcOrd="0" destOrd="0" presId="urn:microsoft.com/office/officeart/2005/8/layout/process1"/>
    <dgm:cxn modelId="{340BCC62-BF65-443C-AFE4-EBA3F62F1B09}" type="presOf" srcId="{83AB0ADF-548A-4D7B-B803-82ECAA0F2467}" destId="{701A3210-A259-445F-A511-4347C1B5D9DF}" srcOrd="0" destOrd="0" presId="urn:microsoft.com/office/officeart/2005/8/layout/process1"/>
    <dgm:cxn modelId="{3AF2E65F-0BCB-4EEC-B2E6-5C3C0CC2FC05}" type="presOf" srcId="{5C9D054A-88FD-4979-BE82-029D8462108A}" destId="{4C6EC5D4-2E19-42D7-BDEF-5FB85CAA3D03}" srcOrd="0" destOrd="0" presId="urn:microsoft.com/office/officeart/2005/8/layout/process1"/>
    <dgm:cxn modelId="{20A6EE90-34B6-4600-8EB8-BE604400ED5F}" srcId="{AC02E013-AD3D-4C2B-9F4C-CD0547E340F8}" destId="{0B1BB3D7-96C4-4AB0-84EE-F058CDD621FB}" srcOrd="2" destOrd="0" parTransId="{D85F12B5-9FC7-4C9B-A865-7E82DD96BC49}" sibTransId="{467D1F59-D8F9-48BF-A4E2-E85324D706A8}"/>
    <dgm:cxn modelId="{A5E87DA2-85A5-4B6D-81C1-6929B422931C}" srcId="{AC02E013-AD3D-4C2B-9F4C-CD0547E340F8}" destId="{5C9D054A-88FD-4979-BE82-029D8462108A}" srcOrd="0" destOrd="0" parTransId="{06F43155-0C13-44A1-94D1-40A32C71BC9E}" sibTransId="{05896AEC-5A9C-4B2B-8A6E-BEBF57F45AE7}"/>
    <dgm:cxn modelId="{6264137A-FF3A-46DD-985A-B149CFD10B6A}" srcId="{AC02E013-AD3D-4C2B-9F4C-CD0547E340F8}" destId="{83AB0ADF-548A-4D7B-B803-82ECAA0F2467}" srcOrd="1" destOrd="0" parTransId="{5E370FDE-8F80-47CD-BC19-DBF3037AF97B}" sibTransId="{2600C7E2-ADED-42B4-A5F0-E4052B367BD5}"/>
    <dgm:cxn modelId="{EF9F628F-394A-45E9-8CDF-F793AA9E99D4}" type="presParOf" srcId="{5542F003-0397-4FD0-8CB6-726D84B9BD53}" destId="{4C6EC5D4-2E19-42D7-BDEF-5FB85CAA3D03}" srcOrd="0" destOrd="0" presId="urn:microsoft.com/office/officeart/2005/8/layout/process1"/>
    <dgm:cxn modelId="{5E8E781A-8F91-421D-9852-A84276D045C6}" type="presParOf" srcId="{5542F003-0397-4FD0-8CB6-726D84B9BD53}" destId="{75FFCD1F-E993-498F-8658-B8B4FCC51C6B}" srcOrd="1" destOrd="0" presId="urn:microsoft.com/office/officeart/2005/8/layout/process1"/>
    <dgm:cxn modelId="{23C25C99-79F0-4178-9AC5-F74AA3851D3E}" type="presParOf" srcId="{75FFCD1F-E993-498F-8658-B8B4FCC51C6B}" destId="{A1DC142D-5FD9-47D6-BF4F-CF3348B98692}" srcOrd="0" destOrd="0" presId="urn:microsoft.com/office/officeart/2005/8/layout/process1"/>
    <dgm:cxn modelId="{9931C7D4-65E2-44D8-82D6-E3673C23C4BF}" type="presParOf" srcId="{5542F003-0397-4FD0-8CB6-726D84B9BD53}" destId="{701A3210-A259-445F-A511-4347C1B5D9DF}" srcOrd="2" destOrd="0" presId="urn:microsoft.com/office/officeart/2005/8/layout/process1"/>
    <dgm:cxn modelId="{2F4BCE78-7763-44E6-94E6-F9CBA58871BE}" type="presParOf" srcId="{5542F003-0397-4FD0-8CB6-726D84B9BD53}" destId="{9320D6D9-40A1-46F9-A0B1-428A3890817B}" srcOrd="3" destOrd="0" presId="urn:microsoft.com/office/officeart/2005/8/layout/process1"/>
    <dgm:cxn modelId="{03E93C4E-1F13-4250-9174-5137728CA2B9}" type="presParOf" srcId="{9320D6D9-40A1-46F9-A0B1-428A3890817B}" destId="{124253FC-92D9-4B33-9D30-409DC2EE1E44}" srcOrd="0" destOrd="0" presId="urn:microsoft.com/office/officeart/2005/8/layout/process1"/>
    <dgm:cxn modelId="{F17D3A55-308F-476B-933C-98CAB06165B8}" type="presParOf" srcId="{5542F003-0397-4FD0-8CB6-726D84B9BD53}" destId="{25FB8850-0C56-4925-8B0B-B23F09433511}" srcOrd="4" destOrd="0" presId="urn:microsoft.com/office/officeart/2005/8/layout/process1"/>
    <dgm:cxn modelId="{820FDF4D-80DB-49BE-B20F-0A2B3E7D8AF2}" type="presParOf" srcId="{5542F003-0397-4FD0-8CB6-726D84B9BD53}" destId="{0CE5BF5F-D572-45C3-91C5-B6729ED5D232}" srcOrd="5" destOrd="0" presId="urn:microsoft.com/office/officeart/2005/8/layout/process1"/>
    <dgm:cxn modelId="{930A7296-C041-42DF-A71A-9A0763499587}" type="presParOf" srcId="{0CE5BF5F-D572-45C3-91C5-B6729ED5D232}" destId="{05185CBC-E9D0-4415-81E7-2BB422F8FAF7}" srcOrd="0" destOrd="0" presId="urn:microsoft.com/office/officeart/2005/8/layout/process1"/>
    <dgm:cxn modelId="{5F1E1874-7990-4EAF-9A86-D85FECFAB9E8}" type="presParOf" srcId="{5542F003-0397-4FD0-8CB6-726D84B9BD53}" destId="{B33ECD8C-C731-4942-BECF-CFD1785DBD7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4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480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5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137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6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333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sheltercluster.org/response/ira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coord.iraq@sheltercluster.org" TargetMode="External"/><Relationship Id="rId7" Type="http://schemas.openxmlformats.org/officeDocument/2006/relationships/image" Target="../media/image2.png"/><Relationship Id="rId2" Type="http://schemas.openxmlformats.org/officeDocument/2006/relationships/hyperlink" Target="mailto:coordroving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2.iraq@sheltercluster.org" TargetMode="External"/><Relationship Id="rId11" Type="http://schemas.openxmlformats.org/officeDocument/2006/relationships/image" Target="../media/image6.png"/><Relationship Id="rId5" Type="http://schemas.openxmlformats.org/officeDocument/2006/relationships/hyperlink" Target="mailto:coord4.iraq@sheltercluster.org" TargetMode="External"/><Relationship Id="rId10" Type="http://schemas.openxmlformats.org/officeDocument/2006/relationships/image" Target="../media/image5.png"/><Relationship Id="rId4" Type="http://schemas.openxmlformats.org/officeDocument/2006/relationships/hyperlink" Target="mailto:im2.iraq@sheltercluster.org" TargetMode="Externa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heltercluster.org/documents/hrp-update-shelter-and-nfi-cluste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sheltercluster.org/mosul-operational-presence" TargetMode="External"/><Relationship Id="rId4" Type="http://schemas.openxmlformats.org/officeDocument/2006/relationships/hyperlink" Target="http://sheltercluster.org/mosul-dashboard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</a:t>
            </a:r>
            <a:r>
              <a:rPr lang="en-US" sz="1500" dirty="0" smtClean="0">
                <a:latin typeface="Calibri Light" panose="020F0302020204030204" pitchFamily="34" charset="0"/>
                <a:hlinkClick r:id="rId3"/>
              </a:rPr>
              <a:t>sheltercluster.org/response/iraq</a:t>
            </a:r>
            <a:r>
              <a:rPr lang="en-US" sz="1500" dirty="0" smtClean="0">
                <a:latin typeface="Calibri Light" panose="020F0302020204030204" pitchFamily="34" charset="0"/>
              </a:rPr>
              <a:t> 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Sub-National Shelter &amp; NFI Cluster Coordination meeting for 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KR-I</a:t>
            </a:r>
            <a:endParaRPr lang="en-US" sz="2400" dirty="0">
              <a:solidFill>
                <a:srgbClr val="0070C0"/>
              </a:solidFill>
              <a:latin typeface="Calibri Light" panose="020F030202020403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Agenda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46088" indent="-446088">
              <a:buFont typeface="+mj-lt"/>
              <a:buAutoNum type="arabicPeriod"/>
            </a:pPr>
            <a:r>
              <a:rPr lang="en-US" dirty="0" smtClean="0"/>
              <a:t>New Cluster Team Members and Introductions</a:t>
            </a:r>
            <a:endParaRPr lang="en-GB" dirty="0" smtClean="0"/>
          </a:p>
          <a:p>
            <a:pPr marL="446088" lvl="0" indent="-446088">
              <a:buFont typeface="+mj-lt"/>
              <a:buAutoNum type="arabicPeriod"/>
            </a:pPr>
            <a:r>
              <a:rPr lang="en-GB" dirty="0" smtClean="0"/>
              <a:t>Update </a:t>
            </a:r>
            <a:r>
              <a:rPr lang="en-GB" dirty="0"/>
              <a:t>on 2017 HRP and planning process</a:t>
            </a:r>
          </a:p>
          <a:p>
            <a:pPr marL="446088" lvl="0" indent="-446088">
              <a:buFont typeface="+mj-lt"/>
              <a:buAutoNum type="arabicPeriod"/>
            </a:pPr>
            <a:r>
              <a:rPr lang="en-US" dirty="0" smtClean="0"/>
              <a:t>Information </a:t>
            </a:r>
            <a:r>
              <a:rPr lang="en-US" dirty="0"/>
              <a:t>Management Update</a:t>
            </a:r>
            <a:endParaRPr lang="en-GB" dirty="0"/>
          </a:p>
          <a:p>
            <a:pPr marL="446088" lvl="0" indent="-446088">
              <a:buFont typeface="+mj-lt"/>
              <a:buAutoNum type="arabicPeriod"/>
            </a:pPr>
            <a:r>
              <a:rPr lang="en-GB" dirty="0" smtClean="0"/>
              <a:t>Review </a:t>
            </a:r>
            <a:r>
              <a:rPr lang="en-GB" dirty="0"/>
              <a:t>Mosul preparedness against response</a:t>
            </a:r>
          </a:p>
          <a:p>
            <a:pPr marL="446088" lvl="0" indent="-446088">
              <a:buFont typeface="+mj-lt"/>
              <a:buAutoNum type="arabicPeriod"/>
            </a:pPr>
            <a:r>
              <a:rPr lang="en-GB" dirty="0"/>
              <a:t>Pre-planning of activities &amp; Gap analysis</a:t>
            </a:r>
          </a:p>
          <a:p>
            <a:pPr marL="446088" indent="-446088">
              <a:buFont typeface="+mj-lt"/>
              <a:buAutoNum type="arabicPeriod"/>
            </a:pPr>
            <a:r>
              <a:rPr lang="en-GB" dirty="0"/>
              <a:t>Governorate and Agencies Updates</a:t>
            </a:r>
          </a:p>
          <a:p>
            <a:pPr marL="446088" indent="-446088">
              <a:buFont typeface="+mj-lt"/>
              <a:buAutoNum type="arabicPeriod"/>
            </a:pPr>
            <a:r>
              <a:rPr lang="en-GB" dirty="0"/>
              <a:t>AOB</a:t>
            </a:r>
          </a:p>
          <a:p>
            <a:pPr marL="446088" indent="-446088">
              <a:buFont typeface="+mj-lt"/>
              <a:buAutoNum type="arabicPeriod"/>
            </a:pPr>
            <a:endParaRPr lang="en-GB" dirty="0"/>
          </a:p>
          <a:p>
            <a:endParaRPr lang="en-GB" dirty="0" smtClean="0">
              <a:solidFill>
                <a:srgbClr val="FF000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GB" dirty="0" smtClean="0">
              <a:solidFill>
                <a:srgbClr val="FF0000"/>
              </a:solidFill>
            </a:endParaRPr>
          </a:p>
          <a:p>
            <a:pPr algn="r"/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Wednesday, 21</a:t>
            </a:r>
            <a:r>
              <a:rPr lang="en-US" i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December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234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55107" y="105423"/>
            <a:ext cx="8331694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>
                <a:latin typeface="Calibri Light" panose="020F0302020204030204" pitchFamily="34" charset="0"/>
              </a:rPr>
              <a:t>4.	Review Mosul preparedness against response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766" y="887720"/>
            <a:ext cx="798206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6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Not started</a:t>
            </a:r>
            <a:r>
              <a:rPr lang="en-US" sz="1600" dirty="0" smtClean="0">
                <a:latin typeface="Calibri Light" panose="020F0302020204030204" pitchFamily="34" charset="0"/>
              </a:rPr>
              <a:t>: No funding </a:t>
            </a:r>
            <a:r>
              <a:rPr lang="en-US" sz="1600" dirty="0">
                <a:latin typeface="Calibri Light" panose="020F0302020204030204" pitchFamily="34" charset="0"/>
              </a:rPr>
              <a:t>or no access to the location to implement </a:t>
            </a:r>
          </a:p>
          <a:p>
            <a:pPr lvl="0" algn="just"/>
            <a:r>
              <a:rPr lang="en-US" sz="1600" dirty="0">
                <a:solidFill>
                  <a:srgbClr val="0070C0"/>
                </a:solidFill>
                <a:latin typeface="Calibri Light" panose="020F0302020204030204" pitchFamily="34" charset="0"/>
              </a:rPr>
              <a:t>In </a:t>
            </a:r>
            <a:r>
              <a:rPr lang="en-US" sz="16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pipeline</a:t>
            </a:r>
            <a:r>
              <a:rPr lang="en-US" sz="1600" dirty="0" smtClean="0">
                <a:latin typeface="Calibri Light" panose="020F0302020204030204" pitchFamily="34" charset="0"/>
              </a:rPr>
              <a:t>: Purchase </a:t>
            </a:r>
            <a:r>
              <a:rPr lang="en-US" sz="1600" dirty="0">
                <a:latin typeface="Calibri Light" panose="020F0302020204030204" pitchFamily="34" charset="0"/>
              </a:rPr>
              <a:t>o</a:t>
            </a:r>
            <a:r>
              <a:rPr lang="en-US" sz="1600" dirty="0" smtClean="0">
                <a:latin typeface="Calibri Light" panose="020F0302020204030204" pitchFamily="34" charset="0"/>
              </a:rPr>
              <a:t>rder </a:t>
            </a:r>
            <a:r>
              <a:rPr lang="en-US" sz="1600" dirty="0">
                <a:latin typeface="Calibri Light" panose="020F0302020204030204" pitchFamily="34" charset="0"/>
              </a:rPr>
              <a:t>signed / funding </a:t>
            </a:r>
            <a:r>
              <a:rPr lang="en-US" sz="1600" dirty="0" smtClean="0">
                <a:latin typeface="Calibri Light" panose="020F0302020204030204" pitchFamily="34" charset="0"/>
              </a:rPr>
              <a:t>secured</a:t>
            </a:r>
            <a:endParaRPr lang="en-US" sz="1600" dirty="0">
              <a:latin typeface="Calibri Light" panose="020F0302020204030204" pitchFamily="34" charset="0"/>
            </a:endParaRPr>
          </a:p>
          <a:p>
            <a:pPr lvl="0" algn="just"/>
            <a:r>
              <a:rPr lang="en-US" sz="1600" dirty="0">
                <a:solidFill>
                  <a:srgbClr val="0070C0"/>
                </a:solidFill>
                <a:latin typeface="Calibri Light" panose="020F0302020204030204" pitchFamily="34" charset="0"/>
              </a:rPr>
              <a:t>In </a:t>
            </a:r>
            <a:r>
              <a:rPr lang="en-US" sz="16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stock: </a:t>
            </a:r>
            <a:r>
              <a:rPr lang="en-US" sz="1600" dirty="0" smtClean="0">
                <a:latin typeface="Calibri Light" panose="020F0302020204030204" pitchFamily="34" charset="0"/>
              </a:rPr>
              <a:t>In </a:t>
            </a:r>
            <a:r>
              <a:rPr lang="en-US" sz="1600" dirty="0">
                <a:latin typeface="Calibri Light" panose="020F0302020204030204" pitchFamily="34" charset="0"/>
              </a:rPr>
              <a:t>country and in </a:t>
            </a:r>
            <a:r>
              <a:rPr lang="en-US" sz="1600" dirty="0" smtClean="0">
                <a:latin typeface="Calibri Light" panose="020F0302020204030204" pitchFamily="34" charset="0"/>
              </a:rPr>
              <a:t>warehouse</a:t>
            </a:r>
            <a:endParaRPr lang="en-US" sz="1600" dirty="0">
              <a:latin typeface="Calibri Light" panose="020F0302020204030204" pitchFamily="34" charset="0"/>
            </a:endParaRPr>
          </a:p>
          <a:p>
            <a:pPr lvl="0" algn="just"/>
            <a:r>
              <a:rPr lang="en-US" sz="16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Pre-positioned: </a:t>
            </a:r>
            <a:r>
              <a:rPr lang="en-US" sz="1600" dirty="0" smtClean="0">
                <a:latin typeface="Calibri Light" panose="020F0302020204030204" pitchFamily="34" charset="0"/>
              </a:rPr>
              <a:t>In sub-warehouse </a:t>
            </a:r>
            <a:r>
              <a:rPr lang="en-US" sz="1600" dirty="0">
                <a:latin typeface="Calibri Light" panose="020F0302020204030204" pitchFamily="34" charset="0"/>
              </a:rPr>
              <a:t>or at a set location (camp </a:t>
            </a:r>
            <a:r>
              <a:rPr lang="en-US" sz="1600" dirty="0" smtClean="0">
                <a:latin typeface="Calibri Light" panose="020F0302020204030204" pitchFamily="34" charset="0"/>
              </a:rPr>
              <a:t>etc.) </a:t>
            </a:r>
            <a:r>
              <a:rPr lang="en-US" sz="1600" dirty="0">
                <a:latin typeface="Calibri Light" panose="020F0302020204030204" pitchFamily="34" charset="0"/>
              </a:rPr>
              <a:t>ready for </a:t>
            </a:r>
            <a:r>
              <a:rPr lang="en-US" sz="1600" dirty="0" smtClean="0">
                <a:latin typeface="Calibri Light" panose="020F0302020204030204" pitchFamily="34" charset="0"/>
              </a:rPr>
              <a:t>distribution</a:t>
            </a:r>
            <a:endParaRPr lang="en-US" sz="1600" dirty="0">
              <a:latin typeface="Calibri Light" panose="020F0302020204030204" pitchFamily="34" charset="0"/>
            </a:endParaRPr>
          </a:p>
          <a:p>
            <a:pPr lvl="0" algn="just"/>
            <a:r>
              <a:rPr lang="en-US" sz="16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Planned: </a:t>
            </a:r>
            <a:r>
              <a:rPr lang="en-US" sz="1600" dirty="0" smtClean="0">
                <a:latin typeface="Calibri Light" panose="020F0302020204030204" pitchFamily="34" charset="0"/>
              </a:rPr>
              <a:t>Distribution </a:t>
            </a:r>
            <a:r>
              <a:rPr lang="en-US" sz="1600" dirty="0">
                <a:latin typeface="Calibri Light" panose="020F0302020204030204" pitchFamily="34" charset="0"/>
              </a:rPr>
              <a:t>plan for coming two weeks (when and where</a:t>
            </a:r>
            <a:r>
              <a:rPr lang="en-US" sz="1600" dirty="0" smtClean="0">
                <a:latin typeface="Calibri Light" panose="020F0302020204030204" pitchFamily="34" charset="0"/>
              </a:rPr>
              <a:t>)</a:t>
            </a:r>
            <a:endParaRPr lang="en-US" sz="1600" dirty="0">
              <a:latin typeface="Calibri Light" panose="020F0302020204030204" pitchFamily="34" charset="0"/>
            </a:endParaRPr>
          </a:p>
          <a:p>
            <a:pPr lvl="0" algn="just"/>
            <a:r>
              <a:rPr lang="en-US" sz="16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Completed:</a:t>
            </a:r>
            <a:r>
              <a:rPr lang="en-US" sz="1600" dirty="0" smtClean="0">
                <a:latin typeface="Calibri Light" panose="020F0302020204030204" pitchFamily="34" charset="0"/>
              </a:rPr>
              <a:t> Distributed/implemented, should </a:t>
            </a:r>
            <a:r>
              <a:rPr lang="en-US" sz="1600" dirty="0">
                <a:latin typeface="Calibri Light" panose="020F0302020204030204" pitchFamily="34" charset="0"/>
              </a:rPr>
              <a:t>be uploaded </a:t>
            </a:r>
            <a:r>
              <a:rPr lang="en-US" sz="1600" dirty="0" smtClean="0">
                <a:latin typeface="Calibri Light" panose="020F0302020204030204" pitchFamily="34" charset="0"/>
              </a:rPr>
              <a:t>via Kobo form</a:t>
            </a:r>
            <a:endParaRPr lang="en-US" sz="1600" dirty="0">
              <a:latin typeface="Calibri Light" panose="020F0302020204030204" pitchFamily="34" charset="0"/>
            </a:endParaRPr>
          </a:p>
          <a:p>
            <a:pPr algn="just"/>
            <a:r>
              <a:rPr lang="en-US" sz="1600" dirty="0">
                <a:latin typeface="Calibri Light" panose="020F0302020204030204" pitchFamily="34" charset="0"/>
              </a:rPr>
              <a:t> </a:t>
            </a:r>
            <a:endParaRPr lang="en-US" sz="1600" dirty="0" smtClean="0">
              <a:latin typeface="Calibri Light" panose="020F0302020204030204" pitchFamily="34" charset="0"/>
            </a:endParaRPr>
          </a:p>
          <a:p>
            <a:pPr algn="just"/>
            <a:endParaRPr lang="en-US" sz="1600" dirty="0">
              <a:latin typeface="Calibri Light" panose="020F0302020204030204" pitchFamily="34" charset="0"/>
            </a:endParaRPr>
          </a:p>
          <a:p>
            <a:pPr algn="just"/>
            <a:r>
              <a:rPr lang="en-US" sz="1600" dirty="0" smtClean="0">
                <a:latin typeface="Calibri Light" panose="020F0302020204030204" pitchFamily="34" charset="0"/>
              </a:rPr>
              <a:t>To be removed</a:t>
            </a:r>
            <a:endParaRPr lang="en-US" sz="1600" dirty="0">
              <a:solidFill>
                <a:srgbClr val="C00000"/>
              </a:solidFill>
              <a:latin typeface="Calibri Light" panose="020F0302020204030204" pitchFamily="34" charset="0"/>
            </a:endParaRPr>
          </a:p>
          <a:p>
            <a:pPr algn="just"/>
            <a:r>
              <a:rPr lang="en-US" sz="1600" dirty="0" smtClean="0">
                <a:solidFill>
                  <a:srgbClr val="C00000"/>
                </a:solidFill>
                <a:latin typeface="Calibri Light" panose="020F0302020204030204" pitchFamily="34" charset="0"/>
              </a:rPr>
              <a:t>In progress</a:t>
            </a:r>
            <a:endParaRPr lang="en-US" sz="16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38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23633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smtClean="0"/>
              <a:t>Is there a coordination gap between Preparedness &amp; Reported Response? 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GB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8272" y="234337"/>
            <a:ext cx="8198528" cy="4208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400" b="0" dirty="0" smtClean="0">
                <a:latin typeface="Calibri Light" panose="020F0302020204030204" pitchFamily="34" charset="0"/>
              </a:rPr>
              <a:t>5.	Pre planning and Gap Analysis</a:t>
            </a:r>
            <a:endParaRPr lang="en-GB" sz="2400" b="0" dirty="0">
              <a:latin typeface="Calibri Light" panose="020F0302020204030204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25665896"/>
              </p:ext>
            </p:extLst>
          </p:nvPr>
        </p:nvGraphicFramePr>
        <p:xfrm>
          <a:off x="457201" y="830166"/>
          <a:ext cx="79887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ight Arrow 8"/>
          <p:cNvSpPr/>
          <p:nvPr/>
        </p:nvSpPr>
        <p:spPr>
          <a:xfrm>
            <a:off x="4228228" y="2680682"/>
            <a:ext cx="446730" cy="3629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20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23633"/>
            <a:ext cx="8229600" cy="339447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Partner update on issues of concern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000" i="1" dirty="0" smtClean="0"/>
              <a:t>(no reporting on figures …..)</a:t>
            </a:r>
            <a:endParaRPr lang="en-GB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8272" y="234337"/>
            <a:ext cx="8198528" cy="4208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400" b="0" dirty="0" smtClean="0">
                <a:latin typeface="Calibri Light" panose="020F0302020204030204" pitchFamily="34" charset="0"/>
              </a:rPr>
              <a:t>6.	Governorate and </a:t>
            </a:r>
            <a:r>
              <a:rPr lang="en-GB" sz="2400" b="0" dirty="0">
                <a:latin typeface="Calibri Light" panose="020F0302020204030204" pitchFamily="34" charset="0"/>
              </a:rPr>
              <a:t>Agencies </a:t>
            </a:r>
            <a:r>
              <a:rPr lang="en-GB" sz="2400" b="0" dirty="0" smtClean="0">
                <a:latin typeface="Calibri Light" panose="020F0302020204030204" pitchFamily="34" charset="0"/>
              </a:rPr>
              <a:t>Updates</a:t>
            </a:r>
            <a:endParaRPr lang="en-GB" sz="2400" b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14</a:t>
            </a:fld>
            <a:endParaRPr lang="en-GB">
              <a:latin typeface="Calibri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5536" y="777923"/>
            <a:ext cx="8892928" cy="36030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Tent replacement: </a:t>
            </a:r>
            <a:endParaRPr lang="en-GB" sz="2400" dirty="0"/>
          </a:p>
          <a:p>
            <a:pPr lvl="2"/>
            <a:r>
              <a:rPr lang="en-US" dirty="0"/>
              <a:t>REACH </a:t>
            </a:r>
            <a:r>
              <a:rPr lang="en-US" dirty="0" smtClean="0"/>
              <a:t>survey</a:t>
            </a:r>
            <a:endParaRPr lang="en-GB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Others:</a:t>
            </a:r>
            <a:endParaRPr lang="en-GB" sz="2400" dirty="0" smtClean="0"/>
          </a:p>
          <a:p>
            <a:pPr marL="0" indent="0" algn="just">
              <a:buNone/>
            </a:pP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2"/>
              </a:rPr>
              <a:t>http://</a:t>
            </a:r>
            <a:r>
              <a:rPr lang="en-US" sz="1500" dirty="0" smtClean="0">
                <a:latin typeface="Calibri Light" panose="020F0302020204030204" pitchFamily="34" charset="0"/>
                <a:hlinkClick r:id="rId2"/>
              </a:rPr>
              <a:t>sheltercluster.org/response/iraq</a:t>
            </a:r>
            <a:r>
              <a:rPr lang="en-US" sz="1500" dirty="0" smtClean="0">
                <a:latin typeface="Calibri Light" panose="020F0302020204030204" pitchFamily="34" charset="0"/>
              </a:rPr>
              <a:t> 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3883" y="245526"/>
            <a:ext cx="8242918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 smtClean="0">
                <a:latin typeface="Calibri Light" panose="020F0302020204030204" pitchFamily="34" charset="0"/>
              </a:rPr>
              <a:t>7.	AOB </a:t>
            </a:r>
            <a:endParaRPr lang="en-US" sz="2400" b="0" dirty="0">
              <a:solidFill>
                <a:srgbClr val="0070C0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06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9495" y="225370"/>
            <a:ext cx="8287306" cy="4208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 smtClean="0">
                <a:latin typeface="Calibri Light" panose="020F0302020204030204" pitchFamily="34" charset="0"/>
              </a:rPr>
              <a:t>1.</a:t>
            </a:r>
            <a:r>
              <a:rPr lang="en-US" sz="2400" b="0" dirty="0">
                <a:latin typeface="Calibri Light" panose="020F0302020204030204" pitchFamily="34" charset="0"/>
              </a:rPr>
              <a:t>	</a:t>
            </a:r>
            <a:r>
              <a:rPr lang="en-US" sz="2400" b="0" dirty="0" smtClean="0">
                <a:latin typeface="Calibri Light" panose="020F0302020204030204" pitchFamily="34" charset="0"/>
              </a:rPr>
              <a:t>Cluster Team Structure</a:t>
            </a:r>
            <a:endParaRPr lang="en-GB" sz="2400" b="0" dirty="0">
              <a:latin typeface="Calibri Light" panose="020F03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3710" y="646198"/>
            <a:ext cx="806905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 </a:t>
            </a:r>
          </a:p>
          <a:p>
            <a:r>
              <a:rPr lang="en-GB" sz="1400" dirty="0"/>
              <a:t> </a:t>
            </a:r>
          </a:p>
          <a:p>
            <a:r>
              <a:rPr lang="en-GB" sz="1400" b="1" dirty="0"/>
              <a:t>Ryan Smith</a:t>
            </a:r>
            <a:endParaRPr lang="en-GB" sz="1400" dirty="0"/>
          </a:p>
          <a:p>
            <a:r>
              <a:rPr lang="en-GB" sz="1400" dirty="0"/>
              <a:t>Roving Cluster Coordinator (</a:t>
            </a:r>
            <a:r>
              <a:rPr lang="en-GB" sz="1400" dirty="0" err="1"/>
              <a:t>Duhok</a:t>
            </a:r>
            <a:r>
              <a:rPr lang="en-GB" sz="1400" dirty="0"/>
              <a:t>) - </a:t>
            </a:r>
            <a:r>
              <a:rPr lang="en-GB" sz="1400" b="1" dirty="0"/>
              <a:t>Zone 2 Focal Point</a:t>
            </a:r>
            <a:endParaRPr lang="en-GB" sz="1400" dirty="0"/>
          </a:p>
          <a:p>
            <a:r>
              <a:rPr lang="en-GB" sz="1400" dirty="0"/>
              <a:t>Catholic Relief Services</a:t>
            </a:r>
          </a:p>
          <a:p>
            <a:r>
              <a:rPr lang="en-GB" sz="1400" dirty="0"/>
              <a:t>+964 (0) 751 755 8451</a:t>
            </a:r>
          </a:p>
          <a:p>
            <a:r>
              <a:rPr lang="en-GB" sz="1400" u="sng" dirty="0">
                <a:hlinkClick r:id="rId2"/>
              </a:rPr>
              <a:t>coordroving.iraq@sheltercluster.org</a:t>
            </a:r>
            <a:endParaRPr lang="en-GB" sz="1400" dirty="0"/>
          </a:p>
          <a:p>
            <a:r>
              <a:rPr lang="en-GB" sz="1400" dirty="0"/>
              <a:t> </a:t>
            </a:r>
          </a:p>
          <a:p>
            <a:r>
              <a:rPr lang="en-GB" sz="1400" dirty="0"/>
              <a:t> </a:t>
            </a:r>
          </a:p>
          <a:p>
            <a:r>
              <a:rPr lang="en-GB" sz="1400" dirty="0"/>
              <a:t> </a:t>
            </a:r>
          </a:p>
          <a:p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685670"/>
              </p:ext>
            </p:extLst>
          </p:nvPr>
        </p:nvGraphicFramePr>
        <p:xfrm>
          <a:off x="453710" y="692415"/>
          <a:ext cx="7899206" cy="3949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9878"/>
                <a:gridCol w="4339328"/>
              </a:tblGrid>
              <a:tr h="39493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Richard Evans 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- UNHCR</a:t>
                      </a:r>
                      <a:b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National Cluster Coordinator - Zone 4 Focal Point</a:t>
                      </a:r>
                      <a:b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+964 (0) 771 994 5694</a:t>
                      </a:r>
                      <a:b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u="sng" dirty="0" smtClean="0">
                          <a:solidFill>
                            <a:sysClr val="windowText" lastClr="000000"/>
                          </a:solidFill>
                          <a:hlinkClick r:id="rId3"/>
                        </a:rPr>
                        <a:t>coord.iraq@sheltercluster.org</a:t>
                      </a:r>
                      <a:endParaRPr lang="en-GB" sz="1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Information Management Officer - National</a:t>
                      </a:r>
                    </a:p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400" u="sng" dirty="0" smtClean="0">
                          <a:solidFill>
                            <a:schemeClr val="tx1"/>
                          </a:solidFill>
                          <a:hlinkClick r:id="rId4"/>
                        </a:rPr>
                        <a:t>im2.iraq@sheltercluster.org</a:t>
                      </a:r>
                      <a:endParaRPr lang="en-GB" sz="1400" u="sng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u="sng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Weira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Co-Chair - Centre and South  </a:t>
                      </a: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</a:t>
                      </a:r>
                      <a:r>
                        <a:rPr lang="en-GB" sz="1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4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coord4.iraq@sheltercluster.org</a:t>
                      </a: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>
                        <a:tabLst>
                          <a:tab pos="1165225" algn="l"/>
                        </a:tabLst>
                      </a:pPr>
                      <a:r>
                        <a:rPr lang="en-US" sz="1400" b="0" dirty="0" smtClean="0">
                          <a:solidFill>
                            <a:sysClr val="windowText" lastClr="000000"/>
                          </a:solidFill>
                        </a:rPr>
                        <a:t>Surge</a:t>
                      </a:r>
                      <a:r>
                        <a:rPr lang="en-US" sz="1400" b="0" baseline="0" dirty="0" smtClean="0">
                          <a:solidFill>
                            <a:sysClr val="windowText" lastClr="000000"/>
                          </a:solidFill>
                        </a:rPr>
                        <a:t> Capacity 	- </a:t>
                      </a:r>
                      <a:r>
                        <a:rPr lang="en-US" sz="1400" baseline="0" dirty="0" smtClean="0">
                          <a:solidFill>
                            <a:sysClr val="windowText" lastClr="000000"/>
                          </a:solidFill>
                        </a:rPr>
                        <a:t>Phil Duloy </a:t>
                      </a:r>
                      <a:r>
                        <a:rPr lang="en-US" sz="1400" b="0" baseline="0" dirty="0" smtClean="0">
                          <a:solidFill>
                            <a:sysClr val="windowText" lastClr="000000"/>
                          </a:solidFill>
                        </a:rPr>
                        <a:t>- Shelter Box</a:t>
                      </a:r>
                    </a:p>
                    <a:p>
                      <a:pPr>
                        <a:tabLst>
                          <a:tab pos="1165225" algn="l"/>
                        </a:tabLst>
                      </a:pPr>
                      <a:r>
                        <a:rPr lang="en-US" sz="1400" b="0" baseline="0" dirty="0" smtClean="0">
                          <a:solidFill>
                            <a:sysClr val="windowText" lastClr="000000"/>
                          </a:solidFill>
                        </a:rPr>
                        <a:t>	- </a:t>
                      </a:r>
                      <a:r>
                        <a:rPr lang="en-US" sz="1400" b="1" baseline="0" dirty="0" smtClean="0">
                          <a:solidFill>
                            <a:sysClr val="windowText" lastClr="000000"/>
                          </a:solidFill>
                        </a:rPr>
                        <a:t>Bo Hurkmans </a:t>
                      </a:r>
                      <a:r>
                        <a:rPr lang="en-US" sz="1400" b="0" baseline="0" dirty="0" smtClean="0">
                          <a:solidFill>
                            <a:sysClr val="windowText" lastClr="000000"/>
                          </a:solidFill>
                        </a:rPr>
                        <a:t>- UNHCR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Michael </a:t>
                      </a:r>
                      <a:r>
                        <a:rPr lang="en-GB" sz="1400" b="1" dirty="0" err="1" smtClean="0">
                          <a:solidFill>
                            <a:sysClr val="windowText" lastClr="000000"/>
                          </a:solidFill>
                        </a:rPr>
                        <a:t>Gloeckle</a:t>
                      </a:r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- NRC</a:t>
                      </a:r>
                    </a:p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National Co-Chair - Technical Coordinator - Zone 1 Focal Point</a:t>
                      </a:r>
                    </a:p>
                    <a:p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+964 (0) 750 878 7793</a:t>
                      </a:r>
                    </a:p>
                    <a:p>
                      <a:r>
                        <a:rPr lang="en-GB" sz="1400" u="sng" dirty="0" smtClean="0">
                          <a:solidFill>
                            <a:sysClr val="windowText" lastClr="000000"/>
                          </a:solidFill>
                          <a:hlinkClick r:id="rId6"/>
                        </a:rPr>
                        <a:t>coord2.iraq@sheltercluster.org</a:t>
                      </a:r>
                      <a:endParaRPr lang="en-GB" sz="1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Ryan Smith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Catholic Relief Services</a:t>
                      </a:r>
                    </a:p>
                    <a:p>
                      <a:r>
                        <a:rPr lang="en-GB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Dahuk</a:t>
                      </a:r>
                      <a:r>
                        <a:rPr lang="en-GB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Zone 2 Focal Point</a:t>
                      </a:r>
                    </a:p>
                    <a:p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751 755 8451</a:t>
                      </a:r>
                    </a:p>
                    <a:p>
                      <a:r>
                        <a:rPr lang="en-GB" sz="14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coordroving.iraq@sheltercluster.org</a:t>
                      </a:r>
                      <a:endParaRPr lang="en-GB" sz="1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22317" y="2948496"/>
            <a:ext cx="896095" cy="8960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15622" y="3045466"/>
            <a:ext cx="646080" cy="6949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53107" y="3111089"/>
            <a:ext cx="622324" cy="5636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04232" y="3950641"/>
            <a:ext cx="685401" cy="69116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18412" y="3989850"/>
            <a:ext cx="598601" cy="70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9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9495" y="225370"/>
            <a:ext cx="8287306" cy="4208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 smtClean="0">
                <a:latin typeface="Calibri Light" panose="020F0302020204030204" pitchFamily="34" charset="0"/>
              </a:rPr>
              <a:t>2.	Update </a:t>
            </a:r>
            <a:r>
              <a:rPr lang="en-US" sz="2400" b="0" dirty="0">
                <a:latin typeface="Calibri Light" panose="020F0302020204030204" pitchFamily="34" charset="0"/>
              </a:rPr>
              <a:t>on </a:t>
            </a:r>
            <a:r>
              <a:rPr lang="en-US" sz="2400" b="0" dirty="0" smtClean="0">
                <a:latin typeface="Calibri Light" panose="020F0302020204030204" pitchFamily="34" charset="0"/>
              </a:rPr>
              <a:t>HRP</a:t>
            </a:r>
            <a:endParaRPr lang="en-GB" sz="2400" b="0" dirty="0">
              <a:latin typeface="Calibri Light" panose="020F03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9495" y="837618"/>
            <a:ext cx="82873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update was shared by the Cluster on website – </a:t>
            </a:r>
            <a:r>
              <a:rPr lang="en-GB" u="sng" dirty="0">
                <a:hlinkClick r:id="rId2"/>
              </a:rPr>
              <a:t>http://www.sheltercluster.org/documents/hrp-update-shelter-and-nfi-cluster</a:t>
            </a:r>
            <a:endParaRPr lang="en-GB" dirty="0"/>
          </a:p>
          <a:p>
            <a:endParaRPr lang="en-US" dirty="0"/>
          </a:p>
          <a:p>
            <a:r>
              <a:rPr lang="en-US" u="sng" dirty="0" smtClean="0"/>
              <a:t>Key dates: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OPS is open as of 17</a:t>
            </a:r>
            <a:r>
              <a:rPr lang="en-US" baseline="30000" dirty="0" smtClean="0"/>
              <a:t>th</a:t>
            </a:r>
            <a:r>
              <a:rPr lang="en-US" dirty="0" smtClean="0"/>
              <a:t> December 2016 to start entering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January 2017 - OPS closes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26</a:t>
            </a:r>
            <a:r>
              <a:rPr lang="en-US" baseline="30000" dirty="0" smtClean="0"/>
              <a:t>th</a:t>
            </a:r>
            <a:r>
              <a:rPr lang="en-US" dirty="0" smtClean="0"/>
              <a:t> January 2017 – </a:t>
            </a:r>
            <a:r>
              <a:rPr lang="en-US" dirty="0" err="1" smtClean="0"/>
              <a:t>finalisation</a:t>
            </a:r>
            <a:r>
              <a:rPr lang="en-US" dirty="0" smtClean="0"/>
              <a:t> of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u="sng" dirty="0" smtClean="0"/>
              <a:t>Next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OCHA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Cluster meetings to </a:t>
            </a:r>
            <a:r>
              <a:rPr lang="en-US" dirty="0" err="1" smtClean="0"/>
              <a:t>finalise</a:t>
            </a:r>
            <a:r>
              <a:rPr lang="en-US" dirty="0" smtClean="0"/>
              <a:t> strategy and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Review information needs, start to write narrative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Internal meetings to discuss scale, location and activities for 2017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410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4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0" y="4757648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</a:t>
            </a:r>
            <a:r>
              <a:rPr lang="en-US" sz="1500" dirty="0" smtClean="0">
                <a:latin typeface="Calibri Light" panose="020F0302020204030204" pitchFamily="34" charset="0"/>
                <a:hlinkClick r:id="rId3"/>
              </a:rPr>
              <a:t>sheltercluster.org/response/iraq</a:t>
            </a:r>
            <a:r>
              <a:rPr lang="en-US" sz="1500" dirty="0" smtClean="0">
                <a:latin typeface="Calibri Light" panose="020F0302020204030204" pitchFamily="34" charset="0"/>
              </a:rPr>
              <a:t> 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7" name="Content Placeholder 6"/>
          <p:cNvSpPr txBox="1">
            <a:spLocks/>
          </p:cNvSpPr>
          <p:nvPr/>
        </p:nvSpPr>
        <p:spPr>
          <a:xfrm>
            <a:off x="225631" y="557855"/>
            <a:ext cx="8879185" cy="385864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November 2016 - IM products: dashboard/Infographics</a:t>
            </a:r>
          </a:p>
          <a:p>
            <a:pPr lvl="1"/>
            <a:r>
              <a:rPr lang="en-US" sz="1400" dirty="0" smtClean="0">
                <a:latin typeface="Calibri Light" panose="020F0302020204030204" pitchFamily="34" charset="0"/>
              </a:rPr>
              <a:t>The update will be released very soon together with a consolidated 4W matrix and the analysis tool.</a:t>
            </a:r>
          </a:p>
          <a:p>
            <a:endParaRPr lang="en-US" sz="1400" dirty="0" smtClean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146912"/>
            <a:ext cx="8118629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 smtClean="0">
                <a:latin typeface="Calibri Light" panose="020F0302020204030204" pitchFamily="34" charset="0"/>
              </a:rPr>
              <a:t>3.	Information Management Update</a:t>
            </a:r>
            <a:endParaRPr lang="en-US" sz="2000" b="0" dirty="0">
              <a:latin typeface="Calibri Light" panose="020F030202020403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1" y="1947167"/>
          <a:ext cx="313508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/>
          </p:nvPr>
        </p:nvGraphicFramePr>
        <p:xfrm>
          <a:off x="3006244" y="1947167"/>
          <a:ext cx="306798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/>
          </p:nvPr>
        </p:nvGraphicFramePr>
        <p:xfrm>
          <a:off x="6074233" y="1944906"/>
          <a:ext cx="3030583" cy="2745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457200" y="1187534"/>
          <a:ext cx="8330541" cy="7009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241"/>
                <a:gridCol w="1182567"/>
                <a:gridCol w="2782895"/>
                <a:gridCol w="1198859"/>
                <a:gridCol w="2366979"/>
              </a:tblGrid>
              <a:tr h="2336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dirty="0"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u="none" strike="noStrike" dirty="0">
                          <a:effectLst/>
                          <a:latin typeface="Calibri Light" panose="020F0302020204030204" pitchFamily="34" charset="0"/>
                        </a:rPr>
                        <a:t>162,079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 smtClean="0">
                          <a:effectLst/>
                          <a:latin typeface="Calibri Light" panose="020F0302020204030204" pitchFamily="34" charset="0"/>
                        </a:rPr>
                        <a:t>HHs </a:t>
                      </a:r>
                      <a:r>
                        <a:rPr lang="en-US" sz="1000" b="0" u="none" strike="noStrike" dirty="0">
                          <a:effectLst/>
                          <a:latin typeface="Calibri Light" panose="020F0302020204030204" pitchFamily="34" charset="0"/>
                        </a:rPr>
                        <a:t>Reached </a:t>
                      </a:r>
                      <a:r>
                        <a:rPr lang="en-US" sz="1000" b="0" u="none" strike="noStrike" dirty="0" smtClean="0">
                          <a:effectLst/>
                          <a:latin typeface="Calibri Light" panose="020F0302020204030204" pitchFamily="34" charset="0"/>
                        </a:rPr>
                        <a:t>(with Basic</a:t>
                      </a:r>
                      <a:r>
                        <a:rPr lang="en-US" sz="1000" b="0" u="none" strike="noStrike" baseline="0" dirty="0" smtClean="0">
                          <a:effectLst/>
                          <a:latin typeface="Calibri Light" panose="020F0302020204030204" pitchFamily="34" charset="0"/>
                        </a:rPr>
                        <a:t> </a:t>
                      </a:r>
                      <a:r>
                        <a:rPr lang="en-US" sz="1000" b="0" u="none" strike="noStrike" dirty="0" smtClean="0">
                          <a:effectLst/>
                          <a:latin typeface="Calibri Light" panose="020F0302020204030204" pitchFamily="34" charset="0"/>
                        </a:rPr>
                        <a:t>NFI</a:t>
                      </a:r>
                      <a:r>
                        <a:rPr lang="en-US" sz="1000" b="0" u="none" strike="noStrike" baseline="0" dirty="0" smtClean="0">
                          <a:effectLst/>
                          <a:latin typeface="Calibri Light" panose="020F0302020204030204" pitchFamily="34" charset="0"/>
                        </a:rPr>
                        <a:t> Kits distributions)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u="none" strike="noStrike">
                          <a:effectLst/>
                          <a:latin typeface="Calibri Light" panose="020F0302020204030204" pitchFamily="34" charset="0"/>
                        </a:rPr>
                        <a:t>59,990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 smtClean="0">
                          <a:effectLst/>
                          <a:latin typeface="Calibri Light" panose="020F0302020204030204" pitchFamily="34" charset="0"/>
                        </a:rPr>
                        <a:t>HHs </a:t>
                      </a:r>
                      <a:r>
                        <a:rPr lang="en-US" sz="1000" b="0" u="none" strike="noStrike" dirty="0">
                          <a:effectLst/>
                          <a:latin typeface="Calibri Light" panose="020F0302020204030204" pitchFamily="34" charset="0"/>
                        </a:rPr>
                        <a:t>Reached </a:t>
                      </a:r>
                      <a:r>
                        <a:rPr lang="en-US" sz="1000" b="0" u="none" strike="noStrike" dirty="0" smtClean="0">
                          <a:effectLst/>
                          <a:latin typeface="Calibri Light" panose="020F0302020204030204" pitchFamily="34" charset="0"/>
                        </a:rPr>
                        <a:t>(with Shelter</a:t>
                      </a:r>
                      <a:r>
                        <a:rPr lang="en-US" sz="1000" b="0" u="none" strike="noStrike" baseline="0" dirty="0" smtClean="0">
                          <a:effectLst/>
                          <a:latin typeface="Calibri Light" panose="020F0302020204030204" pitchFamily="34" charset="0"/>
                        </a:rPr>
                        <a:t> interventions)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336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Response</a:t>
                      </a:r>
                      <a:endParaRPr lang="en-US" sz="1000" b="0" u="none" strike="noStrike" kern="1200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</a:rPr>
                        <a:t>82%</a:t>
                      </a:r>
                      <a:endParaRPr lang="en-US" sz="10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  <a:r>
                        <a:rPr lang="en-US" sz="1000" b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</a:rPr>
                        <a:t> of Cluster 2016_HRP Target</a:t>
                      </a:r>
                      <a:endParaRPr lang="en-US" sz="10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</a:rPr>
                        <a:t>31%</a:t>
                      </a:r>
                      <a:endParaRPr lang="en-US" sz="10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  <a:r>
                        <a:rPr lang="en-US" sz="1000" b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</a:rPr>
                        <a:t> of Cluster 2016_HRP Target</a:t>
                      </a:r>
                      <a:endParaRPr lang="en-US" sz="1000" b="0" i="0" u="none" strike="noStrike" dirty="0">
                        <a:solidFill>
                          <a:srgbClr val="0070C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336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dirty="0">
                          <a:solidFill>
                            <a:srgbClr val="C00000"/>
                          </a:solidFill>
                          <a:effectLst/>
                          <a:latin typeface="Calibri Light" panose="020F0302020204030204" pitchFamily="34" charset="0"/>
                        </a:rPr>
                        <a:t>GAP</a:t>
                      </a:r>
                      <a:endParaRPr lang="en-US" sz="1000" b="0" i="0" u="none" strike="noStrike" dirty="0">
                        <a:solidFill>
                          <a:srgbClr val="C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u="none" strike="noStrike" dirty="0">
                          <a:solidFill>
                            <a:srgbClr val="C00000"/>
                          </a:solidFill>
                          <a:effectLst/>
                          <a:latin typeface="Calibri Light" panose="020F0302020204030204" pitchFamily="34" charset="0"/>
                        </a:rPr>
                        <a:t>34,457</a:t>
                      </a:r>
                      <a:endParaRPr lang="en-US" sz="1000" b="0" i="0" u="none" strike="noStrike" dirty="0">
                        <a:solidFill>
                          <a:srgbClr val="C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dirty="0">
                          <a:solidFill>
                            <a:srgbClr val="C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  <a:r>
                        <a:rPr lang="en-US" sz="1000" b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 Light" panose="020F0302020204030204" pitchFamily="34" charset="0"/>
                        </a:rPr>
                        <a:t>   Represent 18%</a:t>
                      </a:r>
                      <a:endParaRPr lang="en-US" sz="1000" b="0" i="0" u="none" strike="noStrike" dirty="0">
                        <a:solidFill>
                          <a:srgbClr val="C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u="none" strike="noStrike" dirty="0">
                          <a:solidFill>
                            <a:srgbClr val="C00000"/>
                          </a:solidFill>
                          <a:effectLst/>
                          <a:latin typeface="Calibri Light" panose="020F0302020204030204" pitchFamily="34" charset="0"/>
                        </a:rPr>
                        <a:t>136,546</a:t>
                      </a:r>
                      <a:endParaRPr lang="en-US" sz="1000" b="0" i="0" u="none" strike="noStrike" dirty="0">
                        <a:solidFill>
                          <a:srgbClr val="C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u="none" strike="noStrike" dirty="0">
                          <a:solidFill>
                            <a:srgbClr val="C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  <a:r>
                        <a:rPr lang="en-US" sz="1000" b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 Light" panose="020F0302020204030204" pitchFamily="34" charset="0"/>
                        </a:rPr>
                        <a:t>   Represent 69%</a:t>
                      </a:r>
                      <a:endParaRPr lang="en-US" sz="1000" b="0" i="0" u="none" strike="noStrike" dirty="0">
                        <a:solidFill>
                          <a:srgbClr val="C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48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5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0" y="4757648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</a:t>
            </a:r>
            <a:r>
              <a:rPr lang="en-US" sz="1500" dirty="0" smtClean="0">
                <a:latin typeface="Calibri Light" panose="020F0302020204030204" pitchFamily="34" charset="0"/>
                <a:hlinkClick r:id="rId3"/>
              </a:rPr>
              <a:t>sheltercluster.org/response/iraq</a:t>
            </a:r>
            <a:r>
              <a:rPr lang="en-US" sz="1500" dirty="0" smtClean="0">
                <a:latin typeface="Calibri Light" panose="020F0302020204030204" pitchFamily="34" charset="0"/>
              </a:rPr>
              <a:t> 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7" name="Content Placeholder 6"/>
          <p:cNvSpPr txBox="1">
            <a:spLocks/>
          </p:cNvSpPr>
          <p:nvPr/>
        </p:nvSpPr>
        <p:spPr>
          <a:xfrm>
            <a:off x="225631" y="914105"/>
            <a:ext cx="8879185" cy="385864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Mosul responses</a:t>
            </a:r>
            <a:r>
              <a:rPr lang="en-US" sz="1800" dirty="0" smtClean="0">
                <a:latin typeface="Calibri Light" panose="020F0302020204030204" pitchFamily="34" charset="0"/>
              </a:rPr>
              <a:t> have to be reported also into Activity Info which is the inter-cluster reporting platform.</a:t>
            </a:r>
          </a:p>
          <a:p>
            <a:pPr marL="0" indent="0">
              <a:buNone/>
            </a:pPr>
            <a:endParaRPr lang="en-US" sz="1800" dirty="0" smtClean="0">
              <a:latin typeface="Calibri Light" panose="020F0302020204030204" pitchFamily="34" charset="0"/>
            </a:endParaRPr>
          </a:p>
          <a:p>
            <a:r>
              <a:rPr lang="en-US" sz="1800" dirty="0" smtClean="0">
                <a:latin typeface="Calibri Light" panose="020F0302020204030204" pitchFamily="34" charset="0"/>
              </a:rPr>
              <a:t>Deadline to report your country wide - Dec.16 achievements is Jan. 5</a:t>
            </a:r>
            <a:r>
              <a:rPr lang="en-US" sz="1800" baseline="30000" dirty="0" smtClean="0">
                <a:latin typeface="Calibri Light" panose="020F0302020204030204" pitchFamily="34" charset="0"/>
              </a:rPr>
              <a:t>th</a:t>
            </a:r>
            <a:r>
              <a:rPr lang="en-US" sz="1800" dirty="0" smtClean="0">
                <a:latin typeface="Calibri Light" panose="020F0302020204030204" pitchFamily="34" charset="0"/>
              </a:rPr>
              <a:t> 2017.</a:t>
            </a:r>
          </a:p>
          <a:p>
            <a:pPr marL="0" indent="0">
              <a:buNone/>
            </a:pPr>
            <a:endParaRPr lang="en-GB" sz="1800" dirty="0" smtClean="0">
              <a:latin typeface="Calibri Light" panose="020F0302020204030204" pitchFamily="34" charset="0"/>
            </a:endParaRPr>
          </a:p>
          <a:p>
            <a:r>
              <a:rPr lang="en-GB" sz="1800" dirty="0" smtClean="0">
                <a:latin typeface="Calibri Light" panose="020F0302020204030204" pitchFamily="34" charset="0"/>
              </a:rPr>
              <a:t>Remember that all IM products and other relevant cluster supporting tool are available on the </a:t>
            </a:r>
            <a:r>
              <a:rPr lang="en-GB" sz="1800" dirty="0">
                <a:latin typeface="Calibri Light" panose="020F0302020204030204" pitchFamily="34" charset="0"/>
              </a:rPr>
              <a:t>cluster webpage: </a:t>
            </a:r>
            <a:r>
              <a:rPr lang="en-GB" sz="1800" dirty="0">
                <a:latin typeface="Calibri Light" panose="020F0302020204030204" pitchFamily="34" charset="0"/>
                <a:hlinkClick r:id="rId3"/>
              </a:rPr>
              <a:t>http://</a:t>
            </a:r>
            <a:r>
              <a:rPr lang="en-GB" sz="1800" dirty="0" smtClean="0">
                <a:latin typeface="Calibri Light" panose="020F0302020204030204" pitchFamily="34" charset="0"/>
                <a:hlinkClick r:id="rId3"/>
              </a:rPr>
              <a:t>sheltercluster.org/response/iraq</a:t>
            </a:r>
            <a:r>
              <a:rPr lang="en-GB" sz="1800" dirty="0" smtClean="0">
                <a:latin typeface="Calibri Light" panose="020F0302020204030204" pitchFamily="34" charset="0"/>
              </a:rPr>
              <a:t> </a:t>
            </a:r>
            <a:endParaRPr lang="en-US" sz="1800" dirty="0" smtClean="0">
              <a:latin typeface="Calibri Light" panose="020F030202020403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146912"/>
            <a:ext cx="8118629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>
                <a:latin typeface="Calibri Light" panose="020F0302020204030204" pitchFamily="34" charset="0"/>
              </a:rPr>
              <a:t>3.	Information Management Update</a:t>
            </a:r>
            <a:endParaRPr lang="en-US" sz="2000" b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87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6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0" y="4757648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</a:t>
            </a:r>
            <a:r>
              <a:rPr lang="en-US" sz="1500" dirty="0" smtClean="0">
                <a:latin typeface="Calibri Light" panose="020F0302020204030204" pitchFamily="34" charset="0"/>
                <a:hlinkClick r:id="rId3"/>
              </a:rPr>
              <a:t>sheltercluster.org/response/iraq</a:t>
            </a:r>
            <a:r>
              <a:rPr lang="en-US" sz="1500" dirty="0" smtClean="0">
                <a:latin typeface="Calibri Light" panose="020F0302020204030204" pitchFamily="34" charset="0"/>
              </a:rPr>
              <a:t> </a:t>
            </a:r>
            <a:endParaRPr lang="en-US" sz="1500" dirty="0">
              <a:latin typeface="Calibri Light" panose="020F0302020204030204" pitchFamily="34" charset="0"/>
            </a:endParaRPr>
          </a:p>
        </p:txBody>
      </p:sp>
      <p:sp>
        <p:nvSpPr>
          <p:cNvPr id="6" name="Content Placeholder 6"/>
          <p:cNvSpPr txBox="1">
            <a:spLocks/>
          </p:cNvSpPr>
          <p:nvPr/>
        </p:nvSpPr>
        <p:spPr>
          <a:xfrm>
            <a:off x="225631" y="914105"/>
            <a:ext cx="8879185" cy="385864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Preparedness</a:t>
            </a:r>
            <a:r>
              <a:rPr lang="en-US" sz="1800" dirty="0" smtClean="0">
                <a:latin typeface="Calibri Light" panose="020F0302020204030204" pitchFamily="34" charset="0"/>
              </a:rPr>
              <a:t>: 45 Partners are involved – but 37 partners are constantly updating their preparedness stocks. 8 partners </a:t>
            </a:r>
            <a:r>
              <a:rPr lang="en-US" sz="1800" dirty="0">
                <a:latin typeface="Calibri Light" panose="020F0302020204030204" pitchFamily="34" charset="0"/>
              </a:rPr>
              <a:t>are still not </a:t>
            </a:r>
            <a:r>
              <a:rPr lang="en-US" sz="1800" dirty="0" smtClean="0">
                <a:latin typeface="Calibri Light" panose="020F0302020204030204" pitchFamily="34" charset="0"/>
              </a:rPr>
              <a:t>sharing their information.</a:t>
            </a:r>
          </a:p>
          <a:p>
            <a:endParaRPr lang="en-US" sz="1800" dirty="0" smtClean="0">
              <a:latin typeface="Calibri Light" panose="020F0302020204030204" pitchFamily="34" charset="0"/>
            </a:endParaRPr>
          </a:p>
          <a:p>
            <a:r>
              <a:rPr lang="en-US" sz="1800" dirty="0" smtClean="0">
                <a:latin typeface="Calibri Light" panose="020F0302020204030204" pitchFamily="34" charset="0"/>
              </a:rPr>
              <a:t>Current preparedness infographic is been revised to reflect preparedness and response on one page document.</a:t>
            </a:r>
          </a:p>
          <a:p>
            <a:pPr marL="0" indent="0">
              <a:buNone/>
            </a:pPr>
            <a:endParaRPr lang="en-US" sz="1800" dirty="0" smtClean="0">
              <a:latin typeface="Calibri Light" panose="020F0302020204030204" pitchFamily="34" charset="0"/>
            </a:endParaRPr>
          </a:p>
          <a:p>
            <a:r>
              <a:rPr lang="en-US" sz="1800" dirty="0" smtClean="0">
                <a:latin typeface="Calibri Light" panose="020F0302020204030204" pitchFamily="34" charset="0"/>
              </a:rPr>
              <a:t>Updated infographic (preparedness &amp; response) will be shared through </a:t>
            </a:r>
            <a:r>
              <a:rPr lang="en-US" sz="1800" dirty="0">
                <a:latin typeface="Calibri Light" panose="020F0302020204030204" pitchFamily="34" charset="0"/>
              </a:rPr>
              <a:t>the </a:t>
            </a:r>
            <a:r>
              <a:rPr lang="en-US" sz="1800" smtClean="0">
                <a:latin typeface="Calibri Light" panose="020F0302020204030204" pitchFamily="34" charset="0"/>
              </a:rPr>
              <a:t>website:</a:t>
            </a:r>
          </a:p>
          <a:p>
            <a:pPr marL="0" indent="0">
              <a:buNone/>
            </a:pPr>
            <a:r>
              <a:rPr lang="en-US" sz="1800" smtClean="0">
                <a:latin typeface="Calibri Light" panose="020F0302020204030204" pitchFamily="34" charset="0"/>
                <a:hlinkClick r:id="rId4"/>
              </a:rPr>
              <a:t>http</a:t>
            </a:r>
            <a:r>
              <a:rPr lang="en-US" sz="1800" dirty="0">
                <a:latin typeface="Calibri Light" panose="020F0302020204030204" pitchFamily="34" charset="0"/>
                <a:hlinkClick r:id="rId4"/>
              </a:rPr>
              <a:t>://</a:t>
            </a:r>
            <a:r>
              <a:rPr lang="en-US" sz="1800" dirty="0" smtClean="0">
                <a:latin typeface="Calibri Light" panose="020F0302020204030204" pitchFamily="34" charset="0"/>
                <a:hlinkClick r:id="rId4"/>
              </a:rPr>
              <a:t>sheltercluster.org/mosul-dashboard</a:t>
            </a:r>
            <a:endParaRPr lang="en-US" sz="18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US" sz="1800" dirty="0" smtClean="0">
              <a:latin typeface="Calibri Light" panose="020F0302020204030204" pitchFamily="34" charset="0"/>
            </a:endParaRPr>
          </a:p>
          <a:p>
            <a:r>
              <a:rPr lang="en-US" sz="1800" dirty="0" smtClean="0">
                <a:latin typeface="Calibri Light" panose="020F0302020204030204" pitchFamily="34" charset="0"/>
              </a:rPr>
              <a:t>Updated 4W will be shared through </a:t>
            </a:r>
            <a:r>
              <a:rPr lang="en-US" sz="1800" dirty="0">
                <a:latin typeface="Calibri Light" panose="020F0302020204030204" pitchFamily="34" charset="0"/>
              </a:rPr>
              <a:t>the </a:t>
            </a:r>
            <a:r>
              <a:rPr lang="en-US" sz="1800" dirty="0" smtClean="0">
                <a:latin typeface="Calibri Light" panose="020F0302020204030204" pitchFamily="34" charset="0"/>
              </a:rPr>
              <a:t>website:</a:t>
            </a:r>
          </a:p>
          <a:p>
            <a:pPr marL="0" indent="0">
              <a:buNone/>
            </a:pPr>
            <a:r>
              <a:rPr lang="en-US" sz="1800" dirty="0" smtClean="0">
                <a:latin typeface="Calibri Light" panose="020F0302020204030204" pitchFamily="34" charset="0"/>
                <a:hlinkClick r:id="rId5"/>
              </a:rPr>
              <a:t>http</a:t>
            </a:r>
            <a:r>
              <a:rPr lang="en-US" sz="1800" dirty="0">
                <a:latin typeface="Calibri Light" panose="020F0302020204030204" pitchFamily="34" charset="0"/>
                <a:hlinkClick r:id="rId5"/>
              </a:rPr>
              <a:t>://</a:t>
            </a:r>
            <a:r>
              <a:rPr lang="en-US" sz="1800" dirty="0" smtClean="0">
                <a:latin typeface="Calibri Light" panose="020F0302020204030204" pitchFamily="34" charset="0"/>
                <a:hlinkClick r:id="rId5"/>
              </a:rPr>
              <a:t>sheltercluster.org/mosul-operational-presence</a:t>
            </a:r>
            <a:r>
              <a:rPr lang="en-US" sz="1800" dirty="0" smtClean="0">
                <a:latin typeface="Calibri Light" panose="020F0302020204030204" pitchFamily="34" charset="0"/>
              </a:rPr>
              <a:t> </a:t>
            </a:r>
            <a:endParaRPr lang="en-US" sz="1800" dirty="0" smtClean="0">
              <a:latin typeface="Calibri Light" panose="020F0302020204030204" pitchFamily="34" charset="0"/>
            </a:endParaRPr>
          </a:p>
          <a:p>
            <a:endParaRPr lang="en-US" sz="1800" dirty="0" smtClean="0">
              <a:latin typeface="Calibri Light" panose="020F0302020204030204" pitchFamily="34" charset="0"/>
            </a:endParaRPr>
          </a:p>
          <a:p>
            <a:endParaRPr lang="en-US" sz="1800" dirty="0">
              <a:latin typeface="Calibri Light" panose="020F0302020204030204" pitchFamily="34" charset="0"/>
            </a:endParaRPr>
          </a:p>
          <a:p>
            <a:pPr>
              <a:buFont typeface="+mj-lt"/>
              <a:buAutoNum type="arabicPeriod"/>
            </a:pPr>
            <a:endParaRPr lang="en-GB" sz="1800" dirty="0">
              <a:latin typeface="Calibri Light" panose="020F030202020403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146912"/>
            <a:ext cx="8118629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>
                <a:latin typeface="Calibri Light" panose="020F0302020204030204" pitchFamily="34" charset="0"/>
              </a:rPr>
              <a:t>4.	Review Mosul preparedness against response</a:t>
            </a:r>
          </a:p>
        </p:txBody>
      </p:sp>
    </p:spTree>
    <p:extLst>
      <p:ext uri="{BB962C8B-B14F-4D97-AF65-F5344CB8AC3E}">
        <p14:creationId xmlns:p14="http://schemas.microsoft.com/office/powerpoint/2010/main" val="102715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46912"/>
            <a:ext cx="8118629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>
                <a:latin typeface="Calibri Light" panose="020F0302020204030204" pitchFamily="34" charset="0"/>
              </a:rPr>
              <a:t>4.	Review Mosul preparedness against response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914399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215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46912"/>
            <a:ext cx="8118629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>
                <a:latin typeface="Calibri Light" panose="020F0302020204030204" pitchFamily="34" charset="0"/>
              </a:rPr>
              <a:t>4.	Review Mosul preparedness against response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9"/>
            <a:ext cx="9134972" cy="513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831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131855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06264B26-D188-4C3B-B609-D94718665329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B6835C7F-CBF8-497C-B05E-A9F13ECB6B34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1BDFB6F0-74E0-4B3B-B637-F74CE747934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15492</TotalTime>
  <Words>554</Words>
  <Application>Microsoft Office PowerPoint</Application>
  <PresentationFormat>On-screen Show (16:9)</PresentationFormat>
  <Paragraphs>149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Bo Hurkmans</cp:lastModifiedBy>
  <cp:revision>1305</cp:revision>
  <cp:lastPrinted>2014-10-29T09:34:43Z</cp:lastPrinted>
  <dcterms:created xsi:type="dcterms:W3CDTF">2014-10-08T08:24:30Z</dcterms:created>
  <dcterms:modified xsi:type="dcterms:W3CDTF">2016-12-21T08:19:09Z</dcterms:modified>
</cp:coreProperties>
</file>