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21"/>
  </p:notesMasterIdLst>
  <p:sldIdLst>
    <p:sldId id="265" r:id="rId6"/>
    <p:sldId id="491" r:id="rId7"/>
    <p:sldId id="489" r:id="rId8"/>
    <p:sldId id="493" r:id="rId9"/>
    <p:sldId id="494" r:id="rId10"/>
    <p:sldId id="496" r:id="rId11"/>
    <p:sldId id="497" r:id="rId12"/>
    <p:sldId id="498" r:id="rId13"/>
    <p:sldId id="457" r:id="rId14"/>
    <p:sldId id="469" r:id="rId15"/>
    <p:sldId id="501" r:id="rId16"/>
    <p:sldId id="503" r:id="rId17"/>
    <p:sldId id="499" r:id="rId18"/>
    <p:sldId id="500" r:id="rId19"/>
    <p:sldId id="391" r:id="rId20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96" autoAdjust="0"/>
    <p:restoredTop sz="92358" autoAdjust="0"/>
  </p:normalViewPr>
  <p:slideViewPr>
    <p:cSldViewPr snapToGrid="0" snapToObjects="1">
      <p:cViewPr varScale="1">
        <p:scale>
          <a:sx n="137" d="100"/>
          <a:sy n="137" d="100"/>
        </p:scale>
        <p:origin x="408" y="12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37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../Dropbox%20(GSC)/2016-17%20Iraq/shelter%20cluster%20iraq/13.%20Technical%20guidance/Resources%20for%20Kerosene%20and%20Propane%20Handling%20&amp;%20Storag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products.com/~/media/files/pdf/company/safetygram-10.pdf" TargetMode="External"/><Relationship Id="rId2" Type="http://schemas.openxmlformats.org/officeDocument/2006/relationships/hyperlink" Target="http://www.nfpa.org/public-education/by-topic/safety-in-the-home/gasoline-and-propane/gasoline-at-home/gasoline-safety-ti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ransportation.gov/regulations/lists-significant-dot-guidance-documents" TargetMode="External"/><Relationship Id="rId5" Type="http://schemas.openxmlformats.org/officeDocument/2006/relationships/hyperlink" Target="https://www.epa.gov/sites/production/files/2014-04/documents/4_secondarycontainment_impracticability_2014.pdf" TargetMode="External"/><Relationship Id="rId4" Type="http://schemas.openxmlformats.org/officeDocument/2006/relationships/hyperlink" Target="https://www.osha.gov/dte/library/TrngandMatlsLib_FlammableLiquids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coord.iraq@sheltercluster.org" TargetMode="External"/><Relationship Id="rId7" Type="http://schemas.openxmlformats.org/officeDocument/2006/relationships/image" Target="../media/image2.png"/><Relationship Id="rId2" Type="http://schemas.openxmlformats.org/officeDocument/2006/relationships/hyperlink" Target="mailto:coordroving.iraq@sheltercluster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ord2.iraq@sheltercluster.org" TargetMode="External"/><Relationship Id="rId5" Type="http://schemas.openxmlformats.org/officeDocument/2006/relationships/hyperlink" Target="mailto:coord4.iraq@sheltercluster.org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im2.iraq@sheltercluster.org" TargetMode="Externa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eltercluster.org/documents/hrp-update-shelter-and-nfi-cluste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7882" y="197490"/>
            <a:ext cx="8148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4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KR-I</a:t>
            </a:r>
            <a:endParaRPr lang="en-US" sz="24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6" y="690710"/>
            <a:ext cx="74460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Agenda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46088" indent="-446088">
              <a:buFont typeface="+mj-lt"/>
              <a:buAutoNum type="arabicPeriod"/>
            </a:pPr>
            <a:r>
              <a:rPr lang="en-US" dirty="0" smtClean="0"/>
              <a:t>New Cluster Team Members and Introductions</a:t>
            </a:r>
            <a:endParaRPr lang="en-GB" dirty="0" smtClean="0"/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Update </a:t>
            </a:r>
            <a:r>
              <a:rPr lang="en-GB" dirty="0"/>
              <a:t>on 2017 HRP and planning </a:t>
            </a:r>
            <a:r>
              <a:rPr lang="en-GB" dirty="0" smtClean="0"/>
              <a:t>process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Information Management</a:t>
            </a:r>
            <a:endParaRPr lang="en-GB" dirty="0"/>
          </a:p>
          <a:p>
            <a:pPr marL="446088" lvl="0" indent="-446088">
              <a:buFont typeface="+mj-lt"/>
              <a:buAutoNum type="arabicPeriod"/>
            </a:pPr>
            <a:r>
              <a:rPr lang="en-GB" dirty="0" smtClean="0"/>
              <a:t>Cluster Technical Guidelines – upcoming guidelines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Access Issues to East Mosul</a:t>
            </a:r>
          </a:p>
          <a:p>
            <a:pPr marL="446088" lvl="0" indent="-446088">
              <a:buFont typeface="+mj-lt"/>
              <a:buAutoNum type="arabicPeriod"/>
            </a:pPr>
            <a:r>
              <a:rPr lang="en-US" dirty="0" smtClean="0"/>
              <a:t>Areas of Activity within the Zones</a:t>
            </a:r>
            <a:endParaRPr lang="en-GB" dirty="0"/>
          </a:p>
          <a:p>
            <a:pPr marL="446088" indent="-446088">
              <a:buFont typeface="+mj-lt"/>
              <a:buAutoNum type="arabicPeriod"/>
            </a:pPr>
            <a:r>
              <a:rPr lang="en-GB" dirty="0"/>
              <a:t>Governorate and Agencies Updates</a:t>
            </a:r>
          </a:p>
          <a:p>
            <a:pPr marL="446088" indent="-446088">
              <a:buFont typeface="+mj-lt"/>
              <a:buAutoNum type="arabicPeriod"/>
            </a:pPr>
            <a:r>
              <a:rPr lang="en-GB" dirty="0"/>
              <a:t>AOB</a:t>
            </a:r>
          </a:p>
          <a:p>
            <a:pPr marL="446088" indent="-446088">
              <a:buFont typeface="+mj-lt"/>
              <a:buAutoNum type="arabicPeriod"/>
            </a:pPr>
            <a:endParaRPr lang="en-GB" dirty="0"/>
          </a:p>
          <a:p>
            <a:endParaRPr lang="en-GB" dirty="0" smtClean="0">
              <a:solidFill>
                <a:srgbClr val="FF0000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dirty="0" smtClean="0">
              <a:solidFill>
                <a:srgbClr val="FF0000"/>
              </a:solidFill>
            </a:endParaRPr>
          </a:p>
          <a:p>
            <a:pPr algn="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Wednesday, 4</a:t>
            </a:r>
            <a:r>
              <a:rPr lang="en-US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January 2017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8331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The Cluster has the following guidelines on its website:</a:t>
            </a:r>
            <a:endParaRPr lang="en-US" sz="2000" dirty="0"/>
          </a:p>
          <a:p>
            <a:pPr marL="457200" indent="-457200">
              <a:buAutoNum type="arabicPeriod"/>
            </a:pPr>
            <a:r>
              <a:rPr lang="en-US" sz="2000" dirty="0" smtClean="0"/>
              <a:t>Emergency Sealing-Off Kit(s) – ESOK – Technical Guidance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NFI Technical guidance V09 (English and Arabic)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Emergency Shelter Kit – Guidance and Flyer V04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Settlement Typology Responses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Shelter Unfinished and Abandoned Building guidance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Under preparation:</a:t>
            </a:r>
          </a:p>
          <a:p>
            <a:pPr marL="457200" indent="-457200">
              <a:buAutoNum type="arabicPeriod"/>
            </a:pPr>
            <a:r>
              <a:rPr lang="en-US" sz="2000" dirty="0" err="1" smtClean="0"/>
              <a:t>Climatisation</a:t>
            </a:r>
            <a:r>
              <a:rPr lang="en-US" sz="2000" dirty="0" smtClean="0"/>
              <a:t> Guidelines – winter and summer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Tent Information Note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Resources for Kerosene, Propane and other flammable liquid and gas storage and use</a:t>
            </a:r>
          </a:p>
          <a:p>
            <a:pPr marL="457200" indent="-457200">
              <a:buAutoNum type="arabicPeriod"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Any other requests?</a:t>
            </a:r>
          </a:p>
          <a:p>
            <a:pPr marL="457200" indent="-457200">
              <a:buAutoNum type="arabicPeriod"/>
            </a:pPr>
            <a:endParaRPr lang="en-US" sz="2000" dirty="0" smtClean="0"/>
          </a:p>
          <a:p>
            <a:pPr marL="0" indent="0">
              <a:buNone/>
            </a:pPr>
            <a:endParaRPr lang="en-GB" sz="2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/>
            <a:r>
              <a:rPr lang="en-GB" sz="2400" b="0" dirty="0">
                <a:latin typeface="Calibri Light" panose="020F0302020204030204" pitchFamily="34" charset="0"/>
              </a:rPr>
              <a:t>4</a:t>
            </a:r>
            <a:r>
              <a:rPr lang="en-GB" sz="2400" b="0" dirty="0" smtClean="0">
                <a:latin typeface="Calibri Light" panose="020F0302020204030204" pitchFamily="34" charset="0"/>
              </a:rPr>
              <a:t>.	</a:t>
            </a:r>
            <a:r>
              <a:rPr lang="en-GB" sz="2000" b="0" dirty="0">
                <a:latin typeface="+mj-lt"/>
              </a:rPr>
              <a:t>Cluster Technical Guidelines – upcoming guidelines</a:t>
            </a: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Resources for Kerosene and Propane Handling &amp; Storage</a:t>
            </a:r>
            <a:endParaRPr lang="en-US" dirty="0"/>
          </a:p>
        </p:txBody>
      </p:sp>
      <p:pic>
        <p:nvPicPr>
          <p:cNvPr id="5" name="Content Placeholder 4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6096" y="1200150"/>
            <a:ext cx="6051808" cy="33940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60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9144000" cy="730724"/>
          </a:xfrm>
        </p:spPr>
        <p:txBody>
          <a:bodyPr>
            <a:noAutofit/>
          </a:bodyPr>
          <a:lstStyle/>
          <a:p>
            <a:r>
              <a:rPr lang="en-US" sz="2800" dirty="0" smtClean="0"/>
              <a:t>Basic </a:t>
            </a:r>
            <a:r>
              <a:rPr lang="en-US" sz="2800" dirty="0"/>
              <a:t>safety links on flammable liquid and gas storage and 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3971"/>
            <a:ext cx="9144000" cy="3490652"/>
          </a:xfrm>
        </p:spPr>
        <p:txBody>
          <a:bodyPr>
            <a:noAutofit/>
          </a:bodyPr>
          <a:lstStyle/>
          <a:p>
            <a:r>
              <a:rPr lang="en-US" sz="1400" dirty="0" smtClean="0"/>
              <a:t>End </a:t>
            </a:r>
            <a:r>
              <a:rPr lang="en-US" sz="1400" dirty="0"/>
              <a:t>user safety: National Fire Protection Association safety tips: </a:t>
            </a:r>
            <a:r>
              <a:rPr lang="en-US" sz="1400" dirty="0">
                <a:hlinkClick r:id="rId2"/>
              </a:rPr>
              <a:t>http://www.nfpa.org/public-education/by-topic/safety-in-the-home/gasoline-and-propane/gasoline-at-home/gasoline-safety-tips</a:t>
            </a:r>
            <a:r>
              <a:rPr lang="en-US" sz="1400" dirty="0"/>
              <a:t> </a:t>
            </a: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Safe gas cylinder handling: </a:t>
            </a:r>
            <a:r>
              <a:rPr lang="en-US" sz="1400" dirty="0">
                <a:hlinkClick r:id="rId3"/>
              </a:rPr>
              <a:t>http://www.airproducts.com/~/media/files/pdf/company/safetygram-10.pdf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Storage and handling of flammable liquids: US Occupational Safety and Health Administration: </a:t>
            </a:r>
            <a:r>
              <a:rPr lang="en-US" sz="1400" dirty="0">
                <a:hlinkClick r:id="rId4"/>
              </a:rPr>
              <a:t>https://www.osha.gov/dte/library/TrngandMatlsLib_FlammableLiquids.pdf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/>
              <a:t>Secondary containment for storage: Section of USEPA spill prevention, control, and countermeasure guidance </a:t>
            </a:r>
            <a:r>
              <a:rPr lang="en-US" sz="1400" dirty="0">
                <a:hlinkClick r:id="rId5"/>
              </a:rPr>
              <a:t>https://www.epa.gov/sites/production/files/2014-04/documents/4_secondarycontainment_impracticability_2014.pdf 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Transportation guidance: US Department of Transportation </a:t>
            </a:r>
            <a:r>
              <a:rPr lang="en-US" sz="1400" dirty="0" smtClean="0">
                <a:hlinkClick r:id="rId6"/>
              </a:rPr>
              <a:t>https</a:t>
            </a:r>
            <a:r>
              <a:rPr lang="en-US" sz="1400" dirty="0">
                <a:hlinkClick r:id="rId6"/>
              </a:rPr>
              <a:t>://</a:t>
            </a:r>
            <a:r>
              <a:rPr lang="en-US" sz="1400" dirty="0" smtClean="0">
                <a:hlinkClick r:id="rId6"/>
              </a:rPr>
              <a:t>www.transportation.gov/regulations/lists-significant-dot-guidance-documents</a:t>
            </a:r>
            <a:endParaRPr lang="en-US" sz="1400" dirty="0" smtClean="0"/>
          </a:p>
          <a:p>
            <a:pPr lvl="1"/>
            <a:r>
              <a:rPr lang="en-US" sz="1400" dirty="0" smtClean="0"/>
              <a:t>This </a:t>
            </a:r>
            <a:r>
              <a:rPr lang="en-US" sz="1400" dirty="0"/>
              <a:t>site has links to guidance for all modes of transportation (rail, road, etc.). </a:t>
            </a:r>
          </a:p>
        </p:txBody>
      </p:sp>
    </p:spTree>
    <p:extLst>
      <p:ext uri="{BB962C8B-B14F-4D97-AF65-F5344CB8AC3E}">
        <p14:creationId xmlns:p14="http://schemas.microsoft.com/office/powerpoint/2010/main" val="4253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3633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dirty="0" smtClean="0"/>
              <a:t>There are now several access point to East Mosul:</a:t>
            </a:r>
          </a:p>
          <a:p>
            <a:pPr>
              <a:buFontTx/>
              <a:buChar char="-"/>
            </a:pPr>
            <a:r>
              <a:rPr lang="en-US" sz="2000" dirty="0" err="1" smtClean="0"/>
              <a:t>Batella</a:t>
            </a:r>
            <a:r>
              <a:rPr lang="en-US" sz="2000" dirty="0" smtClean="0"/>
              <a:t>, </a:t>
            </a:r>
            <a:r>
              <a:rPr lang="en-US" sz="2000" dirty="0" err="1" smtClean="0"/>
              <a:t>Basika</a:t>
            </a:r>
            <a:r>
              <a:rPr lang="en-US" sz="2000" dirty="0" smtClean="0"/>
              <a:t> and </a:t>
            </a:r>
            <a:r>
              <a:rPr lang="en-US" sz="2000" dirty="0" err="1" smtClean="0"/>
              <a:t>Bybokt</a:t>
            </a:r>
            <a:r>
              <a:rPr lang="en-US" sz="2000" dirty="0" smtClean="0"/>
              <a:t> roads open</a:t>
            </a:r>
          </a:p>
          <a:p>
            <a:pPr>
              <a:buFontTx/>
              <a:buChar char="-"/>
            </a:pPr>
            <a:endParaRPr lang="en-US" sz="2000" dirty="0"/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Are the districts of East Mosul in need of NFIs, SOKs or Shelter Kits?</a:t>
            </a:r>
          </a:p>
          <a:p>
            <a:pPr marL="0" indent="0">
              <a:buNone/>
            </a:pP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Is there an issue with access?</a:t>
            </a:r>
          </a:p>
          <a:p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What can the Cluster do to help facilitate access?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i="1" dirty="0" smtClean="0"/>
              <a:t>- </a:t>
            </a:r>
            <a:r>
              <a:rPr lang="en-GB" sz="1800" i="1" dirty="0" smtClean="0"/>
              <a:t>Duty </a:t>
            </a:r>
            <a:r>
              <a:rPr lang="en-GB" sz="1800" i="1" dirty="0"/>
              <a:t>Governor of </a:t>
            </a:r>
            <a:r>
              <a:rPr lang="en-GB" sz="1800" i="1" dirty="0" err="1" smtClean="0"/>
              <a:t>Ninewa</a:t>
            </a:r>
            <a:r>
              <a:rPr lang="en-GB" sz="1800" i="1" dirty="0" smtClean="0"/>
              <a:t> coordination meeting on distributions </a:t>
            </a:r>
            <a:r>
              <a:rPr lang="en-GB" sz="1800" i="1" dirty="0"/>
              <a:t>has now been </a:t>
            </a:r>
            <a:r>
              <a:rPr lang="en-GB" sz="1800" i="1" dirty="0" smtClean="0"/>
              <a:t>planned </a:t>
            </a:r>
            <a:endParaRPr lang="en-GB" sz="1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2736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r>
              <a:rPr lang="en-GB" sz="2400" b="0" dirty="0" smtClean="0">
                <a:latin typeface="Calibri Light" panose="020F0302020204030204" pitchFamily="34" charset="0"/>
              </a:rPr>
              <a:t>5.	</a:t>
            </a:r>
            <a:r>
              <a:rPr lang="en-US" sz="24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Issues to East Mosul</a:t>
            </a:r>
            <a:endParaRPr lang="en-US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0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444751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 algn="l" defTabSz="457200">
              <a:spcBef>
                <a:spcPts val="0"/>
              </a:spcBef>
            </a:pPr>
            <a:r>
              <a:rPr lang="en-GB" sz="2400" b="0" dirty="0" smtClean="0">
                <a:latin typeface="Calibri Light" panose="020F0302020204030204" pitchFamily="34" charset="0"/>
              </a:rPr>
              <a:t>6.	</a:t>
            </a:r>
            <a:r>
              <a:rPr lang="en-US" sz="2400" b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Areas of Activity within the Zones</a:t>
            </a:r>
            <a:endParaRPr lang="en-GB" sz="1800" b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algn="l"/>
            <a:endParaRPr lang="en-GB" sz="2400" b="0" dirty="0"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355" t="17832" r="21936" b="17078"/>
          <a:stretch/>
        </p:blipFill>
        <p:spPr>
          <a:xfrm>
            <a:off x="1598456" y="639550"/>
            <a:ext cx="6580478" cy="410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15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Any Other Business?</a:t>
            </a:r>
          </a:p>
          <a:p>
            <a:pPr marL="0" indent="0" algn="just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Next meeting will be Wednesday 18</a:t>
            </a:r>
            <a:r>
              <a:rPr lang="en-US" sz="18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</a:rPr>
              <a:t> January, 11:30am, Ned Colt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245526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7.	AOB </a:t>
            </a:r>
            <a:endParaRPr lang="en-US" sz="24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1.</a:t>
            </a:r>
            <a:r>
              <a:rPr lang="en-US" sz="2400" b="0" dirty="0">
                <a:latin typeface="Calibri Light" panose="020F0302020204030204" pitchFamily="34" charset="0"/>
              </a:rPr>
              <a:t>	</a:t>
            </a:r>
            <a:r>
              <a:rPr lang="en-US" sz="2400" b="0" dirty="0" smtClean="0">
                <a:latin typeface="Calibri Light" panose="020F0302020204030204" pitchFamily="34" charset="0"/>
              </a:rPr>
              <a:t>Cluster Team Structure</a:t>
            </a:r>
            <a:endParaRPr lang="en-GB" sz="2400" b="0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3710" y="646198"/>
            <a:ext cx="80690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b="1" dirty="0"/>
              <a:t>Ryan Smith</a:t>
            </a:r>
            <a:endParaRPr lang="en-GB" sz="1400" dirty="0"/>
          </a:p>
          <a:p>
            <a:r>
              <a:rPr lang="en-GB" sz="1400" dirty="0"/>
              <a:t>Roving Cluster Coordinator (</a:t>
            </a:r>
            <a:r>
              <a:rPr lang="en-GB" sz="1400" dirty="0" err="1"/>
              <a:t>Duhok</a:t>
            </a:r>
            <a:r>
              <a:rPr lang="en-GB" sz="1400" dirty="0"/>
              <a:t>) - </a:t>
            </a:r>
            <a:r>
              <a:rPr lang="en-GB" sz="1400" b="1" dirty="0"/>
              <a:t>Zone 2 Focal Point</a:t>
            </a:r>
            <a:endParaRPr lang="en-GB" sz="1400" dirty="0"/>
          </a:p>
          <a:p>
            <a:r>
              <a:rPr lang="en-GB" sz="1400" dirty="0"/>
              <a:t>Catholic Relief Services</a:t>
            </a:r>
          </a:p>
          <a:p>
            <a:r>
              <a:rPr lang="en-GB" sz="1400" dirty="0"/>
              <a:t>+964 (0) 751 755 8451</a:t>
            </a:r>
          </a:p>
          <a:p>
            <a:r>
              <a:rPr lang="en-GB" sz="1400" u="sng" dirty="0">
                <a:hlinkClick r:id="rId2"/>
              </a:rPr>
              <a:t>coordroving.iraq@sheltercluster.org</a:t>
            </a:r>
            <a:endParaRPr lang="en-GB" sz="1400" dirty="0"/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r>
              <a:rPr lang="en-GB" sz="1400" dirty="0"/>
              <a:t> </a:t>
            </a:r>
          </a:p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90443"/>
              </p:ext>
            </p:extLst>
          </p:nvPr>
        </p:nvGraphicFramePr>
        <p:xfrm>
          <a:off x="453710" y="692415"/>
          <a:ext cx="7899206" cy="394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9878"/>
                <a:gridCol w="4339328"/>
              </a:tblGrid>
              <a:tr h="39493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Richard Evans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UNHCR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Cluster Coordinator - Zone 4 Focal Point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771 994 5694</a:t>
                      </a:r>
                      <a:b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3"/>
                        </a:rPr>
                        <a:t>coord.iraq@sheltercluster.org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dirty="0" smtClean="0">
                          <a:solidFill>
                            <a:schemeClr val="tx1"/>
                          </a:solidFill>
                        </a:rPr>
                        <a:t>Michel Tia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Information Management Officer - National</a:t>
                      </a:r>
                    </a:p>
                    <a:p>
                      <a:r>
                        <a:rPr lang="en-GB" sz="1400" b="0" dirty="0" smtClean="0">
                          <a:solidFill>
                            <a:schemeClr val="tx1"/>
                          </a:solidFill>
                        </a:rPr>
                        <a:t>+964 (0) 750 021 1720</a:t>
                      </a:r>
                    </a:p>
                    <a:p>
                      <a:r>
                        <a:rPr lang="en-GB" sz="1400" u="sng" dirty="0" smtClean="0">
                          <a:solidFill>
                            <a:schemeClr val="tx1"/>
                          </a:solidFill>
                          <a:hlinkClick r:id="rId4"/>
                        </a:rPr>
                        <a:t>im2.iraq@sheltercluster.org</a:t>
                      </a:r>
                      <a:endParaRPr lang="en-GB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Cornelius Weira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Co-Chair - Centre and South  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Mobile</a:t>
                      </a:r>
                      <a:r>
                        <a:rPr lang="en-GB" sz="14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751 234 2548</a:t>
                      </a:r>
                    </a:p>
                    <a:p>
                      <a:r>
                        <a:rPr lang="en-GB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coord4.iraq@sheltercluster.org</a:t>
                      </a:r>
                      <a:r>
                        <a:rPr lang="en-GB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Michael </a:t>
                      </a:r>
                      <a:r>
                        <a:rPr lang="en-GB" sz="1400" b="1" dirty="0" err="1" smtClean="0">
                          <a:solidFill>
                            <a:sysClr val="windowText" lastClr="000000"/>
                          </a:solidFill>
                        </a:rPr>
                        <a:t>Gloeckle</a:t>
                      </a:r>
                      <a:r>
                        <a:rPr lang="en-GB" sz="1400" b="1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- NRC</a:t>
                      </a:r>
                    </a:p>
                    <a:p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National Co-Chair - Technical Coordinator - Zone 1 Focal Point</a:t>
                      </a:r>
                    </a:p>
                    <a:p>
                      <a:r>
                        <a:rPr lang="en-GB" sz="1400" b="0" dirty="0" smtClean="0">
                          <a:solidFill>
                            <a:sysClr val="windowText" lastClr="000000"/>
                          </a:solidFill>
                        </a:rPr>
                        <a:t>+964 (0) 750 878 7793</a:t>
                      </a:r>
                    </a:p>
                    <a:p>
                      <a:r>
                        <a:rPr lang="en-GB" sz="1400" u="sng" dirty="0" smtClean="0">
                          <a:solidFill>
                            <a:sysClr val="windowText" lastClr="000000"/>
                          </a:solidFill>
                          <a:hlinkClick r:id="rId6"/>
                        </a:rPr>
                        <a:t>coord2.iraq@sheltercluster.org</a:t>
                      </a:r>
                      <a:endParaRPr lang="en-GB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Ryan Smith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Catholic Relief Services</a:t>
                      </a:r>
                    </a:p>
                    <a:p>
                      <a:r>
                        <a:rPr lang="en-GB" sz="1400" b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Dahuk</a:t>
                      </a:r>
                      <a:r>
                        <a:rPr lang="en-GB" sz="1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Zone 2 Focal Point</a:t>
                      </a:r>
                    </a:p>
                    <a:p>
                      <a:r>
                        <a:rPr lang="en-GB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751 755 8451</a:t>
                      </a:r>
                    </a:p>
                    <a:p>
                      <a:r>
                        <a:rPr lang="en-GB" sz="14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coordroving.iraq@sheltercluster.org</a:t>
                      </a:r>
                      <a:endParaRPr lang="en-GB" sz="1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400" dirty="0" smtClean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GB" sz="140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0190" y="3811328"/>
            <a:ext cx="896095" cy="8960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0880" y="3913794"/>
            <a:ext cx="646080" cy="694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7934" y="4014371"/>
            <a:ext cx="622324" cy="563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3922" y="3913794"/>
            <a:ext cx="685401" cy="6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225370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400" b="0" dirty="0" smtClean="0">
                <a:latin typeface="Calibri Light" panose="020F0302020204030204" pitchFamily="34" charset="0"/>
              </a:rPr>
              <a:t>2.	Update </a:t>
            </a:r>
            <a:r>
              <a:rPr lang="en-US" sz="2400" b="0" dirty="0">
                <a:latin typeface="Calibri Light" panose="020F0302020204030204" pitchFamily="34" charset="0"/>
              </a:rPr>
              <a:t>on </a:t>
            </a:r>
            <a:r>
              <a:rPr lang="en-US" sz="2400" b="0" dirty="0" smtClean="0">
                <a:latin typeface="Calibri Light" panose="020F0302020204030204" pitchFamily="34" charset="0"/>
              </a:rPr>
              <a:t>HRP</a:t>
            </a:r>
            <a:endParaRPr lang="en-GB" sz="2400" b="0" dirty="0">
              <a:latin typeface="Calibri Light" panose="020F03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9495" y="677503"/>
            <a:ext cx="82873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update was shared by the Cluster on website – </a:t>
            </a:r>
            <a:r>
              <a:rPr lang="en-GB" u="sng" dirty="0">
                <a:hlinkClick r:id="rId2"/>
              </a:rPr>
              <a:t>http://www.sheltercluster.org/documents/hrp-update-shelter-and-nfi-cluster</a:t>
            </a:r>
            <a:endParaRPr lang="en-GB" dirty="0"/>
          </a:p>
          <a:p>
            <a:endParaRPr lang="en-US" sz="600" dirty="0"/>
          </a:p>
          <a:p>
            <a:r>
              <a:rPr lang="en-US" u="sng" dirty="0" smtClean="0"/>
              <a:t>Key dates: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OPS is open as of 17</a:t>
            </a:r>
            <a:r>
              <a:rPr lang="en-US" baseline="30000" dirty="0" smtClean="0"/>
              <a:t>th</a:t>
            </a:r>
            <a:r>
              <a:rPr lang="en-US" dirty="0" smtClean="0"/>
              <a:t> December 2016 to start entering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15</a:t>
            </a:r>
            <a:r>
              <a:rPr lang="en-US" baseline="30000" dirty="0" smtClean="0"/>
              <a:t>th</a:t>
            </a:r>
            <a:r>
              <a:rPr lang="en-US" dirty="0" smtClean="0"/>
              <a:t> January 2017 - OPS closes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16</a:t>
            </a:r>
            <a:r>
              <a:rPr lang="en-US" baseline="30000" dirty="0" smtClean="0"/>
              <a:t>th</a:t>
            </a:r>
            <a:r>
              <a:rPr lang="en-US" dirty="0" smtClean="0"/>
              <a:t> – 19</a:t>
            </a:r>
            <a:r>
              <a:rPr lang="en-US" baseline="30000" dirty="0" smtClean="0"/>
              <a:t>th</a:t>
            </a:r>
            <a:r>
              <a:rPr lang="en-US" dirty="0" smtClean="0"/>
              <a:t> Review of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January – Cluster </a:t>
            </a:r>
            <a:r>
              <a:rPr lang="en-US" dirty="0" err="1" smtClean="0"/>
              <a:t>Defence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 January 2017 – </a:t>
            </a:r>
            <a:r>
              <a:rPr lang="en-US" dirty="0" err="1" smtClean="0"/>
              <a:t>finalisation</a:t>
            </a:r>
            <a:r>
              <a:rPr lang="en-US" dirty="0" smtClean="0"/>
              <a:t> of projects</a:t>
            </a:r>
          </a:p>
          <a:p>
            <a:endParaRPr lang="en-US" sz="1000" dirty="0"/>
          </a:p>
          <a:p>
            <a:r>
              <a:rPr lang="en-US" u="sng" dirty="0" smtClean="0"/>
              <a:t>Next Steps: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OCHA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Cluster meetings to </a:t>
            </a:r>
            <a:r>
              <a:rPr lang="en-US" dirty="0" err="1" smtClean="0"/>
              <a:t>finalise</a:t>
            </a:r>
            <a:r>
              <a:rPr lang="en-US" dirty="0" smtClean="0"/>
              <a:t> strategy and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Review information needs, start to write narrative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Internal meetings to discuss scale, location and activities for 2017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225631" y="914105"/>
            <a:ext cx="8879185" cy="385864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Mosul responses</a:t>
            </a:r>
            <a:r>
              <a:rPr lang="en-US" sz="1800" dirty="0" smtClean="0">
                <a:latin typeface="Calibri Light" panose="020F0302020204030204" pitchFamily="34" charset="0"/>
              </a:rPr>
              <a:t> have to be reported also into Activity Info which is the inter-cluster reporting platform.</a:t>
            </a:r>
          </a:p>
          <a:p>
            <a:pPr marL="0" indent="0">
              <a:buNone/>
            </a:pPr>
            <a:endParaRPr lang="en-US" sz="1800" dirty="0" smtClean="0">
              <a:latin typeface="Calibri Light" panose="020F0302020204030204" pitchFamily="34" charset="0"/>
            </a:endParaRPr>
          </a:p>
          <a:p>
            <a:r>
              <a:rPr lang="en-US" sz="1800" dirty="0" smtClean="0">
                <a:latin typeface="Calibri Light" panose="020F0302020204030204" pitchFamily="34" charset="0"/>
              </a:rPr>
              <a:t>Deadline to report your country wide - Dec.16 achievements is Jan. 5</a:t>
            </a:r>
            <a:r>
              <a:rPr lang="en-US" sz="1800" baseline="30000" dirty="0" smtClean="0">
                <a:latin typeface="Calibri Light" panose="020F0302020204030204" pitchFamily="34" charset="0"/>
              </a:rPr>
              <a:t>th</a:t>
            </a:r>
            <a:r>
              <a:rPr lang="en-US" sz="1800" dirty="0" smtClean="0">
                <a:latin typeface="Calibri Light" panose="020F0302020204030204" pitchFamily="34" charset="0"/>
              </a:rPr>
              <a:t> 2017.</a:t>
            </a:r>
          </a:p>
          <a:p>
            <a:pPr marL="0" indent="0">
              <a:buNone/>
            </a:pPr>
            <a:endParaRPr lang="en-GB" sz="1800" dirty="0" smtClean="0">
              <a:latin typeface="Calibri Light" panose="020F0302020204030204" pitchFamily="34" charset="0"/>
            </a:endParaRPr>
          </a:p>
          <a:p>
            <a:r>
              <a:rPr lang="en-GB" sz="1800" dirty="0" smtClean="0">
                <a:latin typeface="Calibri Light" panose="020F0302020204030204" pitchFamily="34" charset="0"/>
              </a:rPr>
              <a:t>Remember that all IM products and other relevant cluster supporting tool are available on the </a:t>
            </a:r>
            <a:r>
              <a:rPr lang="en-GB" sz="1800" dirty="0">
                <a:latin typeface="Calibri Light" panose="020F0302020204030204" pitchFamily="34" charset="0"/>
              </a:rPr>
              <a:t>cluster webpage: </a:t>
            </a:r>
            <a:r>
              <a:rPr lang="en-GB" sz="18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GB" sz="18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GB" sz="1800" dirty="0" smtClean="0">
                <a:latin typeface="Calibri Light" panose="020F0302020204030204" pitchFamily="34" charset="0"/>
              </a:rPr>
              <a:t> </a:t>
            </a:r>
            <a:endParaRPr lang="en-US" sz="1800" dirty="0" smtClean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400" b="0" dirty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</a:t>
            </a:r>
            <a:r>
              <a:rPr lang="en-GB" sz="2400" b="0" dirty="0">
                <a:latin typeface="Calibri Light" panose="020F0302020204030204" pitchFamily="34" charset="0"/>
              </a:rPr>
              <a:t>Information Management Update</a:t>
            </a:r>
            <a:endParaRPr lang="en-US" sz="24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8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>
                <a:latin typeface="Calibri Light" panose="020F0302020204030204" pitchFamily="34" charset="0"/>
              </a:rPr>
              <a:t>4.	Review Mosul preparedness against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>
                <a:latin typeface="Calibri Light" panose="020F0302020204030204" pitchFamily="34" charset="0"/>
              </a:rPr>
              <a:t>4.	Review Mosul preparedness against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79"/>
            <a:ext cx="9134972" cy="513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3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13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3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107" y="105423"/>
            <a:ext cx="8331694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GB" sz="2000" b="0" dirty="0" smtClean="0">
                <a:latin typeface="Calibri Light" panose="020F0302020204030204" pitchFamily="34" charset="0"/>
              </a:rPr>
              <a:t>3.</a:t>
            </a:r>
            <a:r>
              <a:rPr lang="en-GB" sz="2000" b="0" dirty="0">
                <a:latin typeface="Calibri Light" panose="020F0302020204030204" pitchFamily="34" charset="0"/>
              </a:rPr>
              <a:t>	Review Mosul preparedness against response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93766" y="652425"/>
            <a:ext cx="79820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Not started</a:t>
            </a:r>
            <a:r>
              <a:rPr lang="en-US" sz="1600" dirty="0" smtClean="0">
                <a:latin typeface="Calibri Light" panose="020F0302020204030204" pitchFamily="34" charset="0"/>
              </a:rPr>
              <a:t>: No funding </a:t>
            </a:r>
            <a:r>
              <a:rPr lang="en-US" sz="1600" dirty="0">
                <a:latin typeface="Calibri Light" panose="020F0302020204030204" pitchFamily="34" charset="0"/>
              </a:rPr>
              <a:t>or no access to the location to implement </a:t>
            </a: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pipeline</a:t>
            </a:r>
            <a:r>
              <a:rPr lang="en-US" sz="1600" dirty="0" smtClean="0">
                <a:latin typeface="Calibri Light" panose="020F0302020204030204" pitchFamily="34" charset="0"/>
              </a:rPr>
              <a:t>: Purchase </a:t>
            </a:r>
            <a:r>
              <a:rPr lang="en-US" sz="1600" dirty="0">
                <a:latin typeface="Calibri Light" panose="020F0302020204030204" pitchFamily="34" charset="0"/>
              </a:rPr>
              <a:t>o</a:t>
            </a:r>
            <a:r>
              <a:rPr lang="en-US" sz="1600" dirty="0" smtClean="0">
                <a:latin typeface="Calibri Light" panose="020F0302020204030204" pitchFamily="34" charset="0"/>
              </a:rPr>
              <a:t>rder </a:t>
            </a:r>
            <a:r>
              <a:rPr lang="en-US" sz="1600" dirty="0">
                <a:latin typeface="Calibri Light" panose="020F0302020204030204" pitchFamily="34" charset="0"/>
              </a:rPr>
              <a:t>signed / funding </a:t>
            </a:r>
            <a:r>
              <a:rPr lang="en-US" sz="1600" dirty="0" smtClean="0">
                <a:latin typeface="Calibri Light" panose="020F0302020204030204" pitchFamily="34" charset="0"/>
              </a:rPr>
              <a:t>secured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In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stock: </a:t>
            </a:r>
            <a:r>
              <a:rPr lang="en-US" sz="1600" dirty="0" smtClean="0">
                <a:latin typeface="Calibri Light" panose="020F0302020204030204" pitchFamily="34" charset="0"/>
              </a:rPr>
              <a:t>In </a:t>
            </a:r>
            <a:r>
              <a:rPr lang="en-US" sz="1600" dirty="0">
                <a:latin typeface="Calibri Light" panose="020F0302020204030204" pitchFamily="34" charset="0"/>
              </a:rPr>
              <a:t>country and in </a:t>
            </a:r>
            <a:r>
              <a:rPr lang="en-US" sz="1600" dirty="0" smtClean="0">
                <a:latin typeface="Calibri Light" panose="020F0302020204030204" pitchFamily="34" charset="0"/>
              </a:rPr>
              <a:t>warehouse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Pre-positioned: </a:t>
            </a:r>
            <a:r>
              <a:rPr lang="en-US" sz="1600" dirty="0" smtClean="0">
                <a:latin typeface="Calibri Light" panose="020F0302020204030204" pitchFamily="34" charset="0"/>
              </a:rPr>
              <a:t>In sub-warehouse </a:t>
            </a:r>
            <a:r>
              <a:rPr lang="en-US" sz="1600" dirty="0">
                <a:latin typeface="Calibri Light" panose="020F0302020204030204" pitchFamily="34" charset="0"/>
              </a:rPr>
              <a:t>or at a set location (camp </a:t>
            </a:r>
            <a:r>
              <a:rPr lang="en-US" sz="1600" dirty="0" smtClean="0">
                <a:latin typeface="Calibri Light" panose="020F0302020204030204" pitchFamily="34" charset="0"/>
              </a:rPr>
              <a:t>etc.) </a:t>
            </a:r>
            <a:r>
              <a:rPr lang="en-US" sz="1600" dirty="0">
                <a:latin typeface="Calibri Light" panose="020F0302020204030204" pitchFamily="34" charset="0"/>
              </a:rPr>
              <a:t>ready for </a:t>
            </a:r>
            <a:r>
              <a:rPr lang="en-US" sz="1600" dirty="0" smtClean="0">
                <a:latin typeface="Calibri Light" panose="020F0302020204030204" pitchFamily="34" charset="0"/>
              </a:rPr>
              <a:t>distribution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Planned: </a:t>
            </a:r>
            <a:r>
              <a:rPr lang="en-US" sz="1600" dirty="0" smtClean="0">
                <a:latin typeface="Calibri Light" panose="020F0302020204030204" pitchFamily="34" charset="0"/>
              </a:rPr>
              <a:t>Distribution </a:t>
            </a:r>
            <a:r>
              <a:rPr lang="en-US" sz="1600" dirty="0">
                <a:latin typeface="Calibri Light" panose="020F0302020204030204" pitchFamily="34" charset="0"/>
              </a:rPr>
              <a:t>plan for coming two weeks (when and where</a:t>
            </a:r>
            <a:r>
              <a:rPr lang="en-US" sz="1600" dirty="0" smtClean="0">
                <a:latin typeface="Calibri Light" panose="020F0302020204030204" pitchFamily="34" charset="0"/>
              </a:rPr>
              <a:t>)</a:t>
            </a:r>
            <a:endParaRPr lang="en-US" sz="1600" dirty="0">
              <a:latin typeface="Calibri Light" panose="020F0302020204030204" pitchFamily="34" charset="0"/>
            </a:endParaRPr>
          </a:p>
          <a:p>
            <a:pPr lvl="0" algn="just"/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Completed:</a:t>
            </a:r>
            <a:r>
              <a:rPr lang="en-US" sz="1600" dirty="0" smtClean="0">
                <a:latin typeface="Calibri Light" panose="020F0302020204030204" pitchFamily="34" charset="0"/>
              </a:rPr>
              <a:t> Distributed/implemented, should </a:t>
            </a:r>
            <a:r>
              <a:rPr lang="en-US" sz="1600" dirty="0">
                <a:latin typeface="Calibri Light" panose="020F0302020204030204" pitchFamily="34" charset="0"/>
              </a:rPr>
              <a:t>be uploaded </a:t>
            </a:r>
            <a:r>
              <a:rPr lang="en-US" sz="1600" dirty="0" smtClean="0">
                <a:latin typeface="Calibri Light" panose="020F0302020204030204" pitchFamily="34" charset="0"/>
              </a:rPr>
              <a:t>via Kobo form</a:t>
            </a:r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dirty="0">
                <a:latin typeface="Calibri Light" panose="020F0302020204030204" pitchFamily="34" charset="0"/>
              </a:rPr>
              <a:t> </a:t>
            </a:r>
            <a:endParaRPr lang="en-US" sz="1600" dirty="0">
              <a:solidFill>
                <a:srgbClr val="C00000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iom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jen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cnsf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qrcs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, </a:t>
            </a:r>
            <a:r>
              <a:rPr lang="en-US" sz="1600" b="1" dirty="0" err="1">
                <a:solidFill>
                  <a:srgbClr val="00B050"/>
                </a:solidFill>
                <a:latin typeface="Calibri Light" panose="020F0302020204030204" pitchFamily="34" charset="0"/>
              </a:rPr>
              <a:t>adra</a:t>
            </a:r>
            <a:r>
              <a:rPr lang="en-US" sz="1600" b="1" dirty="0">
                <a:solidFill>
                  <a:srgbClr val="00B050"/>
                </a:solidFill>
                <a:latin typeface="Calibri Light" panose="020F0302020204030204" pitchFamily="34" charset="0"/>
              </a:rPr>
              <a:t> and </a:t>
            </a:r>
            <a:r>
              <a:rPr lang="en-US" sz="1600" b="1" dirty="0" smtClean="0">
                <a:solidFill>
                  <a:srgbClr val="00B050"/>
                </a:solidFill>
                <a:latin typeface="Calibri Light" panose="020F0302020204030204" pitchFamily="34" charset="0"/>
              </a:rPr>
              <a:t>acted have updated since last notice </a:t>
            </a:r>
            <a:r>
              <a:rPr lang="en-US" sz="2000" b="1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</a:t>
            </a:r>
            <a:endParaRPr lang="en-US" sz="1600" b="1" dirty="0" smtClean="0">
              <a:latin typeface="Calibri Light" panose="020F0302020204030204" pitchFamily="34" charset="0"/>
            </a:endParaRPr>
          </a:p>
          <a:p>
            <a:pPr algn="just"/>
            <a:endParaRPr lang="en-US" sz="1600" dirty="0">
              <a:latin typeface="Calibri Light" panose="020F0302020204030204" pitchFamily="34" charset="0"/>
            </a:endParaRPr>
          </a:p>
          <a:p>
            <a:pPr algn="just"/>
            <a:r>
              <a:rPr lang="en-US" sz="1600" b="1" dirty="0" smtClean="0">
                <a:solidFill>
                  <a:schemeClr val="accent5"/>
                </a:solidFill>
                <a:latin typeface="Calibri Light" panose="020F0302020204030204" pitchFamily="34" charset="0"/>
              </a:rPr>
              <a:t>FRC, GRC, MHE, NRC, PIN, REACH, TEARFUND, WVI, ZOA, CRS, UIMS – have not </a:t>
            </a:r>
            <a:r>
              <a:rPr lang="en-US" sz="2000" b="1" dirty="0" smtClean="0">
                <a:latin typeface="Calibri Light" panose="020F0302020204030204" pitchFamily="34" charset="0"/>
                <a:sym typeface="Wingdings" panose="05000000000000000000" pitchFamily="2" charset="2"/>
              </a:rPr>
              <a:t></a:t>
            </a:r>
            <a:endParaRPr lang="en-US" sz="1600" b="1" dirty="0" smtClean="0">
              <a:latin typeface="Calibri Light" panose="020F0302020204030204" pitchFamily="34" charset="0"/>
            </a:endParaRPr>
          </a:p>
          <a:p>
            <a:pPr algn="just"/>
            <a:endParaRPr lang="en-US" sz="1600" b="1" dirty="0">
              <a:solidFill>
                <a:schemeClr val="accent5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en-US" sz="1600" dirty="0" smtClean="0">
                <a:latin typeface="Calibri Light" panose="020F0302020204030204" pitchFamily="34" charset="0"/>
              </a:rPr>
              <a:t>We will consider </a:t>
            </a:r>
            <a:r>
              <a:rPr lang="en-US" sz="1600" b="1" dirty="0">
                <a:latin typeface="Calibri Light" panose="020F0302020204030204" pitchFamily="34" charset="0"/>
              </a:rPr>
              <a:t>excluding inputs older than 2 months after 5 January 2017</a:t>
            </a:r>
            <a:r>
              <a:rPr lang="en-US" sz="1600" dirty="0">
                <a:latin typeface="Calibri Light" panose="020F0302020204030204" pitchFamily="34" charset="0"/>
              </a:rPr>
              <a:t>, since otherwise the accuracy of the stock and pipeline figures cannot be guaranteed. In case your stock and/or pipeline has remained the same and you have nothing new to report, </a:t>
            </a:r>
            <a:r>
              <a:rPr lang="en-US" sz="1600" b="1" dirty="0">
                <a:latin typeface="Calibri Light" panose="020F0302020204030204" pitchFamily="34" charset="0"/>
              </a:rPr>
              <a:t>please let us know</a:t>
            </a:r>
            <a:r>
              <a:rPr lang="en-US" sz="1600" dirty="0">
                <a:latin typeface="Calibri Light" panose="020F0302020204030204" pitchFamily="34" charset="0"/>
              </a:rPr>
              <a:t> so we maintain your inputs in our records.</a:t>
            </a:r>
          </a:p>
        </p:txBody>
      </p:sp>
    </p:spTree>
    <p:extLst>
      <p:ext uri="{BB962C8B-B14F-4D97-AF65-F5344CB8AC3E}">
        <p14:creationId xmlns:p14="http://schemas.microsoft.com/office/powerpoint/2010/main" val="10713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06264B26-D188-4C3B-B609-D94718665329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D9028CD-DA9F-46A9-B3DF-56D3D7F4B92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E3182D9-F28B-40B8-8D56-ED5889BAAD1F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15920</TotalTime>
  <Words>613</Words>
  <Application>Microsoft Office PowerPoint</Application>
  <PresentationFormat>On-screen Show (16:9)</PresentationFormat>
  <Paragraphs>146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Calibri Light</vt:lpstr>
      <vt:lpstr>Times New Roman</vt:lpstr>
      <vt:lpstr>Verdana</vt:lpstr>
      <vt:lpstr>Wingdings</vt:lpstr>
      <vt:lpstr>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 for Kerosene and Propane Handling &amp; Storage</vt:lpstr>
      <vt:lpstr>Basic safety links on flammable liquid and gas storage and use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Richard Evans</cp:lastModifiedBy>
  <cp:revision>1321</cp:revision>
  <cp:lastPrinted>2014-10-29T09:34:43Z</cp:lastPrinted>
  <dcterms:created xsi:type="dcterms:W3CDTF">2014-10-08T08:24:30Z</dcterms:created>
  <dcterms:modified xsi:type="dcterms:W3CDTF">2017-01-04T06:09:07Z</dcterms:modified>
</cp:coreProperties>
</file>