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19"/>
  </p:notesMasterIdLst>
  <p:sldIdLst>
    <p:sldId id="265" r:id="rId5"/>
    <p:sldId id="473" r:id="rId6"/>
    <p:sldId id="515" r:id="rId7"/>
    <p:sldId id="487" r:id="rId8"/>
    <p:sldId id="521" r:id="rId9"/>
    <p:sldId id="522" r:id="rId10"/>
    <p:sldId id="523" r:id="rId11"/>
    <p:sldId id="524" r:id="rId12"/>
    <p:sldId id="525" r:id="rId13"/>
    <p:sldId id="526" r:id="rId14"/>
    <p:sldId id="497" r:id="rId15"/>
    <p:sldId id="469" r:id="rId16"/>
    <p:sldId id="498" r:id="rId17"/>
    <p:sldId id="505" r:id="rId18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2349" autoAdjust="0"/>
  </p:normalViewPr>
  <p:slideViewPr>
    <p:cSldViewPr snapToGrid="0" snapToObjects="1">
      <p:cViewPr varScale="1">
        <p:scale>
          <a:sx n="86" d="100"/>
          <a:sy n="86" d="100"/>
        </p:scale>
        <p:origin x="672" y="6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ltercluster.org/documents/hrp-update-shelter-and-nfi-clus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 &amp;S</a:t>
            </a:r>
            <a:endParaRPr lang="en-US" sz="2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381" y="690710"/>
            <a:ext cx="845661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Review of action points from previous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Management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updates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Mosul Preparedness and Response Updates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Update on 2017 HRP and planning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Key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Winterization , (Anbar)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Tent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replacement, (Anbar)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Governorate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Agencies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AOB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16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11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January 2017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2.	Update </a:t>
            </a:r>
            <a:r>
              <a:rPr lang="en-US" sz="2400" b="0" dirty="0">
                <a:latin typeface="Calibri Light" panose="020F0302020204030204" pitchFamily="34" charset="0"/>
              </a:rPr>
              <a:t>on </a:t>
            </a:r>
            <a:r>
              <a:rPr lang="en-US" sz="2400" b="0" dirty="0" smtClean="0">
                <a:latin typeface="Calibri Light" panose="020F0302020204030204" pitchFamily="34" charset="0"/>
              </a:rPr>
              <a:t>HRP</a:t>
            </a:r>
            <a:endParaRPr lang="en-GB" sz="2400" b="0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495" y="677503"/>
            <a:ext cx="82873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update was shared by the Cluster on website – </a:t>
            </a:r>
            <a:r>
              <a:rPr lang="en-GB" u="sng" dirty="0">
                <a:hlinkClick r:id="rId2"/>
              </a:rPr>
              <a:t>http://www.sheltercluster.org/documents/hrp-update-shelter-and-nfi-cluster</a:t>
            </a:r>
            <a:endParaRPr lang="en-GB" dirty="0"/>
          </a:p>
          <a:p>
            <a:endParaRPr lang="en-US" sz="600" dirty="0"/>
          </a:p>
          <a:p>
            <a:r>
              <a:rPr lang="en-US" u="sng" dirty="0" smtClean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OPS is open as of 17</a:t>
            </a:r>
            <a:r>
              <a:rPr lang="en-US" baseline="30000" dirty="0" smtClean="0"/>
              <a:t>th</a:t>
            </a:r>
            <a:r>
              <a:rPr lang="en-US" dirty="0" smtClean="0"/>
              <a:t> December 2016 to start entering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January 2017 - OPS closes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– 19</a:t>
            </a:r>
            <a:r>
              <a:rPr lang="en-US" baseline="30000" dirty="0" smtClean="0"/>
              <a:t>th</a:t>
            </a:r>
            <a:r>
              <a:rPr lang="en-US" dirty="0" smtClean="0"/>
              <a:t> Review of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January – Cluster </a:t>
            </a:r>
            <a:r>
              <a:rPr lang="en-US" dirty="0" err="1" smtClean="0"/>
              <a:t>Defence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January 2017 – </a:t>
            </a:r>
            <a:r>
              <a:rPr lang="en-US" dirty="0" err="1" smtClean="0"/>
              <a:t>finalisation</a:t>
            </a:r>
            <a:r>
              <a:rPr lang="en-US" dirty="0" smtClean="0"/>
              <a:t> of projects</a:t>
            </a:r>
          </a:p>
          <a:p>
            <a:endParaRPr lang="en-US" sz="1000" dirty="0"/>
          </a:p>
          <a:p>
            <a:r>
              <a:rPr lang="en-US" u="sng" dirty="0" smtClean="0"/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OCHA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 meetings to </a:t>
            </a:r>
            <a:r>
              <a:rPr lang="en-US" dirty="0" err="1" smtClean="0"/>
              <a:t>finalise</a:t>
            </a:r>
            <a:r>
              <a:rPr lang="en-US" dirty="0" smtClean="0"/>
              <a:t> strategy and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information needs, start to write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meetings to discuss scale, location and activities for 2017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3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002" y="1111125"/>
            <a:ext cx="82517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Only 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4 </a:t>
            </a:r>
            <a:r>
              <a:rPr lang="en-US" sz="1600" dirty="0" smtClean="0">
                <a:latin typeface="Calibri Light" panose="020F0302020204030204" pitchFamily="34" charset="0"/>
              </a:rPr>
              <a:t>Partners </a:t>
            </a:r>
            <a:r>
              <a:rPr lang="en-US" sz="1600" dirty="0">
                <a:latin typeface="Calibri Light" panose="020F0302020204030204" pitchFamily="34" charset="0"/>
              </a:rPr>
              <a:t>have shared winterizations plans so far:- UNHCR; NRC </a:t>
            </a:r>
            <a:r>
              <a:rPr lang="en-US" sz="1600" dirty="0">
                <a:latin typeface="Calibri Light" panose="020F0302020204030204" pitchFamily="34" charset="0"/>
              </a:rPr>
              <a:t>,</a:t>
            </a:r>
            <a:r>
              <a:rPr lang="en-US" sz="1600" dirty="0" smtClean="0">
                <a:latin typeface="Calibri Light" panose="020F0302020204030204" pitchFamily="34" charset="0"/>
              </a:rPr>
              <a:t>MHE and Islamic Relief Iraq. </a:t>
            </a:r>
            <a:r>
              <a:rPr lang="en-US" sz="1600" dirty="0">
                <a:latin typeface="Calibri Light" panose="020F0302020204030204" pitchFamily="34" charset="0"/>
              </a:rPr>
              <a:t>Partners are requested to share winterization plans and response</a:t>
            </a:r>
            <a:r>
              <a:rPr lang="en-US" sz="1600" dirty="0" smtClean="0">
                <a:latin typeface="Calibri Light" panose="020F03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UNHCR has replaced 500 </a:t>
            </a:r>
            <a:r>
              <a:rPr lang="en-US" sz="1600" dirty="0" smtClean="0">
                <a:latin typeface="Calibri Light" panose="020F0302020204030204" pitchFamily="34" charset="0"/>
              </a:rPr>
              <a:t>tents for damaged of IDPS  </a:t>
            </a:r>
            <a:r>
              <a:rPr lang="en-US" sz="1600" dirty="0">
                <a:latin typeface="Calibri Light" panose="020F0302020204030204" pitchFamily="34" charset="0"/>
              </a:rPr>
              <a:t>in </a:t>
            </a:r>
            <a:r>
              <a:rPr lang="en-US" sz="1600" dirty="0" err="1">
                <a:latin typeface="Calibri Light" panose="020F0302020204030204" pitchFamily="34" charset="0"/>
              </a:rPr>
              <a:t>Biez</a:t>
            </a:r>
            <a:r>
              <a:rPr lang="en-US" sz="1600" dirty="0">
                <a:latin typeface="Calibri Light" panose="020F0302020204030204" pitchFamily="34" charset="0"/>
              </a:rPr>
              <a:t> Biz area. </a:t>
            </a:r>
            <a:r>
              <a:rPr lang="en-US" sz="1600" dirty="0" smtClean="0">
                <a:latin typeface="Calibri Light" panose="020F0302020204030204" pitchFamily="34" charset="0"/>
              </a:rPr>
              <a:t>704 critical tents still needed.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 Light" panose="020F0302020204030204" pitchFamily="34" charset="0"/>
              </a:rPr>
              <a:t>MODM has so far 50 liters to every IDP family in center and south. UNHCR </a:t>
            </a:r>
            <a:r>
              <a:rPr lang="en-US" sz="1600" dirty="0" smtClean="0">
                <a:latin typeface="Calibri Light" panose="020F0302020204030204" pitchFamily="34" charset="0"/>
              </a:rPr>
              <a:t>has also </a:t>
            </a:r>
            <a:r>
              <a:rPr lang="en-US" sz="1600" dirty="0" smtClean="0">
                <a:latin typeface="Calibri Light" panose="020F0302020204030204" pitchFamily="34" charset="0"/>
              </a:rPr>
              <a:t>distributed 20 liters to some families in Anbar and has reported into activity info.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Islamic relief /Iraq will </a:t>
            </a:r>
            <a:r>
              <a:rPr lang="en-US" sz="1600" dirty="0" smtClean="0">
                <a:latin typeface="Calibri Light" panose="020F0302020204030204" pitchFamily="34" charset="0"/>
              </a:rPr>
              <a:t>target </a:t>
            </a:r>
            <a:r>
              <a:rPr lang="en-US" sz="1600" dirty="0">
                <a:latin typeface="Calibri Light" panose="020F0302020204030204" pitchFamily="34" charset="0"/>
              </a:rPr>
              <a:t>Baghdad ( planning to cover all IDPs camps populations in Baghdad </a:t>
            </a:r>
            <a:r>
              <a:rPr lang="en-US" sz="1600" dirty="0" smtClean="0"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5002" y="369592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6"/>
            </a:pPr>
            <a:r>
              <a:rPr lang="en-US" sz="2000" b="0" dirty="0">
                <a:latin typeface="Calibri Light" panose="020F0302020204030204" pitchFamily="34" charset="0"/>
              </a:rPr>
              <a:t>Key 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b="1" dirty="0">
                <a:solidFill>
                  <a:srgbClr val="0070C0"/>
                </a:solidFill>
                <a:latin typeface="Calibri Light" panose="020F0302020204030204" pitchFamily="34" charset="0"/>
              </a:rPr>
              <a:t>Winterization, 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Tent replacement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GB" sz="2000" b="0" dirty="0" smtClean="0">
                <a:latin typeface="Calibri Light" panose="020F0302020204030204" pitchFamily="34" charset="0"/>
              </a:rPr>
              <a:t>Governorate </a:t>
            </a:r>
            <a:r>
              <a:rPr lang="en-GB" sz="2000" b="0" dirty="0">
                <a:latin typeface="Calibri Light" panose="020F0302020204030204" pitchFamily="34" charset="0"/>
              </a:rPr>
              <a:t>and Agencies </a:t>
            </a:r>
            <a:r>
              <a:rPr lang="en-GB" sz="2000" b="0" dirty="0" smtClean="0">
                <a:latin typeface="Calibri Light" panose="020F0302020204030204" pitchFamily="34" charset="0"/>
              </a:rPr>
              <a:t>Updates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8"/>
            </a:pPr>
            <a:r>
              <a:rPr lang="en-GB" sz="2000" b="0" dirty="0" smtClean="0">
                <a:latin typeface="Calibri Light" panose="020F0302020204030204" pitchFamily="34" charset="0"/>
              </a:rPr>
              <a:t>AOB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80" y="104317"/>
            <a:ext cx="7006381" cy="46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1148570"/>
            <a:ext cx="4841309" cy="3620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11793"/>
            <a:ext cx="4837459" cy="36209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THANKS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b="0" dirty="0" smtClean="0">
                <a:latin typeface="Calibri Light" panose="020F0302020204030204" pitchFamily="34" charset="0"/>
              </a:rPr>
              <a:t>Review </a:t>
            </a:r>
            <a:r>
              <a:rPr lang="en-GB" sz="2000" b="0" dirty="0">
                <a:latin typeface="Calibri Light" panose="020F0302020204030204" pitchFamily="34" charset="0"/>
              </a:rPr>
              <a:t>of action points from previous meeting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735980"/>
            <a:ext cx="8229600" cy="38586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Reminder to share </a:t>
            </a:r>
            <a:r>
              <a:rPr lang="en-US" sz="1500" dirty="0" err="1">
                <a:latin typeface="Calibri Light" panose="020F0302020204030204" pitchFamily="34" charset="0"/>
              </a:rPr>
              <a:t>winterisation</a:t>
            </a:r>
            <a:r>
              <a:rPr lang="en-US" sz="1500" dirty="0">
                <a:latin typeface="Calibri Light" panose="020F0302020204030204" pitchFamily="34" charset="0"/>
              </a:rPr>
              <a:t> plans and response </a:t>
            </a:r>
            <a:r>
              <a:rPr lang="en-US" sz="1500" dirty="0" smtClean="0">
                <a:latin typeface="Calibri Light" panose="020F0302020204030204" pitchFamily="34" charset="0"/>
              </a:rPr>
              <a:t>–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 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Share tent replacement list with UNHCR for immediate action from </a:t>
            </a:r>
            <a:r>
              <a:rPr lang="en-US" sz="1500" dirty="0" smtClean="0">
                <a:latin typeface="Calibri Light" panose="020F0302020204030204" pitchFamily="34" charset="0"/>
              </a:rPr>
              <a:t>UNHCR-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Follow up with MODM on Kerosene Distribution for Centre and South </a:t>
            </a:r>
            <a:r>
              <a:rPr lang="en-US" sz="1500" dirty="0" smtClean="0">
                <a:latin typeface="Calibri Light" panose="020F0302020204030204" pitchFamily="34" charset="0"/>
              </a:rPr>
              <a:t>–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received updates on Kerosene distribution , MODM has so far provided 50 liters of kerosene per family.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Activity Info reporting for month of December 2016 </a:t>
            </a:r>
            <a:r>
              <a:rPr lang="en-US" sz="1500" dirty="0" smtClean="0">
                <a:latin typeface="Calibri Light" panose="020F0302020204030204" pitchFamily="34" charset="0"/>
              </a:rPr>
              <a:t>–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Deadline was 5</a:t>
            </a:r>
            <a:r>
              <a:rPr lang="en-US" sz="1500" baseline="30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th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January 2017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Share contact information for inclusion on Mosul Response </a:t>
            </a:r>
            <a:r>
              <a:rPr lang="en-US" sz="1500" dirty="0" smtClean="0">
                <a:latin typeface="Calibri Light" panose="020F0302020204030204" pitchFamily="34" charset="0"/>
              </a:rPr>
              <a:t>Skype –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Michel to Update 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Share content of NRC winterization kit for out of camp distribution </a:t>
            </a:r>
            <a:r>
              <a:rPr lang="en-US" sz="1500" dirty="0" smtClean="0">
                <a:latin typeface="Calibri Light" panose="020F0302020204030204" pitchFamily="34" charset="0"/>
              </a:rPr>
              <a:t>-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Pending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alibri Light" panose="020F0302020204030204" pitchFamily="34" charset="0"/>
              </a:rPr>
              <a:t>Share </a:t>
            </a:r>
            <a:r>
              <a:rPr lang="en-US" sz="1500" dirty="0" err="1" smtClean="0">
                <a:latin typeface="Calibri Light" panose="020F0302020204030204" pitchFamily="34" charset="0"/>
              </a:rPr>
              <a:t>ToR</a:t>
            </a:r>
            <a:r>
              <a:rPr lang="en-US" sz="1500" dirty="0" smtClean="0">
                <a:latin typeface="Calibri Light" panose="020F0302020204030204" pitchFamily="34" charset="0"/>
              </a:rPr>
              <a:t> for Salah a Din Shelter and NFI Focal Point –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 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alibri Light" panose="020F0302020204030204" pitchFamily="34" charset="0"/>
              </a:rPr>
              <a:t>Report </a:t>
            </a:r>
            <a:r>
              <a:rPr lang="en-US" sz="1500" dirty="0">
                <a:latin typeface="Calibri Light" panose="020F0302020204030204" pitchFamily="34" charset="0"/>
              </a:rPr>
              <a:t>Mosul response activities on the Mosul Kobo response tool</a:t>
            </a:r>
            <a:r>
              <a:rPr lang="en-US" sz="1500" dirty="0" smtClean="0">
                <a:latin typeface="Calibri Light" panose="020F0302020204030204" pitchFamily="34" charset="0"/>
              </a:rPr>
              <a:t>.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Michel to Update 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Share latest infographics and response on </a:t>
            </a:r>
            <a:r>
              <a:rPr lang="en-US" sz="1500" dirty="0" smtClean="0">
                <a:latin typeface="Calibri Light" panose="020F0302020204030204" pitchFamily="34" charset="0"/>
              </a:rPr>
              <a:t>Mosul-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Michel to Update 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5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914105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Mosul responses</a:t>
            </a:r>
            <a:r>
              <a:rPr lang="en-US" sz="1800" dirty="0" smtClean="0">
                <a:latin typeface="Calibri Light" panose="020F0302020204030204" pitchFamily="34" charset="0"/>
              </a:rPr>
              <a:t> have to be reported also into Activity Info which is the inter-cluster reporting platform.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Calibri Light" panose="020F0302020204030204" pitchFamily="34" charset="0"/>
            </a:endParaRPr>
          </a:p>
          <a:p>
            <a:r>
              <a:rPr lang="en-GB" sz="1800" dirty="0" smtClean="0">
                <a:latin typeface="Calibri Light" panose="020F0302020204030204" pitchFamily="34" charset="0"/>
              </a:rPr>
              <a:t>Remember that all IM products and other relevant cluster supporting tool are available on the </a:t>
            </a:r>
            <a:r>
              <a:rPr lang="en-GB" sz="1800" dirty="0">
                <a:latin typeface="Calibri Light" panose="020F0302020204030204" pitchFamily="34" charset="0"/>
              </a:rPr>
              <a:t>cluster webpage: </a:t>
            </a:r>
            <a:r>
              <a:rPr lang="en-GB" sz="18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GB" sz="18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GB" sz="1800" dirty="0" smtClean="0">
                <a:latin typeface="Calibri Light" panose="020F0302020204030204" pitchFamily="34" charset="0"/>
              </a:rPr>
              <a:t> </a:t>
            </a:r>
            <a:endParaRPr lang="en-US" sz="18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5631" y="914105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</a:t>
            </a:r>
            <a:r>
              <a:rPr lang="en-US" sz="1800" dirty="0" smtClean="0">
                <a:latin typeface="Calibri Light" panose="020F0302020204030204" pitchFamily="34" charset="0"/>
              </a:rPr>
              <a:t>: 45 Partners are involved – but 37 partners are constantly updating their preparedness stocks. 8 partners </a:t>
            </a:r>
            <a:r>
              <a:rPr lang="en-US" sz="1800" dirty="0">
                <a:latin typeface="Calibri Light" panose="020F0302020204030204" pitchFamily="34" charset="0"/>
              </a:rPr>
              <a:t>are still not </a:t>
            </a:r>
            <a:r>
              <a:rPr lang="en-US" sz="1800" dirty="0" smtClean="0">
                <a:latin typeface="Calibri Light" panose="020F0302020204030204" pitchFamily="34" charset="0"/>
              </a:rPr>
              <a:t>sharing their information.</a:t>
            </a:r>
          </a:p>
          <a:p>
            <a:endParaRPr lang="en-US" sz="1800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Current preparedness infographic is been revised to reflect preparedness and response on one page document.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GB" sz="1800" dirty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US" sz="2000" b="0" dirty="0" smtClean="0">
                <a:latin typeface="Calibri Light" panose="020F0302020204030204" pitchFamily="34" charset="0"/>
              </a:rPr>
              <a:t>Mosul </a:t>
            </a:r>
            <a:r>
              <a:rPr lang="en-US" sz="2000" b="0" dirty="0">
                <a:latin typeface="Calibri Light" panose="020F0302020204030204" pitchFamily="34" charset="0"/>
              </a:rPr>
              <a:t>Preparedness &amp; Response </a:t>
            </a:r>
            <a:r>
              <a:rPr lang="en-US" sz="2000" b="0" dirty="0" smtClean="0">
                <a:latin typeface="Calibri Light" panose="020F0302020204030204" pitchFamily="34" charset="0"/>
              </a:rPr>
              <a:t>Updates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>
                <a:latin typeface="Calibri Light" panose="020F0302020204030204" pitchFamily="34" charset="0"/>
              </a:rPr>
              <a:t>4.	Review Mosul preparedness against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>
                <a:latin typeface="Calibri Light" panose="020F0302020204030204" pitchFamily="34" charset="0"/>
              </a:rPr>
              <a:t>4.	Review Mosul preparedness against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9"/>
            <a:ext cx="9134972" cy="51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107" y="105423"/>
            <a:ext cx="8331694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Review Mosul preparedness against response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766" y="652425"/>
            <a:ext cx="79820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Not started</a:t>
            </a:r>
            <a:r>
              <a:rPr lang="en-US" sz="1600" dirty="0" smtClean="0">
                <a:latin typeface="Calibri Light" panose="020F0302020204030204" pitchFamily="34" charset="0"/>
              </a:rPr>
              <a:t>: No funding </a:t>
            </a:r>
            <a:r>
              <a:rPr lang="en-US" sz="1600" dirty="0">
                <a:latin typeface="Calibri Light" panose="020F0302020204030204" pitchFamily="34" charset="0"/>
              </a:rPr>
              <a:t>or no access to the location to implement </a:t>
            </a: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pipeline</a:t>
            </a:r>
            <a:r>
              <a:rPr lang="en-US" sz="1600" dirty="0" smtClean="0">
                <a:latin typeface="Calibri Light" panose="020F0302020204030204" pitchFamily="34" charset="0"/>
              </a:rPr>
              <a:t>: Purchase </a:t>
            </a:r>
            <a:r>
              <a:rPr lang="en-US" sz="1600" dirty="0">
                <a:latin typeface="Calibri Light" panose="020F0302020204030204" pitchFamily="34" charset="0"/>
              </a:rPr>
              <a:t>o</a:t>
            </a:r>
            <a:r>
              <a:rPr lang="en-US" sz="1600" dirty="0" smtClean="0">
                <a:latin typeface="Calibri Light" panose="020F0302020204030204" pitchFamily="34" charset="0"/>
              </a:rPr>
              <a:t>rder </a:t>
            </a:r>
            <a:r>
              <a:rPr lang="en-US" sz="1600" dirty="0">
                <a:latin typeface="Calibri Light" panose="020F0302020204030204" pitchFamily="34" charset="0"/>
              </a:rPr>
              <a:t>signed / funding </a:t>
            </a:r>
            <a:r>
              <a:rPr lang="en-US" sz="1600" dirty="0" smtClean="0">
                <a:latin typeface="Calibri Light" panose="020F0302020204030204" pitchFamily="34" charset="0"/>
              </a:rPr>
              <a:t>secured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stock: </a:t>
            </a: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country and in </a:t>
            </a:r>
            <a:r>
              <a:rPr lang="en-US" sz="1600" dirty="0" smtClean="0">
                <a:latin typeface="Calibri Light" panose="020F0302020204030204" pitchFamily="34" charset="0"/>
              </a:rPr>
              <a:t>warehouse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Pre-positioned: </a:t>
            </a:r>
            <a:r>
              <a:rPr lang="en-US" sz="1600" dirty="0" smtClean="0">
                <a:latin typeface="Calibri Light" panose="020F0302020204030204" pitchFamily="34" charset="0"/>
              </a:rPr>
              <a:t>In sub-warehouse </a:t>
            </a:r>
            <a:r>
              <a:rPr lang="en-US" sz="1600" dirty="0">
                <a:latin typeface="Calibri Light" panose="020F0302020204030204" pitchFamily="34" charset="0"/>
              </a:rPr>
              <a:t>or at a set location (camp </a:t>
            </a:r>
            <a:r>
              <a:rPr lang="en-US" sz="1600" dirty="0" smtClean="0">
                <a:latin typeface="Calibri Light" panose="020F0302020204030204" pitchFamily="34" charset="0"/>
              </a:rPr>
              <a:t>etc.) </a:t>
            </a:r>
            <a:r>
              <a:rPr lang="en-US" sz="1600" dirty="0">
                <a:latin typeface="Calibri Light" panose="020F0302020204030204" pitchFamily="34" charset="0"/>
              </a:rPr>
              <a:t>ready for </a:t>
            </a:r>
            <a:r>
              <a:rPr lang="en-US" sz="1600" dirty="0" smtClean="0">
                <a:latin typeface="Calibri Light" panose="020F0302020204030204" pitchFamily="34" charset="0"/>
              </a:rPr>
              <a:t>distribution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Planned: </a:t>
            </a:r>
            <a:r>
              <a:rPr lang="en-US" sz="1600" dirty="0" smtClean="0">
                <a:latin typeface="Calibri Light" panose="020F0302020204030204" pitchFamily="34" charset="0"/>
              </a:rPr>
              <a:t>Distribution </a:t>
            </a:r>
            <a:r>
              <a:rPr lang="en-US" sz="1600" dirty="0">
                <a:latin typeface="Calibri Light" panose="020F0302020204030204" pitchFamily="34" charset="0"/>
              </a:rPr>
              <a:t>plan for coming two weeks (when and where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Completed:</a:t>
            </a:r>
            <a:r>
              <a:rPr lang="en-US" sz="1600" dirty="0" smtClean="0">
                <a:latin typeface="Calibri Light" panose="020F0302020204030204" pitchFamily="34" charset="0"/>
              </a:rPr>
              <a:t> Distributed/implemented, should </a:t>
            </a:r>
            <a:r>
              <a:rPr lang="en-US" sz="1600" dirty="0">
                <a:latin typeface="Calibri Light" panose="020F0302020204030204" pitchFamily="34" charset="0"/>
              </a:rPr>
              <a:t>be uploaded </a:t>
            </a:r>
            <a:r>
              <a:rPr lang="en-US" sz="1600" dirty="0" smtClean="0">
                <a:latin typeface="Calibri Light" panose="020F0302020204030204" pitchFamily="34" charset="0"/>
              </a:rPr>
              <a:t>via Kobo form</a:t>
            </a:r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r>
              <a:rPr lang="en-US" sz="1600" dirty="0">
                <a:latin typeface="Calibri Light" panose="020F0302020204030204" pitchFamily="34" charset="0"/>
              </a:rPr>
              <a:t> 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iom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jen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cnsf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qrcs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adra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and </a:t>
            </a:r>
            <a:r>
              <a:rPr lang="en-US" sz="16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acted have updated since last notice </a:t>
            </a:r>
            <a:r>
              <a:rPr lang="en-US" sz="2000" b="1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US" sz="1600" b="1" dirty="0" smtClean="0"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r>
              <a:rPr lang="en-US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FRC, GRC, MHE, NRC, PIN, REACH, TEARFUND, WVI, ZOA, CRS, UIMS – have not </a:t>
            </a:r>
            <a:r>
              <a:rPr lang="en-US" sz="2000" b="1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n-US" sz="1600" b="1" dirty="0" smtClean="0">
              <a:latin typeface="Calibri Light" panose="020F0302020204030204" pitchFamily="34" charset="0"/>
            </a:endParaRPr>
          </a:p>
          <a:p>
            <a:pPr algn="just"/>
            <a:endParaRPr lang="en-US" sz="1600" b="1" dirty="0">
              <a:solidFill>
                <a:schemeClr val="accent5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We will consider </a:t>
            </a:r>
            <a:r>
              <a:rPr lang="en-US" sz="1600" b="1" dirty="0">
                <a:latin typeface="Calibri Light" panose="020F0302020204030204" pitchFamily="34" charset="0"/>
              </a:rPr>
              <a:t>excluding inputs older than 2 months after 5 January 2017</a:t>
            </a:r>
            <a:r>
              <a:rPr lang="en-US" sz="1600" dirty="0">
                <a:latin typeface="Calibri Light" panose="020F0302020204030204" pitchFamily="34" charset="0"/>
              </a:rPr>
              <a:t>, since otherwise the accuracy of the stock and pipeline figures cannot be guaranteed. In case your stock and/or pipeline has remained the same and you have nothing new to report, </a:t>
            </a:r>
            <a:r>
              <a:rPr lang="en-US" sz="1600" b="1" dirty="0">
                <a:latin typeface="Calibri Light" panose="020F0302020204030204" pitchFamily="34" charset="0"/>
              </a:rPr>
              <a:t>please let us know</a:t>
            </a:r>
            <a:r>
              <a:rPr lang="en-US" sz="1600" dirty="0">
                <a:latin typeface="Calibri Light" panose="020F0302020204030204" pitchFamily="34" charset="0"/>
              </a:rPr>
              <a:t> so we maintain your inputs in our records.</a:t>
            </a:r>
          </a:p>
        </p:txBody>
      </p:sp>
    </p:spTree>
    <p:extLst>
      <p:ext uri="{BB962C8B-B14F-4D97-AF65-F5344CB8AC3E}">
        <p14:creationId xmlns:p14="http://schemas.microsoft.com/office/powerpoint/2010/main" val="41553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15963</TotalTime>
  <Words>586</Words>
  <Application>Microsoft Office PowerPoint</Application>
  <PresentationFormat>On-screen Show (16:9)</PresentationFormat>
  <Paragraphs>98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WEIRA Cornelius - ET</cp:lastModifiedBy>
  <cp:revision>1376</cp:revision>
  <cp:lastPrinted>2014-10-29T09:34:43Z</cp:lastPrinted>
  <dcterms:created xsi:type="dcterms:W3CDTF">2014-10-08T08:24:30Z</dcterms:created>
  <dcterms:modified xsi:type="dcterms:W3CDTF">2017-01-09T12:33:54Z</dcterms:modified>
</cp:coreProperties>
</file>