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5"/>
  </p:notesMasterIdLst>
  <p:sldIdLst>
    <p:sldId id="265" r:id="rId6"/>
    <p:sldId id="491" r:id="rId7"/>
    <p:sldId id="504" r:id="rId8"/>
    <p:sldId id="489" r:id="rId9"/>
    <p:sldId id="493" r:id="rId10"/>
    <p:sldId id="508" r:id="rId11"/>
    <p:sldId id="507" r:id="rId12"/>
    <p:sldId id="457" r:id="rId13"/>
    <p:sldId id="494" r:id="rId14"/>
    <p:sldId id="496" r:id="rId15"/>
    <p:sldId id="497" r:id="rId16"/>
    <p:sldId id="498" r:id="rId17"/>
    <p:sldId id="469" r:id="rId18"/>
    <p:sldId id="503" r:id="rId19"/>
    <p:sldId id="499" r:id="rId20"/>
    <p:sldId id="501" r:id="rId21"/>
    <p:sldId id="505" r:id="rId22"/>
    <p:sldId id="506" r:id="rId23"/>
    <p:sldId id="391" r:id="rId24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45" autoAdjust="0"/>
    <p:restoredTop sz="92358" autoAdjust="0"/>
  </p:normalViewPr>
  <p:slideViewPr>
    <p:cSldViewPr snapToGrid="0" snapToObjects="1">
      <p:cViewPr>
        <p:scale>
          <a:sx n="140" d="100"/>
          <a:sy n="140" d="100"/>
        </p:scale>
        <p:origin x="264" y="28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notesMaster" Target="notesMasters/notes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7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As you know the Global Shelter Cluster is co-lead by UNHCR and IFRC. IFRC is the convener for natural disasters and UNHCR the lead for conflict emergencies.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There are around 30 partners of the GSC including NGOs, Red Cross Red Crescent, and UN Agencies.</a:t>
            </a:r>
          </a:p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97EC15E-F3E9-46C5-B904-95F2C624DA42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43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heltercluster.org/response/iraq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bv@sheltercluster.org" TargetMode="External"/><Relationship Id="rId4" Type="http://schemas.openxmlformats.org/officeDocument/2006/relationships/hyperlink" Target="https://www.youtube.com/watch?v=_y35Er-uCt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heltercluster.org/sites/default/files/docs/gbvtoolkit-trial_edition-web_version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hepherds@un.or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heltercluster.org/response/ira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oord.iraq@sheltercluster.org" TargetMode="External"/><Relationship Id="rId4" Type="http://schemas.openxmlformats.org/officeDocument/2006/relationships/hyperlink" Target="mailto:im2.iraq@sheltercluster.org" TargetMode="External"/><Relationship Id="rId5" Type="http://schemas.openxmlformats.org/officeDocument/2006/relationships/hyperlink" Target="mailto:coord4.iraq@sheltercluster.org" TargetMode="External"/><Relationship Id="rId6" Type="http://schemas.openxmlformats.org/officeDocument/2006/relationships/hyperlink" Target="mailto:coord2.iraq@sheltercluster.org" TargetMode="External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oordroving.iraq@sheltercluster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oordroving.iraq@sheltercluster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eltercluster.org/documents/hrp-update-shelter-and-nfi-clust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sheltercluster.org/response/iraq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KR-I</a:t>
            </a:r>
            <a:endParaRPr lang="en-US" sz="24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6088" indent="-446088">
              <a:buFont typeface="+mj-lt"/>
              <a:buAutoNum type="arabicPeriod"/>
            </a:pPr>
            <a:r>
              <a:rPr lang="en-US" dirty="0" smtClean="0"/>
              <a:t>Introductions and Action Points</a:t>
            </a:r>
            <a:endParaRPr lang="en-GB" dirty="0" smtClean="0"/>
          </a:p>
          <a:p>
            <a:pPr marL="446088" lvl="0" indent="-446088">
              <a:buFont typeface="+mj-lt"/>
              <a:buAutoNum type="arabicPeriod"/>
            </a:pPr>
            <a:r>
              <a:rPr lang="en-GB" dirty="0" smtClean="0"/>
              <a:t>Update </a:t>
            </a:r>
            <a:r>
              <a:rPr lang="en-GB" dirty="0"/>
              <a:t>on 2017 HRP and planning </a:t>
            </a:r>
            <a:r>
              <a:rPr lang="en-GB" dirty="0" smtClean="0"/>
              <a:t>process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 smtClean="0"/>
              <a:t>Information Management</a:t>
            </a:r>
            <a:endParaRPr lang="en-GB" dirty="0"/>
          </a:p>
          <a:p>
            <a:pPr marL="446088" lvl="0" indent="-446088">
              <a:buFont typeface="+mj-lt"/>
              <a:buAutoNum type="arabicPeriod"/>
            </a:pPr>
            <a:r>
              <a:rPr lang="en-GB" dirty="0" smtClean="0"/>
              <a:t>Cluster Technical Guidelines – Information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 smtClean="0"/>
              <a:t>Mosul </a:t>
            </a:r>
            <a:r>
              <a:rPr lang="mr-IN" dirty="0" smtClean="0"/>
              <a:t>–</a:t>
            </a:r>
            <a:r>
              <a:rPr lang="en-US" dirty="0" smtClean="0"/>
              <a:t> Zone Central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AU" dirty="0" smtClean="0"/>
              <a:t>CCCM update on camp situation</a:t>
            </a:r>
            <a:endParaRPr lang="en-US" dirty="0" smtClean="0"/>
          </a:p>
          <a:p>
            <a:pPr marL="446088" lvl="0" indent="-446088">
              <a:buFont typeface="+mj-lt"/>
              <a:buAutoNum type="arabicPeriod"/>
            </a:pPr>
            <a:r>
              <a:rPr lang="en-US" dirty="0" smtClean="0"/>
              <a:t>Global Shelter Cluster and training opportunity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GB" dirty="0" smtClean="0"/>
              <a:t>Governorate </a:t>
            </a:r>
            <a:r>
              <a:rPr lang="en-GB" dirty="0"/>
              <a:t>and Agencies Updates</a:t>
            </a:r>
          </a:p>
          <a:p>
            <a:pPr marL="446088" indent="-446088">
              <a:buFont typeface="+mj-lt"/>
              <a:buAutoNum type="arabicPeriod"/>
            </a:pPr>
            <a:r>
              <a:rPr lang="en-GB" dirty="0" smtClean="0"/>
              <a:t>AOB</a:t>
            </a:r>
            <a:endParaRPr lang="en-GB" dirty="0"/>
          </a:p>
          <a:p>
            <a:pPr algn="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Wednesday, 18</a:t>
            </a:r>
            <a:r>
              <a:rPr lang="en-US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January 2017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pic>
        <p:nvPicPr>
          <p:cNvPr id="2050" name="Picture 2" descr="C:\Users\mtia\Pictures\Mosul Resp&amp;Prep2.JPG. 17Jan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8"/>
            <a:ext cx="9144000" cy="51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831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pic>
        <p:nvPicPr>
          <p:cNvPr id="3074" name="Picture 2" descr="C:\Users\mtia\Pictures\Mosul Shelter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5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3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pic>
        <p:nvPicPr>
          <p:cNvPr id="4098" name="Picture 2" descr="C:\Users\mtia\Pictures\Mosul NFI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8"/>
            <a:ext cx="9144000" cy="513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34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727"/>
            <a:ext cx="8229600" cy="4050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New resources on website:</a:t>
            </a:r>
            <a:endParaRPr lang="en-US" sz="2000" b="1" dirty="0"/>
          </a:p>
          <a:p>
            <a:r>
              <a:rPr lang="en-US" sz="2000" dirty="0"/>
              <a:t>Resources for Kerosene, Propane and other flammable liquid and gas storage and use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Waiting for SAG approval:</a:t>
            </a:r>
          </a:p>
          <a:p>
            <a:r>
              <a:rPr lang="en-US" sz="2000" dirty="0" smtClean="0"/>
              <a:t>Tent Information note (no comments were received)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Under preparation:</a:t>
            </a:r>
          </a:p>
          <a:p>
            <a:r>
              <a:rPr lang="en-US" sz="2000" dirty="0" smtClean="0"/>
              <a:t>Kerosene versus LPG </a:t>
            </a:r>
            <a:r>
              <a:rPr lang="en-US" sz="2000" dirty="0"/>
              <a:t>Gas Cooking Stove Information </a:t>
            </a:r>
            <a:r>
              <a:rPr lang="en-US" sz="2000" dirty="0" smtClean="0"/>
              <a:t>Note</a:t>
            </a:r>
          </a:p>
          <a:p>
            <a:r>
              <a:rPr lang="en-US" sz="2000" dirty="0" err="1" smtClean="0"/>
              <a:t>Climatisation</a:t>
            </a:r>
            <a:r>
              <a:rPr lang="en-US" sz="2000" dirty="0" smtClean="0"/>
              <a:t> Guidelines – winter and summer</a:t>
            </a:r>
            <a:endParaRPr lang="en-US" sz="2000" dirty="0"/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444751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 smtClean="0">
                <a:latin typeface="Calibri Light" panose="020F0302020204030204" pitchFamily="34" charset="0"/>
              </a:rPr>
              <a:t>4.	</a:t>
            </a:r>
            <a:r>
              <a:rPr lang="en-GB" sz="2400" b="0" dirty="0" smtClean="0">
                <a:solidFill>
                  <a:srgbClr val="0070C0"/>
                </a:solidFill>
                <a:latin typeface="+mj-lt"/>
              </a:rPr>
              <a:t>Cluster </a:t>
            </a:r>
            <a:r>
              <a:rPr lang="en-GB" sz="2400" b="0" dirty="0">
                <a:solidFill>
                  <a:srgbClr val="0070C0"/>
                </a:solidFill>
                <a:latin typeface="+mj-lt"/>
              </a:rPr>
              <a:t>Technical Guidelines – </a:t>
            </a:r>
            <a:r>
              <a:rPr lang="en-GB" sz="2400" b="0" dirty="0" smtClean="0">
                <a:solidFill>
                  <a:srgbClr val="0070C0"/>
                </a:solidFill>
                <a:latin typeface="+mj-lt"/>
              </a:rPr>
              <a:t>Information</a:t>
            </a:r>
            <a:endParaRPr lang="en-GB" sz="2400" b="0" dirty="0">
              <a:solidFill>
                <a:srgbClr val="0070C0"/>
              </a:solidFill>
              <a:latin typeface="+mj-lt"/>
            </a:endParaRP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10"/>
            <a:ext cx="8229600" cy="3481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“Tools </a:t>
            </a:r>
            <a:r>
              <a:rPr lang="en-US" sz="2000" b="1" dirty="0"/>
              <a:t>to Reduce the Risk </a:t>
            </a:r>
            <a:r>
              <a:rPr lang="en-US" sz="2000" b="1" dirty="0" smtClean="0"/>
              <a:t>of Gender Based Violence (GBV) in Shelter </a:t>
            </a:r>
            <a:r>
              <a:rPr lang="en-US" sz="2000" b="1" dirty="0" err="1" smtClean="0"/>
              <a:t>Programmes</a:t>
            </a:r>
            <a:r>
              <a:rPr lang="en-US" sz="2000" b="1" dirty="0" smtClean="0"/>
              <a:t>”, </a:t>
            </a:r>
            <a:r>
              <a:rPr lang="en-US" sz="2000" b="1" dirty="0"/>
              <a:t>guidance document for </a:t>
            </a:r>
            <a:r>
              <a:rPr lang="en-US" sz="2000" b="1" dirty="0" smtClean="0"/>
              <a:t>shelter </a:t>
            </a:r>
            <a:r>
              <a:rPr lang="en-US" sz="2000" b="1" dirty="0"/>
              <a:t>actors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r>
              <a:rPr lang="en-US" sz="2000" u="sng" dirty="0">
                <a:hlinkClick r:id="rId2"/>
              </a:rPr>
              <a:t>http://</a:t>
            </a:r>
            <a:r>
              <a:rPr lang="en-US" sz="2000" u="sng" dirty="0" smtClean="0">
                <a:hlinkClick r:id="rId2"/>
              </a:rPr>
              <a:t>sheltercluster.org/sites/default/files/docs/gbvtoolkit-trial_edition-web_version.pdf</a:t>
            </a:r>
            <a:r>
              <a:rPr lang="en-US" sz="2000" u="sng" dirty="0" smtClean="0"/>
              <a:t> </a:t>
            </a:r>
            <a:r>
              <a:rPr lang="en-US" sz="2000" dirty="0" smtClean="0"/>
              <a:t>(please provide feedback to </a:t>
            </a:r>
            <a:r>
              <a:rPr lang="en-US" sz="2000" dirty="0" smtClean="0">
                <a:hlinkClick r:id="rId3"/>
              </a:rPr>
              <a:t>gbv@sheltercluster.org</a:t>
            </a:r>
            <a:r>
              <a:rPr lang="en-US" sz="2000" dirty="0"/>
              <a:t>)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Video developed by Global </a:t>
            </a:r>
            <a:r>
              <a:rPr lang="en-US" sz="2000" b="1" dirty="0"/>
              <a:t>Shelter </a:t>
            </a:r>
            <a:r>
              <a:rPr lang="en-US" sz="2000" b="1" dirty="0" smtClean="0"/>
              <a:t>Cluster </a:t>
            </a:r>
            <a:r>
              <a:rPr lang="en-US" sz="2000" b="1" dirty="0"/>
              <a:t>on safe distributions:</a:t>
            </a:r>
            <a:r>
              <a:rPr lang="en-US" sz="2000" dirty="0"/>
              <a:t> </a:t>
            </a:r>
            <a:endParaRPr lang="en-US" sz="2000" dirty="0" smtClean="0"/>
          </a:p>
          <a:p>
            <a:r>
              <a:rPr lang="en-US" sz="2000" u="sng" dirty="0" smtClean="0">
                <a:hlinkClick r:id="rId4"/>
              </a:rPr>
              <a:t>https</a:t>
            </a:r>
            <a:r>
              <a:rPr lang="en-US" sz="2000" u="sng" dirty="0">
                <a:hlinkClick r:id="rId4"/>
              </a:rPr>
              <a:t>://www.youtube.com/watch?v=_</a:t>
            </a:r>
            <a:r>
              <a:rPr lang="en-US" sz="2000" u="sng" dirty="0" smtClean="0">
                <a:hlinkClick r:id="rId4"/>
              </a:rPr>
              <a:t>y35Er-uCtU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Any other requests?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444751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 smtClean="0">
                <a:latin typeface="Calibri Light" panose="020F0302020204030204" pitchFamily="34" charset="0"/>
              </a:rPr>
              <a:t>4.	</a:t>
            </a:r>
            <a:r>
              <a:rPr lang="en-GB" sz="2400" b="0" dirty="0" smtClean="0">
                <a:solidFill>
                  <a:srgbClr val="0070C0"/>
                </a:solidFill>
                <a:latin typeface="+mj-lt"/>
              </a:rPr>
              <a:t>Cluster </a:t>
            </a:r>
            <a:r>
              <a:rPr lang="en-GB" sz="2400" b="0" dirty="0">
                <a:solidFill>
                  <a:srgbClr val="0070C0"/>
                </a:solidFill>
                <a:latin typeface="+mj-lt"/>
              </a:rPr>
              <a:t>Technical Guidelines – </a:t>
            </a:r>
            <a:r>
              <a:rPr lang="en-GB" sz="2400" b="0" dirty="0" smtClean="0">
                <a:solidFill>
                  <a:srgbClr val="0070C0"/>
                </a:solidFill>
                <a:latin typeface="+mj-lt"/>
              </a:rPr>
              <a:t>Information</a:t>
            </a:r>
            <a:endParaRPr lang="en-GB" sz="2400" b="0" dirty="0">
              <a:solidFill>
                <a:srgbClr val="0070C0"/>
              </a:solidFill>
              <a:latin typeface="+mj-lt"/>
            </a:endParaRP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02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633"/>
            <a:ext cx="8229600" cy="988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52401"/>
            <a:ext cx="8061664" cy="2347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 defTabSz="457200">
              <a:spcBef>
                <a:spcPts val="0"/>
              </a:spcBef>
            </a:pPr>
            <a:endParaRPr lang="en-GB" sz="2400" b="0" dirty="0" smtClean="0">
              <a:latin typeface="Calibri Light" panose="020F0302020204030204" pitchFamily="34" charset="0"/>
            </a:endParaRPr>
          </a:p>
          <a:p>
            <a:pPr lvl="0" algn="l" defTabSz="457200">
              <a:spcBef>
                <a:spcPts val="0"/>
              </a:spcBef>
            </a:pPr>
            <a:endParaRPr lang="en-GB" sz="2400" b="0" dirty="0" smtClean="0">
              <a:latin typeface="Calibri Light" panose="020F0302020204030204" pitchFamily="34" charset="0"/>
            </a:endParaRPr>
          </a:p>
          <a:p>
            <a:pPr marL="457200" lvl="0" indent="-457200" algn="l" defTabSz="457200">
              <a:spcBef>
                <a:spcPts val="0"/>
              </a:spcBef>
              <a:buAutoNum type="arabicPeriod" startAt="5"/>
            </a:pPr>
            <a:r>
              <a:rPr lang="en-US" sz="2400" b="0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	Mosul City Response:</a:t>
            </a:r>
          </a:p>
          <a:p>
            <a:pPr lvl="0" algn="l" defTabSz="457200">
              <a:spcBef>
                <a:spcPts val="0"/>
              </a:spcBef>
            </a:pPr>
            <a:r>
              <a:rPr lang="en-US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 algn="l" defTabSz="457200">
              <a:spcBef>
                <a:spcPts val="0"/>
              </a:spcBef>
            </a:pPr>
            <a:r>
              <a:rPr lang="en-US" sz="24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Update by Zone Central Coordinator </a:t>
            </a:r>
          </a:p>
          <a:p>
            <a:pPr lvl="0" algn="l" defTabSz="457200">
              <a:spcBef>
                <a:spcPts val="0"/>
              </a:spcBef>
            </a:pPr>
            <a:r>
              <a:rPr lang="en-US" sz="2400" b="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Stuart Shepherd</a:t>
            </a:r>
            <a:endParaRPr lang="en-US" sz="2400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lvl="0" algn="l" defTabSz="457200">
              <a:spcBef>
                <a:spcPts val="0"/>
              </a:spcBef>
            </a:pPr>
            <a:r>
              <a:rPr lang="en-US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	</a:t>
            </a:r>
            <a:r>
              <a:rPr lang="en-US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  <a:hlinkClick r:id="rId2"/>
              </a:rPr>
              <a:t>shepherds@un.org</a:t>
            </a:r>
            <a:endParaRPr lang="en-US" sz="2400" b="0" dirty="0" smtClean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lvl="0" algn="l" defTabSz="457200">
              <a:spcBef>
                <a:spcPts val="0"/>
              </a:spcBef>
            </a:pPr>
            <a:r>
              <a:rPr lang="en-US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	+964 751 740 3577</a:t>
            </a:r>
            <a:endParaRPr lang="en-US" sz="2400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lvl="0" algn="l" defTabSz="457200">
              <a:spcBef>
                <a:spcPts val="0"/>
              </a:spcBef>
            </a:pPr>
            <a:r>
              <a:rPr lang="en-AU" sz="2400" b="0" dirty="0" smtClean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	</a:t>
            </a:r>
            <a:endParaRPr lang="en-US" sz="2400" b="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633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GB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02805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 defTabSz="457200">
              <a:spcBef>
                <a:spcPts val="0"/>
              </a:spcBef>
            </a:pPr>
            <a:r>
              <a:rPr lang="en-GB" sz="2400" b="0" dirty="0">
                <a:latin typeface="Calibri Light" panose="020F0302020204030204" pitchFamily="34" charset="0"/>
              </a:rPr>
              <a:t>6</a:t>
            </a:r>
            <a:r>
              <a:rPr lang="en-GB" sz="2400" b="0" dirty="0" smtClean="0">
                <a:latin typeface="Calibri Light" panose="020F0302020204030204" pitchFamily="34" charset="0"/>
              </a:rPr>
              <a:t>.	</a:t>
            </a:r>
            <a:r>
              <a:rPr lang="en-US" sz="2400" b="0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	CCCM Update on </a:t>
            </a:r>
            <a:r>
              <a:rPr lang="en-US" sz="2400" b="0" dirty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C</a:t>
            </a:r>
            <a:r>
              <a:rPr lang="en-US" sz="2400" b="0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amp Situation</a:t>
            </a:r>
            <a:endParaRPr lang="en-US" sz="1800" b="0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38" y="566700"/>
            <a:ext cx="5910428" cy="41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 txBox="1">
            <a:spLocks/>
          </p:cNvSpPr>
          <p:nvPr/>
        </p:nvSpPr>
        <p:spPr bwMode="auto">
          <a:xfrm>
            <a:off x="4544616" y="1305520"/>
            <a:ext cx="3024188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100" b="1" dirty="0">
                <a:latin typeface="Arial" panose="020B0604020202020204" pitchFamily="34" charset="0"/>
              </a:rPr>
              <a:t>Natural</a:t>
            </a:r>
            <a:r>
              <a:rPr lang="en-US" altLang="en-US" sz="2100" b="1" dirty="0">
                <a:solidFill>
                  <a:srgbClr val="63252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 dirty="0">
                <a:latin typeface="Arial" panose="020B0604020202020204" pitchFamily="34" charset="0"/>
              </a:rPr>
              <a:t>Disasters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53" y="1810797"/>
            <a:ext cx="3186113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olVs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14" y="1778342"/>
            <a:ext cx="832247" cy="101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ontent Placeholder 2"/>
          <p:cNvSpPr txBox="1">
            <a:spLocks/>
          </p:cNvSpPr>
          <p:nvPr/>
        </p:nvSpPr>
        <p:spPr bwMode="auto">
          <a:xfrm>
            <a:off x="1817694" y="1233023"/>
            <a:ext cx="1837135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100" b="1" dirty="0">
                <a:latin typeface="Arial" panose="020B0604020202020204" pitchFamily="34" charset="0"/>
              </a:rPr>
              <a:t>Conflict</a:t>
            </a:r>
          </a:p>
        </p:txBody>
      </p:sp>
      <p:sp>
        <p:nvSpPr>
          <p:cNvPr id="20489" name="Title 3"/>
          <p:cNvSpPr txBox="1">
            <a:spLocks/>
          </p:cNvSpPr>
          <p:nvPr/>
        </p:nvSpPr>
        <p:spPr bwMode="auto">
          <a:xfrm>
            <a:off x="1601670" y="3042699"/>
            <a:ext cx="2173350" cy="102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/>
              <a:t>35 GSC partners</a:t>
            </a:r>
          </a:p>
          <a:p>
            <a:pPr eaLnBrk="1" hangingPunct="1"/>
            <a:r>
              <a:rPr lang="en-US" altLang="en-US" sz="1500" dirty="0"/>
              <a:t>SAG</a:t>
            </a:r>
          </a:p>
          <a:p>
            <a:pPr eaLnBrk="1" hangingPunct="1"/>
            <a:r>
              <a:rPr lang="en-US" altLang="en-US" sz="1500" dirty="0"/>
              <a:t>Support team </a:t>
            </a:r>
          </a:p>
          <a:p>
            <a:pPr eaLnBrk="1" hangingPunct="1"/>
            <a:r>
              <a:rPr lang="en-US" altLang="en-US" sz="1500" dirty="0"/>
              <a:t>Rosters</a:t>
            </a:r>
          </a:p>
          <a:p>
            <a:pPr eaLnBrk="1" hangingPunct="1"/>
            <a:r>
              <a:rPr lang="en-US" altLang="en-US" sz="1200" dirty="0"/>
              <a:t> </a:t>
            </a:r>
            <a:endParaRPr lang="en-GB" alt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342210" y="2403132"/>
            <a:ext cx="3429000" cy="126957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350" dirty="0"/>
          </a:p>
          <a:p>
            <a:r>
              <a:rPr lang="en-GB" sz="1350" dirty="0"/>
              <a:t>Deployment of Global and Roving Focal Points for Coordination and Technical </a:t>
            </a:r>
            <a:r>
              <a:rPr lang="en-GB" sz="1350" dirty="0" err="1"/>
              <a:t>Coord</a:t>
            </a:r>
            <a:r>
              <a:rPr lang="en-GB" sz="1350" dirty="0"/>
              <a:t>.</a:t>
            </a:r>
          </a:p>
          <a:p>
            <a:endParaRPr lang="en-GB" sz="900" dirty="0"/>
          </a:p>
          <a:p>
            <a:r>
              <a:rPr lang="en-GB" sz="900" dirty="0"/>
              <a:t>To set-up clusters until longer-term team is deployed</a:t>
            </a:r>
          </a:p>
          <a:p>
            <a:r>
              <a:rPr lang="en-GB" sz="900" dirty="0"/>
              <a:t>To cover gaps</a:t>
            </a:r>
          </a:p>
          <a:p>
            <a:r>
              <a:rPr lang="en-GB" sz="900" dirty="0"/>
              <a:t>For training or reinforcement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342210" y="3813889"/>
            <a:ext cx="3429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350" dirty="0"/>
              <a:t>Deployment of Assessment Coordinator and GIS database to implement a joint detailed assessment.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6184" y="402805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 defTabSz="457200">
              <a:spcBef>
                <a:spcPts val="0"/>
              </a:spcBef>
            </a:pPr>
            <a:r>
              <a:rPr lang="en-GB" sz="2400" b="0" dirty="0" smtClean="0">
                <a:latin typeface="Calibri Light" panose="020F0302020204030204" pitchFamily="34" charset="0"/>
              </a:rPr>
              <a:t>7.	</a:t>
            </a:r>
            <a:r>
              <a:rPr lang="en-US" sz="2400" b="0" dirty="0" smtClean="0">
                <a:solidFill>
                  <a:srgbClr val="0070C0"/>
                </a:solidFill>
                <a:latin typeface="Calibri"/>
                <a:ea typeface="+mn-ea"/>
                <a:cs typeface="+mn-cs"/>
              </a:rPr>
              <a:t>	Global Shelter Cluster</a:t>
            </a:r>
            <a:endParaRPr lang="en-US" sz="1800" b="0" dirty="0">
              <a:solidFill>
                <a:srgbClr val="0070C0"/>
              </a:solidFill>
              <a:latin typeface="Calibri"/>
              <a:ea typeface="+mn-ea"/>
              <a:cs typeface="+mn-cs"/>
            </a:endParaRP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633"/>
            <a:ext cx="8229600" cy="339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GB" sz="1800" i="1" dirty="0"/>
              <a:t>Application deadline: 5th February 2017</a:t>
            </a:r>
          </a:p>
          <a:p>
            <a:pPr marL="0" indent="0">
              <a:buNone/>
            </a:pPr>
            <a:r>
              <a:rPr lang="en-GB" sz="1800" i="1" dirty="0" smtClean="0"/>
              <a:t>Start </a:t>
            </a:r>
            <a:r>
              <a:rPr lang="en-GB" sz="1800" i="1" dirty="0"/>
              <a:t>date: 27th February 2017</a:t>
            </a:r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r>
              <a:rPr lang="en-GB" sz="1800" i="1" dirty="0" smtClean="0"/>
              <a:t>First </a:t>
            </a:r>
            <a:r>
              <a:rPr lang="en-GB" sz="1800" i="1" dirty="0"/>
              <a:t>phase: </a:t>
            </a:r>
            <a:r>
              <a:rPr lang="en-GB" sz="1800" dirty="0" smtClean="0"/>
              <a:t>Tutored </a:t>
            </a:r>
            <a:r>
              <a:rPr lang="en-GB" sz="1800" dirty="0"/>
              <a:t>distance learning: This will take place during a period of five weeks (27 February - 2 April 2017) and participants will study through the online Red Cross Red Crescent e-learning platform. This first phase deals with most of the theoretical basis of the course.</a:t>
            </a:r>
          </a:p>
          <a:p>
            <a:pPr marL="0" indent="0">
              <a:buNone/>
            </a:pPr>
            <a:r>
              <a:rPr lang="en-GB" sz="1800" i="1" dirty="0" smtClean="0"/>
              <a:t>Second </a:t>
            </a:r>
            <a:r>
              <a:rPr lang="en-GB" sz="1800" i="1" dirty="0"/>
              <a:t>phase: </a:t>
            </a:r>
            <a:r>
              <a:rPr lang="en-GB" sz="1800" dirty="0" smtClean="0"/>
              <a:t>A </a:t>
            </a:r>
            <a:r>
              <a:rPr lang="en-GB" sz="1800" dirty="0"/>
              <a:t>6-day face to face workshop (from 24 to 29 April 2017 in Geneva, Switzerland). The face to face workshop is based on a scenario that simulates the deployment to and coordination of an evolving emergency.</a:t>
            </a:r>
          </a:p>
          <a:p>
            <a:pPr marL="0" indent="0">
              <a:buNone/>
            </a:pPr>
            <a:endParaRPr lang="en-GB" sz="1800" i="1" dirty="0" smtClean="0"/>
          </a:p>
          <a:p>
            <a:pPr marL="0" indent="0">
              <a:buNone/>
            </a:pPr>
            <a:endParaRPr lang="en-GB" sz="1800" i="1" dirty="0"/>
          </a:p>
          <a:p>
            <a:pPr marL="0" indent="0">
              <a:buNone/>
            </a:pPr>
            <a:r>
              <a:rPr lang="en-GB" sz="1800" i="1" dirty="0" smtClean="0"/>
              <a:t>https</a:t>
            </a:r>
            <a:r>
              <a:rPr lang="en-GB" sz="1800" i="1" dirty="0"/>
              <a:t>://www.sheltercluster.org/events/14th-edition-humanitarian-shelter-coordination-master-level-short-course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02805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 defTabSz="457200">
              <a:spcBef>
                <a:spcPts val="0"/>
              </a:spcBef>
            </a:pPr>
            <a:r>
              <a:rPr lang="en-GB" sz="2400" b="0" dirty="0">
                <a:latin typeface="Calibri Light" panose="020F0302020204030204" pitchFamily="34" charset="0"/>
              </a:rPr>
              <a:t>15th Edition - Humanitarian Shelter </a:t>
            </a:r>
            <a:r>
              <a:rPr lang="en-GB" sz="2400" b="0" dirty="0" smtClean="0">
                <a:latin typeface="Calibri Light" panose="020F0302020204030204" pitchFamily="34" charset="0"/>
              </a:rPr>
              <a:t>Coordination</a:t>
            </a:r>
            <a:endParaRPr lang="en-GB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19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Any Other Business?</a:t>
            </a:r>
          </a:p>
          <a:p>
            <a:pPr algn="just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Next meeting will be 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Wednesday 1</a:t>
            </a:r>
            <a:r>
              <a:rPr lang="en-US" sz="2400" baseline="300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st</a:t>
            </a:r>
            <a:r>
              <a: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February, 11:30am </a:t>
            </a:r>
            <a:r>
              <a:rPr lang="en-US" sz="24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at NCCI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83" y="245526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>
                <a:latin typeface="Calibri Light" panose="020F0302020204030204" pitchFamily="34" charset="0"/>
              </a:rPr>
              <a:t>8</a:t>
            </a:r>
            <a:r>
              <a:rPr lang="en-US" sz="2400" b="0" dirty="0" smtClean="0">
                <a:latin typeface="Calibri Light" panose="020F0302020204030204" pitchFamily="34" charset="0"/>
              </a:rPr>
              <a:t>.	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AOB</a:t>
            </a:r>
            <a:r>
              <a:rPr lang="en-US" sz="2400" b="0" dirty="0" smtClean="0">
                <a:latin typeface="Calibri Light" panose="020F0302020204030204" pitchFamily="34" charset="0"/>
              </a:rPr>
              <a:t> 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latin typeface="Calibri Light" panose="020F0302020204030204" pitchFamily="34" charset="0"/>
              </a:rPr>
              <a:t>1.</a:t>
            </a:r>
            <a:r>
              <a:rPr lang="en-US" sz="2400" b="0" dirty="0">
                <a:latin typeface="Calibri Light" panose="020F0302020204030204" pitchFamily="34" charset="0"/>
              </a:rPr>
              <a:t>	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Team Structure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10" y="646198"/>
            <a:ext cx="8069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b="1" dirty="0"/>
              <a:t>Ryan Smith</a:t>
            </a:r>
            <a:endParaRPr lang="en-GB" sz="1400" dirty="0"/>
          </a:p>
          <a:p>
            <a:r>
              <a:rPr lang="en-GB" sz="1400" dirty="0"/>
              <a:t>Roving Cluster Coordinator (</a:t>
            </a:r>
            <a:r>
              <a:rPr lang="en-GB" sz="1400" dirty="0" err="1"/>
              <a:t>Duhok</a:t>
            </a:r>
            <a:r>
              <a:rPr lang="en-GB" sz="1400" dirty="0"/>
              <a:t>) - </a:t>
            </a:r>
            <a:r>
              <a:rPr lang="en-GB" sz="1400" b="1" dirty="0"/>
              <a:t>Zone 2 Focal Point</a:t>
            </a:r>
            <a:endParaRPr lang="en-GB" sz="1400" dirty="0"/>
          </a:p>
          <a:p>
            <a:r>
              <a:rPr lang="en-GB" sz="1400" dirty="0"/>
              <a:t>Catholic Relief Services</a:t>
            </a:r>
          </a:p>
          <a:p>
            <a:r>
              <a:rPr lang="en-GB" sz="1400" dirty="0"/>
              <a:t>+964 (0) 751 755 8451</a:t>
            </a:r>
          </a:p>
          <a:p>
            <a:r>
              <a:rPr lang="en-GB" sz="1400" u="sng" dirty="0">
                <a:hlinkClick r:id="rId2"/>
              </a:rPr>
              <a:t>coordroving.iraq@sheltercluster.org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90443"/>
              </p:ext>
            </p:extLst>
          </p:nvPr>
        </p:nvGraphicFramePr>
        <p:xfrm>
          <a:off x="453710" y="692415"/>
          <a:ext cx="7899206" cy="394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878"/>
                <a:gridCol w="4339328"/>
              </a:tblGrid>
              <a:tr h="3949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Richard Evans </a:t>
                      </a: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- UNHCR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National Cluster Coordinator - Zone 4 Focal Point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+964 (0) 771 994 5694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u="sng" dirty="0" smtClean="0">
                          <a:solidFill>
                            <a:sysClr val="windowText" lastClr="000000"/>
                          </a:solidFill>
                          <a:hlinkClick r:id="rId3"/>
                        </a:rPr>
                        <a:t>coord.iraq@sheltercluster.org</a:t>
                      </a:r>
                      <a:endParaRPr lang="en-GB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Michel Tia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- IOM</a:t>
                      </a: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Information Management Officer - National</a:t>
                      </a: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+964 (0) 750 021 1720</a:t>
                      </a:r>
                    </a:p>
                    <a:p>
                      <a:r>
                        <a:rPr lang="en-GB" sz="1400" u="sng" dirty="0" smtClean="0">
                          <a:solidFill>
                            <a:schemeClr val="tx1"/>
                          </a:solidFill>
                          <a:hlinkClick r:id="rId4"/>
                        </a:rPr>
                        <a:t>im2.iraq@sheltercluster.org</a:t>
                      </a:r>
                      <a:endParaRPr lang="en-GB" sz="14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Cornelius Weira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IOM</a:t>
                      </a: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National Co-Chair - Centre and South  </a:t>
                      </a: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r>
                        <a:rPr lang="en-GB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751 234 2548</a:t>
                      </a:r>
                    </a:p>
                    <a:p>
                      <a:r>
                        <a:rPr lang="en-GB" sz="1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coord4.iraq@sheltercluster.org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Michael </a:t>
                      </a:r>
                      <a:r>
                        <a:rPr lang="en-GB" sz="1400" b="1" dirty="0" err="1" smtClean="0">
                          <a:solidFill>
                            <a:sysClr val="windowText" lastClr="000000"/>
                          </a:solidFill>
                        </a:rPr>
                        <a:t>Gloeckle</a:t>
                      </a:r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- NRC</a:t>
                      </a:r>
                    </a:p>
                    <a:p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National Co-Chair - Technical Coordinator - Zone 1 Focal Point</a:t>
                      </a:r>
                    </a:p>
                    <a:p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+964 (0) 750 878 7793</a:t>
                      </a:r>
                    </a:p>
                    <a:p>
                      <a:r>
                        <a:rPr lang="en-GB" sz="1400" u="sng" dirty="0" smtClean="0">
                          <a:solidFill>
                            <a:sysClr val="windowText" lastClr="000000"/>
                          </a:solidFill>
                          <a:hlinkClick r:id="rId6"/>
                        </a:rPr>
                        <a:t>coord2.iraq@sheltercluster.org</a:t>
                      </a:r>
                      <a:endParaRPr lang="en-GB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Ryan Smith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Catholic Relief Services</a:t>
                      </a:r>
                    </a:p>
                    <a:p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Dahuk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Zone 2 Focal Point</a:t>
                      </a: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751 755 8451</a:t>
                      </a:r>
                    </a:p>
                    <a:p>
                      <a:r>
                        <a:rPr lang="en-GB" sz="1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coordroving.iraq@sheltercluster.org</a:t>
                      </a:r>
                      <a:endParaRPr lang="en-GB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0190" y="3811328"/>
            <a:ext cx="896095" cy="896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880" y="3913794"/>
            <a:ext cx="646080" cy="694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7934" y="4014371"/>
            <a:ext cx="622324" cy="563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3922" y="3913794"/>
            <a:ext cx="685401" cy="6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latin typeface="Calibri Light" panose="020F0302020204030204" pitchFamily="34" charset="0"/>
              </a:rPr>
              <a:t>1.</a:t>
            </a:r>
            <a:r>
              <a:rPr lang="en-US" sz="2400" b="0" dirty="0">
                <a:latin typeface="Calibri Light" panose="020F0302020204030204" pitchFamily="34" charset="0"/>
              </a:rPr>
              <a:t>	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Action Points from 4/1/17 meeting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10" y="646198"/>
            <a:ext cx="8069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b="1" dirty="0"/>
              <a:t>Ryan Smith</a:t>
            </a:r>
            <a:endParaRPr lang="en-GB" sz="1400" dirty="0"/>
          </a:p>
          <a:p>
            <a:r>
              <a:rPr lang="en-GB" sz="1400" dirty="0"/>
              <a:t>Roving Cluster Coordinator (</a:t>
            </a:r>
            <a:r>
              <a:rPr lang="en-GB" sz="1400" dirty="0" err="1"/>
              <a:t>Duhok</a:t>
            </a:r>
            <a:r>
              <a:rPr lang="en-GB" sz="1400" dirty="0"/>
              <a:t>) - </a:t>
            </a:r>
            <a:r>
              <a:rPr lang="en-GB" sz="1400" b="1" dirty="0"/>
              <a:t>Zone 2 Focal Point</a:t>
            </a:r>
            <a:endParaRPr lang="en-GB" sz="1400" dirty="0"/>
          </a:p>
          <a:p>
            <a:r>
              <a:rPr lang="en-GB" sz="1400" dirty="0"/>
              <a:t>Catholic Relief Services</a:t>
            </a:r>
          </a:p>
          <a:p>
            <a:r>
              <a:rPr lang="en-GB" sz="1400" dirty="0"/>
              <a:t>+964 (0) 751 755 8451</a:t>
            </a:r>
          </a:p>
          <a:p>
            <a:r>
              <a:rPr lang="en-GB" sz="1400" u="sng" dirty="0">
                <a:hlinkClick r:id="rId2"/>
              </a:rPr>
              <a:t>coordroving.iraq@sheltercluster.org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224341"/>
              </p:ext>
            </p:extLst>
          </p:nvPr>
        </p:nvGraphicFramePr>
        <p:xfrm>
          <a:off x="453710" y="646199"/>
          <a:ext cx="7752433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4153"/>
                <a:gridCol w="208280"/>
              </a:tblGrid>
              <a:tr h="4017242">
                <a:tc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b="0" dirty="0" smtClean="0">
                          <a:solidFill>
                            <a:sysClr val="windowText" lastClr="000000"/>
                          </a:solidFill>
                          <a:latin typeface="+mn-lt"/>
                        </a:rPr>
                        <a:t>H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RP nominations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Preparedness Stocks Goggle sheet updated by agencies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Please include access issues in the notes column within preparedness sheet for the time being. If required, SCT-IM can add it as a new category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Arial" charset="0"/>
                        </a:rPr>
                        <a:t>Cluster to review gas vs kerosene and provide some draft guidance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charset="0"/>
                          <a:cs typeface="Arial" charset="0"/>
                        </a:rPr>
                        <a:t>Any ideas or needs for technical guidance – please send to Michael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Review tent guideline and provide comments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to partners to share any distributions guidelines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to partners to provide any further details about obstacles, barriers etc.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Request to partners to share areas of activity with the Cluster so we can put agencies against wedges</a:t>
                      </a:r>
                      <a:r>
                        <a:rPr lang="en-GB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8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latin typeface="Calibri Light" panose="020F0302020204030204" pitchFamily="34" charset="0"/>
              </a:rPr>
              <a:t>2.	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Update </a:t>
            </a:r>
            <a:r>
              <a:rPr lang="en-US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on </a:t>
            </a:r>
            <a:r>
              <a:rPr lang="en-US" sz="24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HRP</a:t>
            </a:r>
            <a:endParaRPr lang="en-GB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496" y="608379"/>
            <a:ext cx="828730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update was shared by the Cluster on website – </a:t>
            </a:r>
            <a:r>
              <a:rPr lang="en-GB" u="sng" dirty="0">
                <a:hlinkClick r:id="rId2"/>
              </a:rPr>
              <a:t>http://www.sheltercluster.org/documents/hrp-update-shelter-and-nfi-cluster</a:t>
            </a:r>
            <a:endParaRPr lang="en-GB" dirty="0"/>
          </a:p>
          <a:p>
            <a:endParaRPr lang="en-US" sz="600" dirty="0"/>
          </a:p>
          <a:p>
            <a:r>
              <a:rPr lang="en-US" u="sng" dirty="0" smtClean="0"/>
              <a:t>Key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OPS has now closed!!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18</a:t>
            </a:r>
            <a:r>
              <a:rPr lang="en-US" baseline="30000" dirty="0" smtClean="0"/>
              <a:t>th</a:t>
            </a:r>
            <a:r>
              <a:rPr lang="en-US" dirty="0" smtClean="0"/>
              <a:t> &amp; 19</a:t>
            </a:r>
            <a:r>
              <a:rPr lang="en-US" baseline="30000" dirty="0" smtClean="0"/>
              <a:t>th</a:t>
            </a:r>
            <a:r>
              <a:rPr lang="en-US" dirty="0" smtClean="0"/>
              <a:t> Review of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January – Cluster </a:t>
            </a:r>
            <a:r>
              <a:rPr lang="en-US" dirty="0" err="1" smtClean="0"/>
              <a:t>Defence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 – 26</a:t>
            </a:r>
            <a:r>
              <a:rPr lang="en-US" baseline="30000" dirty="0" smtClean="0"/>
              <a:t>th</a:t>
            </a:r>
            <a:r>
              <a:rPr lang="en-US" dirty="0" smtClean="0"/>
              <a:t>: OPS will open for 2</a:t>
            </a:r>
            <a:r>
              <a:rPr lang="en-US" baseline="30000" dirty="0" smtClean="0"/>
              <a:t>nd</a:t>
            </a:r>
            <a:r>
              <a:rPr lang="en-US" dirty="0" smtClean="0"/>
              <a:t> round of editing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January 2017 – </a:t>
            </a:r>
            <a:r>
              <a:rPr lang="en-US" dirty="0" err="1" smtClean="0"/>
              <a:t>finalisation</a:t>
            </a:r>
            <a:r>
              <a:rPr lang="en-US" dirty="0" smtClean="0"/>
              <a:t> of projects</a:t>
            </a:r>
          </a:p>
          <a:p>
            <a:endParaRPr lang="en-US" sz="1000" dirty="0"/>
          </a:p>
          <a:p>
            <a:r>
              <a:rPr lang="en-US" u="sng" dirty="0" smtClean="0"/>
              <a:t>How much $$$$: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Shelter Cluster is reviewing 74 projects, for 40 different agencies,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value is $336 million, last year envelope was $174 million.  Cuts??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Shelter 2</a:t>
            </a:r>
            <a:r>
              <a:rPr lang="en-US" baseline="30000" dirty="0" smtClean="0"/>
              <a:t>nd</a:t>
            </a:r>
            <a:r>
              <a:rPr lang="en-US" dirty="0" smtClean="0"/>
              <a:t> highest behind Food Security,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value = $1. 76 billion.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1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5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5631" y="791273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2017 Humanitarian Need Overview (HNO)</a:t>
            </a:r>
            <a:r>
              <a:rPr lang="en-US" sz="1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: Severity Map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&amp; PiN.</a:t>
            </a:r>
          </a:p>
          <a:p>
            <a:pPr marL="0" indent="0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5122" name="Map1Geometry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8481"/>
            <a:ext cx="36099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539261"/>
              </p:ext>
            </p:extLst>
          </p:nvPr>
        </p:nvGraphicFramePr>
        <p:xfrm>
          <a:off x="3988652" y="1435510"/>
          <a:ext cx="448310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0600"/>
                <a:gridCol w="952500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 Light" panose="020F0302020204030204" pitchFamily="34" charset="0"/>
                        </a:rPr>
                        <a:t>Indicator</a:t>
                      </a:r>
                      <a:endParaRPr lang="en-US" sz="9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Weight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 Light" panose="020F0302020204030204" pitchFamily="34" charset="0"/>
                        </a:rPr>
                        <a:t>Presence of IDPs in camps</a:t>
                      </a:r>
                      <a:endParaRPr lang="en-US" sz="9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Presence of IDPs in collective centres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Presence of IDPs in host families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Presence of IDPs in informal settlements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Presence of IDPs in rented accommodation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Presence of returnees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 Light" panose="020F0302020204030204" pitchFamily="34" charset="0"/>
                        </a:rPr>
                        <a:t>Presence of IDPs in unfinished or abandoned buildings</a:t>
                      </a:r>
                      <a:endParaRPr lang="en-US" sz="90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n-US" sz="900" dirty="0">
                        <a:effectLst/>
                        <a:latin typeface="Calibri Light" panose="020F03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003829" y="308109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>
                <a:latin typeface="Calibri Light" panose="020F0302020204030204" pitchFamily="34" charset="0"/>
              </a:rPr>
              <a:t>The map is based on </a:t>
            </a:r>
            <a:r>
              <a:rPr lang="en-GB" sz="1000" dirty="0" smtClean="0">
                <a:latin typeface="Calibri Light" panose="020F0302020204030204" pitchFamily="34" charset="0"/>
              </a:rPr>
              <a:t>DTM </a:t>
            </a:r>
            <a:r>
              <a:rPr lang="en-GB" sz="1000" dirty="0">
                <a:latin typeface="Calibri Light" panose="020F0302020204030204" pitchFamily="34" charset="0"/>
              </a:rPr>
              <a:t>datasets </a:t>
            </a:r>
            <a:r>
              <a:rPr lang="en-GB" sz="1000" dirty="0" smtClean="0">
                <a:latin typeface="Calibri Light" panose="020F0302020204030204" pitchFamily="34" charset="0"/>
              </a:rPr>
              <a:t>(22 </a:t>
            </a:r>
            <a:r>
              <a:rPr lang="en-GB" sz="1000" dirty="0">
                <a:latin typeface="Calibri Light" panose="020F0302020204030204" pitchFamily="34" charset="0"/>
              </a:rPr>
              <a:t>December </a:t>
            </a:r>
            <a:r>
              <a:rPr lang="en-GB" sz="1000" dirty="0" smtClean="0">
                <a:latin typeface="Calibri Light" panose="020F0302020204030204" pitchFamily="34" charset="0"/>
              </a:rPr>
              <a:t>2016) for </a:t>
            </a:r>
            <a:r>
              <a:rPr lang="en-GB" sz="1000" dirty="0">
                <a:latin typeface="Calibri Light" panose="020F0302020204030204" pitchFamily="34" charset="0"/>
              </a:rPr>
              <a:t>IDPs and </a:t>
            </a:r>
            <a:r>
              <a:rPr lang="en-GB" sz="1000" dirty="0" smtClean="0">
                <a:latin typeface="Calibri Light" panose="020F0302020204030204" pitchFamily="34" charset="0"/>
              </a:rPr>
              <a:t>returnees</a:t>
            </a:r>
            <a:endParaRPr lang="en-US" sz="1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6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225631" y="750329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2017 Humanitarian Need Overview (HNO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): Severity Map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&amp; </a:t>
            </a:r>
            <a:r>
              <a:rPr lang="en-US" sz="1800" dirty="0">
                <a:solidFill>
                  <a:srgbClr val="0070C0"/>
                </a:solidFill>
                <a:latin typeface="Calibri Light" panose="020F0302020204030204" pitchFamily="34" charset="0"/>
              </a:rPr>
              <a:t>PiN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.</a:t>
            </a:r>
          </a:p>
          <a:p>
            <a:pPr marL="0" indent="0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</p:txBody>
      </p:sp>
      <p:pic>
        <p:nvPicPr>
          <p:cNvPr id="6145" name="Picture 1" descr="C:\Users\mtia\Pictures\P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46411"/>
            <a:ext cx="9126313" cy="25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864990"/>
            <a:ext cx="9104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The percentage we’re using here are from UNICEF analysis on All year IDPs, based on Population estimates based on IOM Assessments (March 2015) and REACH MCNA (March 2015).</a:t>
            </a:r>
          </a:p>
        </p:txBody>
      </p:sp>
    </p:spTree>
    <p:extLst>
      <p:ext uri="{BB962C8B-B14F-4D97-AF65-F5344CB8AC3E}">
        <p14:creationId xmlns:p14="http://schemas.microsoft.com/office/powerpoint/2010/main" val="176615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7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5631" y="552433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Currently : working on new operational indicators to be uploaded into 2017 Activity Info.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Shelter and NFI Cluster will have a separate database in Activity Info but linked to the Inter-cluster one.</a:t>
            </a:r>
            <a:endParaRPr lang="en-US" sz="12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alibri Light" panose="020F0302020204030204" pitchFamily="34" charset="0"/>
              </a:rPr>
              <a:t>The reason is because of our Mandatory Cluster Generic attributes</a:t>
            </a:r>
          </a:p>
          <a:p>
            <a:pPr marL="0" indent="0">
              <a:buNone/>
            </a:pPr>
            <a:r>
              <a:rPr lang="en-US" sz="1200" dirty="0" smtClean="0">
                <a:latin typeface="Calibri Light" panose="020F0302020204030204" pitchFamily="34" charset="0"/>
              </a:rPr>
              <a:t>Where</a:t>
            </a:r>
            <a:r>
              <a:rPr lang="en-US" sz="1200" dirty="0">
                <a:latin typeface="Calibri Light" panose="020F0302020204030204" pitchFamily="34" charset="0"/>
              </a:rPr>
              <a:t>: governorate, district, camp, emergency site, out of camp, zone + GPS : Already included in the </a:t>
            </a:r>
            <a:r>
              <a:rPr lang="en-US" sz="1200" dirty="0" smtClean="0">
                <a:latin typeface="Calibri Light" panose="020F0302020204030204" pitchFamily="34" charset="0"/>
              </a:rPr>
              <a:t>Databases</a:t>
            </a:r>
          </a:p>
          <a:p>
            <a:pPr marL="0" indent="0">
              <a:buNone/>
            </a:pPr>
            <a:r>
              <a:rPr lang="en-US" sz="1200" dirty="0">
                <a:latin typeface="Calibri Light" panose="020F0302020204030204" pitchFamily="34" charset="0"/>
              </a:rPr>
              <a:t>Activity status: planned, ongoing, </a:t>
            </a:r>
            <a:r>
              <a:rPr lang="en-US" sz="1200" dirty="0" smtClean="0">
                <a:latin typeface="Calibri Light" panose="020F0302020204030204" pitchFamily="34" charset="0"/>
              </a:rPr>
              <a:t>completed</a:t>
            </a:r>
          </a:p>
          <a:p>
            <a:pPr marL="0" indent="0">
              <a:buNone/>
            </a:pPr>
            <a:r>
              <a:rPr lang="en-US" sz="1200" dirty="0">
                <a:latin typeface="Calibri Light" panose="020F0302020204030204" pitchFamily="34" charset="0"/>
              </a:rPr>
              <a:t>Modality: In kind / </a:t>
            </a:r>
            <a:r>
              <a:rPr lang="en-US" sz="1200" dirty="0" smtClean="0">
                <a:latin typeface="Calibri Light" panose="020F0302020204030204" pitchFamily="34" charset="0"/>
              </a:rPr>
              <a:t>Cash</a:t>
            </a:r>
          </a:p>
          <a:p>
            <a:pPr marL="0" indent="0">
              <a:buNone/>
            </a:pPr>
            <a:r>
              <a:rPr lang="en-US" sz="1200" dirty="0">
                <a:latin typeface="Calibri Light" panose="020F0302020204030204" pitchFamily="34" charset="0"/>
              </a:rPr>
              <a:t>Cash-based intervention type: voucher, conditional </a:t>
            </a:r>
            <a:r>
              <a:rPr lang="en-US" sz="1200" dirty="0" smtClean="0">
                <a:latin typeface="Calibri Light" panose="020F0302020204030204" pitchFamily="34" charset="0"/>
              </a:rPr>
              <a:t>cash</a:t>
            </a:r>
          </a:p>
          <a:p>
            <a:pPr marL="0" indent="0">
              <a:buNone/>
            </a:pPr>
            <a:r>
              <a:rPr lang="en-US" sz="1200" dirty="0">
                <a:latin typeface="Calibri Light" panose="020F0302020204030204" pitchFamily="34" charset="0"/>
              </a:rPr>
              <a:t>Average Cost of Intervention: </a:t>
            </a:r>
            <a:r>
              <a:rPr lang="en-US" sz="1200" dirty="0" smtClean="0">
                <a:latin typeface="Calibri Light" panose="020F0302020204030204" pitchFamily="34" charset="0"/>
              </a:rPr>
              <a:t>IQD</a:t>
            </a:r>
          </a:p>
          <a:p>
            <a:pPr marL="0" indent="0">
              <a:buNone/>
            </a:pPr>
            <a:r>
              <a:rPr lang="en-US" sz="1200" dirty="0">
                <a:latin typeface="Calibri Light" panose="020F0302020204030204" pitchFamily="34" charset="0"/>
              </a:rPr>
              <a:t>Average Cost of Intervention: </a:t>
            </a:r>
            <a:r>
              <a:rPr lang="en-US" sz="1200" dirty="0" smtClean="0">
                <a:latin typeface="Calibri Light" panose="020F0302020204030204" pitchFamily="34" charset="0"/>
              </a:rPr>
              <a:t>USD</a:t>
            </a:r>
          </a:p>
          <a:p>
            <a:pPr marL="0" indent="0">
              <a:buNone/>
            </a:pPr>
            <a:r>
              <a:rPr lang="en-US" sz="1200" dirty="0">
                <a:latin typeface="Calibri Light" panose="020F0302020204030204" pitchFamily="34" charset="0"/>
              </a:rPr>
              <a:t>When: reporting date, start date, completion </a:t>
            </a:r>
            <a:r>
              <a:rPr lang="en-US" sz="1200" dirty="0" smtClean="0">
                <a:latin typeface="Calibri Light" panose="020F0302020204030204" pitchFamily="34" charset="0"/>
              </a:rPr>
              <a:t>date</a:t>
            </a:r>
          </a:p>
          <a:p>
            <a:pPr marL="0" indent="0">
              <a:buNone/>
            </a:pPr>
            <a:endParaRPr lang="en-US" sz="16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Mosul responses</a:t>
            </a:r>
            <a:r>
              <a:rPr lang="en-US" sz="1600" dirty="0" smtClean="0">
                <a:latin typeface="Calibri Light" panose="020F0302020204030204" pitchFamily="34" charset="0"/>
              </a:rPr>
              <a:t> have to be reported also into Activity Info which is the inter-cluster reporting platform.</a:t>
            </a:r>
            <a:endParaRPr lang="en-GB" sz="1600" dirty="0" smtClean="0">
              <a:latin typeface="Calibri Light" panose="020F0302020204030204" pitchFamily="34" charset="0"/>
            </a:endParaRPr>
          </a:p>
          <a:p>
            <a:r>
              <a:rPr lang="en-GB" sz="1600" dirty="0" smtClean="0">
                <a:latin typeface="Calibri Light" panose="020F0302020204030204" pitchFamily="34" charset="0"/>
              </a:rPr>
              <a:t>Remember that all IM products and other relevant cluster supporting tool are available on the </a:t>
            </a:r>
            <a:r>
              <a:rPr lang="en-GB" sz="1600" dirty="0">
                <a:latin typeface="Calibri Light" panose="020F0302020204030204" pitchFamily="34" charset="0"/>
              </a:rPr>
              <a:t>cluster webpage: </a:t>
            </a:r>
            <a:r>
              <a:rPr lang="en-GB" sz="16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GB" sz="16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GB" sz="1600" dirty="0" smtClean="0">
                <a:latin typeface="Calibri Light" panose="020F0302020204030204" pitchFamily="34" charset="0"/>
              </a:rPr>
              <a:t> </a:t>
            </a:r>
            <a:endParaRPr lang="en-US" sz="1600" dirty="0" smtClean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 dirty="0"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766" y="652425"/>
            <a:ext cx="79820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Calibri Light" panose="020F0302020204030204" pitchFamily="34" charset="0"/>
              </a:rPr>
              <a:t>Review Mosul preparedness against response</a:t>
            </a:r>
          </a:p>
          <a:p>
            <a:pPr lvl="0" algn="just"/>
            <a:endParaRPr lang="en-US" sz="1600" dirty="0" smtClean="0">
              <a:solidFill>
                <a:srgbClr val="0070C0"/>
              </a:solidFill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Not started</a:t>
            </a:r>
            <a:r>
              <a:rPr lang="en-US" sz="1600" dirty="0" smtClean="0">
                <a:latin typeface="Calibri Light" panose="020F0302020204030204" pitchFamily="34" charset="0"/>
              </a:rPr>
              <a:t>: No funding </a:t>
            </a:r>
            <a:r>
              <a:rPr lang="en-US" sz="1600" dirty="0">
                <a:latin typeface="Calibri Light" panose="020F0302020204030204" pitchFamily="34" charset="0"/>
              </a:rPr>
              <a:t>or no access to the location to </a:t>
            </a:r>
            <a:r>
              <a:rPr lang="en-US" sz="1600" dirty="0" smtClean="0">
                <a:latin typeface="Calibri Light" panose="020F0302020204030204" pitchFamily="34" charset="0"/>
              </a:rPr>
              <a:t>implement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pipeline</a:t>
            </a:r>
            <a:r>
              <a:rPr lang="en-US" sz="1600" dirty="0" smtClean="0">
                <a:latin typeface="Calibri Light" panose="020F0302020204030204" pitchFamily="34" charset="0"/>
              </a:rPr>
              <a:t>: Purchase </a:t>
            </a:r>
            <a:r>
              <a:rPr lang="en-US" sz="1600" dirty="0">
                <a:latin typeface="Calibri Light" panose="020F0302020204030204" pitchFamily="34" charset="0"/>
              </a:rPr>
              <a:t>o</a:t>
            </a:r>
            <a:r>
              <a:rPr lang="en-US" sz="1600" dirty="0" smtClean="0">
                <a:latin typeface="Calibri Light" panose="020F0302020204030204" pitchFamily="34" charset="0"/>
              </a:rPr>
              <a:t>rder </a:t>
            </a:r>
            <a:r>
              <a:rPr lang="en-US" sz="1600" dirty="0">
                <a:latin typeface="Calibri Light" panose="020F0302020204030204" pitchFamily="34" charset="0"/>
              </a:rPr>
              <a:t>signed / funding </a:t>
            </a:r>
            <a:r>
              <a:rPr lang="en-US" sz="1600" dirty="0" smtClean="0">
                <a:latin typeface="Calibri Light" panose="020F0302020204030204" pitchFamily="34" charset="0"/>
              </a:rPr>
              <a:t>secured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stock: </a:t>
            </a:r>
            <a:r>
              <a:rPr lang="en-US" sz="1600" dirty="0" smtClean="0">
                <a:latin typeface="Calibri Light" panose="020F0302020204030204" pitchFamily="34" charset="0"/>
              </a:rPr>
              <a:t>In </a:t>
            </a:r>
            <a:r>
              <a:rPr lang="en-US" sz="1600" dirty="0">
                <a:latin typeface="Calibri Light" panose="020F0302020204030204" pitchFamily="34" charset="0"/>
              </a:rPr>
              <a:t>country and in </a:t>
            </a:r>
            <a:r>
              <a:rPr lang="en-US" sz="1600" dirty="0" smtClean="0">
                <a:latin typeface="Calibri Light" panose="020F0302020204030204" pitchFamily="34" charset="0"/>
              </a:rPr>
              <a:t>warehouse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Pre-positioned: </a:t>
            </a:r>
            <a:r>
              <a:rPr lang="en-US" sz="1600" dirty="0" smtClean="0">
                <a:latin typeface="Calibri Light" panose="020F0302020204030204" pitchFamily="34" charset="0"/>
              </a:rPr>
              <a:t>In sub-warehouse </a:t>
            </a:r>
            <a:r>
              <a:rPr lang="en-US" sz="1600" dirty="0">
                <a:latin typeface="Calibri Light" panose="020F0302020204030204" pitchFamily="34" charset="0"/>
              </a:rPr>
              <a:t>or at a set location (camp </a:t>
            </a:r>
            <a:r>
              <a:rPr lang="en-US" sz="1600" dirty="0" smtClean="0">
                <a:latin typeface="Calibri Light" panose="020F0302020204030204" pitchFamily="34" charset="0"/>
              </a:rPr>
              <a:t>etc.) </a:t>
            </a:r>
            <a:r>
              <a:rPr lang="en-US" sz="1600" dirty="0">
                <a:latin typeface="Calibri Light" panose="020F0302020204030204" pitchFamily="34" charset="0"/>
              </a:rPr>
              <a:t>ready for </a:t>
            </a:r>
            <a:r>
              <a:rPr lang="en-US" sz="1600" dirty="0" smtClean="0">
                <a:latin typeface="Calibri Light" panose="020F0302020204030204" pitchFamily="34" charset="0"/>
              </a:rPr>
              <a:t>distribution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Planned: </a:t>
            </a:r>
            <a:r>
              <a:rPr lang="en-US" sz="1600" dirty="0" smtClean="0">
                <a:latin typeface="Calibri Light" panose="020F0302020204030204" pitchFamily="34" charset="0"/>
              </a:rPr>
              <a:t>Distribution </a:t>
            </a:r>
            <a:r>
              <a:rPr lang="en-US" sz="1600" dirty="0">
                <a:latin typeface="Calibri Light" panose="020F0302020204030204" pitchFamily="34" charset="0"/>
              </a:rPr>
              <a:t>plan for coming two weeks (when and where</a:t>
            </a:r>
            <a:r>
              <a:rPr lang="en-US" sz="1600" dirty="0" smtClean="0">
                <a:latin typeface="Calibri Light" panose="020F0302020204030204" pitchFamily="34" charset="0"/>
              </a:rPr>
              <a:t>)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Completed:</a:t>
            </a:r>
            <a:r>
              <a:rPr lang="en-US" sz="1600" dirty="0" smtClean="0">
                <a:latin typeface="Calibri Light" panose="020F0302020204030204" pitchFamily="34" charset="0"/>
              </a:rPr>
              <a:t> Distributed/implemented, should </a:t>
            </a:r>
            <a:r>
              <a:rPr lang="en-US" sz="1600" dirty="0">
                <a:latin typeface="Calibri Light" panose="020F0302020204030204" pitchFamily="34" charset="0"/>
              </a:rPr>
              <a:t>be uploaded </a:t>
            </a:r>
            <a:r>
              <a:rPr lang="en-US" sz="1600" dirty="0" smtClean="0">
                <a:latin typeface="Calibri Light" panose="020F0302020204030204" pitchFamily="34" charset="0"/>
              </a:rPr>
              <a:t>via Kobo form</a:t>
            </a:r>
          </a:p>
          <a:p>
            <a:pPr lvl="0" algn="just"/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latin typeface="Calibri Light" panose="020F0302020204030204" pitchFamily="34" charset="0"/>
              </a:rPr>
              <a:t>Updated Infographics/Dashboards and 3W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solidFill>
                  <a:srgbClr val="0070C0"/>
                </a:solidFill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pic>
        <p:nvPicPr>
          <p:cNvPr id="1026" name="Picture 2" descr="C:\Users\mtia\Pictures\Mosul Resp&amp;Prep.JPG. 17Jan.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2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D9028CD-DA9F-46A9-B3DF-56D3D7F4B927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E3182D9-F28B-40B8-8D56-ED5889BAAD1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6264B26-D188-4C3B-B609-D9471866532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16149</TotalTime>
  <Words>1048</Words>
  <Application>Microsoft Macintosh PowerPoint</Application>
  <PresentationFormat>On-screen Show (16:9)</PresentationFormat>
  <Paragraphs>217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Calibri Light</vt:lpstr>
      <vt:lpstr>Mangal</vt:lpstr>
      <vt:lpstr>MS PGothic</vt:lpstr>
      <vt:lpstr>Times New Roman</vt:lpstr>
      <vt:lpstr>Verdana</vt:lpstr>
      <vt:lpstr>Wingdings</vt:lpstr>
      <vt:lpstr>Arial</vt:lpstr>
      <vt:lpstr>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Michael Gloeckle</cp:lastModifiedBy>
  <cp:revision>1358</cp:revision>
  <cp:lastPrinted>2014-10-29T09:34:43Z</cp:lastPrinted>
  <dcterms:created xsi:type="dcterms:W3CDTF">2014-10-08T08:24:30Z</dcterms:created>
  <dcterms:modified xsi:type="dcterms:W3CDTF">2017-01-18T05:49:02Z</dcterms:modified>
</cp:coreProperties>
</file>