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3"/>
    <p:sldMasterId id="2147483672" r:id="rId4"/>
  </p:sldMasterIdLst>
  <p:notesMasterIdLst>
    <p:notesMasterId r:id="rId23"/>
  </p:notesMasterIdLst>
  <p:sldIdLst>
    <p:sldId id="265" r:id="rId5"/>
    <p:sldId id="473" r:id="rId6"/>
    <p:sldId id="515" r:id="rId7"/>
    <p:sldId id="533" r:id="rId8"/>
    <p:sldId id="536" r:id="rId9"/>
    <p:sldId id="537" r:id="rId10"/>
    <p:sldId id="538" r:id="rId11"/>
    <p:sldId id="539" r:id="rId12"/>
    <p:sldId id="540" r:id="rId13"/>
    <p:sldId id="541" r:id="rId14"/>
    <p:sldId id="534" r:id="rId15"/>
    <p:sldId id="535" r:id="rId16"/>
    <p:sldId id="532" r:id="rId17"/>
    <p:sldId id="497" r:id="rId18"/>
    <p:sldId id="469" r:id="rId19"/>
    <p:sldId id="498" r:id="rId20"/>
    <p:sldId id="542" r:id="rId21"/>
    <p:sldId id="505" r:id="rId22"/>
  </p:sldIdLst>
  <p:sldSz cx="9144000" cy="5143500" type="screen16x9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NHCR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2349" autoAdjust="0"/>
  </p:normalViewPr>
  <p:slideViewPr>
    <p:cSldViewPr snapToGrid="0" snapToObjects="1">
      <p:cViewPr varScale="1">
        <p:scale>
          <a:sx n="85" d="100"/>
          <a:sy n="85" d="100"/>
        </p:scale>
        <p:origin x="-468" y="-90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149DE7A-1A12-4746-8822-E7131700A1BD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B69D276-5C27-0048-BF36-4302BA851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1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3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759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4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137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10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137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11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137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12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137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14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3836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52632"/>
            <a:ext cx="6400800" cy="9532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0611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6568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1279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383618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52632"/>
            <a:ext cx="6400800" cy="9532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287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573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80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155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620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027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60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199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1595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44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517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607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578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5548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2425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245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026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6725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8806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4330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1416"/>
                </a:solidFill>
              </a:defRPr>
            </a:lvl1pPr>
          </a:lstStyle>
          <a:p>
            <a:pPr defTabSz="914400"/>
            <a:fld id="{1327C452-0D12-48F3-BB65-BBA3E6350F2C}" type="slidenum">
              <a:rPr lang="en-GB" smtClean="0">
                <a:latin typeface="Calibri"/>
              </a:rPr>
              <a:pPr defTabSz="914400"/>
              <a:t>‹#›</a:t>
            </a:fld>
            <a:endParaRPr lang="en-GB" dirty="0">
              <a:latin typeface="Calibri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467544" y="4681985"/>
            <a:ext cx="1908720" cy="400110"/>
            <a:chOff x="3671392" y="6274576"/>
            <a:chExt cx="1908720" cy="533478"/>
          </a:xfrm>
        </p:grpSpPr>
        <p:pic>
          <p:nvPicPr>
            <p:cNvPr id="2049" name="Picture 3" descr="Logo-small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392" y="6381328"/>
              <a:ext cx="360040" cy="315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3995936" y="6274576"/>
              <a:ext cx="1584176" cy="533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 Cluster – Iraq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 err="1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sheltercluster.org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>
                  <a:solidFill>
                    <a:srgbClr val="595959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Coordinating Humanitarian Shelter</a:t>
              </a:r>
              <a:endPara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4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1836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3672000" y="5056026"/>
            <a:ext cx="1836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508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7326256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622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F141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4330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1416"/>
                </a:solidFill>
              </a:defRPr>
            </a:lvl1pPr>
          </a:lstStyle>
          <a:p>
            <a:pPr defTabSz="914400"/>
            <a:fld id="{1327C452-0D12-48F3-BB65-BBA3E6350F2C}" type="slidenum">
              <a:rPr lang="en-GB" smtClean="0"/>
              <a:pPr defTabSz="914400"/>
              <a:t>‹#›</a:t>
            </a:fld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467544" y="4681978"/>
            <a:ext cx="1908720" cy="400110"/>
            <a:chOff x="3671392" y="6274574"/>
            <a:chExt cx="1908720" cy="533479"/>
          </a:xfrm>
        </p:grpSpPr>
        <p:pic>
          <p:nvPicPr>
            <p:cNvPr id="2049" name="Picture 3" descr="Logo-small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392" y="6381328"/>
              <a:ext cx="360040" cy="315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3995936" y="6274574"/>
              <a:ext cx="1584176" cy="533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 Cluster – Iraq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 err="1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sheltercluster.org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>
                  <a:solidFill>
                    <a:srgbClr val="595959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Coordinating Humanitarian Shelter</a:t>
              </a:r>
              <a:endPara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1836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3672000" y="5056026"/>
            <a:ext cx="1836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508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7326256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4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F141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heltercluster.org/documents/hrp-update-shelter-and-nfi-cluster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sheltercluster.org/response/ira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hyperlink" Target="http://sheltercluster.org/response/iraq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1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4" y="4757650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3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95" y="197490"/>
            <a:ext cx="90894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Sub-National Shelter &amp; NFI Cluster Coordination meeting for </a:t>
            </a:r>
            <a:r>
              <a:rPr lang="en-US" sz="2200" dirty="0" smtClean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C &amp;S</a:t>
            </a:r>
            <a:endParaRPr lang="en-US" sz="2200" dirty="0">
              <a:solidFill>
                <a:srgbClr val="0070C0"/>
              </a:solidFill>
              <a:latin typeface="Calibri Light" panose="020F030202020403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7381" y="690710"/>
            <a:ext cx="8456619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Agenda</a:t>
            </a:r>
          </a:p>
          <a:p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Review of action points from previous meeting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Information Management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updates / Mosul Preparedness and Response Updates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Update on 2017 HRP and planning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process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Key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Issues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Winterization, (Anbar) </a:t>
            </a:r>
          </a:p>
          <a:p>
            <a:pPr marL="1314450" lvl="2" indent="-4000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Kerosene for out of camp (Who is doing it?)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 marL="857250" lvl="1" indent="-400050">
              <a:buFont typeface="+mj-lt"/>
              <a:buAutoNum type="romanLcPeriod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Tent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replacement, (Anbar) </a:t>
            </a:r>
          </a:p>
          <a:p>
            <a:pPr marL="1314450" lvl="2" indent="-4000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No Report from MODM  (3,000 tents replaced in Anbar)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Governorate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and Agencies Updates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AOB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GB" sz="1600" dirty="0" smtClean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algn="r"/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Wednesday, 25</a:t>
            </a:r>
            <a:r>
              <a:rPr lang="en-US" sz="14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th</a:t>
            </a:r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 January 2017</a:t>
            </a:r>
            <a:endParaRPr lang="en-US" sz="1400" i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18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10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0" y="4757648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3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225631" y="791273"/>
            <a:ext cx="8879185" cy="385864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2017 Humanitarian Need Overview (HNO)</a:t>
            </a:r>
            <a:r>
              <a:rPr lang="en-US" sz="18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: Severity Map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&amp; PiN.</a:t>
            </a:r>
          </a:p>
          <a:p>
            <a:pPr marL="0" indent="0">
              <a:buNone/>
            </a:pPr>
            <a:endParaRPr lang="en-US" sz="1800" dirty="0" smtClean="0">
              <a:latin typeface="Calibri Light" panose="020F0302020204030204" pitchFamily="34" charset="0"/>
            </a:endParaRPr>
          </a:p>
        </p:txBody>
      </p:sp>
      <p:pic>
        <p:nvPicPr>
          <p:cNvPr id="5122" name="Map1Geometry" descr="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48481"/>
            <a:ext cx="36099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049258"/>
              </p:ext>
            </p:extLst>
          </p:nvPr>
        </p:nvGraphicFramePr>
        <p:xfrm>
          <a:off x="3988652" y="1248478"/>
          <a:ext cx="4134622" cy="19602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30600"/>
                <a:gridCol w="604022"/>
              </a:tblGrid>
              <a:tr h="24502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 Light" panose="020F0302020204030204" pitchFamily="34" charset="0"/>
                        </a:rPr>
                        <a:t>Indicator</a:t>
                      </a:r>
                      <a:endParaRPr lang="en-US" sz="11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 Light" panose="020F0302020204030204" pitchFamily="34" charset="0"/>
                        </a:rPr>
                        <a:t>Weight</a:t>
                      </a:r>
                      <a:endParaRPr lang="en-US" sz="10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502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 Light" panose="020F0302020204030204" pitchFamily="34" charset="0"/>
                        </a:rPr>
                        <a:t>Presence of IDPs in camps</a:t>
                      </a:r>
                      <a:endParaRPr lang="en-US" sz="11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  <a:endParaRPr lang="en-US" sz="10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502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 Light" panose="020F0302020204030204" pitchFamily="34" charset="0"/>
                        </a:rPr>
                        <a:t>Presence of IDPs in collective centres</a:t>
                      </a:r>
                      <a:endParaRPr lang="en-US" sz="11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  <a:endParaRPr lang="en-US" sz="10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502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 Light" panose="020F0302020204030204" pitchFamily="34" charset="0"/>
                        </a:rPr>
                        <a:t>Presence of IDPs in host families</a:t>
                      </a:r>
                      <a:endParaRPr lang="en-US" sz="11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  <a:endParaRPr lang="en-US" sz="10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502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 Light" panose="020F0302020204030204" pitchFamily="34" charset="0"/>
                        </a:rPr>
                        <a:t>Presence of IDPs in informal settlements</a:t>
                      </a:r>
                      <a:endParaRPr lang="en-US" sz="11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  <a:endParaRPr lang="en-US" sz="10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502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 Light" panose="020F0302020204030204" pitchFamily="34" charset="0"/>
                        </a:rPr>
                        <a:t>Presence of IDPs in rented accommodation</a:t>
                      </a:r>
                      <a:endParaRPr lang="en-US" sz="11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  <a:endParaRPr lang="en-US" sz="10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502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 Light" panose="020F0302020204030204" pitchFamily="34" charset="0"/>
                        </a:rPr>
                        <a:t>Presence of returnees</a:t>
                      </a:r>
                      <a:endParaRPr lang="en-US" sz="11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  <a:endParaRPr lang="en-US" sz="10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502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 Light" panose="020F0302020204030204" pitchFamily="34" charset="0"/>
                        </a:rPr>
                        <a:t>Presence of IDPs in unfinished or abandoned buildings</a:t>
                      </a:r>
                      <a:endParaRPr lang="en-US" sz="11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  <a:endParaRPr lang="en-US" sz="10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003829" y="337882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00" dirty="0">
                <a:latin typeface="Calibri Light" panose="020F0302020204030204" pitchFamily="34" charset="0"/>
              </a:rPr>
              <a:t>The map is based on </a:t>
            </a:r>
            <a:r>
              <a:rPr lang="en-GB" sz="1000" dirty="0" smtClean="0">
                <a:latin typeface="Calibri Light" panose="020F0302020204030204" pitchFamily="34" charset="0"/>
              </a:rPr>
              <a:t>DTM </a:t>
            </a:r>
            <a:r>
              <a:rPr lang="en-GB" sz="1000" dirty="0">
                <a:latin typeface="Calibri Light" panose="020F0302020204030204" pitchFamily="34" charset="0"/>
              </a:rPr>
              <a:t>datasets </a:t>
            </a:r>
            <a:r>
              <a:rPr lang="en-GB" sz="1000" dirty="0" smtClean="0">
                <a:latin typeface="Calibri Light" panose="020F0302020204030204" pitchFamily="34" charset="0"/>
              </a:rPr>
              <a:t>(22 </a:t>
            </a:r>
            <a:r>
              <a:rPr lang="en-GB" sz="1000" dirty="0">
                <a:latin typeface="Calibri Light" panose="020F0302020204030204" pitchFamily="34" charset="0"/>
              </a:rPr>
              <a:t>December </a:t>
            </a:r>
            <a:r>
              <a:rPr lang="en-GB" sz="1000" dirty="0" smtClean="0">
                <a:latin typeface="Calibri Light" panose="020F0302020204030204" pitchFamily="34" charset="0"/>
              </a:rPr>
              <a:t>2016) for </a:t>
            </a:r>
            <a:r>
              <a:rPr lang="en-GB" sz="1000" dirty="0">
                <a:latin typeface="Calibri Light" panose="020F0302020204030204" pitchFamily="34" charset="0"/>
              </a:rPr>
              <a:t>IDPs and </a:t>
            </a:r>
            <a:r>
              <a:rPr lang="en-GB" sz="1000" dirty="0" smtClean="0">
                <a:latin typeface="Calibri Light" panose="020F0302020204030204" pitchFamily="34" charset="0"/>
              </a:rPr>
              <a:t>returnees</a:t>
            </a:r>
            <a:endParaRPr lang="en-US" sz="1000" dirty="0">
              <a:latin typeface="Calibri Light" panose="020F03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146912"/>
            <a:ext cx="8118629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GB" sz="2400" b="0" dirty="0">
                <a:solidFill>
                  <a:schemeClr val="tx1"/>
                </a:solidFill>
                <a:latin typeface="Calibri Light" panose="020F0302020204030204" pitchFamily="34" charset="0"/>
              </a:rPr>
              <a:t>2</a:t>
            </a:r>
            <a:r>
              <a:rPr lang="en-GB" sz="2400" b="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.</a:t>
            </a:r>
            <a:r>
              <a:rPr lang="en-GB" sz="2400" b="0" dirty="0">
                <a:solidFill>
                  <a:schemeClr val="tx1"/>
                </a:solidFill>
                <a:latin typeface="Calibri Light" panose="020F0302020204030204" pitchFamily="34" charset="0"/>
              </a:rPr>
              <a:t>	Information Management Update</a:t>
            </a:r>
            <a:endParaRPr lang="en-US" sz="2400" b="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18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11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0" y="4757648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3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225631" y="750329"/>
            <a:ext cx="8879185" cy="385864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2017 Humanitarian Need Overview (HNO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): Severity Map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&amp; </a:t>
            </a:r>
            <a:r>
              <a:rPr lang="en-US" sz="1800" dirty="0">
                <a:solidFill>
                  <a:srgbClr val="0070C0"/>
                </a:solidFill>
                <a:latin typeface="Calibri Light" panose="020F0302020204030204" pitchFamily="34" charset="0"/>
              </a:rPr>
              <a:t>PiN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.</a:t>
            </a:r>
          </a:p>
          <a:p>
            <a:pPr marL="0" indent="0">
              <a:buNone/>
            </a:pPr>
            <a:endParaRPr lang="en-US" sz="1800" dirty="0" smtClean="0">
              <a:latin typeface="Calibri Light" panose="020F0302020204030204" pitchFamily="34" charset="0"/>
            </a:endParaRPr>
          </a:p>
        </p:txBody>
      </p:sp>
      <p:pic>
        <p:nvPicPr>
          <p:cNvPr id="6145" name="Picture 1" descr="C:\Users\mtia\Pictures\P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46411"/>
            <a:ext cx="9126313" cy="259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3864990"/>
            <a:ext cx="91048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The percentage we’re using here are from UNICEF analysis on All year IDPs, based on Population estimates based on IOM Assessments (March 2015) and REACH MCNA (March 2015).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146912"/>
            <a:ext cx="8118629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GB" sz="2400" b="0" dirty="0">
                <a:solidFill>
                  <a:schemeClr val="tx1"/>
                </a:solidFill>
                <a:latin typeface="Calibri Light" panose="020F0302020204030204" pitchFamily="34" charset="0"/>
              </a:rPr>
              <a:t>2</a:t>
            </a:r>
            <a:r>
              <a:rPr lang="en-GB" sz="2400" b="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.</a:t>
            </a:r>
            <a:r>
              <a:rPr lang="en-GB" sz="2400" b="0" dirty="0">
                <a:solidFill>
                  <a:schemeClr val="tx1"/>
                </a:solidFill>
                <a:latin typeface="Calibri Light" panose="020F0302020204030204" pitchFamily="34" charset="0"/>
              </a:rPr>
              <a:t>	Information Management Update</a:t>
            </a:r>
            <a:endParaRPr lang="en-US" sz="2400" b="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7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12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0" y="4757648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3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225631" y="754460"/>
            <a:ext cx="8879185" cy="385864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Wingdings" pitchFamily="2" charset="2"/>
              <a:buChar char="§"/>
            </a:pPr>
            <a:r>
              <a:rPr lang="en-US" sz="1600" dirty="0">
                <a:latin typeface="Calibri Light" panose="020F0302020204030204" pitchFamily="34" charset="0"/>
              </a:rPr>
              <a:t>Reporting – Cluster Indicators and Activity Info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Cluster operational indicators to be uploaded into 2017 Activity Info: will be shared once completed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Shelter and NFI Cluster will have a separate database in Activity Info but linked to the Inter-cluster one.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No 4W matrix will be developed in 2017 / only Into </a:t>
            </a:r>
            <a:r>
              <a:rPr lang="en-US" sz="1600" dirty="0">
                <a:latin typeface="Calibri Light" panose="020F0302020204030204" pitchFamily="34" charset="0"/>
              </a:rPr>
              <a:t>Activity </a:t>
            </a:r>
            <a:r>
              <a:rPr lang="en-US" sz="1600" dirty="0" smtClean="0">
                <a:latin typeface="Calibri Light" panose="020F0302020204030204" pitchFamily="34" charset="0"/>
              </a:rPr>
              <a:t>Info as the </a:t>
            </a:r>
            <a:r>
              <a:rPr lang="en-US" sz="1600" dirty="0">
                <a:latin typeface="Calibri Light" panose="020F0302020204030204" pitchFamily="34" charset="0"/>
              </a:rPr>
              <a:t>inter-cluster reporting platform.</a:t>
            </a:r>
          </a:p>
          <a:p>
            <a:pPr marL="457200" lvl="1" indent="0">
              <a:buNone/>
            </a:pPr>
            <a:endParaRPr lang="en-US" sz="16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GB" sz="1600" dirty="0" smtClean="0">
              <a:latin typeface="Calibri Light" panose="020F0302020204030204" pitchFamily="34" charset="0"/>
            </a:endParaRPr>
          </a:p>
          <a:p>
            <a:r>
              <a:rPr lang="en-GB" sz="1600" dirty="0" smtClean="0">
                <a:latin typeface="Calibri Light" panose="020F0302020204030204" pitchFamily="34" charset="0"/>
              </a:rPr>
              <a:t>Remember that all IM products and other relevant cluster supporting tool are available on the </a:t>
            </a:r>
            <a:r>
              <a:rPr lang="en-GB" sz="1600" dirty="0">
                <a:latin typeface="Calibri Light" panose="020F0302020204030204" pitchFamily="34" charset="0"/>
              </a:rPr>
              <a:t>cluster webpage: </a:t>
            </a:r>
            <a:r>
              <a:rPr lang="en-GB" sz="1600" dirty="0">
                <a:latin typeface="Calibri Light" panose="020F0302020204030204" pitchFamily="34" charset="0"/>
                <a:hlinkClick r:id="rId3"/>
              </a:rPr>
              <a:t>http://</a:t>
            </a:r>
            <a:r>
              <a:rPr lang="en-GB" sz="1600" dirty="0" smtClean="0">
                <a:latin typeface="Calibri Light" panose="020F0302020204030204" pitchFamily="34" charset="0"/>
                <a:hlinkClick r:id="rId3"/>
              </a:rPr>
              <a:t>sheltercluster.org/response/iraq</a:t>
            </a:r>
            <a:r>
              <a:rPr lang="en-GB" sz="1600" dirty="0" smtClean="0">
                <a:latin typeface="Calibri Light" panose="020F0302020204030204" pitchFamily="34" charset="0"/>
              </a:rPr>
              <a:t> </a:t>
            </a:r>
            <a:endParaRPr lang="en-US" sz="1600" dirty="0" smtClean="0">
              <a:latin typeface="Calibri Light" panose="020F0302020204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46912"/>
            <a:ext cx="8118629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GB" sz="2400" b="0" dirty="0">
                <a:solidFill>
                  <a:schemeClr val="tx1"/>
                </a:solidFill>
                <a:latin typeface="Calibri Light" panose="020F0302020204030204" pitchFamily="34" charset="0"/>
              </a:rPr>
              <a:t>2</a:t>
            </a:r>
            <a:r>
              <a:rPr lang="en-GB" sz="2400" b="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.</a:t>
            </a:r>
            <a:r>
              <a:rPr lang="en-GB" sz="2400" b="0" dirty="0">
                <a:solidFill>
                  <a:schemeClr val="tx1"/>
                </a:solidFill>
                <a:latin typeface="Calibri Light" panose="020F0302020204030204" pitchFamily="34" charset="0"/>
              </a:rPr>
              <a:t>	Information Management Update</a:t>
            </a:r>
            <a:endParaRPr lang="en-US" sz="2400" b="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16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8272" y="178926"/>
            <a:ext cx="8198528" cy="420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 algn="l"/>
            <a:r>
              <a:rPr lang="en-GB" sz="2400" b="0" dirty="0">
                <a:solidFill>
                  <a:schemeClr val="tx1"/>
                </a:solidFill>
                <a:latin typeface="Calibri Light" panose="020F0302020204030204" pitchFamily="34" charset="0"/>
              </a:rPr>
              <a:t>3</a:t>
            </a:r>
            <a:r>
              <a:rPr lang="en-GB" sz="2400" b="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.	</a:t>
            </a:r>
            <a:r>
              <a:rPr lang="en-US" sz="2400" b="0" dirty="0">
                <a:solidFill>
                  <a:schemeClr val="tx1"/>
                </a:solidFill>
                <a:latin typeface="Calibri Light" panose="020F0302020204030204" pitchFamily="34" charset="0"/>
              </a:rPr>
              <a:t> Update on 2017 HRP and planning </a:t>
            </a:r>
            <a:r>
              <a:rPr lang="en-US" sz="2400" b="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process</a:t>
            </a:r>
            <a:endParaRPr lang="en-GB" sz="2400" b="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496" y="778507"/>
            <a:ext cx="8457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</a:rPr>
              <a:t>An update was shared by the Cluster on website – </a:t>
            </a:r>
            <a:r>
              <a:rPr lang="en-GB" sz="1600" u="sng" dirty="0">
                <a:latin typeface="Calibri Light" panose="020F0302020204030204" pitchFamily="34" charset="0"/>
                <a:hlinkClick r:id="rId2"/>
              </a:rPr>
              <a:t>http://www.sheltercluster.org/documents/hrp-update-shelter-and-nfi-cluster</a:t>
            </a:r>
            <a:endParaRPr lang="en-GB" sz="1600" dirty="0">
              <a:latin typeface="Calibri Light" panose="020F0302020204030204" pitchFamily="34" charset="0"/>
            </a:endParaRPr>
          </a:p>
          <a:p>
            <a:endParaRPr lang="en-US" sz="1600" dirty="0" smtClean="0"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Defense </a:t>
            </a:r>
            <a:r>
              <a:rPr lang="en-US" sz="1600" dirty="0" smtClean="0">
                <a:latin typeface="Calibri Light" panose="020F0302020204030204" pitchFamily="34" charset="0"/>
              </a:rPr>
              <a:t>was completed on 23</a:t>
            </a:r>
            <a:r>
              <a:rPr lang="en-US" sz="1600" baseline="30000" dirty="0" smtClean="0">
                <a:latin typeface="Calibri Light" panose="020F0302020204030204" pitchFamily="34" charset="0"/>
              </a:rPr>
              <a:t>rd</a:t>
            </a:r>
            <a:r>
              <a:rPr lang="en-US" sz="1600" dirty="0" smtClean="0">
                <a:latin typeface="Calibri Light" panose="020F0302020204030204" pitchFamily="34" charset="0"/>
              </a:rPr>
              <a:t> January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Feedback has been received partners with recommended projects have been contacted.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Final changes in OPS to be made by 28</a:t>
            </a:r>
            <a:r>
              <a:rPr lang="en-US" sz="1600" baseline="30000" dirty="0" smtClean="0">
                <a:latin typeface="Calibri Light" panose="020F0302020204030204" pitchFamily="34" charset="0"/>
              </a:rPr>
              <a:t>th</a:t>
            </a:r>
            <a:r>
              <a:rPr lang="en-US" sz="1600" dirty="0" smtClean="0">
                <a:latin typeface="Calibri Light" panose="020F0302020204030204" pitchFamily="34" charset="0"/>
              </a:rPr>
              <a:t> January.</a:t>
            </a:r>
            <a:endParaRPr lang="en-US" sz="16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06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14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0" y="4757648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3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21" y="838413"/>
            <a:ext cx="4558516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Winterization</a:t>
            </a:r>
            <a:r>
              <a:rPr lang="en-US" sz="1600" dirty="0" smtClean="0">
                <a:latin typeface="Calibri Light" panose="020F0302020204030204" pitchFamily="34" charset="0"/>
              </a:rPr>
              <a:t>  </a:t>
            </a:r>
          </a:p>
          <a:p>
            <a:endParaRPr lang="en-US" sz="1600" dirty="0">
              <a:latin typeface="Calibri Light" panose="020F0302020204030204" pitchFamily="34" charset="0"/>
            </a:endParaRPr>
          </a:p>
          <a:p>
            <a:pPr marL="400050" indent="-400050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 Light" panose="020F0302020204030204" pitchFamily="34" charset="0"/>
              </a:rPr>
              <a:t>Kerosene for out of camp </a:t>
            </a:r>
            <a:r>
              <a:rPr lang="en-US" sz="1600" dirty="0" smtClean="0">
                <a:latin typeface="Calibri Light" panose="020F0302020204030204" pitchFamily="34" charset="0"/>
              </a:rPr>
              <a:t>(Who </a:t>
            </a:r>
            <a:r>
              <a:rPr lang="en-US" sz="1600" dirty="0">
                <a:latin typeface="Calibri Light" panose="020F0302020204030204" pitchFamily="34" charset="0"/>
              </a:rPr>
              <a:t>is doing </a:t>
            </a:r>
            <a:r>
              <a:rPr lang="en-US" sz="1600" dirty="0" smtClean="0">
                <a:latin typeface="Calibri Light" panose="020F0302020204030204" pitchFamily="34" charset="0"/>
              </a:rPr>
              <a:t>it?) </a:t>
            </a:r>
          </a:p>
          <a:p>
            <a:pPr marL="400050" indent="-400050"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Calibri Light" panose="020F0302020204030204" pitchFamily="34" charset="0"/>
              </a:rPr>
              <a:t>UNHCR and MODM in Camps  (Gaps in Anbar)</a:t>
            </a:r>
          </a:p>
          <a:p>
            <a:pPr marL="400050" indent="-400050" algn="just">
              <a:buFont typeface="Wingdings" panose="05000000000000000000" pitchFamily="2" charset="2"/>
              <a:buChar char="§"/>
            </a:pPr>
            <a:endParaRPr lang="en-US" sz="1600" dirty="0">
              <a:latin typeface="Calibri Light" panose="020F0302020204030204" pitchFamily="34" charset="0"/>
            </a:endParaRPr>
          </a:p>
          <a:p>
            <a:pPr marL="228600" indent="-228600" algn="just">
              <a:buFont typeface="+mj-lt"/>
              <a:buAutoNum type="alphaLcParenR"/>
            </a:pPr>
            <a:r>
              <a:rPr lang="en-US" sz="1600" dirty="0">
                <a:latin typeface="Calibri Light" panose="020F0302020204030204" pitchFamily="34" charset="0"/>
              </a:rPr>
              <a:t>Camp 32  </a:t>
            </a:r>
            <a:r>
              <a:rPr lang="en-US" sz="1600" dirty="0" smtClean="0">
                <a:latin typeface="Calibri Light" panose="020F0302020204030204" pitchFamily="34" charset="0"/>
              </a:rPr>
              <a:t>(</a:t>
            </a:r>
            <a:r>
              <a:rPr lang="en-US" sz="1600" dirty="0" err="1" smtClean="0">
                <a:latin typeface="Calibri Light" panose="020F0302020204030204" pitchFamily="34" charset="0"/>
              </a:rPr>
              <a:t>Shuhada</a:t>
            </a:r>
            <a:r>
              <a:rPr lang="en-US" sz="1600" dirty="0" smtClean="0">
                <a:latin typeface="Calibri Light" panose="020F0302020204030204" pitchFamily="34" charset="0"/>
              </a:rPr>
              <a:t> </a:t>
            </a:r>
            <a:r>
              <a:rPr lang="en-US" sz="1600" dirty="0">
                <a:latin typeface="Calibri Light" panose="020F0302020204030204" pitchFamily="34" charset="0"/>
              </a:rPr>
              <a:t>Camp – 400 Families)</a:t>
            </a:r>
          </a:p>
          <a:p>
            <a:pPr marL="228600" indent="-228600" algn="just">
              <a:buFont typeface="+mj-lt"/>
              <a:buAutoNum type="alphaLcParenR"/>
            </a:pPr>
            <a:r>
              <a:rPr lang="en-US" sz="1600" dirty="0">
                <a:latin typeface="Calibri Light" panose="020F0302020204030204" pitchFamily="34" charset="0"/>
              </a:rPr>
              <a:t>Camp 11  </a:t>
            </a:r>
            <a:r>
              <a:rPr lang="en-US" sz="1600" dirty="0" smtClean="0">
                <a:latin typeface="Calibri Light" panose="020F0302020204030204" pitchFamily="34" charset="0"/>
              </a:rPr>
              <a:t>(Caravan </a:t>
            </a:r>
            <a:r>
              <a:rPr lang="en-US" sz="1600" dirty="0">
                <a:latin typeface="Calibri Light" panose="020F0302020204030204" pitchFamily="34" charset="0"/>
              </a:rPr>
              <a:t>Camp 580 </a:t>
            </a:r>
            <a:r>
              <a:rPr lang="en-US" sz="1600" dirty="0" smtClean="0">
                <a:latin typeface="Calibri Light" panose="020F0302020204030204" pitchFamily="34" charset="0"/>
              </a:rPr>
              <a:t>families)</a:t>
            </a:r>
            <a:endParaRPr lang="en-US" sz="1600" dirty="0">
              <a:latin typeface="Calibri Light" panose="020F0302020204030204" pitchFamily="34" charset="0"/>
            </a:endParaRPr>
          </a:p>
          <a:p>
            <a:pPr marL="228600" indent="-228600" algn="just">
              <a:buFont typeface="+mj-lt"/>
              <a:buAutoNum type="alphaLcParenR"/>
            </a:pPr>
            <a:r>
              <a:rPr lang="en-US" sz="1600" dirty="0">
                <a:latin typeface="Calibri Light" panose="020F0302020204030204" pitchFamily="34" charset="0"/>
              </a:rPr>
              <a:t>Camp 6 </a:t>
            </a:r>
            <a:r>
              <a:rPr lang="en-US" sz="1600" dirty="0" smtClean="0">
                <a:latin typeface="Calibri Light" panose="020F0302020204030204" pitchFamily="34" charset="0"/>
              </a:rPr>
              <a:t>(UM </a:t>
            </a:r>
            <a:r>
              <a:rPr lang="en-US" sz="1600" dirty="0">
                <a:latin typeface="Calibri Light" panose="020F0302020204030204" pitchFamily="34" charset="0"/>
              </a:rPr>
              <a:t>Al </a:t>
            </a:r>
            <a:r>
              <a:rPr lang="en-US" sz="1600" dirty="0" err="1">
                <a:latin typeface="Calibri Light" panose="020F0302020204030204" pitchFamily="34" charset="0"/>
              </a:rPr>
              <a:t>Quraa</a:t>
            </a:r>
            <a:r>
              <a:rPr lang="en-US" sz="1600" dirty="0">
                <a:latin typeface="Calibri Light" panose="020F0302020204030204" pitchFamily="34" charset="0"/>
              </a:rPr>
              <a:t> camp 180 Families)</a:t>
            </a:r>
          </a:p>
          <a:p>
            <a:pPr marL="228600" indent="-228600" algn="just">
              <a:buFont typeface="+mj-lt"/>
              <a:buAutoNum type="alphaLcParenR"/>
            </a:pPr>
            <a:r>
              <a:rPr lang="en-US" sz="1600" dirty="0">
                <a:latin typeface="Calibri Light" panose="020F0302020204030204" pitchFamily="34" charset="0"/>
              </a:rPr>
              <a:t>Suzan Camp 270 Families </a:t>
            </a:r>
          </a:p>
          <a:p>
            <a:pPr marL="228600" indent="-228600" algn="just">
              <a:buFont typeface="+mj-lt"/>
              <a:buAutoNum type="alphaLcParenR"/>
            </a:pPr>
            <a:r>
              <a:rPr lang="en-US" sz="1600" dirty="0">
                <a:latin typeface="Calibri Light" panose="020F0302020204030204" pitchFamily="34" charset="0"/>
              </a:rPr>
              <a:t>camp 33 </a:t>
            </a:r>
            <a:r>
              <a:rPr lang="en-US" sz="1600" dirty="0" smtClean="0">
                <a:latin typeface="Calibri Light" panose="020F0302020204030204" pitchFamily="34" charset="0"/>
              </a:rPr>
              <a:t>(</a:t>
            </a:r>
            <a:r>
              <a:rPr lang="en-US" sz="1600" dirty="0" err="1" smtClean="0">
                <a:latin typeface="Calibri Light" panose="020F0302020204030204" pitchFamily="34" charset="0"/>
              </a:rPr>
              <a:t>Abrar</a:t>
            </a:r>
            <a:r>
              <a:rPr lang="en-US" sz="1600" dirty="0" smtClean="0">
                <a:latin typeface="Calibri Light" panose="020F0302020204030204" pitchFamily="34" charset="0"/>
              </a:rPr>
              <a:t> </a:t>
            </a:r>
            <a:r>
              <a:rPr lang="en-US" sz="1600" dirty="0">
                <a:latin typeface="Calibri Light" panose="020F0302020204030204" pitchFamily="34" charset="0"/>
              </a:rPr>
              <a:t>100 </a:t>
            </a:r>
            <a:r>
              <a:rPr lang="en-US" sz="1600" dirty="0" smtClean="0">
                <a:latin typeface="Calibri Light" panose="020F0302020204030204" pitchFamily="34" charset="0"/>
              </a:rPr>
              <a:t>Families)</a:t>
            </a:r>
            <a:endParaRPr lang="en-US" sz="1600" dirty="0">
              <a:latin typeface="Calibri Light" panose="020F0302020204030204" pitchFamily="34" charset="0"/>
            </a:endParaRPr>
          </a:p>
          <a:p>
            <a:pPr marL="228600" indent="-228600" algn="just">
              <a:buFont typeface="+mj-lt"/>
              <a:buAutoNum type="alphaLcParenR"/>
            </a:pPr>
            <a:r>
              <a:rPr lang="en-US" sz="1600" dirty="0" err="1">
                <a:latin typeface="Calibri Light" panose="020F0302020204030204" pitchFamily="34" charset="0"/>
              </a:rPr>
              <a:t>Biez</a:t>
            </a:r>
            <a:r>
              <a:rPr lang="en-US" sz="1600" dirty="0">
                <a:latin typeface="Calibri Light" panose="020F0302020204030204" pitchFamily="34" charset="0"/>
              </a:rPr>
              <a:t> </a:t>
            </a:r>
            <a:r>
              <a:rPr lang="en-US" sz="1600" dirty="0" err="1">
                <a:latin typeface="Calibri Light" panose="020F0302020204030204" pitchFamily="34" charset="0"/>
              </a:rPr>
              <a:t>Bieze</a:t>
            </a:r>
            <a:r>
              <a:rPr lang="en-US" sz="1600" dirty="0">
                <a:latin typeface="Calibri Light" panose="020F0302020204030204" pitchFamily="34" charset="0"/>
              </a:rPr>
              <a:t> , sector 1,2, 3 and 4</a:t>
            </a:r>
          </a:p>
          <a:p>
            <a:pPr marL="228600" indent="-228600" algn="just">
              <a:buFont typeface="+mj-lt"/>
              <a:buAutoNum type="alphaLcParenR"/>
            </a:pPr>
            <a:r>
              <a:rPr lang="en-US" sz="1600" dirty="0">
                <a:latin typeface="Calibri Light" panose="020F0302020204030204" pitchFamily="34" charset="0"/>
              </a:rPr>
              <a:t>Kilo 18  - 500 Families not covered</a:t>
            </a:r>
          </a:p>
          <a:p>
            <a:pPr marL="228600" indent="-228600" algn="just">
              <a:buFont typeface="+mj-lt"/>
              <a:buAutoNum type="alphaLcParenR"/>
            </a:pPr>
            <a:r>
              <a:rPr lang="en-US" sz="1600" dirty="0" err="1">
                <a:latin typeface="Calibri Light" panose="020F0302020204030204" pitchFamily="34" charset="0"/>
              </a:rPr>
              <a:t>Kahlidiya</a:t>
            </a:r>
            <a:r>
              <a:rPr lang="en-US" sz="1600" dirty="0">
                <a:latin typeface="Calibri Light" panose="020F0302020204030204" pitchFamily="34" charset="0"/>
              </a:rPr>
              <a:t> camp 10 – 180 Families not covered </a:t>
            </a:r>
          </a:p>
          <a:p>
            <a:pPr marL="228600" indent="-228600" algn="just">
              <a:buFont typeface="+mj-lt"/>
              <a:buAutoNum type="alphaLcParenR"/>
            </a:pPr>
            <a:r>
              <a:rPr lang="en-US" sz="1600" dirty="0" err="1">
                <a:latin typeface="Calibri Light" panose="020F0302020204030204" pitchFamily="34" charset="0"/>
              </a:rPr>
              <a:t>Khalidiyah</a:t>
            </a:r>
            <a:r>
              <a:rPr lang="en-US" sz="1600" dirty="0">
                <a:latin typeface="Calibri Light" panose="020F0302020204030204" pitchFamily="34" charset="0"/>
              </a:rPr>
              <a:t> Camp 14. 100 Families </a:t>
            </a:r>
            <a:r>
              <a:rPr lang="en-US" sz="1600" dirty="0" smtClean="0">
                <a:latin typeface="Calibri Light" panose="020F0302020204030204" pitchFamily="34" charset="0"/>
              </a:rPr>
              <a:t>.</a:t>
            </a:r>
            <a:endParaRPr lang="en-US" sz="1600" dirty="0">
              <a:latin typeface="Calibri Light" panose="020F03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8272" y="178926"/>
            <a:ext cx="8198528" cy="420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 algn="l"/>
            <a:r>
              <a:rPr lang="en-GB" sz="2400" b="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4.	Cluster Key Issues</a:t>
            </a:r>
            <a:endParaRPr lang="en-GB" sz="2400" b="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67568" y="836855"/>
            <a:ext cx="4558515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Tent replacement</a:t>
            </a:r>
            <a:r>
              <a:rPr lang="en-US" sz="1600" dirty="0" smtClean="0">
                <a:latin typeface="Calibri Light" panose="020F0302020204030204" pitchFamily="34" charset="0"/>
              </a:rPr>
              <a:t> </a:t>
            </a:r>
            <a:endParaRPr lang="en-US" sz="1600" dirty="0">
              <a:latin typeface="Calibri Light" panose="020F0302020204030204" pitchFamily="34" charset="0"/>
            </a:endParaRPr>
          </a:p>
          <a:p>
            <a:pPr marL="857250" lvl="1" indent="-400050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 Light" panose="020F0302020204030204" pitchFamily="34" charset="0"/>
              </a:rPr>
              <a:t>No Report from MODM  </a:t>
            </a:r>
            <a:r>
              <a:rPr lang="en-US" sz="1600" dirty="0" smtClean="0">
                <a:latin typeface="Calibri Light" panose="020F0302020204030204" pitchFamily="34" charset="0"/>
              </a:rPr>
              <a:t>(3,000 </a:t>
            </a:r>
            <a:r>
              <a:rPr lang="en-US" sz="1600" dirty="0">
                <a:latin typeface="Calibri Light" panose="020F0302020204030204" pitchFamily="34" charset="0"/>
              </a:rPr>
              <a:t>tents replaced in Anbar)</a:t>
            </a:r>
          </a:p>
          <a:p>
            <a:pPr marL="857250" lvl="1" indent="-400050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 Light" panose="020F0302020204030204" pitchFamily="34" charset="0"/>
              </a:rPr>
              <a:t>Lists of receiving camps  to be obtained  </a:t>
            </a:r>
          </a:p>
        </p:txBody>
      </p:sp>
    </p:spTree>
    <p:extLst>
      <p:ext uri="{BB962C8B-B14F-4D97-AF65-F5344CB8AC3E}">
        <p14:creationId xmlns:p14="http://schemas.microsoft.com/office/powerpoint/2010/main" val="427060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8272" y="178926"/>
            <a:ext cx="8198528" cy="420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GB" sz="2400" b="0" dirty="0">
                <a:solidFill>
                  <a:schemeClr val="tx1"/>
                </a:solidFill>
                <a:latin typeface="Calibri Light" panose="020F0302020204030204" pitchFamily="34" charset="0"/>
              </a:rPr>
              <a:t>5</a:t>
            </a:r>
            <a:r>
              <a:rPr lang="en-GB" sz="2400" b="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.	Governorate </a:t>
            </a:r>
            <a:r>
              <a:rPr lang="en-GB" sz="2400" b="0" dirty="0">
                <a:solidFill>
                  <a:schemeClr val="tx1"/>
                </a:solidFill>
                <a:latin typeface="Calibri Light" panose="020F0302020204030204" pitchFamily="34" charset="0"/>
              </a:rPr>
              <a:t>and Agencies </a:t>
            </a:r>
            <a:r>
              <a:rPr lang="en-GB" sz="2400" b="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Updates</a:t>
            </a:r>
            <a:endParaRPr lang="en-GB" sz="2400" b="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2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486" y="251111"/>
            <a:ext cx="6575904" cy="435396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88272" y="178926"/>
            <a:ext cx="8198528" cy="420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GB" sz="2400" b="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6.	AOB</a:t>
            </a:r>
            <a:endParaRPr lang="en-GB" sz="2400" b="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56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4249"/>
            <a:ext cx="8229600" cy="2879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New resources on website</a:t>
            </a:r>
            <a:r>
              <a:rPr lang="en-US" sz="1600" dirty="0" smtClean="0">
                <a:latin typeface="Calibri Light" panose="020F0302020204030204" pitchFamily="34" charset="0"/>
              </a:rPr>
              <a:t>:</a:t>
            </a:r>
            <a:endParaRPr lang="en-US" sz="1600" dirty="0">
              <a:latin typeface="Calibri Light" panose="020F0302020204030204" pitchFamily="34" charset="0"/>
            </a:endParaRPr>
          </a:p>
          <a:p>
            <a:r>
              <a:rPr lang="en-US" sz="1600" dirty="0">
                <a:latin typeface="Calibri Light" panose="020F0302020204030204" pitchFamily="34" charset="0"/>
              </a:rPr>
              <a:t>Resources for Kerosene, Propane and other flammable liquid and gas storage and use</a:t>
            </a:r>
          </a:p>
          <a:p>
            <a:pPr marL="457200" indent="-457200">
              <a:buAutoNum type="arabicPeriod"/>
            </a:pPr>
            <a:endParaRPr lang="en-US" sz="1600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Waiting for SAG approval</a:t>
            </a:r>
            <a:r>
              <a:rPr lang="en-US" sz="1600" dirty="0" smtClean="0">
                <a:latin typeface="Calibri Light" panose="020F0302020204030204" pitchFamily="34" charset="0"/>
              </a:rPr>
              <a:t>:</a:t>
            </a:r>
          </a:p>
          <a:p>
            <a:r>
              <a:rPr lang="en-US" sz="1600" dirty="0" smtClean="0">
                <a:latin typeface="Calibri Light" panose="020F0302020204030204" pitchFamily="34" charset="0"/>
              </a:rPr>
              <a:t>Tent Information note (no comments were received)</a:t>
            </a:r>
          </a:p>
          <a:p>
            <a:endParaRPr lang="en-US" sz="16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Under preparation</a:t>
            </a:r>
            <a:r>
              <a:rPr lang="en-US" sz="1600" dirty="0" smtClean="0">
                <a:latin typeface="Calibri Light" panose="020F0302020204030204" pitchFamily="34" charset="0"/>
              </a:rPr>
              <a:t>:</a:t>
            </a:r>
          </a:p>
          <a:p>
            <a:r>
              <a:rPr lang="en-US" sz="1600" dirty="0" smtClean="0">
                <a:latin typeface="Calibri Light" panose="020F0302020204030204" pitchFamily="34" charset="0"/>
              </a:rPr>
              <a:t>Kerosene versus LPG </a:t>
            </a:r>
            <a:r>
              <a:rPr lang="en-US" sz="1600" dirty="0">
                <a:latin typeface="Calibri Light" panose="020F0302020204030204" pitchFamily="34" charset="0"/>
              </a:rPr>
              <a:t>Gas Cooking Stove Information </a:t>
            </a:r>
            <a:r>
              <a:rPr lang="en-US" sz="1600" dirty="0" smtClean="0">
                <a:latin typeface="Calibri Light" panose="020F0302020204030204" pitchFamily="34" charset="0"/>
              </a:rPr>
              <a:t>Note</a:t>
            </a:r>
          </a:p>
          <a:p>
            <a:r>
              <a:rPr lang="en-US" sz="1600" dirty="0" smtClean="0">
                <a:latin typeface="Calibri Light" panose="020F0302020204030204" pitchFamily="34" charset="0"/>
              </a:rPr>
              <a:t>Climatisation Guidelines – winter and summer</a:t>
            </a:r>
            <a:endParaRPr lang="en-US" sz="1600" dirty="0">
              <a:latin typeface="Calibri Light" panose="020F0302020204030204" pitchFamily="34" charset="0"/>
            </a:endParaRPr>
          </a:p>
          <a:p>
            <a:pPr marL="457200" indent="-457200">
              <a:buAutoNum type="arabicPeriod"/>
            </a:pPr>
            <a:endParaRPr lang="en-US" sz="16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GB" sz="1600" i="1" dirty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8272" y="178926"/>
            <a:ext cx="8198528" cy="420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 algn="l"/>
            <a:r>
              <a:rPr lang="en-GB" sz="2400" b="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Cluster </a:t>
            </a:r>
            <a:r>
              <a:rPr lang="en-GB" sz="2400" b="0" dirty="0">
                <a:solidFill>
                  <a:schemeClr val="tx1"/>
                </a:solidFill>
                <a:latin typeface="Calibri Light" panose="020F0302020204030204" pitchFamily="34" charset="0"/>
              </a:rPr>
              <a:t>Technical Guidelines – Information </a:t>
            </a:r>
          </a:p>
        </p:txBody>
      </p:sp>
    </p:spTree>
    <p:extLst>
      <p:ext uri="{BB962C8B-B14F-4D97-AF65-F5344CB8AC3E}">
        <p14:creationId xmlns:p14="http://schemas.microsoft.com/office/powerpoint/2010/main" val="344013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18</a:t>
            </a:fld>
            <a:endParaRPr lang="en-GB">
              <a:latin typeface="Calibri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5536" y="777923"/>
            <a:ext cx="8892928" cy="360300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3654" y="4757650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2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2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91" y="1148570"/>
            <a:ext cx="4841309" cy="36209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36" y="511793"/>
            <a:ext cx="4837459" cy="362095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146912"/>
            <a:ext cx="8118629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GB" sz="2000" b="0" dirty="0" smtClean="0">
                <a:latin typeface="Calibri Light" panose="020F0302020204030204" pitchFamily="34" charset="0"/>
              </a:rPr>
              <a:t>THANKS </a:t>
            </a:r>
            <a:endParaRPr lang="en-US" sz="2000" b="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87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2</a:t>
            </a:fld>
            <a:endParaRPr lang="en-GB"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46912"/>
            <a:ext cx="8118629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/>
            </a:pPr>
            <a:r>
              <a:rPr lang="en-GB" sz="2000" b="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Review </a:t>
            </a:r>
            <a:r>
              <a:rPr lang="en-GB" sz="2000" b="0" dirty="0">
                <a:solidFill>
                  <a:schemeClr val="tx1"/>
                </a:solidFill>
                <a:latin typeface="Calibri Light" panose="020F0302020204030204" pitchFamily="34" charset="0"/>
              </a:rPr>
              <a:t>of action points from previous meeting </a:t>
            </a:r>
            <a:endParaRPr lang="en-US" sz="2000" b="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idx="1"/>
          </p:nvPr>
        </p:nvSpPr>
        <p:spPr>
          <a:xfrm>
            <a:off x="457200" y="735980"/>
            <a:ext cx="8229600" cy="3858643"/>
          </a:xfrm>
        </p:spPr>
        <p:txBody>
          <a:bodyPr>
            <a:noAutofit/>
          </a:bodyPr>
          <a:lstStyle/>
          <a:p>
            <a:r>
              <a:rPr lang="en-US" sz="1600" dirty="0">
                <a:latin typeface="Calibri Light" panose="020F0302020204030204" pitchFamily="34" charset="0"/>
              </a:rPr>
              <a:t>Follow up with Colleagues in Erbil on EU in kind Shelter items for possible tent replacement in </a:t>
            </a:r>
            <a:r>
              <a:rPr lang="en-US" sz="1600" dirty="0" smtClean="0">
                <a:latin typeface="Calibri Light" panose="020F0302020204030204" pitchFamily="34" charset="0"/>
              </a:rPr>
              <a:t>Anbar – </a:t>
            </a:r>
            <a:r>
              <a:rPr lang="en-US" sz="16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Done ( No in kind tents at the moment)</a:t>
            </a:r>
            <a:endParaRPr lang="en-US" sz="160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r>
              <a:rPr lang="en-US" sz="1600" dirty="0">
                <a:latin typeface="Calibri Light" panose="020F0302020204030204" pitchFamily="34" charset="0"/>
              </a:rPr>
              <a:t>Follow up with MODM on list of Kerosene distribution </a:t>
            </a:r>
            <a:r>
              <a:rPr lang="en-US" sz="1600" dirty="0" smtClean="0">
                <a:latin typeface="Calibri Light" panose="020F0302020204030204" pitchFamily="34" charset="0"/>
              </a:rPr>
              <a:t>– </a:t>
            </a:r>
            <a:r>
              <a:rPr lang="en-US" sz="16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MODM has so far distributed 3,000 Tents in Anbar </a:t>
            </a:r>
            <a:endParaRPr lang="en-US" sz="160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r>
              <a:rPr lang="en-US" sz="1600" dirty="0">
                <a:latin typeface="Calibri Light" panose="020F0302020204030204" pitchFamily="34" charset="0"/>
              </a:rPr>
              <a:t>Follow up on list of Kerosene distributions by UNHCR </a:t>
            </a:r>
            <a:r>
              <a:rPr lang="en-US" sz="1600" dirty="0" smtClean="0">
                <a:latin typeface="Calibri Light" panose="020F0302020204030204" pitchFamily="34" charset="0"/>
              </a:rPr>
              <a:t>– </a:t>
            </a:r>
            <a:r>
              <a:rPr lang="en-US" sz="16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Done ( UNHCR provided list) </a:t>
            </a:r>
            <a:endParaRPr lang="en-US" sz="160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r>
              <a:rPr lang="en-US" sz="1600" dirty="0">
                <a:latin typeface="Calibri Light" panose="020F0302020204030204" pitchFamily="34" charset="0"/>
              </a:rPr>
              <a:t>Monthly reporting  into activity </a:t>
            </a:r>
            <a:r>
              <a:rPr lang="en-US" sz="1600" dirty="0" smtClean="0">
                <a:latin typeface="Calibri Light" panose="020F0302020204030204" pitchFamily="34" charset="0"/>
              </a:rPr>
              <a:t>info – </a:t>
            </a:r>
            <a:r>
              <a:rPr lang="en-US" sz="16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On going </a:t>
            </a:r>
            <a:endParaRPr lang="en-US" sz="160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r>
              <a:rPr lang="en-US" sz="1600" dirty="0">
                <a:latin typeface="Calibri Light" panose="020F0302020204030204" pitchFamily="34" charset="0"/>
              </a:rPr>
              <a:t>Share latest </a:t>
            </a:r>
            <a:r>
              <a:rPr lang="en-US" sz="1600" dirty="0" smtClean="0">
                <a:latin typeface="Calibri Light" panose="020F0302020204030204" pitchFamily="34" charset="0"/>
              </a:rPr>
              <a:t>infographics – </a:t>
            </a:r>
            <a:r>
              <a:rPr lang="en-US" sz="16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Done </a:t>
            </a:r>
            <a:endParaRPr lang="en-US" sz="160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r>
              <a:rPr lang="en-US" sz="1600" dirty="0">
                <a:latin typeface="Calibri Light" panose="020F0302020204030204" pitchFamily="34" charset="0"/>
              </a:rPr>
              <a:t>Upload 2017 HRP Partner proposals into the OPS  , each line of response will be a separate </a:t>
            </a:r>
            <a:r>
              <a:rPr lang="en-US" sz="1600" dirty="0" smtClean="0">
                <a:latin typeface="Calibri Light" panose="020F0302020204030204" pitchFamily="34" charset="0"/>
              </a:rPr>
              <a:t>proposal </a:t>
            </a:r>
            <a:r>
              <a:rPr lang="en-US" sz="16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(Done) </a:t>
            </a:r>
          </a:p>
          <a:p>
            <a:r>
              <a:rPr lang="en-US" sz="1600" dirty="0" smtClean="0">
                <a:latin typeface="Calibri Light" panose="020F0302020204030204" pitchFamily="34" charset="0"/>
              </a:rPr>
              <a:t>Send </a:t>
            </a:r>
            <a:r>
              <a:rPr lang="en-US" sz="1600" dirty="0">
                <a:latin typeface="Calibri Light" panose="020F0302020204030204" pitchFamily="34" charset="0"/>
              </a:rPr>
              <a:t>email to Islamic Relief and NRC on winter kits distributions in  </a:t>
            </a:r>
            <a:r>
              <a:rPr lang="en-US" sz="1600" dirty="0" smtClean="0">
                <a:latin typeface="Calibri Light" panose="020F0302020204030204" pitchFamily="34" charset="0"/>
              </a:rPr>
              <a:t>Baghdad - </a:t>
            </a:r>
            <a:r>
              <a:rPr lang="en-US" sz="16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Done</a:t>
            </a:r>
            <a:endParaRPr lang="en-US" sz="160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r>
              <a:rPr lang="en-US" sz="1600" dirty="0">
                <a:latin typeface="Calibri Light" panose="020F0302020204030204" pitchFamily="34" charset="0"/>
              </a:rPr>
              <a:t>Share winter distribution reports with </a:t>
            </a:r>
            <a:r>
              <a:rPr lang="en-US" sz="1600" dirty="0" smtClean="0">
                <a:latin typeface="Calibri Light" panose="020F0302020204030204" pitchFamily="34" charset="0"/>
              </a:rPr>
              <a:t>cluster – </a:t>
            </a:r>
            <a:r>
              <a:rPr lang="en-US" sz="16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NRC /UNHCR have shared </a:t>
            </a:r>
            <a:endParaRPr lang="en-US" sz="16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96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3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0" y="4757648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3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46912"/>
            <a:ext cx="8118629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GB" sz="2400" b="0" dirty="0">
                <a:solidFill>
                  <a:schemeClr val="tx1"/>
                </a:solidFill>
                <a:latin typeface="Calibri Light" panose="020F0302020204030204" pitchFamily="34" charset="0"/>
              </a:rPr>
              <a:t>2</a:t>
            </a:r>
            <a:r>
              <a:rPr lang="en-GB" sz="2400" b="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.</a:t>
            </a:r>
            <a:r>
              <a:rPr lang="en-GB" sz="2400" b="0" dirty="0">
                <a:solidFill>
                  <a:schemeClr val="tx1"/>
                </a:solidFill>
                <a:latin typeface="Calibri Light" panose="020F0302020204030204" pitchFamily="34" charset="0"/>
              </a:rPr>
              <a:t>	Information Management Update</a:t>
            </a:r>
            <a:endParaRPr lang="en-US" sz="2400" b="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531631" y="1180205"/>
            <a:ext cx="8229600" cy="145666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 smtClean="0">
                <a:latin typeface="Calibri Light" panose="020F0302020204030204" pitchFamily="34" charset="0"/>
              </a:rPr>
              <a:t>2016 Cluster achievements and funding status</a:t>
            </a:r>
          </a:p>
          <a:p>
            <a:r>
              <a:rPr lang="en-US" sz="1700" dirty="0" smtClean="0">
                <a:latin typeface="Calibri Light" panose="020F0302020204030204" pitchFamily="34" charset="0"/>
              </a:rPr>
              <a:t>Special Mosul Preparedness and Response</a:t>
            </a:r>
          </a:p>
          <a:p>
            <a:r>
              <a:rPr lang="en-US" sz="1700" dirty="0" smtClean="0">
                <a:latin typeface="Calibri Light" panose="020F0302020204030204" pitchFamily="34" charset="0"/>
              </a:rPr>
              <a:t>2017 HRP / HNO </a:t>
            </a:r>
          </a:p>
          <a:p>
            <a:pPr lvl="1"/>
            <a:r>
              <a:rPr lang="en-US" sz="1700" dirty="0" smtClean="0">
                <a:latin typeface="Calibri Light" panose="020F0302020204030204" pitchFamily="34" charset="0"/>
              </a:rPr>
              <a:t>Severity Map </a:t>
            </a:r>
          </a:p>
          <a:p>
            <a:pPr lvl="1"/>
            <a:r>
              <a:rPr lang="en-US" sz="1700" dirty="0" smtClean="0">
                <a:latin typeface="Calibri Light" panose="020F0302020204030204" pitchFamily="34" charset="0"/>
              </a:rPr>
              <a:t>PiN  </a:t>
            </a:r>
          </a:p>
          <a:p>
            <a:pPr lvl="1"/>
            <a:r>
              <a:rPr lang="en-US" sz="1700" dirty="0" smtClean="0">
                <a:latin typeface="Calibri Light" panose="020F0302020204030204" pitchFamily="34" charset="0"/>
              </a:rPr>
              <a:t>Reporting – </a:t>
            </a:r>
            <a:r>
              <a:rPr lang="en-US" sz="1700" dirty="0">
                <a:latin typeface="Calibri Light" panose="020F0302020204030204" pitchFamily="34" charset="0"/>
              </a:rPr>
              <a:t>Cluster </a:t>
            </a:r>
            <a:r>
              <a:rPr lang="en-US" sz="1700" dirty="0" smtClean="0">
                <a:latin typeface="Calibri Light" panose="020F0302020204030204" pitchFamily="34" charset="0"/>
              </a:rPr>
              <a:t>Indicators and Activity Info</a:t>
            </a:r>
          </a:p>
          <a:p>
            <a:endParaRPr lang="en-US" sz="1700" dirty="0" smtClean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66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4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0" y="4757648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4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4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310084"/>
              </p:ext>
            </p:extLst>
          </p:nvPr>
        </p:nvGraphicFramePr>
        <p:xfrm>
          <a:off x="340237" y="922507"/>
          <a:ext cx="8537944" cy="3000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7569"/>
                <a:gridCol w="4800375"/>
              </a:tblGrid>
              <a:tr h="53134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 Light" panose="020F0302020204030204" pitchFamily="34" charset="0"/>
                        </a:rPr>
                        <a:t>2016 Cluster achievements</a:t>
                      </a:r>
                      <a:r>
                        <a:rPr lang="en-US" sz="1600" baseline="0" dirty="0" smtClean="0">
                          <a:latin typeface="Calibri Light" panose="020F0302020204030204" pitchFamily="34" charset="0"/>
                        </a:rPr>
                        <a:t> (Jan. – Dec.)</a:t>
                      </a:r>
                      <a:endParaRPr lang="en-US" sz="1600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 Light" panose="020F0302020204030204" pitchFamily="34" charset="0"/>
                        </a:rPr>
                        <a:t>2016 Funding Status </a:t>
                      </a:r>
                      <a:r>
                        <a:rPr lang="en-US" sz="1600" baseline="0" dirty="0" smtClean="0">
                          <a:latin typeface="Calibri Light" panose="020F0302020204030204" pitchFamily="34" charset="0"/>
                        </a:rPr>
                        <a:t>(Jan. – Dec.)</a:t>
                      </a:r>
                      <a:endParaRPr lang="en-US" sz="1600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0657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 Light" panose="020F0302020204030204" pitchFamily="34" charset="0"/>
                        </a:rPr>
                        <a:t>Target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Calibri Light" panose="020F0302020204030204" pitchFamily="34" charset="0"/>
                        </a:rPr>
                        <a:t>Initial: 1.1 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Calibri Light" panose="020F0302020204030204" pitchFamily="34" charset="0"/>
                        </a:rPr>
                        <a:t>Review (Falluja &amp; Mosul): 1.3 M</a:t>
                      </a:r>
                      <a:endParaRPr lang="en-US" sz="1600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 Light" panose="020F0302020204030204" pitchFamily="34" charset="0"/>
                        </a:rPr>
                        <a:t>Request: $290 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Calibri Light" panose="020F0302020204030204" pitchFamily="34" charset="0"/>
                        </a:rPr>
                        <a:t>HRP:  $180 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Calibri Light" panose="020F0302020204030204" pitchFamily="34" charset="0"/>
                        </a:rPr>
                        <a:t>Mosul Flash Appel: $110 M</a:t>
                      </a:r>
                      <a:endParaRPr lang="en-US" sz="1600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75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 Light" panose="020F0302020204030204" pitchFamily="34" charset="0"/>
                        </a:rPr>
                        <a:t>Reached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>
                          <a:latin typeface="Calibri Light" panose="020F0302020204030204" pitchFamily="34" charset="0"/>
                        </a:rPr>
                        <a:t>NFI</a:t>
                      </a:r>
                      <a:r>
                        <a:rPr lang="en-US" sz="1600" baseline="0" dirty="0" smtClean="0">
                          <a:latin typeface="Calibri Light" panose="020F0302020204030204" pitchFamily="34" charset="0"/>
                        </a:rPr>
                        <a:t> Kits: </a:t>
                      </a:r>
                      <a:r>
                        <a:rPr lang="en-US" sz="1600" dirty="0" smtClean="0">
                          <a:latin typeface="Calibri Light" panose="020F0302020204030204" pitchFamily="34" charset="0"/>
                        </a:rPr>
                        <a:t>1.3 M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>
                          <a:latin typeface="Calibri Light" panose="020F0302020204030204" pitchFamily="34" charset="0"/>
                        </a:rPr>
                        <a:t>Shelter Interventions: 0.5M</a:t>
                      </a:r>
                      <a:endParaRPr lang="en-US" sz="1600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 Light" panose="020F0302020204030204" pitchFamily="34" charset="0"/>
                        </a:rPr>
                        <a:t>Funded: $100.2</a:t>
                      </a:r>
                      <a:r>
                        <a:rPr lang="en-US" sz="1600" baseline="0" dirty="0" smtClean="0">
                          <a:latin typeface="Calibri Light" panose="020F0302020204030204" pitchFamily="34" charset="0"/>
                        </a:rPr>
                        <a:t> 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>
                          <a:latin typeface="Calibri Light" panose="020F0302020204030204" pitchFamily="34" charset="0"/>
                        </a:rPr>
                        <a:t>HRP: $80.1 M (44.6% of requirement)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>
                          <a:latin typeface="Calibri Light" panose="020F0302020204030204" pitchFamily="34" charset="0"/>
                        </a:rPr>
                        <a:t>Mosul Flash Appel: $20.1 M (18.3% of requirement)</a:t>
                      </a:r>
                      <a:endParaRPr lang="en-US" sz="1600" dirty="0" smtClean="0"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14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 Light" panose="020F0302020204030204" pitchFamily="34" charset="0"/>
                        </a:rPr>
                        <a:t>Dashboard</a:t>
                      </a:r>
                      <a:endParaRPr lang="en-US" sz="1600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 Light" panose="020F0302020204030204" pitchFamily="34" charset="0"/>
                        </a:rPr>
                        <a:t>Dashboard not yet completed:</a:t>
                      </a:r>
                      <a:r>
                        <a:rPr lang="en-US" sz="1600" baseline="0" dirty="0" smtClean="0">
                          <a:latin typeface="Calibri Light" panose="020F0302020204030204" pitchFamily="34" charset="0"/>
                        </a:rPr>
                        <a:t> will show Donors, Partners, Projects and Funding status.</a:t>
                      </a:r>
                      <a:endParaRPr lang="en-US" sz="1600" dirty="0" smtClean="0"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590771"/>
              </p:ext>
            </p:extLst>
          </p:nvPr>
        </p:nvGraphicFramePr>
        <p:xfrm>
          <a:off x="2409812" y="3343414"/>
          <a:ext cx="687003" cy="579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Acrobat Document" showAsIcon="1" r:id="rId5" imgW="914400" imgH="771480" progId="AcroExch.Document.7">
                  <p:embed/>
                </p:oleObj>
              </mc:Choice>
              <mc:Fallback>
                <p:oleObj name="Acrobat Document" showAsIcon="1" r:id="rId5" imgW="914400" imgH="77148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09812" y="3343414"/>
                        <a:ext cx="687003" cy="579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457200" y="146912"/>
            <a:ext cx="8118629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GB" sz="2400" b="0" dirty="0">
                <a:solidFill>
                  <a:schemeClr val="tx1"/>
                </a:solidFill>
                <a:latin typeface="Calibri Light" panose="020F0302020204030204" pitchFamily="34" charset="0"/>
              </a:rPr>
              <a:t>2</a:t>
            </a:r>
            <a:r>
              <a:rPr lang="en-GB" sz="2400" b="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.</a:t>
            </a:r>
            <a:r>
              <a:rPr lang="en-GB" sz="2400" b="0" dirty="0">
                <a:solidFill>
                  <a:schemeClr val="tx1"/>
                </a:solidFill>
                <a:latin typeface="Calibri Light" panose="020F0302020204030204" pitchFamily="34" charset="0"/>
              </a:rPr>
              <a:t>	Information Management Update</a:t>
            </a:r>
            <a:endParaRPr lang="en-US" sz="2400" b="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32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5</a:t>
            </a:fld>
            <a:endParaRPr lang="en-GB" dirty="0"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3766" y="652425"/>
            <a:ext cx="79820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>
                <a:latin typeface="Calibri Light" panose="020F0302020204030204" pitchFamily="34" charset="0"/>
              </a:rPr>
              <a:t>Review Mosul preparedness against response</a:t>
            </a:r>
          </a:p>
          <a:p>
            <a:pPr lvl="0" algn="just"/>
            <a:endParaRPr lang="en-US" sz="1600" dirty="0" smtClean="0">
              <a:solidFill>
                <a:srgbClr val="0070C0"/>
              </a:solidFill>
              <a:latin typeface="Calibri Light" panose="020F0302020204030204" pitchFamily="34" charset="0"/>
            </a:endParaRPr>
          </a:p>
          <a:p>
            <a:pPr lvl="0" algn="just"/>
            <a:r>
              <a:rPr lang="en-US" sz="16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Not started</a:t>
            </a:r>
            <a:r>
              <a:rPr lang="en-US" sz="1600" dirty="0" smtClean="0">
                <a:latin typeface="Calibri Light" panose="020F0302020204030204" pitchFamily="34" charset="0"/>
              </a:rPr>
              <a:t>: No funding </a:t>
            </a:r>
            <a:r>
              <a:rPr lang="en-US" sz="1600" dirty="0">
                <a:latin typeface="Calibri Light" panose="020F0302020204030204" pitchFamily="34" charset="0"/>
              </a:rPr>
              <a:t>or no access to the location to </a:t>
            </a:r>
            <a:r>
              <a:rPr lang="en-US" sz="1600" dirty="0" smtClean="0">
                <a:latin typeface="Calibri Light" panose="020F0302020204030204" pitchFamily="34" charset="0"/>
              </a:rPr>
              <a:t>implement</a:t>
            </a:r>
            <a:endParaRPr lang="en-US" sz="1600" dirty="0">
              <a:latin typeface="Calibri Light" panose="020F0302020204030204" pitchFamily="34" charset="0"/>
            </a:endParaRPr>
          </a:p>
          <a:p>
            <a:pPr lvl="0" algn="just"/>
            <a:r>
              <a:rPr lang="en-US" sz="1600" dirty="0">
                <a:solidFill>
                  <a:srgbClr val="0070C0"/>
                </a:solidFill>
                <a:latin typeface="Calibri Light" panose="020F0302020204030204" pitchFamily="34" charset="0"/>
              </a:rPr>
              <a:t>In </a:t>
            </a:r>
            <a:r>
              <a:rPr lang="en-US" sz="16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pipeline</a:t>
            </a:r>
            <a:r>
              <a:rPr lang="en-US" sz="1600" dirty="0" smtClean="0">
                <a:latin typeface="Calibri Light" panose="020F0302020204030204" pitchFamily="34" charset="0"/>
              </a:rPr>
              <a:t>: Purchase </a:t>
            </a:r>
            <a:r>
              <a:rPr lang="en-US" sz="1600" dirty="0">
                <a:latin typeface="Calibri Light" panose="020F0302020204030204" pitchFamily="34" charset="0"/>
              </a:rPr>
              <a:t>o</a:t>
            </a:r>
            <a:r>
              <a:rPr lang="en-US" sz="1600" dirty="0" smtClean="0">
                <a:latin typeface="Calibri Light" panose="020F0302020204030204" pitchFamily="34" charset="0"/>
              </a:rPr>
              <a:t>rder </a:t>
            </a:r>
            <a:r>
              <a:rPr lang="en-US" sz="1600" dirty="0">
                <a:latin typeface="Calibri Light" panose="020F0302020204030204" pitchFamily="34" charset="0"/>
              </a:rPr>
              <a:t>signed / funding </a:t>
            </a:r>
            <a:r>
              <a:rPr lang="en-US" sz="1600" dirty="0" smtClean="0">
                <a:latin typeface="Calibri Light" panose="020F0302020204030204" pitchFamily="34" charset="0"/>
              </a:rPr>
              <a:t>secured</a:t>
            </a:r>
            <a:endParaRPr lang="en-US" sz="1600" dirty="0">
              <a:latin typeface="Calibri Light" panose="020F0302020204030204" pitchFamily="34" charset="0"/>
            </a:endParaRPr>
          </a:p>
          <a:p>
            <a:pPr lvl="0" algn="just"/>
            <a:r>
              <a:rPr lang="en-US" sz="1600" dirty="0">
                <a:solidFill>
                  <a:srgbClr val="0070C0"/>
                </a:solidFill>
                <a:latin typeface="Calibri Light" panose="020F0302020204030204" pitchFamily="34" charset="0"/>
              </a:rPr>
              <a:t>In </a:t>
            </a:r>
            <a:r>
              <a:rPr lang="en-US" sz="16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stock: </a:t>
            </a:r>
            <a:r>
              <a:rPr lang="en-US" sz="1600" dirty="0" smtClean="0">
                <a:latin typeface="Calibri Light" panose="020F0302020204030204" pitchFamily="34" charset="0"/>
              </a:rPr>
              <a:t>In </a:t>
            </a:r>
            <a:r>
              <a:rPr lang="en-US" sz="1600" dirty="0">
                <a:latin typeface="Calibri Light" panose="020F0302020204030204" pitchFamily="34" charset="0"/>
              </a:rPr>
              <a:t>country and in </a:t>
            </a:r>
            <a:r>
              <a:rPr lang="en-US" sz="1600" dirty="0" smtClean="0">
                <a:latin typeface="Calibri Light" panose="020F0302020204030204" pitchFamily="34" charset="0"/>
              </a:rPr>
              <a:t>warehouse</a:t>
            </a:r>
            <a:endParaRPr lang="en-US" sz="1600" dirty="0">
              <a:latin typeface="Calibri Light" panose="020F0302020204030204" pitchFamily="34" charset="0"/>
            </a:endParaRPr>
          </a:p>
          <a:p>
            <a:pPr lvl="0" algn="just"/>
            <a:r>
              <a:rPr lang="en-US" sz="16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Pre-positioned: </a:t>
            </a:r>
            <a:r>
              <a:rPr lang="en-US" sz="1600" dirty="0" smtClean="0">
                <a:latin typeface="Calibri Light" panose="020F0302020204030204" pitchFamily="34" charset="0"/>
              </a:rPr>
              <a:t>In sub-warehouse </a:t>
            </a:r>
            <a:r>
              <a:rPr lang="en-US" sz="1600" dirty="0">
                <a:latin typeface="Calibri Light" panose="020F0302020204030204" pitchFamily="34" charset="0"/>
              </a:rPr>
              <a:t>or at a set location (camp </a:t>
            </a:r>
            <a:r>
              <a:rPr lang="en-US" sz="1600" dirty="0" smtClean="0">
                <a:latin typeface="Calibri Light" panose="020F0302020204030204" pitchFamily="34" charset="0"/>
              </a:rPr>
              <a:t>etc.) </a:t>
            </a:r>
            <a:r>
              <a:rPr lang="en-US" sz="1600" dirty="0">
                <a:latin typeface="Calibri Light" panose="020F0302020204030204" pitchFamily="34" charset="0"/>
              </a:rPr>
              <a:t>ready for </a:t>
            </a:r>
            <a:r>
              <a:rPr lang="en-US" sz="1600" dirty="0" smtClean="0">
                <a:latin typeface="Calibri Light" panose="020F0302020204030204" pitchFamily="34" charset="0"/>
              </a:rPr>
              <a:t>distribution</a:t>
            </a:r>
            <a:endParaRPr lang="en-US" sz="1600" dirty="0">
              <a:latin typeface="Calibri Light" panose="020F0302020204030204" pitchFamily="34" charset="0"/>
            </a:endParaRPr>
          </a:p>
          <a:p>
            <a:pPr lvl="0" algn="just"/>
            <a:r>
              <a:rPr lang="en-US" sz="16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Planned: </a:t>
            </a:r>
            <a:r>
              <a:rPr lang="en-US" sz="1600" dirty="0" smtClean="0">
                <a:latin typeface="Calibri Light" panose="020F0302020204030204" pitchFamily="34" charset="0"/>
              </a:rPr>
              <a:t>Distribution </a:t>
            </a:r>
            <a:r>
              <a:rPr lang="en-US" sz="1600" dirty="0">
                <a:latin typeface="Calibri Light" panose="020F0302020204030204" pitchFamily="34" charset="0"/>
              </a:rPr>
              <a:t>plan for coming two weeks (when and where</a:t>
            </a:r>
            <a:r>
              <a:rPr lang="en-US" sz="1600" dirty="0" smtClean="0">
                <a:latin typeface="Calibri Light" panose="020F0302020204030204" pitchFamily="34" charset="0"/>
              </a:rPr>
              <a:t>)</a:t>
            </a:r>
            <a:endParaRPr lang="en-US" sz="1600" dirty="0">
              <a:latin typeface="Calibri Light" panose="020F0302020204030204" pitchFamily="34" charset="0"/>
            </a:endParaRPr>
          </a:p>
          <a:p>
            <a:pPr lvl="0" algn="just"/>
            <a:r>
              <a:rPr lang="en-US" sz="16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Completed:</a:t>
            </a:r>
            <a:r>
              <a:rPr lang="en-US" sz="1600" dirty="0" smtClean="0">
                <a:latin typeface="Calibri Light" panose="020F0302020204030204" pitchFamily="34" charset="0"/>
              </a:rPr>
              <a:t> Distributed/implemented, should </a:t>
            </a:r>
            <a:r>
              <a:rPr lang="en-US" sz="1600" dirty="0">
                <a:latin typeface="Calibri Light" panose="020F0302020204030204" pitchFamily="34" charset="0"/>
              </a:rPr>
              <a:t>be uploaded </a:t>
            </a:r>
            <a:r>
              <a:rPr lang="en-US" sz="1600" dirty="0" smtClean="0">
                <a:latin typeface="Calibri Light" panose="020F0302020204030204" pitchFamily="34" charset="0"/>
              </a:rPr>
              <a:t>via Kobo form</a:t>
            </a:r>
          </a:p>
          <a:p>
            <a:pPr lvl="0" algn="just"/>
            <a:endParaRPr lang="en-US" sz="1600" dirty="0">
              <a:latin typeface="Calibri Light" panose="020F0302020204030204" pitchFamily="34" charset="0"/>
            </a:endParaRPr>
          </a:p>
          <a:p>
            <a:pPr lvl="0" algn="just"/>
            <a:r>
              <a:rPr lang="en-US" sz="1600" dirty="0" smtClean="0">
                <a:latin typeface="Calibri Light" panose="020F0302020204030204" pitchFamily="34" charset="0"/>
              </a:rPr>
              <a:t>Updated Master Sheet, Infographics/Dashboards and 3W</a:t>
            </a:r>
            <a:endParaRPr lang="en-US" sz="1600" dirty="0">
              <a:latin typeface="Calibri Light" panose="020F0302020204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46912"/>
            <a:ext cx="8118629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GB" sz="2400" b="0" dirty="0">
                <a:solidFill>
                  <a:schemeClr val="tx1"/>
                </a:solidFill>
                <a:latin typeface="Calibri Light" panose="020F0302020204030204" pitchFamily="34" charset="0"/>
              </a:rPr>
              <a:t>2</a:t>
            </a:r>
            <a:r>
              <a:rPr lang="en-GB" sz="2400" b="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.</a:t>
            </a:r>
            <a:r>
              <a:rPr lang="en-GB" sz="2400" b="0" dirty="0">
                <a:solidFill>
                  <a:schemeClr val="tx1"/>
                </a:solidFill>
                <a:latin typeface="Calibri Light" panose="020F0302020204030204" pitchFamily="34" charset="0"/>
              </a:rPr>
              <a:t>	Information Management Update</a:t>
            </a:r>
            <a:endParaRPr lang="en-US" sz="2400" b="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83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6</a:t>
            </a:fld>
            <a:endParaRPr lang="en-GB">
              <a:latin typeface="Calibri"/>
            </a:endParaRPr>
          </a:p>
        </p:txBody>
      </p:sp>
      <p:pic>
        <p:nvPicPr>
          <p:cNvPr id="2050" name="Picture 2" descr="C:\Users\mtia\Pictures\24Jan Mosul Shel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65"/>
            <a:ext cx="9144000" cy="512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91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7</a:t>
            </a:fld>
            <a:endParaRPr lang="en-GB">
              <a:latin typeface="Calibri"/>
            </a:endParaRPr>
          </a:p>
        </p:txBody>
      </p:sp>
      <p:pic>
        <p:nvPicPr>
          <p:cNvPr id="3074" name="Picture 2" descr="C:\Users\mtia\Pictures\24Jan Mosul NF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99"/>
            <a:ext cx="9144000" cy="508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85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8</a:t>
            </a:fld>
            <a:endParaRPr lang="en-GB">
              <a:latin typeface="Calibri"/>
            </a:endParaRPr>
          </a:p>
        </p:txBody>
      </p:sp>
      <p:pic>
        <p:nvPicPr>
          <p:cNvPr id="4098" name="Picture 2" descr="C:\Users\mtia\Pictures\24Jan Mosul shelt 3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" y="21265"/>
            <a:ext cx="9133367" cy="512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08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9</a:t>
            </a:fld>
            <a:endParaRPr lang="en-GB">
              <a:latin typeface="Calibri"/>
            </a:endParaRPr>
          </a:p>
        </p:txBody>
      </p:sp>
      <p:pic>
        <p:nvPicPr>
          <p:cNvPr id="5122" name="Picture 2" descr="C:\Users\mtia\Pictures\24Jan Mosul NFI 3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35"/>
            <a:ext cx="9144000" cy="509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12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elter Cluster Red Theme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helter Cluster Red Theme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AD2A9EA0-4CE9-4A25-B809-D1F4F74731F1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145E2856-19BA-425F-803A-C89D2B7302BA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16498</TotalTime>
  <Words>904</Words>
  <Application>Microsoft Office PowerPoint</Application>
  <PresentationFormat>On-screen Show (16:9)</PresentationFormat>
  <Paragraphs>159</Paragraphs>
  <Slides>18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Shelter Cluster Red Theme</vt:lpstr>
      <vt:lpstr>1_Shelter Cluster Red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Winterization Kits</dc:title>
  <dc:creator>Bo Hurkmans</dc:creator>
  <cp:lastModifiedBy>TIA Michel</cp:lastModifiedBy>
  <cp:revision>1426</cp:revision>
  <cp:lastPrinted>2014-10-29T09:34:43Z</cp:lastPrinted>
  <dcterms:created xsi:type="dcterms:W3CDTF">2014-10-08T08:24:30Z</dcterms:created>
  <dcterms:modified xsi:type="dcterms:W3CDTF">2017-02-06T19:32:43Z</dcterms:modified>
</cp:coreProperties>
</file>