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37"/>
  </p:notesMasterIdLst>
  <p:sldIdLst>
    <p:sldId id="265" r:id="rId6"/>
    <p:sldId id="491" r:id="rId7"/>
    <p:sldId id="504" r:id="rId8"/>
    <p:sldId id="489" r:id="rId9"/>
    <p:sldId id="519" r:id="rId10"/>
    <p:sldId id="520" r:id="rId11"/>
    <p:sldId id="521" r:id="rId12"/>
    <p:sldId id="494" r:id="rId13"/>
    <p:sldId id="496" r:id="rId14"/>
    <p:sldId id="497" r:id="rId15"/>
    <p:sldId id="498" r:id="rId16"/>
    <p:sldId id="522" r:id="rId17"/>
    <p:sldId id="469" r:id="rId18"/>
    <p:sldId id="503" r:id="rId19"/>
    <p:sldId id="512" r:id="rId20"/>
    <p:sldId id="513" r:id="rId21"/>
    <p:sldId id="517" r:id="rId22"/>
    <p:sldId id="518" r:id="rId23"/>
    <p:sldId id="516" r:id="rId24"/>
    <p:sldId id="511" r:id="rId25"/>
    <p:sldId id="523" r:id="rId26"/>
    <p:sldId id="524" r:id="rId27"/>
    <p:sldId id="525" r:id="rId28"/>
    <p:sldId id="526" r:id="rId29"/>
    <p:sldId id="527" r:id="rId30"/>
    <p:sldId id="528" r:id="rId31"/>
    <p:sldId id="529" r:id="rId32"/>
    <p:sldId id="530" r:id="rId33"/>
    <p:sldId id="510" r:id="rId34"/>
    <p:sldId id="506" r:id="rId35"/>
    <p:sldId id="391" r:id="rId36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2358" autoAdjust="0"/>
  </p:normalViewPr>
  <p:slideViewPr>
    <p:cSldViewPr snapToGrid="0" snapToObjects="1">
      <p:cViewPr varScale="1">
        <p:scale>
          <a:sx n="93" d="100"/>
          <a:sy n="93" d="100"/>
        </p:scale>
        <p:origin x="618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5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068" y="141481"/>
            <a:ext cx="7772400" cy="54006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C36622-C006-44F1-B415-96F9681A1735}" type="datetimeFigureOut">
              <a:rPr lang="en-GB" smtClean="0"/>
              <a:t>01/02/2017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IOM FLOOD PREVENTION – QAYYARA E.SITE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1600" cy="78603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78603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6512" y="478599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coord.iraq@sheltercluster.org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coordroving.iraq@shelterclus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ord2.iraq@sheltercluster.org" TargetMode="External"/><Relationship Id="rId5" Type="http://schemas.openxmlformats.org/officeDocument/2006/relationships/hyperlink" Target="mailto:coord4.iraq@sheltercluster.org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im2.iraq@sheltercluster.org" TargetMode="Externa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h/jkkc1ln758dbffa/AAAp0sxMghFI-n4149tXm35la?dl=0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uflahi@un.org" TargetMode="External"/><Relationship Id="rId3" Type="http://schemas.openxmlformats.org/officeDocument/2006/relationships/hyperlink" Target="mailto:COSTAREL@unhcr.org" TargetMode="External"/><Relationship Id="rId7" Type="http://schemas.openxmlformats.org/officeDocument/2006/relationships/hyperlink" Target="mailto:strangio@un.org" TargetMode="External"/><Relationship Id="rId2" Type="http://schemas.openxmlformats.org/officeDocument/2006/relationships/hyperlink" Target="mailto:coordroving.iraq@shelterclus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lakamo@unhcr.org" TargetMode="External"/><Relationship Id="rId5" Type="http://schemas.openxmlformats.org/officeDocument/2006/relationships/hyperlink" Target="mailto:lindent@un.org" TargetMode="External"/><Relationship Id="rId4" Type="http://schemas.openxmlformats.org/officeDocument/2006/relationships/hyperlink" Target="mailto:Julie.vanderwiel@wfp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hyperlink" Target="http://sheltercluster.org/response/ira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KR-I</a:t>
            </a:r>
            <a:endParaRPr lang="en-US" sz="24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6088" indent="-446088">
              <a:buFont typeface="+mj-lt"/>
              <a:buAutoNum type="arabicPeriod"/>
            </a:pPr>
            <a:r>
              <a:rPr lang="en-US" dirty="0" smtClean="0"/>
              <a:t>Introductions and Action Points</a:t>
            </a:r>
            <a:endParaRPr lang="en-GB" dirty="0" smtClean="0"/>
          </a:p>
          <a:p>
            <a:pPr marL="446088" lvl="0" indent="-446088">
              <a:buFont typeface="+mj-lt"/>
              <a:buAutoNum type="arabicPeriod"/>
            </a:pPr>
            <a:r>
              <a:rPr lang="en-GB" dirty="0" smtClean="0"/>
              <a:t>Update </a:t>
            </a:r>
            <a:r>
              <a:rPr lang="en-GB" dirty="0"/>
              <a:t>on 2017 </a:t>
            </a:r>
            <a:r>
              <a:rPr lang="en-GB" dirty="0" smtClean="0"/>
              <a:t>HRP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 smtClean="0"/>
              <a:t>Information Management</a:t>
            </a:r>
            <a:endParaRPr lang="en-GB" dirty="0"/>
          </a:p>
          <a:p>
            <a:pPr marL="446088" lvl="0" indent="-446088">
              <a:buFont typeface="+mj-lt"/>
              <a:buAutoNum type="arabicPeriod"/>
            </a:pPr>
            <a:r>
              <a:rPr lang="en-GB" dirty="0" smtClean="0"/>
              <a:t>Cluster Technical Guidelines – Information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 smtClean="0"/>
              <a:t>ESKs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 smtClean="0"/>
              <a:t>Distribution Guidelines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 smtClean="0"/>
              <a:t>Global Shelter Cluster and training opportunity</a:t>
            </a:r>
            <a:endParaRPr lang="en-GB" dirty="0"/>
          </a:p>
          <a:p>
            <a:pPr marL="446088" indent="-446088">
              <a:buFont typeface="+mj-lt"/>
              <a:buAutoNum type="arabicPeriod"/>
            </a:pPr>
            <a:r>
              <a:rPr lang="en-GB" dirty="0" smtClean="0"/>
              <a:t>AOB</a:t>
            </a:r>
            <a:endParaRPr lang="en-GB" dirty="0"/>
          </a:p>
          <a:p>
            <a:pPr algn="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Wednesday, 1</a:t>
            </a:r>
            <a:r>
              <a:rPr lang="en-US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February 2017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pic>
        <p:nvPicPr>
          <p:cNvPr id="4098" name="Picture 2" descr="C:\Users\mtia\Pictures\Mosul Shelter OPS presence 29Jan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" y="2498"/>
            <a:ext cx="9112488" cy="51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pic>
        <p:nvPicPr>
          <p:cNvPr id="5122" name="Picture 2" descr="C:\Users\mtia\Pictures\Mosul NFI OPS presence 29Jan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" y="-7398"/>
            <a:ext cx="9128254" cy="515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12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5631" y="754460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§"/>
            </a:pPr>
            <a:r>
              <a:rPr lang="en-US" sz="1600" dirty="0">
                <a:latin typeface="Calibri Light" panose="020F0302020204030204" pitchFamily="34" charset="0"/>
              </a:rPr>
              <a:t>Reporting – Cluster Indicators and Activity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Cluster operational indicators to be uploaded into 2017 Activity Info: will be shared once completed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Shelter and NFI Cluster will have a separate database in Activity Info but linked to the Inter-cluster one.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No 4W matrix will be developed in 2017 / only Into </a:t>
            </a:r>
            <a:r>
              <a:rPr lang="en-US" sz="1600" dirty="0">
                <a:latin typeface="Calibri Light" panose="020F0302020204030204" pitchFamily="34" charset="0"/>
              </a:rPr>
              <a:t>Activity </a:t>
            </a:r>
            <a:r>
              <a:rPr lang="en-US" sz="1600" dirty="0" smtClean="0">
                <a:latin typeface="Calibri Light" panose="020F0302020204030204" pitchFamily="34" charset="0"/>
              </a:rPr>
              <a:t>Info as the </a:t>
            </a:r>
            <a:r>
              <a:rPr lang="en-US" sz="1600" dirty="0">
                <a:latin typeface="Calibri Light" panose="020F0302020204030204" pitchFamily="34" charset="0"/>
              </a:rPr>
              <a:t>inter-cluster reporting platform.</a:t>
            </a:r>
          </a:p>
          <a:p>
            <a:pPr marL="457200" lvl="1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Calibri Light" panose="020F0302020204030204" pitchFamily="34" charset="0"/>
            </a:endParaRPr>
          </a:p>
          <a:p>
            <a:r>
              <a:rPr lang="en-GB" sz="1600" dirty="0" smtClean="0">
                <a:latin typeface="Calibri Light" panose="020F0302020204030204" pitchFamily="34" charset="0"/>
              </a:rPr>
              <a:t>Remember that all IM products and other relevant cluster supporting tool are available on the </a:t>
            </a:r>
            <a:r>
              <a:rPr lang="en-GB" sz="1600" dirty="0">
                <a:latin typeface="Calibri Light" panose="020F0302020204030204" pitchFamily="34" charset="0"/>
              </a:rPr>
              <a:t>cluster webpage: </a:t>
            </a:r>
            <a:r>
              <a:rPr lang="en-GB" sz="16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GB" sz="16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GB" sz="1600" dirty="0" smtClean="0">
                <a:latin typeface="Calibri Light" panose="020F0302020204030204" pitchFamily="34" charset="0"/>
              </a:rPr>
              <a:t> </a:t>
            </a:r>
            <a:endParaRPr lang="en-US" sz="1600" dirty="0" smtClean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727"/>
            <a:ext cx="8229600" cy="405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New resources on website:</a:t>
            </a:r>
          </a:p>
          <a:p>
            <a:r>
              <a:rPr lang="en-US" sz="2000" dirty="0" smtClean="0"/>
              <a:t>Resources for Kerosene, Propane and other flammable liquid and gas storage and use</a:t>
            </a:r>
          </a:p>
          <a:p>
            <a:r>
              <a:rPr lang="en-US" sz="2000" dirty="0"/>
              <a:t>Kerosene versus LPG Gas Cooking Stove Information Note</a:t>
            </a:r>
          </a:p>
          <a:p>
            <a:r>
              <a:rPr lang="en-US" sz="2000" dirty="0" smtClean="0"/>
              <a:t>Tent Information note (no comments were received)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Under preparation:</a:t>
            </a:r>
          </a:p>
          <a:p>
            <a:r>
              <a:rPr lang="en-US" sz="2000" dirty="0" err="1" smtClean="0"/>
              <a:t>Climatisation</a:t>
            </a:r>
            <a:r>
              <a:rPr lang="en-US" sz="2000" dirty="0" smtClean="0"/>
              <a:t> Guidelines – winter and summer</a:t>
            </a:r>
          </a:p>
          <a:p>
            <a:r>
              <a:rPr lang="en-US" sz="2000" dirty="0" smtClean="0"/>
              <a:t>NFI Guidelines v11 – will be sent out today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444751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 smtClean="0">
                <a:latin typeface="Calibri Light" panose="020F0302020204030204" pitchFamily="34" charset="0"/>
              </a:rPr>
              <a:t>4.	</a:t>
            </a:r>
            <a:r>
              <a:rPr lang="en-GB" sz="2400" b="0" dirty="0" smtClean="0">
                <a:solidFill>
                  <a:srgbClr val="0070C0"/>
                </a:solidFill>
                <a:latin typeface="+mj-lt"/>
              </a:rPr>
              <a:t>Cluster </a:t>
            </a:r>
            <a:r>
              <a:rPr lang="en-GB" sz="2400" b="0" dirty="0">
                <a:solidFill>
                  <a:srgbClr val="0070C0"/>
                </a:solidFill>
                <a:latin typeface="+mj-lt"/>
              </a:rPr>
              <a:t>Technical Guidelines – </a:t>
            </a:r>
            <a:r>
              <a:rPr lang="en-GB" sz="2400" b="0" dirty="0" smtClean="0">
                <a:solidFill>
                  <a:srgbClr val="0070C0"/>
                </a:solidFill>
                <a:latin typeface="+mj-lt"/>
              </a:rPr>
              <a:t>Information</a:t>
            </a:r>
            <a:endParaRPr lang="en-GB" sz="2400" b="0" dirty="0">
              <a:solidFill>
                <a:srgbClr val="0070C0"/>
              </a:solidFill>
              <a:latin typeface="+mj-lt"/>
            </a:endParaRP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272" y="240360"/>
            <a:ext cx="8198528" cy="405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5</a:t>
            </a:r>
            <a:r>
              <a:rPr lang="en-US" sz="2000" dirty="0" smtClean="0">
                <a:solidFill>
                  <a:srgbClr val="0070C0"/>
                </a:solidFill>
              </a:rPr>
              <a:t>. 	Shelter/NFI has held 3 ESK trainings to date for NGO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0850" y="898947"/>
            <a:ext cx="9185701" cy="2546299"/>
            <a:chOff x="89214" y="1855467"/>
            <a:chExt cx="8915168" cy="23565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4" r="8787"/>
            <a:stretch/>
          </p:blipFill>
          <p:spPr>
            <a:xfrm>
              <a:off x="89214" y="1855467"/>
              <a:ext cx="2230244" cy="23565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4" r="15623"/>
            <a:stretch/>
          </p:blipFill>
          <p:spPr>
            <a:xfrm>
              <a:off x="2314111" y="1855467"/>
              <a:ext cx="3401121" cy="23565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0" t="13009" r="19414" b="6991"/>
            <a:stretch/>
          </p:blipFill>
          <p:spPr>
            <a:xfrm>
              <a:off x="5715232" y="1855467"/>
              <a:ext cx="3289150" cy="2356584"/>
            </a:xfrm>
            <a:prstGeom prst="rect">
              <a:avLst/>
            </a:prstGeom>
          </p:spPr>
        </p:pic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32121" y="3964876"/>
            <a:ext cx="2232626" cy="405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With support from: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33" y="4288765"/>
            <a:ext cx="1825585" cy="66073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22" y="3558526"/>
            <a:ext cx="2698608" cy="631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21" y="3602229"/>
            <a:ext cx="1152128" cy="13507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927" y="3597774"/>
            <a:ext cx="1337203" cy="13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 ESK Training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222626"/>
            <a:ext cx="989223" cy="10112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2" y="256753"/>
            <a:ext cx="999308" cy="113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361" y="1383618"/>
            <a:ext cx="804496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pPr>
              <a:tabLst>
                <a:tab pos="1081088" algn="l"/>
              </a:tabLst>
            </a:pPr>
            <a:r>
              <a:rPr lang="en-US" sz="1600" dirty="0"/>
              <a:t>Date: </a:t>
            </a:r>
            <a:r>
              <a:rPr lang="en-US" sz="1600" dirty="0" smtClean="0"/>
              <a:t>	21.01.2017</a:t>
            </a:r>
            <a:endParaRPr lang="en-US" sz="1600" dirty="0"/>
          </a:p>
          <a:p>
            <a:pPr>
              <a:tabLst>
                <a:tab pos="1081088" algn="l"/>
              </a:tabLst>
            </a:pPr>
            <a:r>
              <a:rPr lang="en-US" sz="1600" dirty="0"/>
              <a:t>Place: </a:t>
            </a:r>
            <a:r>
              <a:rPr lang="en-US" sz="1600" dirty="0" smtClean="0"/>
              <a:t>	PIN </a:t>
            </a:r>
            <a:r>
              <a:rPr lang="en-US" sz="1600" dirty="0"/>
              <a:t>Field Office </a:t>
            </a:r>
            <a:r>
              <a:rPr lang="en-US" sz="1600" dirty="0" err="1"/>
              <a:t>Kalak</a:t>
            </a:r>
            <a:endParaRPr lang="en-US" sz="1600" dirty="0"/>
          </a:p>
          <a:p>
            <a:pPr>
              <a:tabLst>
                <a:tab pos="1081088" algn="l"/>
              </a:tabLst>
            </a:pPr>
            <a:r>
              <a:rPr lang="en-US" sz="1600" dirty="0"/>
              <a:t>Participants: 14 PIN field and education </a:t>
            </a:r>
            <a:endParaRPr lang="en-US" sz="1600" dirty="0" smtClean="0"/>
          </a:p>
          <a:p>
            <a:pPr>
              <a:tabLst>
                <a:tab pos="1081088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officers</a:t>
            </a:r>
            <a:endParaRPr lang="en-US" sz="1600" dirty="0"/>
          </a:p>
          <a:p>
            <a:pPr>
              <a:tabLst>
                <a:tab pos="1081088" algn="l"/>
              </a:tabLst>
            </a:pPr>
            <a:r>
              <a:rPr lang="en-US" sz="1600" dirty="0"/>
              <a:t>Supervisors: Dominika Rypa, Andrea </a:t>
            </a:r>
            <a:r>
              <a:rPr lang="en-US" sz="1600" dirty="0" err="1" smtClean="0"/>
              <a:t>Quaden</a:t>
            </a:r>
            <a:endParaRPr lang="en-US" sz="1600" dirty="0"/>
          </a:p>
          <a:p>
            <a:pPr>
              <a:tabLst>
                <a:tab pos="1081088" algn="l"/>
              </a:tabLst>
            </a:pPr>
            <a:r>
              <a:rPr lang="en-US" sz="1600" dirty="0" smtClean="0"/>
              <a:t>	PIN </a:t>
            </a:r>
            <a:r>
              <a:rPr lang="en-US" sz="1600" dirty="0"/>
              <a:t>Emergency </a:t>
            </a:r>
            <a:r>
              <a:rPr lang="en-US" sz="1600" dirty="0" err="1"/>
              <a:t>Progr</a:t>
            </a:r>
            <a:r>
              <a:rPr lang="en-US" sz="1600" dirty="0"/>
              <a:t>. Managers</a:t>
            </a:r>
          </a:p>
          <a:p>
            <a:pPr>
              <a:tabLst>
                <a:tab pos="1081088" algn="l"/>
              </a:tabLst>
            </a:pPr>
            <a:r>
              <a:rPr lang="en-US" sz="1600" dirty="0"/>
              <a:t>Facilitators:  Ryan Smith, Michael </a:t>
            </a:r>
            <a:r>
              <a:rPr lang="en-US" sz="1600" dirty="0" err="1" smtClean="0"/>
              <a:t>Gloeckle</a:t>
            </a:r>
            <a:endParaRPr lang="en-US" sz="1600" dirty="0" smtClean="0"/>
          </a:p>
          <a:p>
            <a:pPr>
              <a:tabLst>
                <a:tab pos="1081088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Shelter </a:t>
            </a:r>
            <a:r>
              <a:rPr lang="en-US" sz="1600" dirty="0"/>
              <a:t>Cluster</a:t>
            </a:r>
          </a:p>
          <a:p>
            <a:endParaRPr lang="en-US" sz="1600" dirty="0"/>
          </a:p>
          <a:p>
            <a:r>
              <a:rPr lang="en-US" sz="1600" dirty="0"/>
              <a:t>Theoretical and Practical </a:t>
            </a:r>
            <a:r>
              <a:rPr lang="en-US" sz="1600" dirty="0" smtClean="0"/>
              <a:t>Training </a:t>
            </a:r>
            <a:endParaRPr lang="en-US" sz="1600" dirty="0"/>
          </a:p>
          <a:p>
            <a:r>
              <a:rPr lang="en-US" sz="1600" dirty="0"/>
              <a:t>with a focus on BESK </a:t>
            </a:r>
          </a:p>
          <a:p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0235" y="1537037"/>
            <a:ext cx="3949063" cy="29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194213"/>
            <a:ext cx="6172200" cy="857250"/>
          </a:xfrm>
        </p:spPr>
        <p:txBody>
          <a:bodyPr>
            <a:normAutofit/>
          </a:bodyPr>
          <a:lstStyle/>
          <a:p>
            <a:r>
              <a:rPr lang="en-US" sz="1800" dirty="0"/>
              <a:t>SESSION 1 – THEORETICAL </a:t>
            </a:r>
            <a:r>
              <a:rPr lang="en-US" sz="1800" dirty="0" smtClean="0"/>
              <a:t>TRAINING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2098" y="843559"/>
            <a:ext cx="7794702" cy="1553953"/>
          </a:xfrm>
        </p:spPr>
        <p:txBody>
          <a:bodyPr>
            <a:normAutofit/>
          </a:bodyPr>
          <a:lstStyle/>
          <a:p>
            <a:r>
              <a:rPr lang="en-US" sz="1600" dirty="0"/>
              <a:t>Expectations</a:t>
            </a:r>
          </a:p>
          <a:p>
            <a:r>
              <a:rPr lang="en-US" sz="1600" dirty="0"/>
              <a:t>What is </a:t>
            </a:r>
            <a:r>
              <a:rPr lang="en-US" sz="1600" dirty="0" smtClean="0"/>
              <a:t>shelter?</a:t>
            </a:r>
          </a:p>
          <a:p>
            <a:pPr lvl="1"/>
            <a:r>
              <a:rPr lang="en-US" sz="1600" dirty="0" smtClean="0"/>
              <a:t>Shelter </a:t>
            </a:r>
            <a:r>
              <a:rPr lang="en-US" sz="1600" dirty="0"/>
              <a:t>as a human </a:t>
            </a:r>
            <a:r>
              <a:rPr lang="en-US" sz="1600" dirty="0" smtClean="0"/>
              <a:t>right?</a:t>
            </a:r>
          </a:p>
          <a:p>
            <a:pPr lvl="1"/>
            <a:r>
              <a:rPr lang="en-US" sz="1600" dirty="0" smtClean="0"/>
              <a:t>Four </a:t>
            </a:r>
            <a:r>
              <a:rPr lang="en-US" sz="1600" dirty="0"/>
              <a:t>things shelter provides (in the Mosul context)</a:t>
            </a:r>
          </a:p>
          <a:p>
            <a:r>
              <a:rPr lang="en-US" sz="1600" dirty="0"/>
              <a:t>How to construct a shelter</a:t>
            </a: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7694" y="2454720"/>
            <a:ext cx="2160240" cy="2268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24" y="2508726"/>
            <a:ext cx="3312370" cy="24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194213"/>
            <a:ext cx="6172200" cy="857250"/>
          </a:xfrm>
        </p:spPr>
        <p:txBody>
          <a:bodyPr>
            <a:normAutofit/>
          </a:bodyPr>
          <a:lstStyle/>
          <a:p>
            <a:r>
              <a:rPr lang="en-US" sz="1800" dirty="0"/>
              <a:t>SESSION 2 – PRACTICAL TRAINING</a:t>
            </a:r>
            <a:endParaRPr lang="en-US" sz="18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2098" y="843559"/>
            <a:ext cx="7794702" cy="1553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The team was split in two:</a:t>
            </a:r>
          </a:p>
          <a:p>
            <a:endParaRPr lang="en-US" sz="1600" dirty="0"/>
          </a:p>
          <a:p>
            <a:r>
              <a:rPr lang="en-US" sz="1600" dirty="0"/>
              <a:t>Team Omar: Building a shelter attached to a structure</a:t>
            </a:r>
          </a:p>
          <a:p>
            <a:r>
              <a:rPr lang="en-US" sz="1600" dirty="0"/>
              <a:t>Team Art: Building a shelter in the open space</a:t>
            </a: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2961" y="1598821"/>
            <a:ext cx="3602415" cy="2507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4" y="2232677"/>
            <a:ext cx="3564396" cy="24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194213"/>
            <a:ext cx="6172200" cy="857250"/>
          </a:xfrm>
        </p:spPr>
        <p:txBody>
          <a:bodyPr>
            <a:normAutofit/>
          </a:bodyPr>
          <a:lstStyle/>
          <a:p>
            <a:r>
              <a:rPr lang="en-US" sz="1800" dirty="0"/>
              <a:t>SESSION 2 – PRACTICAL TRAINING</a:t>
            </a:r>
            <a:endParaRPr lang="en-US" sz="18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2098" y="843559"/>
            <a:ext cx="7794702" cy="913005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Practical advise to strengthen the shelter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Technical advise to construct basic shelter for </a:t>
            </a:r>
            <a:r>
              <a:rPr lang="en-US" sz="1600" dirty="0" err="1"/>
              <a:t>Bartella</a:t>
            </a:r>
            <a:r>
              <a:rPr lang="en-US" sz="1600" dirty="0"/>
              <a:t> Screening Site, where PIN planned to intervene the following day</a:t>
            </a: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01" y="1756564"/>
            <a:ext cx="5349798" cy="32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3274" y="1060277"/>
            <a:ext cx="6431466" cy="3106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50" dirty="0"/>
          </a:p>
          <a:p>
            <a:r>
              <a:rPr lang="en-US" sz="1800" dirty="0" smtClean="0"/>
              <a:t>BESK </a:t>
            </a:r>
            <a:r>
              <a:rPr lang="en-US" sz="1800" dirty="0"/>
              <a:t>material is not sufficient, some items are missing, quality of the tarp is not high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BESK has limitations in terms of the shelter it can provides</a:t>
            </a:r>
          </a:p>
          <a:p>
            <a:r>
              <a:rPr lang="en-US" sz="1800" dirty="0"/>
              <a:t>The team learnt how to support beneficiaries in using the BESK </a:t>
            </a:r>
          </a:p>
          <a:p>
            <a:r>
              <a:rPr lang="en-US" sz="1800" dirty="0"/>
              <a:t>Importance of IEC  or support from the team on the ground</a:t>
            </a:r>
          </a:p>
          <a:p>
            <a:r>
              <a:rPr lang="en-US" sz="1800" dirty="0"/>
              <a:t>In general, </a:t>
            </a:r>
            <a:r>
              <a:rPr lang="en-US" sz="1800" dirty="0" smtClean="0"/>
              <a:t>shelter </a:t>
            </a:r>
            <a:r>
              <a:rPr lang="en-US" sz="1800" dirty="0"/>
              <a:t>trainings are essential for the team to understand what they distribute, which challenges kits pose, how to support beneficiaries in using shelter </a:t>
            </a:r>
            <a:r>
              <a:rPr lang="en-US" sz="1800" dirty="0" smtClean="0"/>
              <a:t>kits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485900" y="340591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1800" dirty="0" smtClean="0"/>
              <a:t>Lessons Learned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4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>
                <a:latin typeface="Calibri Light" panose="020F0302020204030204" pitchFamily="34" charset="0"/>
              </a:rPr>
              <a:t>0</a:t>
            </a:r>
            <a:r>
              <a:rPr lang="en-US" sz="2400" b="0" dirty="0" smtClean="0">
                <a:latin typeface="Calibri Light" panose="020F0302020204030204" pitchFamily="34" charset="0"/>
              </a:rPr>
              <a:t>.</a:t>
            </a:r>
            <a:r>
              <a:rPr lang="en-US" sz="2400" b="0" dirty="0">
                <a:latin typeface="Calibri Light" panose="020F0302020204030204" pitchFamily="34" charset="0"/>
              </a:rPr>
              <a:t>	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Team Structure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10" y="646198"/>
            <a:ext cx="8069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b="1" dirty="0"/>
              <a:t>Ryan Smith</a:t>
            </a:r>
            <a:endParaRPr lang="en-GB" sz="1400" dirty="0"/>
          </a:p>
          <a:p>
            <a:r>
              <a:rPr lang="en-GB" sz="1400" dirty="0"/>
              <a:t>Roving Cluster Coordinator (</a:t>
            </a:r>
            <a:r>
              <a:rPr lang="en-GB" sz="1400" dirty="0" err="1"/>
              <a:t>Duhok</a:t>
            </a:r>
            <a:r>
              <a:rPr lang="en-GB" sz="1400" dirty="0"/>
              <a:t>) - </a:t>
            </a:r>
            <a:r>
              <a:rPr lang="en-GB" sz="1400" b="1" dirty="0"/>
              <a:t>Zone 2 Focal Point</a:t>
            </a:r>
            <a:endParaRPr lang="en-GB" sz="1400" dirty="0"/>
          </a:p>
          <a:p>
            <a:r>
              <a:rPr lang="en-GB" sz="1400" dirty="0"/>
              <a:t>Catholic Relief Services</a:t>
            </a:r>
          </a:p>
          <a:p>
            <a:r>
              <a:rPr lang="en-GB" sz="1400" dirty="0"/>
              <a:t>+964 (0) 751 755 8451</a:t>
            </a:r>
          </a:p>
          <a:p>
            <a:r>
              <a:rPr lang="en-GB" sz="1400" u="sng" dirty="0">
                <a:hlinkClick r:id="rId2"/>
              </a:rPr>
              <a:t>coordroving.iraq@sheltercluster.org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90434"/>
              </p:ext>
            </p:extLst>
          </p:nvPr>
        </p:nvGraphicFramePr>
        <p:xfrm>
          <a:off x="453710" y="692415"/>
          <a:ext cx="7899206" cy="394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878"/>
                <a:gridCol w="4339328"/>
              </a:tblGrid>
              <a:tr h="3949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Richard Evans </a:t>
                      </a: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- UNHCR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National Cluster Coordinator - Zone 4 Focal Point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+964 (0) 771 994 5694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u="sng" dirty="0" smtClean="0">
                          <a:solidFill>
                            <a:sysClr val="windowText" lastClr="000000"/>
                          </a:solidFill>
                          <a:hlinkClick r:id="rId3"/>
                        </a:rPr>
                        <a:t>coord.iraq@sheltercluster.org</a:t>
                      </a:r>
                      <a:endParaRPr lang="en-GB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Michel Tia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- IOM</a:t>
                      </a: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Information Management Officer - National</a:t>
                      </a: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+964 (0) 750 021 1720</a:t>
                      </a:r>
                    </a:p>
                    <a:p>
                      <a:r>
                        <a:rPr lang="en-GB" sz="1400" u="sng" dirty="0" smtClean="0">
                          <a:solidFill>
                            <a:schemeClr val="tx1"/>
                          </a:solidFill>
                          <a:hlinkClick r:id="rId4"/>
                        </a:rPr>
                        <a:t>im2.iraq@sheltercluster.org</a:t>
                      </a:r>
                      <a:endParaRPr lang="en-GB" sz="14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Cornelius Weira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IOM</a:t>
                      </a: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National Co-Chair - Centre and South  </a:t>
                      </a: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r>
                        <a:rPr lang="en-GB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751 234 2548</a:t>
                      </a:r>
                    </a:p>
                    <a:p>
                      <a:r>
                        <a:rPr lang="en-GB" sz="1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coord4.iraq@sheltercluster.org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Michael </a:t>
                      </a:r>
                      <a:r>
                        <a:rPr lang="en-GB" sz="1400" b="1" dirty="0" err="1" smtClean="0">
                          <a:solidFill>
                            <a:sysClr val="windowText" lastClr="000000"/>
                          </a:solidFill>
                        </a:rPr>
                        <a:t>Gloeckle</a:t>
                      </a:r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- NRC</a:t>
                      </a:r>
                    </a:p>
                    <a:p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National Co-Chair - Technical Coordinator - Zone 1 Focal Point</a:t>
                      </a:r>
                    </a:p>
                    <a:p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+964 (0) 750 878 7793</a:t>
                      </a:r>
                    </a:p>
                    <a:p>
                      <a:r>
                        <a:rPr lang="en-GB" sz="1400" u="sng" dirty="0" smtClean="0">
                          <a:solidFill>
                            <a:sysClr val="windowText" lastClr="000000"/>
                          </a:solidFill>
                          <a:hlinkClick r:id="rId6"/>
                        </a:rPr>
                        <a:t>coord2.iraq@sheltercluster.org</a:t>
                      </a:r>
                      <a:endParaRPr lang="en-GB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Shada Qahoush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Catholic Relief Services</a:t>
                      </a:r>
                    </a:p>
                    <a:p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Ninewa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Mosul Focal Point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751 755 8451</a:t>
                      </a:r>
                    </a:p>
                    <a:p>
                      <a:r>
                        <a:rPr lang="en-GB" sz="1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coordroving.iraq@sheltercluster.org</a:t>
                      </a:r>
                      <a:endParaRPr lang="en-GB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0190" y="3811328"/>
            <a:ext cx="896095" cy="896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880" y="3913794"/>
            <a:ext cx="646080" cy="694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7934" y="4014371"/>
            <a:ext cx="622324" cy="563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3922" y="3913794"/>
            <a:ext cx="685401" cy="6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272" y="240360"/>
            <a:ext cx="8198528" cy="405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5</a:t>
            </a:r>
            <a:r>
              <a:rPr lang="en-US" sz="2000" dirty="0" smtClean="0">
                <a:solidFill>
                  <a:srgbClr val="0070C0"/>
                </a:solidFill>
              </a:rPr>
              <a:t>. 	Shelter/NFI ESK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8272" y="855252"/>
            <a:ext cx="3113572" cy="3831972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Experiences?</a:t>
            </a:r>
          </a:p>
          <a:p>
            <a:r>
              <a:rPr lang="en-US" dirty="0" smtClean="0"/>
              <a:t>Interest in further training?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388" y="855252"/>
            <a:ext cx="5192983" cy="38319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92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272" y="240360"/>
            <a:ext cx="8198528" cy="405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5</a:t>
            </a:r>
            <a:r>
              <a:rPr lang="en-US" sz="2000" dirty="0" smtClean="0">
                <a:solidFill>
                  <a:srgbClr val="0070C0"/>
                </a:solidFill>
              </a:rPr>
              <a:t>. 	Shelter/NFI ESK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78" y="671699"/>
            <a:ext cx="5950637" cy="4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22</a:t>
            </a:fld>
            <a:endParaRPr lang="en-GB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3" y="230213"/>
            <a:ext cx="6379515" cy="45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3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08101" y="141480"/>
            <a:ext cx="5829300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Video </a:t>
            </a:r>
            <a:endParaRPr lang="en-US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1439652" y="1005576"/>
            <a:ext cx="588665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IOM Developed Video about the ESK </a:t>
            </a:r>
            <a:r>
              <a:rPr lang="en-US" dirty="0" smtClean="0"/>
              <a:t>setup</a:t>
            </a:r>
          </a:p>
          <a:p>
            <a:r>
              <a:rPr lang="en-US" sz="1200" u="sng" dirty="0" smtClean="0">
                <a:hlinkClick r:id="rId2"/>
              </a:rPr>
              <a:t>https://www.dropbox.com/sh/jkkc1ln758dbffa/AAAp0sxMghFI-n4149tXm35la?dl=0</a:t>
            </a:r>
            <a:endParaRPr lang="en-GB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564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08101" y="141480"/>
            <a:ext cx="5829300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Photos </a:t>
            </a:r>
            <a:endParaRPr lang="en-US" sz="3300" dirty="0"/>
          </a:p>
        </p:txBody>
      </p:sp>
      <p:sp>
        <p:nvSpPr>
          <p:cNvPr id="7" name="TextBox 6"/>
          <p:cNvSpPr txBox="1"/>
          <p:nvPr/>
        </p:nvSpPr>
        <p:spPr>
          <a:xfrm>
            <a:off x="1709682" y="1119286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Jaddeh</a:t>
            </a:r>
            <a:r>
              <a:rPr lang="en-US" b="1" dirty="0"/>
              <a:t> Camp</a:t>
            </a:r>
          </a:p>
        </p:txBody>
      </p:sp>
      <p:pic>
        <p:nvPicPr>
          <p:cNvPr id="2050" name="Picture 2" descr="H:\ESK\مخيم جدعة 10-11-2016\IMG_36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45636"/>
            <a:ext cx="4104456" cy="30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ESK\مخيم جدعة 10-11-2016\IMG_37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102" y="1292410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ESK\مخيم جدعة 10-11-2016\IMG_37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102" y="3003798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08101" y="141480"/>
            <a:ext cx="5829300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Photos </a:t>
            </a:r>
            <a:endParaRPr lang="en-US" sz="3300" dirty="0"/>
          </a:p>
        </p:txBody>
      </p:sp>
      <p:sp>
        <p:nvSpPr>
          <p:cNvPr id="7" name="TextBox 6"/>
          <p:cNvSpPr txBox="1"/>
          <p:nvPr/>
        </p:nvSpPr>
        <p:spPr>
          <a:xfrm>
            <a:off x="1709682" y="1119286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Khazar</a:t>
            </a:r>
            <a:r>
              <a:rPr lang="en-US" b="1" dirty="0"/>
              <a:t>  Camp</a:t>
            </a:r>
          </a:p>
        </p:txBody>
      </p:sp>
      <p:pic>
        <p:nvPicPr>
          <p:cNvPr id="3074" name="Picture 2" descr="H:\ESK\Khazar camp\image-0-02-05-f196885f252de43ce08e509bdd2411c7afd41cdabf423838a81fc430c134c5c6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646" y="1761660"/>
            <a:ext cx="3680520" cy="27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ESK\Khazer Site\Husham\Saturday 5-11-2016\Huawei Pitures\IMG_20161105_1235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347" y="843558"/>
            <a:ext cx="2675054" cy="20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ESK\Khazer Site\Samir Khazer\IMAG07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350" y="2903754"/>
            <a:ext cx="2751051" cy="16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08101" y="141480"/>
            <a:ext cx="5829300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Photos </a:t>
            </a:r>
            <a:endParaRPr lang="en-US" sz="3300" dirty="0"/>
          </a:p>
        </p:txBody>
      </p:sp>
      <p:sp>
        <p:nvSpPr>
          <p:cNvPr id="7" name="TextBox 6"/>
          <p:cNvSpPr txBox="1"/>
          <p:nvPr/>
        </p:nvSpPr>
        <p:spPr>
          <a:xfrm>
            <a:off x="1709682" y="1119286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Training  for IDPs </a:t>
            </a:r>
          </a:p>
        </p:txBody>
      </p:sp>
      <p:pic>
        <p:nvPicPr>
          <p:cNvPr id="4099" name="Picture 3" descr="H:\ESK\khazer Site-Second Visit-Install 88 ESK\Thursday 10-11-2016-Install 63 ESK\IMAG09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628" y="2193708"/>
            <a:ext cx="3635184" cy="253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ESK\khazer Site-Second Visit-Install 88 ESK\Thursday 10-11-2016-Install 63 ESK\IMAG09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8812" y="1420627"/>
            <a:ext cx="3142188" cy="22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08101" y="141480"/>
            <a:ext cx="5829300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Photos </a:t>
            </a:r>
            <a:endParaRPr lang="en-US" sz="3300" dirty="0"/>
          </a:p>
        </p:txBody>
      </p:sp>
      <p:sp>
        <p:nvSpPr>
          <p:cNvPr id="7" name="TextBox 6"/>
          <p:cNvSpPr txBox="1"/>
          <p:nvPr/>
        </p:nvSpPr>
        <p:spPr>
          <a:xfrm>
            <a:off x="1817694" y="1119286"/>
            <a:ext cx="264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Haji Ali Site (other Idea 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114" y="1815666"/>
            <a:ext cx="3369413" cy="252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751" y="1021053"/>
            <a:ext cx="2638847" cy="351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7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08101" y="141480"/>
            <a:ext cx="5829300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3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47662" y="1113587"/>
          <a:ext cx="5940662" cy="3078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0331"/>
                <a:gridCol w="2970331"/>
              </a:tblGrid>
              <a:tr h="302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Advantage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Disadvantage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8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Simply to use , basic tools known by every one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Functionally the kit is for summer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supplementary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8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Easy to carry and transport to other locations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 Families do not have Idea to use theses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 during winter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22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Easy to distribute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mat supplied with the kit for floor 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8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In emergency can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be use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by more than one family 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Can’t install without briefing from the staff about how use the kit </a:t>
                      </a: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8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Design can change in case increasing more wooden pole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249493"/>
            <a:ext cx="394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Advantage and Disadvantage</a:t>
            </a:r>
            <a:endParaRPr lang="en-US" b="1" dirty="0">
              <a:ea typeface="Calibri"/>
              <a:cs typeface="Arial"/>
            </a:endParaRPr>
          </a:p>
          <a:p>
            <a:r>
              <a:rPr lang="en-US" dirty="0"/>
              <a:t> </a:t>
            </a:r>
            <a:endParaRPr lang="en-US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5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57" y="865579"/>
            <a:ext cx="8229600" cy="3481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55988"/>
            <a:ext cx="8198528" cy="509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>
                <a:latin typeface="Calibri Light" panose="020F0302020204030204" pitchFamily="34" charset="0"/>
              </a:rPr>
              <a:t>6</a:t>
            </a:r>
            <a:r>
              <a:rPr lang="en-GB" sz="2400" b="0" dirty="0" smtClean="0">
                <a:latin typeface="Calibri Light" panose="020F0302020204030204" pitchFamily="34" charset="0"/>
              </a:rPr>
              <a:t>.	</a:t>
            </a:r>
            <a:r>
              <a:rPr lang="en-GB" sz="2400" b="0" dirty="0" smtClean="0">
                <a:solidFill>
                  <a:srgbClr val="0070C0"/>
                </a:solidFill>
                <a:latin typeface="+mj-lt"/>
              </a:rPr>
              <a:t>Distribution Guidelines</a:t>
            </a:r>
            <a:endParaRPr lang="en-GB" sz="2400" b="0" dirty="0">
              <a:solidFill>
                <a:srgbClr val="0070C0"/>
              </a:solidFill>
              <a:latin typeface="+mj-lt"/>
            </a:endParaRP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932840"/>
            <a:ext cx="829029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There are several guidelines being adapted to ‘</a:t>
            </a:r>
            <a:r>
              <a:rPr lang="en-GB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Newly Taken Areas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UNHCR / OCHA – 1 pager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WFP – 9 page with proposed site layout – although food, is applicable to NFI/ESKs/SOKs etc.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NRC</a:t>
            </a:r>
            <a:endParaRPr lang="en-GB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latin typeface="Calibri Light" panose="020F0302020204030204" pitchFamily="34" charset="0"/>
              </a:rPr>
              <a:t>1.	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Action Points from 19/01/17 meeting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10" y="646198"/>
            <a:ext cx="8069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b="1" dirty="0"/>
              <a:t>Ryan Smith</a:t>
            </a:r>
            <a:endParaRPr lang="en-GB" sz="1400" dirty="0"/>
          </a:p>
          <a:p>
            <a:r>
              <a:rPr lang="en-GB" sz="1400" dirty="0"/>
              <a:t>Roving Cluster Coordinator (</a:t>
            </a:r>
            <a:r>
              <a:rPr lang="en-GB" sz="1400" dirty="0" err="1"/>
              <a:t>Duhok</a:t>
            </a:r>
            <a:r>
              <a:rPr lang="en-GB" sz="1400" dirty="0"/>
              <a:t>) - </a:t>
            </a:r>
            <a:r>
              <a:rPr lang="en-GB" sz="1400" b="1" dirty="0"/>
              <a:t>Zone 2 Focal Point</a:t>
            </a:r>
            <a:endParaRPr lang="en-GB" sz="1400" dirty="0"/>
          </a:p>
          <a:p>
            <a:r>
              <a:rPr lang="en-GB" sz="1400" dirty="0"/>
              <a:t>Catholic Relief Services</a:t>
            </a:r>
          </a:p>
          <a:p>
            <a:r>
              <a:rPr lang="en-GB" sz="1400" dirty="0"/>
              <a:t>+964 (0) 751 755 8451</a:t>
            </a:r>
          </a:p>
          <a:p>
            <a:r>
              <a:rPr lang="en-GB" sz="1400" u="sng" dirty="0">
                <a:hlinkClick r:id="rId2"/>
              </a:rPr>
              <a:t>coordroving.iraq@sheltercluster.org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28811"/>
              </p:ext>
            </p:extLst>
          </p:nvPr>
        </p:nvGraphicFramePr>
        <p:xfrm>
          <a:off x="453710" y="646199"/>
          <a:ext cx="7752433" cy="401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4153"/>
                <a:gridCol w="208280"/>
              </a:tblGrid>
              <a:tr h="4017242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6"/>
          <p:cNvSpPr txBox="1">
            <a:spLocks/>
          </p:cNvSpPr>
          <p:nvPr/>
        </p:nvSpPr>
        <p:spPr>
          <a:xfrm>
            <a:off x="457201" y="718439"/>
            <a:ext cx="8229600" cy="36498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CCCM Cluster Coordinator (Mosul response): Veronica Costarelli, </a:t>
            </a:r>
            <a:r>
              <a:rPr lang="en-GB" sz="1800" u="sng" dirty="0">
                <a:hlinkClick r:id="rId3"/>
              </a:rPr>
              <a:t>COSTAREL@unhcr.org</a:t>
            </a:r>
            <a:r>
              <a:rPr lang="en-GB" sz="1800" dirty="0"/>
              <a:t>, </a:t>
            </a:r>
            <a:r>
              <a:rPr lang="en-GB" sz="1800" dirty="0" smtClean="0"/>
              <a:t>0773 </a:t>
            </a:r>
            <a:r>
              <a:rPr lang="en-GB" sz="1800" dirty="0"/>
              <a:t>419 8351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Logistics Cluster Coordinator: Julie Vander Wiel</a:t>
            </a:r>
            <a:r>
              <a:rPr lang="en-GB" sz="1800" dirty="0" smtClean="0"/>
              <a:t>: 0780 </a:t>
            </a:r>
            <a:r>
              <a:rPr lang="en-GB" sz="1800" dirty="0"/>
              <a:t>915 </a:t>
            </a:r>
            <a:r>
              <a:rPr lang="en-GB" sz="1800" dirty="0" smtClean="0"/>
              <a:t>6204 </a:t>
            </a:r>
            <a:r>
              <a:rPr lang="en-GB" sz="1800" u="sng" dirty="0" smtClean="0">
                <a:hlinkClick r:id="rId4"/>
              </a:rPr>
              <a:t>Julie.vanderwiel@wfp.org</a:t>
            </a:r>
            <a:r>
              <a:rPr lang="en-GB" sz="1800" dirty="0"/>
              <a:t>, 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CMCOORD for access issues: </a:t>
            </a:r>
            <a:r>
              <a:rPr lang="en-GB" sz="1800" u="sng" dirty="0" smtClean="0">
                <a:hlinkClick r:id="rId5"/>
              </a:rPr>
              <a:t>lindent@un.org</a:t>
            </a:r>
            <a:r>
              <a:rPr lang="en-GB" sz="1800" dirty="0" smtClean="0"/>
              <a:t>, 0751 </a:t>
            </a:r>
            <a:r>
              <a:rPr lang="en-GB" sz="1800" dirty="0"/>
              <a:t>135 2884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UNHCR ESKs for distribution by partners: Fern Tilakamonkul Dunnapar, </a:t>
            </a:r>
            <a:r>
              <a:rPr lang="en-GB" sz="1800" u="sng" dirty="0">
                <a:hlinkClick r:id="rId6"/>
              </a:rPr>
              <a:t>tilakamo@unhcr.org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/>
              <a:t>Revised contacts for Mosul: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/>
              <a:t>East Mosul - </a:t>
            </a:r>
            <a:r>
              <a:rPr lang="en-GB" sz="1800" dirty="0" smtClean="0"/>
              <a:t>William </a:t>
            </a:r>
            <a:r>
              <a:rPr lang="en-GB" sz="1800" dirty="0"/>
              <a:t>Strangio </a:t>
            </a:r>
            <a:r>
              <a:rPr lang="en-GB" sz="1800" dirty="0" smtClean="0"/>
              <a:t>: 0751 </a:t>
            </a:r>
            <a:r>
              <a:rPr lang="en-GB" sz="1800" dirty="0"/>
              <a:t>135 2877 </a:t>
            </a:r>
            <a:r>
              <a:rPr lang="en-GB" sz="1800" dirty="0" smtClean="0"/>
              <a:t>- </a:t>
            </a:r>
            <a:r>
              <a:rPr lang="en-GB" sz="1800" u="sng" dirty="0" smtClean="0">
                <a:hlinkClick r:id="rId7"/>
              </a:rPr>
              <a:t>strangio@un.org</a:t>
            </a:r>
            <a:endParaRPr lang="en-GB" sz="1800" u="sng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	</a:t>
            </a:r>
            <a:r>
              <a:rPr lang="en-US" sz="1800" dirty="0" smtClean="0"/>
              <a:t>West Mosul - </a:t>
            </a:r>
            <a:r>
              <a:rPr lang="en-GB" sz="1800" dirty="0"/>
              <a:t>Nasr Muflahi </a:t>
            </a:r>
            <a:r>
              <a:rPr lang="en-GB" sz="1800" dirty="0" smtClean="0"/>
              <a:t>: 0782 </a:t>
            </a:r>
            <a:r>
              <a:rPr lang="en-GB" sz="1800" dirty="0"/>
              <a:t>780 6727 </a:t>
            </a:r>
            <a:r>
              <a:rPr lang="en-GB" sz="1800" dirty="0" smtClean="0"/>
              <a:t>- </a:t>
            </a:r>
            <a:r>
              <a:rPr lang="en-GB" sz="1800" u="sng" dirty="0" smtClean="0">
                <a:hlinkClick r:id="rId8"/>
              </a:rPr>
              <a:t>muflahi@un.org</a:t>
            </a:r>
            <a:r>
              <a:rPr lang="en-GB" sz="1800" dirty="0"/>
              <a:t> </a:t>
            </a:r>
            <a:endParaRPr lang="en-GB" sz="1800" u="sng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338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633"/>
            <a:ext cx="8229600" cy="339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GB" sz="1800" i="1" dirty="0"/>
              <a:t>Application deadline: 5th February 2017</a:t>
            </a:r>
          </a:p>
          <a:p>
            <a:pPr marL="0" indent="0">
              <a:buNone/>
            </a:pPr>
            <a:r>
              <a:rPr lang="en-GB" sz="1800" i="1" dirty="0" smtClean="0"/>
              <a:t>Start </a:t>
            </a:r>
            <a:r>
              <a:rPr lang="en-GB" sz="1800" i="1" dirty="0"/>
              <a:t>date: 27th February 2017</a:t>
            </a:r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r>
              <a:rPr lang="en-GB" sz="1800" i="1" dirty="0" smtClean="0"/>
              <a:t>First </a:t>
            </a:r>
            <a:r>
              <a:rPr lang="en-GB" sz="1800" i="1" dirty="0"/>
              <a:t>phase: </a:t>
            </a:r>
            <a:r>
              <a:rPr lang="en-GB" sz="1800" dirty="0" smtClean="0"/>
              <a:t>Tutored </a:t>
            </a:r>
            <a:r>
              <a:rPr lang="en-GB" sz="1800" dirty="0"/>
              <a:t>distance learning: This will take place during a period of five weeks (27 February - 2 April 2017) and participants will study through the online Red Cross Red Crescent e-learning platform. This first phase deals with most of the theoretical basis of the course.</a:t>
            </a:r>
          </a:p>
          <a:p>
            <a:pPr marL="0" indent="0">
              <a:buNone/>
            </a:pPr>
            <a:r>
              <a:rPr lang="en-GB" sz="1800" i="1" dirty="0" smtClean="0"/>
              <a:t>Second </a:t>
            </a:r>
            <a:r>
              <a:rPr lang="en-GB" sz="1800" i="1" dirty="0"/>
              <a:t>phase: </a:t>
            </a:r>
            <a:r>
              <a:rPr lang="en-GB" sz="1800" dirty="0" smtClean="0"/>
              <a:t>A </a:t>
            </a:r>
            <a:r>
              <a:rPr lang="en-GB" sz="1800" dirty="0"/>
              <a:t>6-day face to face workshop (from 24 to 29 April 2017 in Geneva, Switzerland). The face to face workshop is based on a scenario that simulates the deployment to and coordination of an evolving emergency.</a:t>
            </a:r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endParaRPr lang="en-GB" sz="1800" i="1" dirty="0"/>
          </a:p>
          <a:p>
            <a:pPr marL="0" indent="0">
              <a:buNone/>
            </a:pPr>
            <a:r>
              <a:rPr lang="en-GB" sz="1800" i="1" dirty="0" smtClean="0"/>
              <a:t>https</a:t>
            </a:r>
            <a:r>
              <a:rPr lang="en-GB" sz="1800" i="1" dirty="0"/>
              <a:t>://www.sheltercluster.org/events/14th-edition-humanitarian-shelter-coordination-master-level-short-course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02805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 defTabSz="457200">
              <a:spcBef>
                <a:spcPts val="0"/>
              </a:spcBef>
            </a:pPr>
            <a:r>
              <a:rPr lang="en-GB" sz="2400" b="0" dirty="0" smtClean="0">
                <a:latin typeface="Calibri Light" panose="020F0302020204030204" pitchFamily="34" charset="0"/>
              </a:rPr>
              <a:t>7.		15th </a:t>
            </a:r>
            <a:r>
              <a:rPr lang="en-GB" sz="2400" b="0" dirty="0">
                <a:latin typeface="Calibri Light" panose="020F0302020204030204" pitchFamily="34" charset="0"/>
              </a:rPr>
              <a:t>Edition - Humanitarian Shelter </a:t>
            </a:r>
            <a:r>
              <a:rPr lang="en-GB" sz="2400" b="0" dirty="0" smtClean="0">
                <a:latin typeface="Calibri Light" panose="020F0302020204030204" pitchFamily="34" charset="0"/>
              </a:rPr>
              <a:t>Coordination</a:t>
            </a:r>
            <a:endParaRPr lang="en-GB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31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New SAG – nominations to Richard Evans – put in line “Nominations to for SAG”</a:t>
            </a:r>
          </a:p>
          <a:p>
            <a:pPr algn="just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Next meeting will be Wednesday 15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February, 11:00am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at NCCI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83" y="245526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>
                <a:latin typeface="Calibri Light" panose="020F0302020204030204" pitchFamily="34" charset="0"/>
              </a:rPr>
              <a:t>8</a:t>
            </a:r>
            <a:r>
              <a:rPr lang="en-US" sz="2400" b="0" dirty="0" smtClean="0">
                <a:latin typeface="Calibri Light" panose="020F0302020204030204" pitchFamily="34" charset="0"/>
              </a:rPr>
              <a:t>.	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AOB</a:t>
            </a:r>
            <a:r>
              <a:rPr lang="en-US" sz="2400" b="0" dirty="0" smtClean="0">
                <a:latin typeface="Calibri Light" panose="020F0302020204030204" pitchFamily="34" charset="0"/>
              </a:rPr>
              <a:t> 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latin typeface="Calibri Light" panose="020F0302020204030204" pitchFamily="34" charset="0"/>
              </a:rPr>
              <a:t>2.	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Update </a:t>
            </a:r>
            <a:r>
              <a:rPr lang="en-US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on 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HRP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48389"/>
              </p:ext>
            </p:extLst>
          </p:nvPr>
        </p:nvGraphicFramePr>
        <p:xfrm>
          <a:off x="399494" y="809260"/>
          <a:ext cx="8095351" cy="366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5611"/>
                <a:gridCol w="1849740"/>
              </a:tblGrid>
              <a:tr h="2993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OVERVIEW OF 2017 PROJECTS AND REQUIREMENTS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8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Original Value of all submissions (USD):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340,236,141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18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Value of Requested Portfolio (USD):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175,313,708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2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Original Number of projects: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55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# of Projects approved in recommended Portfolio: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69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# of Total Partners in portfolio: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39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# of National Partners in portfolio: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in KR-I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41,918,452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</a:t>
                      </a:r>
                      <a:r>
                        <a:rPr lang="en-GB" sz="1400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 Mosul Response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59,515,318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in the Rest of Iraq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73,879,938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– First Line Activities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98,386,943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– Second Line Activities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65,667,247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– Full Cluster Response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11,259,517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1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5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31631" y="1180205"/>
            <a:ext cx="8229600" cy="1456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latin typeface="Calibri Light" panose="020F0302020204030204" pitchFamily="34" charset="0"/>
              </a:rPr>
              <a:t>2016 Cluster achievements and funding status</a:t>
            </a:r>
          </a:p>
          <a:p>
            <a:r>
              <a:rPr lang="en-US" sz="1700" dirty="0" smtClean="0">
                <a:latin typeface="Calibri Light" panose="020F0302020204030204" pitchFamily="34" charset="0"/>
              </a:rPr>
              <a:t>Special Mosul Preparedness and Response</a:t>
            </a:r>
          </a:p>
          <a:p>
            <a:r>
              <a:rPr lang="en-US" sz="1700" dirty="0" smtClean="0">
                <a:latin typeface="Calibri Light" panose="020F0302020204030204" pitchFamily="34" charset="0"/>
              </a:rPr>
              <a:t>2017 HRP / HNO </a:t>
            </a:r>
          </a:p>
          <a:p>
            <a:pPr lvl="1"/>
            <a:r>
              <a:rPr lang="en-US" sz="1700" dirty="0" smtClean="0">
                <a:latin typeface="Calibri Light" panose="020F0302020204030204" pitchFamily="34" charset="0"/>
              </a:rPr>
              <a:t>Indicators  /  Target</a:t>
            </a:r>
          </a:p>
          <a:p>
            <a:pPr lvl="1"/>
            <a:r>
              <a:rPr lang="en-US" sz="1700" dirty="0" smtClean="0">
                <a:latin typeface="Calibri Light" panose="020F0302020204030204" pitchFamily="34" charset="0"/>
              </a:rPr>
              <a:t>Reporting – </a:t>
            </a:r>
            <a:r>
              <a:rPr lang="en-US" sz="1700" dirty="0">
                <a:latin typeface="Calibri Light" panose="020F0302020204030204" pitchFamily="34" charset="0"/>
              </a:rPr>
              <a:t>Cluster </a:t>
            </a:r>
            <a:r>
              <a:rPr lang="en-US" sz="1700" dirty="0" smtClean="0">
                <a:latin typeface="Calibri Light" panose="020F0302020204030204" pitchFamily="34" charset="0"/>
              </a:rPr>
              <a:t>Indicators and Activity Info</a:t>
            </a:r>
          </a:p>
          <a:p>
            <a:endParaRPr lang="en-US" sz="1700" dirty="0" smtClean="0">
              <a:latin typeface="Calibri Light" panose="020F03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6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4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4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06349"/>
              </p:ext>
            </p:extLst>
          </p:nvPr>
        </p:nvGraphicFramePr>
        <p:xfrm>
          <a:off x="340237" y="922507"/>
          <a:ext cx="8537944" cy="300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569"/>
                <a:gridCol w="4800375"/>
              </a:tblGrid>
              <a:tr h="5313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2016 Cluster achievements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(Jan. – Dec.)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2016 Funding Status 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(Jan. – Dec.)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65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Target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Initial: 1.1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Review (Falluja &amp; Mosul): 1.3 M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Request: $290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HRP:  $180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Mosul Flash Appel: $110 M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Reached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NFI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Kits: </a:t>
                      </a: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1.3 M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Shelter Interventions: 0.5M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Funded: $100.2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HRP: $80.1 M (44.6% of requirement)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Mosul Flash Appel: $20.1 M (18.3% of requirement)</a:t>
                      </a:r>
                      <a:endParaRPr lang="en-US" sz="1600" dirty="0" smtClean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Dashboard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Dashboard not yet completed: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will show Donors, Partners, Projects and Funding status.</a:t>
                      </a:r>
                      <a:endParaRPr lang="en-US" sz="1600" dirty="0" smtClean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941651"/>
              </p:ext>
            </p:extLst>
          </p:nvPr>
        </p:nvGraphicFramePr>
        <p:xfrm>
          <a:off x="2409812" y="3343414"/>
          <a:ext cx="687003" cy="57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9812" y="3343414"/>
                        <a:ext cx="687003" cy="579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766" y="652425"/>
            <a:ext cx="79820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Calibri Light" panose="020F0302020204030204" pitchFamily="34" charset="0"/>
              </a:rPr>
              <a:t>Review Mosul preparedness against response</a:t>
            </a:r>
          </a:p>
          <a:p>
            <a:pPr lvl="0" algn="just"/>
            <a:endParaRPr lang="en-US" sz="16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Not started</a:t>
            </a:r>
            <a:r>
              <a:rPr lang="en-US" sz="1600" dirty="0" smtClean="0">
                <a:latin typeface="Calibri Light" panose="020F0302020204030204" pitchFamily="34" charset="0"/>
              </a:rPr>
              <a:t>: No funding </a:t>
            </a:r>
            <a:r>
              <a:rPr lang="en-US" sz="1600" dirty="0">
                <a:latin typeface="Calibri Light" panose="020F0302020204030204" pitchFamily="34" charset="0"/>
              </a:rPr>
              <a:t>or no access to the location to </a:t>
            </a:r>
            <a:r>
              <a:rPr lang="en-US" sz="1600" dirty="0" smtClean="0">
                <a:latin typeface="Calibri Light" panose="020F0302020204030204" pitchFamily="34" charset="0"/>
              </a:rPr>
              <a:t>implement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pipeline</a:t>
            </a:r>
            <a:r>
              <a:rPr lang="en-US" sz="1600" dirty="0" smtClean="0">
                <a:latin typeface="Calibri Light" panose="020F0302020204030204" pitchFamily="34" charset="0"/>
              </a:rPr>
              <a:t>: Purchase </a:t>
            </a:r>
            <a:r>
              <a:rPr lang="en-US" sz="1600" dirty="0">
                <a:latin typeface="Calibri Light" panose="020F0302020204030204" pitchFamily="34" charset="0"/>
              </a:rPr>
              <a:t>o</a:t>
            </a:r>
            <a:r>
              <a:rPr lang="en-US" sz="1600" dirty="0" smtClean="0">
                <a:latin typeface="Calibri Light" panose="020F0302020204030204" pitchFamily="34" charset="0"/>
              </a:rPr>
              <a:t>rder </a:t>
            </a:r>
            <a:r>
              <a:rPr lang="en-US" sz="1600" dirty="0">
                <a:latin typeface="Calibri Light" panose="020F0302020204030204" pitchFamily="34" charset="0"/>
              </a:rPr>
              <a:t>signed / funding </a:t>
            </a:r>
            <a:r>
              <a:rPr lang="en-US" sz="1600" dirty="0" smtClean="0">
                <a:latin typeface="Calibri Light" panose="020F0302020204030204" pitchFamily="34" charset="0"/>
              </a:rPr>
              <a:t>secured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stock: </a:t>
            </a:r>
            <a:r>
              <a:rPr lang="en-US" sz="1600" dirty="0" smtClean="0">
                <a:latin typeface="Calibri Light" panose="020F0302020204030204" pitchFamily="34" charset="0"/>
              </a:rPr>
              <a:t>In </a:t>
            </a:r>
            <a:r>
              <a:rPr lang="en-US" sz="1600" dirty="0">
                <a:latin typeface="Calibri Light" panose="020F0302020204030204" pitchFamily="34" charset="0"/>
              </a:rPr>
              <a:t>country and in </a:t>
            </a:r>
            <a:r>
              <a:rPr lang="en-US" sz="1600" dirty="0" smtClean="0">
                <a:latin typeface="Calibri Light" panose="020F0302020204030204" pitchFamily="34" charset="0"/>
              </a:rPr>
              <a:t>warehouse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Pre-positioned: </a:t>
            </a:r>
            <a:r>
              <a:rPr lang="en-US" sz="1600" dirty="0" smtClean="0">
                <a:latin typeface="Calibri Light" panose="020F0302020204030204" pitchFamily="34" charset="0"/>
              </a:rPr>
              <a:t>In sub-warehouse </a:t>
            </a:r>
            <a:r>
              <a:rPr lang="en-US" sz="1600" dirty="0">
                <a:latin typeface="Calibri Light" panose="020F0302020204030204" pitchFamily="34" charset="0"/>
              </a:rPr>
              <a:t>or at a set location (camp </a:t>
            </a:r>
            <a:r>
              <a:rPr lang="en-US" sz="1600" dirty="0" smtClean="0">
                <a:latin typeface="Calibri Light" panose="020F0302020204030204" pitchFamily="34" charset="0"/>
              </a:rPr>
              <a:t>etc.) </a:t>
            </a:r>
            <a:r>
              <a:rPr lang="en-US" sz="1600" dirty="0">
                <a:latin typeface="Calibri Light" panose="020F0302020204030204" pitchFamily="34" charset="0"/>
              </a:rPr>
              <a:t>ready for </a:t>
            </a:r>
            <a:r>
              <a:rPr lang="en-US" sz="1600" dirty="0" smtClean="0">
                <a:latin typeface="Calibri Light" panose="020F0302020204030204" pitchFamily="34" charset="0"/>
              </a:rPr>
              <a:t>distribution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Planned: </a:t>
            </a:r>
            <a:r>
              <a:rPr lang="en-US" sz="1600" dirty="0" smtClean="0">
                <a:latin typeface="Calibri Light" panose="020F0302020204030204" pitchFamily="34" charset="0"/>
              </a:rPr>
              <a:t>Distribution </a:t>
            </a:r>
            <a:r>
              <a:rPr lang="en-US" sz="1600" dirty="0">
                <a:latin typeface="Calibri Light" panose="020F0302020204030204" pitchFamily="34" charset="0"/>
              </a:rPr>
              <a:t>plan for coming two weeks (when and where</a:t>
            </a:r>
            <a:r>
              <a:rPr lang="en-US" sz="1600" dirty="0" smtClean="0">
                <a:latin typeface="Calibri Light" panose="020F0302020204030204" pitchFamily="34" charset="0"/>
              </a:rPr>
              <a:t>)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Completed:</a:t>
            </a:r>
            <a:r>
              <a:rPr lang="en-US" sz="1600" dirty="0" smtClean="0">
                <a:latin typeface="Calibri Light" panose="020F0302020204030204" pitchFamily="34" charset="0"/>
              </a:rPr>
              <a:t> Distributed/implemented, should </a:t>
            </a:r>
            <a:r>
              <a:rPr lang="en-US" sz="1600" dirty="0">
                <a:latin typeface="Calibri Light" panose="020F0302020204030204" pitchFamily="34" charset="0"/>
              </a:rPr>
              <a:t>be uploaded </a:t>
            </a:r>
            <a:r>
              <a:rPr lang="en-US" sz="1600" dirty="0" smtClean="0">
                <a:latin typeface="Calibri Light" panose="020F0302020204030204" pitchFamily="34" charset="0"/>
              </a:rPr>
              <a:t>via Kobo form</a:t>
            </a:r>
          </a:p>
          <a:p>
            <a:pPr lvl="0" algn="just"/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latin typeface="Calibri Light" panose="020F0302020204030204" pitchFamily="34" charset="0"/>
              </a:rPr>
              <a:t>Updated Master Sheet, Infographics/Dashboards and 3W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pic>
        <p:nvPicPr>
          <p:cNvPr id="2051" name="Picture 3" descr="C:\Users\mtia\Pictures\Mosul Shelter Preparedness&amp;Response 29Jan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" y="69512"/>
            <a:ext cx="9128262" cy="50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pic>
        <p:nvPicPr>
          <p:cNvPr id="3074" name="Picture 2" descr="C:\Users\mtia\Pictures\Mosul NFI Preparedness&amp;Response 29Jan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" y="38458"/>
            <a:ext cx="9112492" cy="51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D9028CD-DA9F-46A9-B3DF-56D3D7F4B92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E3182D9-F28B-40B8-8D56-ED5889BAAD1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6264B26-D188-4C3B-B609-D9471866532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16547</TotalTime>
  <Words>1121</Words>
  <Application>Microsoft Office PowerPoint</Application>
  <PresentationFormat>On-screen Show (16:9)</PresentationFormat>
  <Paragraphs>263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Shelter Cluster Red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PIN ESK Training </vt:lpstr>
      <vt:lpstr>SESSION 1 – THEORETICAL TRAINING</vt:lpstr>
      <vt:lpstr>SESSION 2 – PRACTICAL TRAINING</vt:lpstr>
      <vt:lpstr>SESSION 2 – PRACTICAL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Richard Evans</cp:lastModifiedBy>
  <cp:revision>1382</cp:revision>
  <cp:lastPrinted>2014-10-29T09:34:43Z</cp:lastPrinted>
  <dcterms:created xsi:type="dcterms:W3CDTF">2014-10-08T08:24:30Z</dcterms:created>
  <dcterms:modified xsi:type="dcterms:W3CDTF">2017-02-01T11:43:25Z</dcterms:modified>
</cp:coreProperties>
</file>