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notesMasterIdLst>
    <p:notesMasterId r:id="rId25"/>
  </p:notesMasterIdLst>
  <p:sldIdLst>
    <p:sldId id="265" r:id="rId5"/>
    <p:sldId id="473" r:id="rId6"/>
    <p:sldId id="554" r:id="rId7"/>
    <p:sldId id="515" r:id="rId8"/>
    <p:sldId id="543" r:id="rId9"/>
    <p:sldId id="536" r:id="rId10"/>
    <p:sldId id="544" r:id="rId11"/>
    <p:sldId id="555" r:id="rId12"/>
    <p:sldId id="545" r:id="rId13"/>
    <p:sldId id="546" r:id="rId14"/>
    <p:sldId id="547" r:id="rId15"/>
    <p:sldId id="548" r:id="rId16"/>
    <p:sldId id="550" r:id="rId17"/>
    <p:sldId id="549" r:id="rId18"/>
    <p:sldId id="551" r:id="rId19"/>
    <p:sldId id="552" r:id="rId20"/>
    <p:sldId id="553" r:id="rId21"/>
    <p:sldId id="469" r:id="rId22"/>
    <p:sldId id="498" r:id="rId23"/>
    <p:sldId id="505" r:id="rId24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2349" autoAdjust="0"/>
  </p:normalViewPr>
  <p:slideViewPr>
    <p:cSldViewPr snapToGrid="0" snapToObjects="1">
      <p:cViewPr varScale="1">
        <p:scale>
          <a:sx n="90" d="100"/>
          <a:sy n="90" d="100"/>
        </p:scale>
        <p:origin x="-750" y="-10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5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3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8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7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0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2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9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4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78"/>
            <a:ext cx="1908720" cy="400110"/>
            <a:chOff x="3671392" y="6274574"/>
            <a:chExt cx="1908720" cy="533479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4"/>
              <a:ext cx="1584176" cy="53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hyperlink" Target="http://sheltercluster.org/response/iraq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" y="197490"/>
            <a:ext cx="9089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2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 &amp;S</a:t>
            </a:r>
            <a:endParaRPr lang="en-US" sz="2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381" y="690710"/>
            <a:ext cx="845661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  <a:endParaRPr lang="en-GB" sz="1600" dirty="0" smtClean="0">
              <a:latin typeface="Calibri Light" panose="020F03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Calibri Light" panose="020F0302020204030204" pitchFamily="34" charset="0"/>
              </a:rPr>
              <a:t> </a:t>
            </a:r>
            <a:r>
              <a:rPr lang="en-GB" sz="1600" dirty="0">
                <a:latin typeface="Calibri Light" panose="020F0302020204030204" pitchFamily="34" charset="0"/>
              </a:rPr>
              <a:t>Review of Action Points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Calibri Light" panose="020F0302020204030204" pitchFamily="34" charset="0"/>
              </a:rPr>
              <a:t> </a:t>
            </a:r>
            <a:r>
              <a:rPr lang="en-GB" sz="1600" dirty="0">
                <a:latin typeface="Calibri Light" panose="020F0302020204030204" pitchFamily="34" charset="0"/>
              </a:rPr>
              <a:t>Update on 2017 HRP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Calibri Light" panose="020F0302020204030204" pitchFamily="34" charset="0"/>
              </a:rPr>
              <a:t> </a:t>
            </a:r>
            <a:r>
              <a:rPr lang="en-GB" sz="1600" dirty="0">
                <a:latin typeface="Calibri Light" panose="020F0302020204030204" pitchFamily="34" charset="0"/>
              </a:rPr>
              <a:t>Information Management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Calibri Light" panose="020F0302020204030204" pitchFamily="34" charset="0"/>
              </a:rPr>
              <a:t> </a:t>
            </a:r>
            <a:r>
              <a:rPr lang="en-GB" sz="1600" dirty="0">
                <a:latin typeface="Calibri Light" panose="020F0302020204030204" pitchFamily="34" charset="0"/>
              </a:rPr>
              <a:t>Cluster Technical Guidelines – </a:t>
            </a:r>
            <a:r>
              <a:rPr lang="en-GB" sz="1600" dirty="0" smtClean="0">
                <a:latin typeface="Calibri Light" panose="020F0302020204030204" pitchFamily="34" charset="0"/>
              </a:rPr>
              <a:t>Information</a:t>
            </a:r>
          </a:p>
          <a:p>
            <a:endParaRPr lang="en-GB" sz="1600" b="1" dirty="0" smtClean="0">
              <a:latin typeface="Calibri Light" panose="020F0302020204030204" pitchFamily="34" charset="0"/>
            </a:endParaRPr>
          </a:p>
          <a:p>
            <a:r>
              <a:rPr lang="en-GB" sz="1600" b="1" dirty="0" smtClean="0">
                <a:latin typeface="Calibri Light" panose="020F0302020204030204" pitchFamily="34" charset="0"/>
              </a:rPr>
              <a:t>Key </a:t>
            </a:r>
            <a:r>
              <a:rPr lang="en-GB" sz="1600" b="1" dirty="0">
                <a:latin typeface="Calibri Light" panose="020F0302020204030204" pitchFamily="34" charset="0"/>
              </a:rPr>
              <a:t>Issues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Calibri Light" panose="020F0302020204030204" pitchFamily="34" charset="0"/>
              </a:rPr>
              <a:t>Hawija </a:t>
            </a:r>
            <a:r>
              <a:rPr lang="en-GB" sz="1600" dirty="0">
                <a:latin typeface="Calibri Light" panose="020F0302020204030204" pitchFamily="34" charset="0"/>
              </a:rPr>
              <a:t>Response Planning </a:t>
            </a:r>
            <a:r>
              <a:rPr lang="en-GB" sz="1600" dirty="0" smtClean="0">
                <a:latin typeface="Calibri Light" panose="020F0302020204030204" pitchFamily="34" charset="0"/>
              </a:rPr>
              <a:t>–ESK ; SOKs for IDPs in AUBs; ESK Training</a:t>
            </a:r>
            <a:endParaRPr lang="en-GB" sz="1600" dirty="0">
              <a:latin typeface="Calibri Light" panose="020F03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Calibri Light" panose="020F0302020204030204" pitchFamily="34" charset="0"/>
              </a:rPr>
              <a:t>Distribution </a:t>
            </a:r>
            <a:r>
              <a:rPr lang="en-GB" sz="1600" dirty="0">
                <a:latin typeface="Calibri Light" panose="020F0302020204030204" pitchFamily="34" charset="0"/>
              </a:rPr>
              <a:t>guidelines - UNOCHA / WFP /NRC - </a:t>
            </a:r>
            <a:r>
              <a:rPr lang="en-GB" sz="1600" dirty="0" smtClean="0">
                <a:latin typeface="Calibri Light" panose="020F0302020204030204" pitchFamily="34" charset="0"/>
              </a:rPr>
              <a:t>Centre </a:t>
            </a:r>
            <a:r>
              <a:rPr lang="en-GB" sz="1600" dirty="0">
                <a:latin typeface="Calibri Light" panose="020F0302020204030204" pitchFamily="34" charset="0"/>
              </a:rPr>
              <a:t>and South context.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Calibri Light" panose="020F0302020204030204" pitchFamily="34" charset="0"/>
              </a:rPr>
              <a:t>Tent </a:t>
            </a:r>
            <a:r>
              <a:rPr lang="en-GB" sz="1600" dirty="0">
                <a:latin typeface="Calibri Light" panose="020F0302020204030204" pitchFamily="34" charset="0"/>
              </a:rPr>
              <a:t>Replacement Updates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Calibri Light" panose="020F0302020204030204" pitchFamily="34" charset="0"/>
              </a:rPr>
              <a:t>Shelter </a:t>
            </a:r>
            <a:r>
              <a:rPr lang="en-GB" sz="1600" dirty="0">
                <a:latin typeface="Calibri Light" panose="020F0302020204030204" pitchFamily="34" charset="0"/>
              </a:rPr>
              <a:t>interventions for returnees in critical shelter in Anbar and Diyala – Partner input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Calibri Light" panose="020F0302020204030204" pitchFamily="34" charset="0"/>
              </a:rPr>
              <a:t>Winterization </a:t>
            </a:r>
            <a:r>
              <a:rPr lang="en-GB" sz="1600" dirty="0">
                <a:latin typeface="Calibri Light" panose="020F0302020204030204" pitchFamily="34" charset="0"/>
              </a:rPr>
              <a:t>Updates – Winter top up and Kerosene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Calibri Light" panose="020F0302020204030204" pitchFamily="34" charset="0"/>
              </a:rPr>
              <a:t>Governorates </a:t>
            </a:r>
            <a:r>
              <a:rPr lang="en-GB" sz="1600" dirty="0">
                <a:latin typeface="Calibri Light" panose="020F0302020204030204" pitchFamily="34" charset="0"/>
              </a:rPr>
              <a:t>Updates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Calibri Light" panose="020F0302020204030204" pitchFamily="34" charset="0"/>
              </a:rPr>
              <a:t>AOB – Anbar governorate camp closures, ….</a:t>
            </a: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Wednesday,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8</a:t>
            </a:r>
            <a:r>
              <a:rPr lang="en-US" sz="1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February 2017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146" name="Picture 2" descr="C:\Users\mtia\Documents\20160131 Shelter Cluster IMO\01_Cluster Meetings\Shelter D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57" y="630358"/>
            <a:ext cx="6954074" cy="40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51616"/>
              </p:ext>
            </p:extLst>
          </p:nvPr>
        </p:nvGraphicFramePr>
        <p:xfrm>
          <a:off x="216797" y="728915"/>
          <a:ext cx="1883560" cy="392585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83560"/>
              </a:tblGrid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MoMD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ACF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ACTED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CARE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CNSF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CRS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DRC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IOM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IRCS/FRC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Medair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Mercy Corps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Mission East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NRC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PWJ (Peace Winds Japan)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QRCS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REACH National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Samaritan's Purse 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Save the Children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TEARFUND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UNICEF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War Child UK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Welthungerhilfe (WHH)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World Vision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alibri Light" panose="020F0302020204030204" pitchFamily="34" charset="0"/>
                        </a:rPr>
                        <a:t>ZOA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8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25631" y="754460"/>
            <a:ext cx="8879185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itchFamily="2" charset="2"/>
              <a:buChar char="§"/>
            </a:pPr>
            <a:r>
              <a:rPr lang="en-US" sz="1400" dirty="0">
                <a:latin typeface="Calibri Light" panose="020F0302020204030204" pitchFamily="34" charset="0"/>
              </a:rPr>
              <a:t>Reporting – Cluster Indicators and Activity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 Light" panose="020F0302020204030204" pitchFamily="34" charset="0"/>
              </a:rPr>
              <a:t>Cluster operational indicators to be uploaded into 2017 Activity Info: Completed, uploaded and shared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 Light" panose="020F0302020204030204" pitchFamily="34" charset="0"/>
              </a:rPr>
              <a:t>Shelter and NFI Cluster will have a separate database in Activity Info but linked to the Inter-cluster one.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 Light" panose="020F0302020204030204" pitchFamily="34" charset="0"/>
              </a:rPr>
              <a:t>No 4W matrix will be developed in 2017 / only Into </a:t>
            </a:r>
            <a:r>
              <a:rPr lang="en-US" sz="1400" dirty="0">
                <a:latin typeface="Calibri Light" panose="020F0302020204030204" pitchFamily="34" charset="0"/>
              </a:rPr>
              <a:t>Activity </a:t>
            </a:r>
            <a:r>
              <a:rPr lang="en-US" sz="1400" dirty="0" smtClean="0">
                <a:latin typeface="Calibri Light" panose="020F0302020204030204" pitchFamily="34" charset="0"/>
              </a:rPr>
              <a:t>Info as the </a:t>
            </a:r>
            <a:r>
              <a:rPr lang="en-US" sz="1400" dirty="0">
                <a:latin typeface="Calibri Light" panose="020F0302020204030204" pitchFamily="34" charset="0"/>
              </a:rPr>
              <a:t>inter-cluster reporting platform.</a:t>
            </a:r>
          </a:p>
          <a:p>
            <a:pPr marL="0" indent="0">
              <a:buNone/>
            </a:pPr>
            <a:endParaRPr lang="en-GB" sz="1400" b="1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For </a:t>
            </a:r>
            <a:r>
              <a:rPr lang="en-GB" sz="1400" dirty="0">
                <a:solidFill>
                  <a:srgbClr val="0070C0"/>
                </a:solidFill>
                <a:latin typeface="Calibri Light" panose="020F0302020204030204" pitchFamily="34" charset="0"/>
              </a:rPr>
              <a:t>IDPs response in 2017: ActivityInfo reporting for January 2017 is open 10-17 </a:t>
            </a:r>
            <a:r>
              <a:rPr lang="en-GB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February 2017. However one additional week (till 24 February 2017) will be given to Shelter and NFI Cluster partners.</a:t>
            </a:r>
          </a:p>
          <a:p>
            <a:pPr marL="0" indent="0">
              <a:buNone/>
            </a:pPr>
            <a:r>
              <a:rPr lang="en-GB" sz="1400" b="1" dirty="0" smtClean="0">
                <a:latin typeface="Calibri Light" panose="020F0302020204030204" pitchFamily="34" charset="0"/>
              </a:rPr>
              <a:t> </a:t>
            </a:r>
            <a:endParaRPr lang="en-GB" sz="1400" dirty="0" smtClean="0">
              <a:latin typeface="Calibri Light" panose="020F0302020204030204" pitchFamily="34" charset="0"/>
            </a:endParaRPr>
          </a:p>
          <a:p>
            <a:r>
              <a:rPr lang="en-GB" sz="1400" dirty="0" smtClean="0">
                <a:latin typeface="Calibri Light" panose="020F0302020204030204" pitchFamily="34" charset="0"/>
              </a:rPr>
              <a:t>Remember that all IM products and other relevant cluster supporting tool are available on the </a:t>
            </a:r>
            <a:r>
              <a:rPr lang="en-GB" sz="1400" dirty="0">
                <a:latin typeface="Calibri Light" panose="020F0302020204030204" pitchFamily="34" charset="0"/>
              </a:rPr>
              <a:t>cluster webpage: </a:t>
            </a:r>
            <a:r>
              <a:rPr lang="en-GB" sz="14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GB" sz="14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GB" sz="1400" dirty="0" smtClean="0">
                <a:latin typeface="Calibri Light" panose="020F0302020204030204" pitchFamily="34" charset="0"/>
              </a:rPr>
              <a:t> </a:t>
            </a:r>
            <a:endParaRPr lang="en-US" sz="1400" dirty="0" smtClean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727"/>
            <a:ext cx="8229600" cy="4050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Calibri Light" panose="020F0302020204030204" pitchFamily="34" charset="0"/>
              </a:rPr>
              <a:t>New resources on website: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Resources for Kerosene, Propane and other flammable liquid and gas storage and use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Kerosene versus LPG Gas Cooking Stove Information Note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Tent Information note (no comments were received)</a:t>
            </a:r>
          </a:p>
          <a:p>
            <a:endParaRPr lang="en-US" sz="16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alibri Light" panose="020F0302020204030204" pitchFamily="34" charset="0"/>
              </a:rPr>
              <a:t>Under preparation:</a:t>
            </a:r>
          </a:p>
          <a:p>
            <a:r>
              <a:rPr lang="en-US" sz="1600" dirty="0" err="1" smtClean="0">
                <a:latin typeface="Calibri Light" panose="020F0302020204030204" pitchFamily="34" charset="0"/>
              </a:rPr>
              <a:t>Climatisation</a:t>
            </a:r>
            <a:r>
              <a:rPr lang="en-US" sz="1600" dirty="0" smtClean="0">
                <a:latin typeface="Calibri Light" panose="020F0302020204030204" pitchFamily="34" charset="0"/>
              </a:rPr>
              <a:t> Guidelines – winter and summer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NFI Guidelines v11 </a:t>
            </a:r>
          </a:p>
          <a:p>
            <a:pPr marL="0" indent="0">
              <a:buNone/>
            </a:pPr>
            <a:endParaRPr lang="en-GB" sz="1600" i="1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139955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n-GB" sz="2400" b="0" dirty="0" smtClean="0">
                <a:latin typeface="Calibri Light" panose="020F0302020204030204" pitchFamily="34" charset="0"/>
              </a:rPr>
              <a:t>4.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Cluster Technical Guidelines – Information</a:t>
            </a:r>
          </a:p>
        </p:txBody>
      </p:sp>
    </p:spTree>
    <p:extLst>
      <p:ext uri="{BB962C8B-B14F-4D97-AF65-F5344CB8AC3E}">
        <p14:creationId xmlns:p14="http://schemas.microsoft.com/office/powerpoint/2010/main" val="1942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1901"/>
            <a:ext cx="8229600" cy="3806283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</a:rPr>
              <a:t>36,000  Individuals are expected to be displaced from Hawija ;  potentially including  Salah a Din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Partners called upon to prepare to respond;  gaps exist in out of camp IDPs in Salah a Din. </a:t>
            </a:r>
          </a:p>
          <a:p>
            <a:r>
              <a:rPr lang="en-US" sz="1600" dirty="0" smtClean="0">
                <a:latin typeface="Calibri Light" panose="020F0302020204030204" pitchFamily="34" charset="0"/>
              </a:rPr>
              <a:t>Prepositioning of  </a:t>
            </a:r>
            <a:r>
              <a:rPr lang="en-US" sz="1600" dirty="0">
                <a:latin typeface="Calibri Light" panose="020F0302020204030204" pitchFamily="34" charset="0"/>
              </a:rPr>
              <a:t>ESK and </a:t>
            </a:r>
            <a:r>
              <a:rPr lang="en-US" sz="1600" dirty="0" err="1">
                <a:latin typeface="Calibri Light" panose="020F0302020204030204" pitchFamily="34" charset="0"/>
              </a:rPr>
              <a:t>SoKs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smtClean="0">
                <a:latin typeface="Calibri Light" panose="020F0302020204030204" pitchFamily="34" charset="0"/>
              </a:rPr>
              <a:t> required  </a:t>
            </a:r>
            <a:endParaRPr lang="en-US" sz="1600" dirty="0">
              <a:latin typeface="Calibri Light" panose="020F0302020204030204" pitchFamily="34" charset="0"/>
            </a:endParaRPr>
          </a:p>
          <a:p>
            <a:r>
              <a:rPr lang="en-US" sz="1600" dirty="0" smtClean="0">
                <a:latin typeface="Calibri Light" panose="020F0302020204030204" pitchFamily="34" charset="0"/>
              </a:rPr>
              <a:t>As per IOM’s latest  </a:t>
            </a:r>
            <a:r>
              <a:rPr lang="en-US" sz="1600" dirty="0">
                <a:latin typeface="Calibri Light" panose="020F0302020204030204" pitchFamily="34" charset="0"/>
              </a:rPr>
              <a:t>DTM </a:t>
            </a:r>
            <a:r>
              <a:rPr lang="en-US" sz="1600" dirty="0" smtClean="0">
                <a:latin typeface="Calibri Light" panose="020F0302020204030204" pitchFamily="34" charset="0"/>
              </a:rPr>
              <a:t>report  130, 188 Individuals are living in critical shelter:-</a:t>
            </a:r>
          </a:p>
          <a:p>
            <a:pPr lvl="1">
              <a:lnSpc>
                <a:spcPct val="150000"/>
              </a:lnSpc>
            </a:pPr>
            <a:r>
              <a:rPr lang="en-US" sz="1400" b="1" dirty="0" smtClean="0">
                <a:latin typeface="Calibri Light" panose="020F0302020204030204" pitchFamily="34" charset="0"/>
              </a:rPr>
              <a:t>81,564 IDPs are living in AUBs</a:t>
            </a:r>
          </a:p>
          <a:p>
            <a:pPr lvl="1">
              <a:lnSpc>
                <a:spcPct val="150000"/>
              </a:lnSpc>
            </a:pPr>
            <a:r>
              <a:rPr lang="en-US" sz="1400" b="1" dirty="0" smtClean="0">
                <a:latin typeface="Calibri Light" panose="020F0302020204030204" pitchFamily="34" charset="0"/>
              </a:rPr>
              <a:t>5,058 IDPs are  living in School buildings</a:t>
            </a:r>
          </a:p>
          <a:p>
            <a:pPr lvl="1">
              <a:lnSpc>
                <a:spcPct val="150000"/>
              </a:lnSpc>
            </a:pPr>
            <a:r>
              <a:rPr lang="en-US" sz="1400" b="1" dirty="0" smtClean="0">
                <a:latin typeface="Calibri Light" panose="020F0302020204030204" pitchFamily="34" charset="0"/>
              </a:rPr>
              <a:t>936 IDPs are living in Religious buildings </a:t>
            </a:r>
          </a:p>
          <a:p>
            <a:pPr lvl="1">
              <a:lnSpc>
                <a:spcPct val="150000"/>
              </a:lnSpc>
            </a:pPr>
            <a:r>
              <a:rPr lang="en-US" sz="1400" b="1" dirty="0" smtClean="0">
                <a:latin typeface="Calibri Light" panose="020F0302020204030204" pitchFamily="34" charset="0"/>
              </a:rPr>
              <a:t>42,630 IDPs are living with the host community</a:t>
            </a:r>
          </a:p>
          <a:p>
            <a:r>
              <a:rPr lang="en-US" sz="1600" dirty="0">
                <a:latin typeface="Calibri Light" panose="020F0302020204030204" pitchFamily="34" charset="0"/>
              </a:rPr>
              <a:t>The Cluster </a:t>
            </a:r>
            <a:r>
              <a:rPr lang="en-US" sz="1600" dirty="0" smtClean="0">
                <a:latin typeface="Calibri Light" panose="020F0302020204030204" pitchFamily="34" charset="0"/>
              </a:rPr>
              <a:t>is planning a </a:t>
            </a:r>
            <a:r>
              <a:rPr lang="en-US" sz="1600" dirty="0">
                <a:latin typeface="Calibri Light" panose="020F0302020204030204" pitchFamily="34" charset="0"/>
              </a:rPr>
              <a:t>second ESK training </a:t>
            </a:r>
            <a:r>
              <a:rPr lang="en-US" sz="1600" dirty="0" smtClean="0">
                <a:latin typeface="Calibri Light" panose="020F0302020204030204" pitchFamily="34" charset="0"/>
              </a:rPr>
              <a:t>for C&amp;S as </a:t>
            </a:r>
            <a:r>
              <a:rPr lang="en-US" sz="1600" dirty="0">
                <a:latin typeface="Calibri Light" panose="020F0302020204030204" pitchFamily="34" charset="0"/>
              </a:rPr>
              <a:t>soon </a:t>
            </a:r>
            <a:r>
              <a:rPr lang="en-US" sz="1600" dirty="0" smtClean="0">
                <a:latin typeface="Calibri Light" panose="020F0302020204030204" pitchFamily="34" charset="0"/>
              </a:rPr>
              <a:t>as sponsors are identified. Potential sponsors  are requested to come forward </a:t>
            </a:r>
            <a:endParaRPr lang="en-US" sz="1600" dirty="0">
              <a:latin typeface="Calibri Light" panose="020F0302020204030204" pitchFamily="34" charset="0"/>
            </a:endParaRPr>
          </a:p>
          <a:p>
            <a:endParaRPr lang="en-US" sz="20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139955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5</a:t>
            </a:r>
            <a:r>
              <a:rPr lang="en-GB" sz="2400" b="0" dirty="0" smtClean="0">
                <a:latin typeface="Calibri Light" panose="020F0302020204030204" pitchFamily="34" charset="0"/>
              </a:rPr>
              <a:t>.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Key Issues </a:t>
            </a:r>
            <a:r>
              <a:rPr lang="en-GB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/ </a:t>
            </a:r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Hawija </a:t>
            </a:r>
            <a:r>
              <a:rPr lang="en-US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Response Planning </a:t>
            </a:r>
            <a:endParaRPr lang="en-GB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0704"/>
            <a:ext cx="8198528" cy="509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n-GB" sz="2400" b="0" dirty="0">
                <a:latin typeface="Calibri Light" panose="020F0302020204030204" pitchFamily="34" charset="0"/>
              </a:rPr>
              <a:t>5.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Key Issues / </a:t>
            </a:r>
            <a:r>
              <a:rPr lang="en-GB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Distribution Guidelines</a:t>
            </a:r>
            <a:endParaRPr lang="en-GB" sz="2400" b="0" dirty="0"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746311"/>
            <a:ext cx="829029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IMC/ IRC report on Anbar- </a:t>
            </a:r>
            <a:r>
              <a:rPr lang="en-US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2017 </a:t>
            </a: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Acting </a:t>
            </a:r>
            <a:r>
              <a:rPr lang="en-US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our Commitments to Women and Girls in South Central Iraq: Preventing, Mitigating, and Responding to Gender-based </a:t>
            </a: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Violence</a:t>
            </a:r>
            <a:r>
              <a:rPr lang="en-US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Key highlights concerning Shelter and NFIs interventions  in the report:-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Grave </a:t>
            </a:r>
            <a:r>
              <a:rPr lang="en-US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concerns about sexual exploitation and abuse (SEA) </a:t>
            </a: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women and girls </a:t>
            </a: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forced </a:t>
            </a:r>
            <a:r>
              <a:rPr lang="en-US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exchange sex for basic needs (e.g., food, </a:t>
            </a: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goods)</a:t>
            </a:r>
          </a:p>
          <a:p>
            <a:pPr lvl="1" algn="just"/>
            <a:endParaRPr lang="en-US" sz="1200" dirty="0" smtClean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Insufficient coordination among government and humanitarian agencies and a lack of urgency in humanitarian response </a:t>
            </a: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resulting into  </a:t>
            </a:r>
            <a:r>
              <a:rPr lang="en-US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denial of refuge, safety and security to </a:t>
            </a: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IDPs</a:t>
            </a:r>
          </a:p>
          <a:p>
            <a:pPr lvl="1" algn="just"/>
            <a:endParaRPr lang="en-US" sz="1200" dirty="0" smtClean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Families leaving </a:t>
            </a:r>
            <a:r>
              <a:rPr lang="en-US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camps due to insecurity and/or limited access to assistance at the of onset of winter</a:t>
            </a: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1200" dirty="0" smtClean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200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Bzeibez</a:t>
            </a:r>
            <a:r>
              <a:rPr lang="en-US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Khalidiya, reports </a:t>
            </a: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some NGOs bringing </a:t>
            </a:r>
            <a:r>
              <a:rPr lang="en-US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relief items which they take back after taking photos with IDPs </a:t>
            </a:r>
            <a:r>
              <a:rPr lang="en-US" sz="1200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Lack </a:t>
            </a:r>
            <a:r>
              <a:rPr lang="en-US" sz="12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winterization kits, including warm clothes and heaters </a:t>
            </a:r>
            <a:r>
              <a:rPr lang="en-US" sz="1200" i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(reports of young children dying between ages 0-3 due to the cold weather</a:t>
            </a:r>
            <a:r>
              <a:rPr lang="en-US" sz="1200" i="1" dirty="0" smtClean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200" i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1200" i="1" dirty="0">
              <a:solidFill>
                <a:srgbClr val="C00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 smtClean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 views on how best distributions of relief items  can be implemented to enhance accountability , 		</a:t>
            </a:r>
          </a:p>
          <a:p>
            <a:pPr algn="just">
              <a:spcAft>
                <a:spcPts val="0"/>
              </a:spcAft>
            </a:pPr>
            <a:r>
              <a:rPr lang="en-US" sz="1200" dirty="0" smtClean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we </a:t>
            </a:r>
            <a:r>
              <a:rPr lang="en-US" sz="1200" dirty="0" smtClean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or adopt uniform distribution guidelines ? i.e.  WFP/OCHA/NRC </a:t>
            </a:r>
            <a:endParaRPr lang="en-US" sz="1200" dirty="0">
              <a:solidFill>
                <a:srgbClr val="C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35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5.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Key Issues / </a:t>
            </a:r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Tent </a:t>
            </a:r>
            <a:r>
              <a:rPr lang="en-US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Replacement Updates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759431"/>
              </p:ext>
            </p:extLst>
          </p:nvPr>
        </p:nvGraphicFramePr>
        <p:xfrm>
          <a:off x="364270" y="792388"/>
          <a:ext cx="8103222" cy="2894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08"/>
                <a:gridCol w="722244"/>
                <a:gridCol w="2976991"/>
                <a:gridCol w="695805"/>
                <a:gridCol w="1420600"/>
                <a:gridCol w="1869974"/>
              </a:tblGrid>
              <a:tr h="5622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No.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Partner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Distributions Locations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No Tents Replaced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Total Need-Anbar Governorate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Anbar -Outstanding Tent Repalcement Need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8516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MODM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AAF, HTC, Khalidiya;Beiz Biz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3000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Calibri Light" panose="020F0302020204030204" pitchFamily="34" charset="0"/>
                        </a:rPr>
                        <a:t>                     </a:t>
                      </a:r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23,000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Calibri Light" panose="020F0302020204030204" pitchFamily="34" charset="0"/>
                        </a:rPr>
                        <a:t>                                  </a:t>
                      </a:r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20,000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8516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Beiz Biz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Calibri Light" panose="020F0302020204030204" pitchFamily="34" charset="0"/>
                        </a:rPr>
                        <a:t>                                  </a:t>
                      </a:r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19,500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8516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NRC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AAF, HTC, Khalidiya;Beiz Biz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318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Calibri Light" panose="020F0302020204030204" pitchFamily="34" charset="0"/>
                        </a:rPr>
                        <a:t>                                 </a:t>
                      </a:r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19,182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791696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CRS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AAF(60 T-shelter </a:t>
                      </a:r>
                      <a:r>
                        <a:rPr lang="en-US" sz="1400" u="none" strike="noStrike" dirty="0" err="1">
                          <a:effectLst/>
                          <a:latin typeface="Calibri Light" panose="020F0302020204030204" pitchFamily="34" charset="0"/>
                        </a:rPr>
                        <a:t>Al.Tahadi</a:t>
                      </a:r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 Camp;100 T-shelter in </a:t>
                      </a:r>
                      <a:r>
                        <a:rPr lang="en-US" sz="1400" u="none" strike="noStrike" dirty="0" err="1">
                          <a:effectLst/>
                          <a:latin typeface="Calibri Light" panose="020F0302020204030204" pitchFamily="34" charset="0"/>
                        </a:rPr>
                        <a:t>Al.Bashaer</a:t>
                      </a:r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 Camp; 70 T-Shelter in </a:t>
                      </a:r>
                      <a:r>
                        <a:rPr lang="en-US" sz="1400" u="none" strike="noStrike" dirty="0" err="1">
                          <a:effectLst/>
                          <a:latin typeface="Calibri Light" panose="020F0302020204030204" pitchFamily="34" charset="0"/>
                        </a:rPr>
                        <a:t>Zawbaa</a:t>
                      </a:r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 Camp</a:t>
                      </a:r>
                      <a:r>
                        <a:rPr lang="en-US" sz="1400" u="none" strike="noStrike" dirty="0" smtClean="0">
                          <a:effectLst/>
                          <a:latin typeface="Calibri Light" panose="020F0302020204030204" pitchFamily="34" charset="0"/>
                        </a:rPr>
                        <a:t>.)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230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Calibri Light" panose="020F0302020204030204" pitchFamily="34" charset="0"/>
                        </a:rPr>
                        <a:t>                                  </a:t>
                      </a:r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18,952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8516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Beiz Biz; AAF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394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  </a:t>
                      </a:r>
                      <a:r>
                        <a:rPr lang="en-US" sz="1400" u="none" strike="noStrike" dirty="0" smtClean="0">
                          <a:effectLst/>
                          <a:latin typeface="Calibri Light" panose="020F0302020204030204" pitchFamily="34" charset="0"/>
                        </a:rPr>
                        <a:t>                                </a:t>
                      </a:r>
                      <a:r>
                        <a:rPr lang="en-US" sz="1400" u="none" strike="noStrike" dirty="0">
                          <a:effectLst/>
                          <a:latin typeface="Calibri Light" panose="020F0302020204030204" pitchFamily="34" charset="0"/>
                        </a:rPr>
                        <a:t>18,558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6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345"/>
            <a:ext cx="8229600" cy="430126"/>
          </a:xfrm>
        </p:spPr>
        <p:txBody>
          <a:bodyPr>
            <a:normAutofit fontScale="90000"/>
          </a:bodyPr>
          <a:lstStyle/>
          <a:p>
            <a:r>
              <a:rPr lang="en-GB" sz="1800" b="0" dirty="0">
                <a:latin typeface="Calibri Light" panose="020F0302020204030204" pitchFamily="34" charset="0"/>
              </a:rPr>
              <a:t>5.	</a:t>
            </a:r>
            <a:r>
              <a:rPr lang="en-GB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Key I</a:t>
            </a:r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ssue</a:t>
            </a:r>
            <a:r>
              <a:rPr lang="en-GB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 </a:t>
            </a:r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/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Shelter interventions for returnees in critical shelter in Anbar and Diyala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9583"/>
            <a:ext cx="8229600" cy="339447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1400" dirty="0" smtClean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The Cluster is tracking gaps and responses for returnees – Partners are requested to provide information on responses for returnees</a:t>
            </a:r>
          </a:p>
          <a:p>
            <a:pPr>
              <a:spcBef>
                <a:spcPct val="0"/>
              </a:spcBef>
            </a:pPr>
            <a:endParaRPr lang="en-US" sz="1400" dirty="0"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dirty="0" smtClean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So far the following gaps have been identified;-</a:t>
            </a:r>
          </a:p>
          <a:p>
            <a:pPr lvl="1">
              <a:lnSpc>
                <a:spcPct val="200000"/>
              </a:lnSpc>
              <a:spcBef>
                <a:spcPct val="0"/>
              </a:spcBef>
            </a:pPr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1,398 </a:t>
            </a:r>
            <a:r>
              <a:rPr lang="en-US" sz="1400" dirty="0" smtClean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returnees living in critical shelter in </a:t>
            </a:r>
            <a:r>
              <a:rPr lang="en-US" sz="1400" dirty="0" err="1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Heet</a:t>
            </a:r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district</a:t>
            </a:r>
          </a:p>
          <a:p>
            <a:pPr lvl="1">
              <a:lnSpc>
                <a:spcPct val="200000"/>
              </a:lnSpc>
              <a:spcBef>
                <a:spcPct val="0"/>
              </a:spcBef>
            </a:pPr>
            <a:r>
              <a:rPr lang="en-US" sz="1400" dirty="0" smtClean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2,375 returnees living in critical shelter  </a:t>
            </a:r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in Ramadi </a:t>
            </a:r>
            <a:r>
              <a:rPr lang="en-US" sz="1400" dirty="0" smtClean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District</a:t>
            </a:r>
          </a:p>
          <a:p>
            <a:pPr lvl="1">
              <a:lnSpc>
                <a:spcPct val="200000"/>
              </a:lnSpc>
              <a:spcBef>
                <a:spcPct val="0"/>
              </a:spcBef>
            </a:pPr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40,362 returnees are living in abandoned and unfinished buildings (AUBs) </a:t>
            </a:r>
            <a:r>
              <a:rPr lang="en-US" sz="1400" dirty="0" smtClean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, in need of  </a:t>
            </a:r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support with NFIs, shelter kits, sealing off </a:t>
            </a:r>
            <a:r>
              <a:rPr lang="en-US" sz="1400" dirty="0" smtClean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kits</a:t>
            </a:r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 smtClean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in Diyala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16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849"/>
            <a:ext cx="8229600" cy="390370"/>
          </a:xfrm>
        </p:spPr>
        <p:txBody>
          <a:bodyPr>
            <a:normAutofit/>
          </a:bodyPr>
          <a:lstStyle/>
          <a:p>
            <a:r>
              <a:rPr lang="en-GB" sz="1800" b="0" dirty="0">
                <a:latin typeface="Calibri Light" panose="020F0302020204030204" pitchFamily="34" charset="0"/>
              </a:rPr>
              <a:t>5.	</a:t>
            </a:r>
            <a:r>
              <a:rPr lang="en-GB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Key Issues /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Winterization Updates – Winter top up and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Kerosene</a:t>
            </a:r>
            <a:endParaRPr lang="en-US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8973"/>
            <a:ext cx="8229600" cy="3394472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Winter top up including kerosene feature amongst top three priorities in Anbar camps. Partners are requested to accelerate response in Anbar camps and out of Camp IDPs.</a:t>
            </a:r>
          </a:p>
          <a:p>
            <a:r>
              <a:rPr lang="en-US" sz="1400" dirty="0" smtClean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Critical Gaps have been sited in these camps :-</a:t>
            </a:r>
          </a:p>
          <a:p>
            <a:pPr lvl="1"/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Camp 32  (</a:t>
            </a:r>
            <a:r>
              <a:rPr lang="en-US" sz="1400" dirty="0" err="1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Shuhada</a:t>
            </a:r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Camp – 400 Families)</a:t>
            </a:r>
          </a:p>
          <a:p>
            <a:pPr lvl="1"/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Camp 11  (Caravan Camp 580 families)</a:t>
            </a:r>
          </a:p>
          <a:p>
            <a:pPr lvl="1"/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Camp 6 (UM Al </a:t>
            </a:r>
            <a:r>
              <a:rPr lang="en-US" sz="1400" dirty="0" err="1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Quraa</a:t>
            </a:r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 camp 180 Families)</a:t>
            </a:r>
          </a:p>
          <a:p>
            <a:pPr lvl="1"/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Suzan Camp 270 Families </a:t>
            </a:r>
          </a:p>
          <a:p>
            <a:pPr lvl="1"/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camp 33 (Anbar 100 Families)</a:t>
            </a:r>
          </a:p>
          <a:p>
            <a:pPr lvl="1"/>
            <a:r>
              <a:rPr lang="en-US" sz="1400" dirty="0" smtClean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Beiz Biz </a:t>
            </a:r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, sector 1,2, 3 and 4</a:t>
            </a:r>
          </a:p>
          <a:p>
            <a:pPr lvl="1"/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Kilo 18  - 500 Families not covered</a:t>
            </a:r>
          </a:p>
          <a:p>
            <a:pPr lvl="1"/>
            <a:r>
              <a:rPr lang="en-US" sz="1400" dirty="0" smtClean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Khalidiya </a:t>
            </a:r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camp 10 – 180 Families not covered </a:t>
            </a:r>
          </a:p>
          <a:p>
            <a:pPr lvl="1"/>
            <a:r>
              <a:rPr lang="en-US" sz="1400" dirty="0" smtClean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Khalidiya </a:t>
            </a:r>
            <a:r>
              <a:rPr lang="en-US" sz="1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Camp 14. 100 Families .</a:t>
            </a:r>
          </a:p>
          <a:p>
            <a:pPr marL="457200" lvl="1" indent="0">
              <a:buNone/>
            </a:pPr>
            <a:endParaRPr lang="en-US" sz="1400" dirty="0" smtClean="0"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14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17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5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139170"/>
            <a:ext cx="8198528" cy="337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5.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Key Issues / Governorate and Agencies Updates</a:t>
            </a:r>
          </a:p>
        </p:txBody>
      </p:sp>
    </p:spTree>
    <p:extLst>
      <p:ext uri="{BB962C8B-B14F-4D97-AF65-F5344CB8AC3E}">
        <p14:creationId xmlns:p14="http://schemas.microsoft.com/office/powerpoint/2010/main" val="45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86" y="251111"/>
            <a:ext cx="6575904" cy="435396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8272" y="178926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6.	AOB</a:t>
            </a:r>
            <a:endParaRPr lang="en-GB" sz="24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000" b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Review </a:t>
            </a:r>
            <a:r>
              <a:rPr lang="en-GB" sz="2000" b="0" dirty="0">
                <a:solidFill>
                  <a:schemeClr val="tx1"/>
                </a:solidFill>
                <a:latin typeface="Calibri Light" panose="020F0302020204030204" pitchFamily="34" charset="0"/>
              </a:rPr>
              <a:t>of action points from previous meeting </a:t>
            </a:r>
            <a:endParaRPr lang="en-US" sz="2000" b="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650489" y="736301"/>
            <a:ext cx="8229600" cy="3858643"/>
          </a:xfrm>
        </p:spPr>
        <p:txBody>
          <a:bodyPr>
            <a:noAutofit/>
          </a:bodyPr>
          <a:lstStyle/>
          <a:p>
            <a:r>
              <a:rPr lang="en-US" sz="1600" dirty="0">
                <a:latin typeface="Calibri Light" panose="020F0302020204030204" pitchFamily="34" charset="0"/>
              </a:rPr>
              <a:t>NRC to share list of camps  that received the 300 NFI Kits in </a:t>
            </a:r>
            <a:r>
              <a:rPr lang="en-US" sz="1600" dirty="0" smtClean="0">
                <a:latin typeface="Calibri Light" panose="020F0302020204030204" pitchFamily="34" charset="0"/>
              </a:rPr>
              <a:t>AAF-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Done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Share Anbar governorate google sheet response </a:t>
            </a:r>
            <a:r>
              <a:rPr lang="en-US" sz="1600" dirty="0" smtClean="0">
                <a:latin typeface="Calibri Light" panose="020F0302020204030204" pitchFamily="34" charset="0"/>
              </a:rPr>
              <a:t>link –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There is an objection ; IMO to advise 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Share approved list of activity info indicators </a:t>
            </a:r>
            <a:r>
              <a:rPr lang="en-US" sz="1600" dirty="0" smtClean="0">
                <a:latin typeface="Calibri Light" panose="020F0302020204030204" pitchFamily="34" charset="0"/>
              </a:rPr>
              <a:t>– 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Done 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Share breakdown of families receiving provided tents for replacements and winter kits by MODM  in </a:t>
            </a:r>
            <a:r>
              <a:rPr lang="en-US" sz="1600" dirty="0" smtClean="0">
                <a:latin typeface="Calibri Light" panose="020F0302020204030204" pitchFamily="34" charset="0"/>
              </a:rPr>
              <a:t>Anbar –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Outstanding , follow up continues 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Ensure Coordination with MODM before distribution of Kerosene in Kilo 18 </a:t>
            </a:r>
            <a:r>
              <a:rPr lang="en-US" sz="1600" dirty="0" smtClean="0">
                <a:latin typeface="Calibri Light" panose="020F0302020204030204" pitchFamily="34" charset="0"/>
              </a:rPr>
              <a:t>–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Being coordinated 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Invite CRS to the Anbar coordination forum comprising IOM, IRD, UNHCR, NRC and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DRC-CCCM?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</a:rPr>
              <a:t>Coordinate amongst yourselves/ partners before </a:t>
            </a:r>
            <a:r>
              <a:rPr lang="en-US" sz="1600" dirty="0" smtClean="0">
                <a:latin typeface="Calibri Light" panose="020F0302020204030204" pitchFamily="34" charset="0"/>
              </a:rPr>
              <a:t>distributions- </a:t>
            </a:r>
            <a:r>
              <a:rPr lang="en-US" sz="16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encouraged 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20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91" y="1148570"/>
            <a:ext cx="4841309" cy="3620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" y="511793"/>
            <a:ext cx="4837459" cy="362095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000" b="0" dirty="0" smtClean="0">
                <a:latin typeface="Calibri Light" panose="020F0302020204030204" pitchFamily="34" charset="0"/>
              </a:rPr>
              <a:t>THANKS </a:t>
            </a:r>
            <a:endParaRPr lang="en-US" sz="20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495" y="225370"/>
            <a:ext cx="8287306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 smtClean="0">
                <a:latin typeface="Calibri Light" panose="020F0302020204030204" pitchFamily="34" charset="0"/>
              </a:rPr>
              <a:t>2.	</a:t>
            </a:r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Update </a:t>
            </a:r>
            <a:r>
              <a:rPr lang="en-US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on </a:t>
            </a:r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HRP</a:t>
            </a:r>
            <a:endParaRPr lang="en-GB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99494" y="809260"/>
          <a:ext cx="8095351" cy="3666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5611"/>
                <a:gridCol w="1849740"/>
              </a:tblGrid>
              <a:tr h="2993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OVERVIEW OF 2017 PROJECTS AND REQUIREMENTS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8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Original Value of all submissions (USD):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340,236,141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18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Value of Requested Portfolio (USD):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175,313,708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25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Original Number of projects: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55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# of Projects approved in recommended Portfolio: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69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# of Total Partners in portfolio: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39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# of National Partners in portfolio: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7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Financial Requirements in KR-I (USD)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41,918,452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7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Financial Requirements </a:t>
                      </a:r>
                      <a:r>
                        <a:rPr lang="en-GB" sz="1400">
                          <a:effectLst/>
                        </a:rPr>
                        <a:t>–</a:t>
                      </a:r>
                      <a:r>
                        <a:rPr lang="en-US" sz="1400">
                          <a:effectLst/>
                        </a:rPr>
                        <a:t> Mosul Response (USD)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59,515,318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7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Financial Requirements in the Rest of Iraq (USD)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73,879,938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7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Financial Requirements – First Line Activities (USD)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98,386,943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7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Financial Requirements – Second Line Activities (USD)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65,667,247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  <a:tr h="277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Final Financial Requirements – Full Cluster Response (USD)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11,259,517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56" marR="67256" marT="33628" marB="3362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5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4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31631" y="1180205"/>
            <a:ext cx="8229600" cy="14566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latin typeface="Calibri Light" panose="020F0302020204030204" pitchFamily="34" charset="0"/>
              </a:rPr>
              <a:t>2016 Cluster achievements and funding status</a:t>
            </a:r>
          </a:p>
          <a:p>
            <a:r>
              <a:rPr lang="en-US" sz="1700" dirty="0">
                <a:latin typeface="Calibri Light" panose="020F0302020204030204" pitchFamily="34" charset="0"/>
              </a:rPr>
              <a:t>Special Mosul Preparedness and Response</a:t>
            </a:r>
          </a:p>
          <a:p>
            <a:r>
              <a:rPr lang="en-US" sz="1700" dirty="0">
                <a:latin typeface="Calibri Light" panose="020F0302020204030204" pitchFamily="34" charset="0"/>
              </a:rPr>
              <a:t>2017 HRP / HNO </a:t>
            </a:r>
          </a:p>
          <a:p>
            <a:pPr lvl="1"/>
            <a:r>
              <a:rPr lang="en-US" sz="1700" dirty="0">
                <a:latin typeface="Calibri Light" panose="020F0302020204030204" pitchFamily="34" charset="0"/>
              </a:rPr>
              <a:t>Indicators  /  Target</a:t>
            </a:r>
          </a:p>
          <a:p>
            <a:pPr lvl="1"/>
            <a:r>
              <a:rPr lang="en-US" sz="1700" dirty="0">
                <a:latin typeface="Calibri Light" panose="020F0302020204030204" pitchFamily="34" charset="0"/>
              </a:rPr>
              <a:t>Reporting – Cluster Indicators and Activity Info</a:t>
            </a:r>
          </a:p>
          <a:p>
            <a:endParaRPr lang="en-US" sz="1700" dirty="0" smtClean="0">
              <a:latin typeface="Calibri Light" panose="020F03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6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5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4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4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410347"/>
              </p:ext>
            </p:extLst>
          </p:nvPr>
        </p:nvGraphicFramePr>
        <p:xfrm>
          <a:off x="340237" y="922507"/>
          <a:ext cx="8537944" cy="3000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7569"/>
                <a:gridCol w="4800375"/>
              </a:tblGrid>
              <a:tr h="53134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2016 Cluster achievements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 (Jan. – Dec.)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2016 Funding Status 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(Jan. – Dec.)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0657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Target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Initial: 1.1 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Review (Falluja &amp; Mosul): 1.3 M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Request: $290 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HRP:  $180 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Mosul Flash Appel: $110 M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Reached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NFI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 Kits: </a:t>
                      </a: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1.3 M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Shelter Interventions: 0.5M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Funded: $100.2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 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HRP: $80.1 M (44.6% of requirement)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Mosul Flash Appel: $20.1 M (18.3% of requirement)</a:t>
                      </a:r>
                      <a:endParaRPr lang="en-US" sz="1600" dirty="0" smtClean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14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Dashboard</a:t>
                      </a:r>
                      <a:endParaRPr lang="en-US" sz="160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 Light" panose="020F0302020204030204" pitchFamily="34" charset="0"/>
                        </a:rPr>
                        <a:t>Dashboard :</a:t>
                      </a:r>
                      <a:r>
                        <a:rPr lang="en-US" sz="1600" baseline="0" dirty="0" smtClean="0">
                          <a:latin typeface="Calibri Light" panose="020F0302020204030204" pitchFamily="34" charset="0"/>
                        </a:rPr>
                        <a:t> showing Donors, Partners, Number of Projects and their Funding status.</a:t>
                      </a:r>
                      <a:endParaRPr lang="en-US" sz="1600" dirty="0" smtClean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831948"/>
              </p:ext>
            </p:extLst>
          </p:nvPr>
        </p:nvGraphicFramePr>
        <p:xfrm>
          <a:off x="2409812" y="3343414"/>
          <a:ext cx="687003" cy="57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Acrobat Document" showAsIcon="1" r:id="rId5" imgW="914400" imgH="771480" progId="AcroExch.Document.7">
                  <p:embed/>
                </p:oleObj>
              </mc:Choice>
              <mc:Fallback>
                <p:oleObj name="Acrobat Document" showAsIcon="1" r:id="rId5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9812" y="3343414"/>
                        <a:ext cx="687003" cy="579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98980"/>
              </p:ext>
            </p:extLst>
          </p:nvPr>
        </p:nvGraphicFramePr>
        <p:xfrm>
          <a:off x="8358641" y="3473722"/>
          <a:ext cx="469232" cy="39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Acrobat Document" showAsIcon="1" r:id="rId7" imgW="914400" imgH="771480" progId="AcroExch.Document.7">
                  <p:embed/>
                </p:oleObj>
              </mc:Choice>
              <mc:Fallback>
                <p:oleObj name="Acrobat Document" showAsIcon="1" r:id="rId7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58641" y="3473722"/>
                        <a:ext cx="469232" cy="395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6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 dirty="0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766" y="652425"/>
            <a:ext cx="79820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Calibri Light" panose="020F0302020204030204" pitchFamily="34" charset="0"/>
              </a:rPr>
              <a:t>Review Mosul preparedness against response</a:t>
            </a:r>
          </a:p>
          <a:p>
            <a:pPr lvl="0" algn="just"/>
            <a:endParaRPr lang="en-US" sz="1600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Not started</a:t>
            </a:r>
            <a:r>
              <a:rPr lang="en-US" sz="1600" dirty="0" smtClean="0">
                <a:latin typeface="Calibri Light" panose="020F0302020204030204" pitchFamily="34" charset="0"/>
              </a:rPr>
              <a:t>: No funding </a:t>
            </a:r>
            <a:r>
              <a:rPr lang="en-US" sz="1600" dirty="0">
                <a:latin typeface="Calibri Light" panose="020F0302020204030204" pitchFamily="34" charset="0"/>
              </a:rPr>
              <a:t>or no access to the location to </a:t>
            </a:r>
            <a:r>
              <a:rPr lang="en-US" sz="1600" dirty="0" smtClean="0">
                <a:latin typeface="Calibri Light" panose="020F0302020204030204" pitchFamily="34" charset="0"/>
              </a:rPr>
              <a:t>implement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In </a:t>
            </a: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pipeline</a:t>
            </a:r>
            <a:r>
              <a:rPr lang="en-US" sz="1600" dirty="0" smtClean="0">
                <a:latin typeface="Calibri Light" panose="020F0302020204030204" pitchFamily="34" charset="0"/>
              </a:rPr>
              <a:t>: Purchase </a:t>
            </a:r>
            <a:r>
              <a:rPr lang="en-US" sz="1600" dirty="0">
                <a:latin typeface="Calibri Light" panose="020F0302020204030204" pitchFamily="34" charset="0"/>
              </a:rPr>
              <a:t>o</a:t>
            </a:r>
            <a:r>
              <a:rPr lang="en-US" sz="1600" dirty="0" smtClean="0">
                <a:latin typeface="Calibri Light" panose="020F0302020204030204" pitchFamily="34" charset="0"/>
              </a:rPr>
              <a:t>rder </a:t>
            </a:r>
            <a:r>
              <a:rPr lang="en-US" sz="1600" dirty="0">
                <a:latin typeface="Calibri Light" panose="020F0302020204030204" pitchFamily="34" charset="0"/>
              </a:rPr>
              <a:t>signed / funding </a:t>
            </a:r>
            <a:r>
              <a:rPr lang="en-US" sz="1600" dirty="0" smtClean="0">
                <a:latin typeface="Calibri Light" panose="020F0302020204030204" pitchFamily="34" charset="0"/>
              </a:rPr>
              <a:t>secured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In </a:t>
            </a: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stock: </a:t>
            </a:r>
            <a:r>
              <a:rPr lang="en-US" sz="1600" dirty="0" smtClean="0">
                <a:latin typeface="Calibri Light" panose="020F0302020204030204" pitchFamily="34" charset="0"/>
              </a:rPr>
              <a:t>In </a:t>
            </a:r>
            <a:r>
              <a:rPr lang="en-US" sz="1600" dirty="0">
                <a:latin typeface="Calibri Light" panose="020F0302020204030204" pitchFamily="34" charset="0"/>
              </a:rPr>
              <a:t>country and in </a:t>
            </a:r>
            <a:r>
              <a:rPr lang="en-US" sz="1600" dirty="0" smtClean="0">
                <a:latin typeface="Calibri Light" panose="020F0302020204030204" pitchFamily="34" charset="0"/>
              </a:rPr>
              <a:t>warehouse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Pre-positioned: </a:t>
            </a:r>
            <a:r>
              <a:rPr lang="en-US" sz="1600" dirty="0" smtClean="0">
                <a:latin typeface="Calibri Light" panose="020F0302020204030204" pitchFamily="34" charset="0"/>
              </a:rPr>
              <a:t>In sub-warehouse </a:t>
            </a:r>
            <a:r>
              <a:rPr lang="en-US" sz="1600" dirty="0">
                <a:latin typeface="Calibri Light" panose="020F0302020204030204" pitchFamily="34" charset="0"/>
              </a:rPr>
              <a:t>or at a set location (camp </a:t>
            </a:r>
            <a:r>
              <a:rPr lang="en-US" sz="1600" dirty="0" smtClean="0">
                <a:latin typeface="Calibri Light" panose="020F0302020204030204" pitchFamily="34" charset="0"/>
              </a:rPr>
              <a:t>etc.) </a:t>
            </a:r>
            <a:r>
              <a:rPr lang="en-US" sz="1600" dirty="0">
                <a:latin typeface="Calibri Light" panose="020F0302020204030204" pitchFamily="34" charset="0"/>
              </a:rPr>
              <a:t>ready for </a:t>
            </a:r>
            <a:r>
              <a:rPr lang="en-US" sz="1600" dirty="0" smtClean="0">
                <a:latin typeface="Calibri Light" panose="020F0302020204030204" pitchFamily="34" charset="0"/>
              </a:rPr>
              <a:t>distribution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Planned: </a:t>
            </a:r>
            <a:r>
              <a:rPr lang="en-US" sz="1600" dirty="0" smtClean="0">
                <a:latin typeface="Calibri Light" panose="020F0302020204030204" pitchFamily="34" charset="0"/>
              </a:rPr>
              <a:t>Distribution </a:t>
            </a:r>
            <a:r>
              <a:rPr lang="en-US" sz="1600" dirty="0">
                <a:latin typeface="Calibri Light" panose="020F0302020204030204" pitchFamily="34" charset="0"/>
              </a:rPr>
              <a:t>plan for coming two weeks (when and where</a:t>
            </a:r>
            <a:r>
              <a:rPr lang="en-US" sz="1600" dirty="0" smtClean="0">
                <a:latin typeface="Calibri Light" panose="020F0302020204030204" pitchFamily="34" charset="0"/>
              </a:rPr>
              <a:t>)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Completed:</a:t>
            </a:r>
            <a:r>
              <a:rPr lang="en-US" sz="1600" dirty="0" smtClean="0">
                <a:latin typeface="Calibri Light" panose="020F0302020204030204" pitchFamily="34" charset="0"/>
              </a:rPr>
              <a:t> Distributed/implemented, should </a:t>
            </a:r>
            <a:r>
              <a:rPr lang="en-US" sz="1600" dirty="0">
                <a:latin typeface="Calibri Light" panose="020F0302020204030204" pitchFamily="34" charset="0"/>
              </a:rPr>
              <a:t>be uploaded </a:t>
            </a:r>
            <a:r>
              <a:rPr lang="en-US" sz="1600" dirty="0" smtClean="0">
                <a:latin typeface="Calibri Light" panose="020F0302020204030204" pitchFamily="34" charset="0"/>
              </a:rPr>
              <a:t>via Kobo form</a:t>
            </a:r>
          </a:p>
          <a:p>
            <a:pPr lvl="0" algn="just"/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latin typeface="Calibri Light" panose="020F0302020204030204" pitchFamily="34" charset="0"/>
              </a:rPr>
              <a:t>Updated Master Sheet, Infographics/Dashboards and 3W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8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pic>
        <p:nvPicPr>
          <p:cNvPr id="2" name="Picture 2" descr="C:\Users\mtia\Documents\20160131 Shelter Cluster IMO\01_Cluster Meetings\NFI 4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365" y="649360"/>
            <a:ext cx="6990635" cy="410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07225"/>
              </p:ext>
            </p:extLst>
          </p:nvPr>
        </p:nvGraphicFramePr>
        <p:xfrm>
          <a:off x="216797" y="728915"/>
          <a:ext cx="1883560" cy="392585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83560"/>
              </a:tblGrid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MoMD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ACF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ACTED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CARE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CNSF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CRS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DRC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IOM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IRCS/FRC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Medair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Mercy Corps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Mission East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NRC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PWJ (Peace Winds Japan)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QRCS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REACH National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Samaritan's Purse 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Save the Children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TEARFUND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UNICEF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War Child UK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Welthungerhilfe (WHH)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World Vision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alibri Light" panose="020F0302020204030204" pitchFamily="34" charset="0"/>
                        </a:rPr>
                        <a:t>ZOA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3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pic>
        <p:nvPicPr>
          <p:cNvPr id="4098" name="Picture 2" descr="C:\Users\mtia\Documents\20160131 Shelter Cluster IMO\01_Cluster Meetings\NFI D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04" y="636831"/>
            <a:ext cx="6969193" cy="41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51616"/>
              </p:ext>
            </p:extLst>
          </p:nvPr>
        </p:nvGraphicFramePr>
        <p:xfrm>
          <a:off x="216797" y="728915"/>
          <a:ext cx="1883560" cy="392585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83560"/>
              </a:tblGrid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MoMD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ACF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ACTED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CARE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CNSF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CRS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DRC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IOM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IRCS/FRC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Medair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Mercy Corps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Mission East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NRC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PWJ (Peace Winds Japan)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QRCS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REACH National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Samaritan's Purse 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Save the Children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TEARFUND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UNICEF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War Child UK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Welthungerhilfe (WHH)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World Vision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alibri Light" panose="020F0302020204030204" pitchFamily="34" charset="0"/>
                        </a:rPr>
                        <a:t>ZOA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4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5122" name="Picture 2" descr="C:\Users\mtia\Documents\20160131 Shelter Cluster IMO\01_Cluster Meetings\Shelter 4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78" y="657376"/>
            <a:ext cx="6972091" cy="410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751616"/>
              </p:ext>
            </p:extLst>
          </p:nvPr>
        </p:nvGraphicFramePr>
        <p:xfrm>
          <a:off x="216797" y="728915"/>
          <a:ext cx="1883560" cy="392585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83560"/>
              </a:tblGrid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MoMD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ACF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ACTED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CARE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CNSF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CRS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DRC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IOM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IRCS/FRC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Medair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Mercy Corps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Mission East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NRC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PWJ (Peace Winds Japan)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QRCS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REACH National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Samaritan's Purse SP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Save the Children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TEARFUND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UNHCR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UNICEF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War Child UK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Welthungerhilfe (WHH)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Calibri Light" panose="020F0302020204030204" pitchFamily="34" charset="0"/>
                        </a:rPr>
                        <a:t>World Vision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  <a:tr h="122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alibri Light" panose="020F0302020204030204" pitchFamily="34" charset="0"/>
                        </a:rPr>
                        <a:t>ZOA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4634" marR="4634" marT="463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16651</TotalTime>
  <Words>1501</Words>
  <Application>Microsoft Office PowerPoint</Application>
  <PresentationFormat>On-screen Show (16:9)</PresentationFormat>
  <Paragraphs>317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Shelter Cluster Red Theme</vt:lpstr>
      <vt:lpstr>1_Shelter Cluster Red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Key Issues / Tent Replacement Updates </vt:lpstr>
      <vt:lpstr>5. Key Issues / Shelter interventions for returnees in critical shelter in Anbar and Diyala </vt:lpstr>
      <vt:lpstr>5. Key Issues / Winterization Updates – Winter top up and Kerosene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TIA Michel</cp:lastModifiedBy>
  <cp:revision>1508</cp:revision>
  <cp:lastPrinted>2014-10-29T09:34:43Z</cp:lastPrinted>
  <dcterms:created xsi:type="dcterms:W3CDTF">2014-10-08T08:24:30Z</dcterms:created>
  <dcterms:modified xsi:type="dcterms:W3CDTF">2017-02-08T09:54:03Z</dcterms:modified>
</cp:coreProperties>
</file>