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49"/>
  </p:notesMasterIdLst>
  <p:sldIdLst>
    <p:sldId id="265" r:id="rId7"/>
    <p:sldId id="491" r:id="rId8"/>
    <p:sldId id="504" r:id="rId9"/>
    <p:sldId id="469" r:id="rId10"/>
    <p:sldId id="522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8" r:id="rId30"/>
    <p:sldId id="557" r:id="rId31"/>
    <p:sldId id="533" r:id="rId32"/>
    <p:sldId id="534" r:id="rId33"/>
    <p:sldId id="535" r:id="rId34"/>
    <p:sldId id="536" r:id="rId35"/>
    <p:sldId id="537" r:id="rId36"/>
    <p:sldId id="538" r:id="rId37"/>
    <p:sldId id="526" r:id="rId38"/>
    <p:sldId id="527" r:id="rId39"/>
    <p:sldId id="528" r:id="rId40"/>
    <p:sldId id="529" r:id="rId41"/>
    <p:sldId id="530" r:id="rId42"/>
    <p:sldId id="532" r:id="rId43"/>
    <p:sldId id="531" r:id="rId44"/>
    <p:sldId id="523" r:id="rId45"/>
    <p:sldId id="524" r:id="rId46"/>
    <p:sldId id="525" r:id="rId47"/>
    <p:sldId id="391" r:id="rId4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2358" autoAdjust="0"/>
  </p:normalViewPr>
  <p:slideViewPr>
    <p:cSldViewPr snapToGrid="0" snapToObjects="1">
      <p:cViewPr varScale="1">
        <p:scale>
          <a:sx n="96" d="100"/>
          <a:sy n="96" d="100"/>
        </p:scale>
        <p:origin x="618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80A3-3A45-49E8-8F5A-532054A6CF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8E262B-A477-4B37-ACF7-073CED831F20}">
      <dgm:prSet phldrT="[Text]"/>
      <dgm:spPr/>
      <dgm:t>
        <a:bodyPr/>
        <a:lstStyle/>
        <a:p>
          <a:r>
            <a:rPr lang="en-US" dirty="0"/>
            <a:t>Design tool</a:t>
          </a:r>
        </a:p>
      </dgm:t>
    </dgm:pt>
    <dgm:pt modelId="{140088DB-AFE2-4A4A-BC74-3C3EAAF5D90D}" type="parTrans" cxnId="{F555E7D2-ADF3-4C7C-A5F9-3C2B06AB9B1C}">
      <dgm:prSet/>
      <dgm:spPr/>
      <dgm:t>
        <a:bodyPr/>
        <a:lstStyle/>
        <a:p>
          <a:endParaRPr lang="en-US"/>
        </a:p>
      </dgm:t>
    </dgm:pt>
    <dgm:pt modelId="{440BDC3B-C565-4B5B-90DC-BFC29EB4CBDC}" type="sibTrans" cxnId="{F555E7D2-ADF3-4C7C-A5F9-3C2B06AB9B1C}">
      <dgm:prSet/>
      <dgm:spPr/>
      <dgm:t>
        <a:bodyPr/>
        <a:lstStyle/>
        <a:p>
          <a:endParaRPr lang="en-US"/>
        </a:p>
      </dgm:t>
    </dgm:pt>
    <dgm:pt modelId="{4FABD5CE-7BE1-4CB9-AFD2-721A863F9181}">
      <dgm:prSet phldrT="[Text]"/>
      <dgm:spPr/>
      <dgm:t>
        <a:bodyPr/>
        <a:lstStyle/>
        <a:p>
          <a:r>
            <a:rPr lang="en-US" dirty="0"/>
            <a:t>Administer PDM</a:t>
          </a:r>
        </a:p>
      </dgm:t>
    </dgm:pt>
    <dgm:pt modelId="{51A2E8AC-5337-4C6D-96C5-F99B1C235307}" type="parTrans" cxnId="{9E1DF493-4B11-4F05-96D5-9C8238226DB6}">
      <dgm:prSet/>
      <dgm:spPr/>
      <dgm:t>
        <a:bodyPr/>
        <a:lstStyle/>
        <a:p>
          <a:endParaRPr lang="en-US"/>
        </a:p>
      </dgm:t>
    </dgm:pt>
    <dgm:pt modelId="{078A2769-33F8-4CA2-857B-F37CF6DBF962}" type="sibTrans" cxnId="{9E1DF493-4B11-4F05-96D5-9C8238226DB6}">
      <dgm:prSet/>
      <dgm:spPr/>
      <dgm:t>
        <a:bodyPr/>
        <a:lstStyle/>
        <a:p>
          <a:endParaRPr lang="en-US"/>
        </a:p>
      </dgm:t>
    </dgm:pt>
    <dgm:pt modelId="{C32FF517-A5D8-4095-BAC6-3B5F67877078}">
      <dgm:prSet phldrT="[Text]"/>
      <dgm:spPr/>
      <dgm:t>
        <a:bodyPr/>
        <a:lstStyle/>
        <a:p>
          <a:r>
            <a:rPr lang="en-US" dirty="0"/>
            <a:t>Analyze data and write report</a:t>
          </a:r>
        </a:p>
      </dgm:t>
    </dgm:pt>
    <dgm:pt modelId="{67A3A6D0-A3A4-4508-938E-4388E0FD26D7}" type="parTrans" cxnId="{3C443BC1-4012-47EE-AE87-DCF57CD1E4A4}">
      <dgm:prSet/>
      <dgm:spPr/>
      <dgm:t>
        <a:bodyPr/>
        <a:lstStyle/>
        <a:p>
          <a:endParaRPr lang="en-US"/>
        </a:p>
      </dgm:t>
    </dgm:pt>
    <dgm:pt modelId="{5666732E-AA22-43BE-8AFE-02AC35E84C4B}" type="sibTrans" cxnId="{3C443BC1-4012-47EE-AE87-DCF57CD1E4A4}">
      <dgm:prSet/>
      <dgm:spPr/>
      <dgm:t>
        <a:bodyPr/>
        <a:lstStyle/>
        <a:p>
          <a:endParaRPr lang="en-US"/>
        </a:p>
      </dgm:t>
    </dgm:pt>
    <dgm:pt modelId="{2A6F20EC-CD46-47EF-B17E-875657228C6A}">
      <dgm:prSet/>
      <dgm:spPr/>
      <dgm:t>
        <a:bodyPr/>
        <a:lstStyle/>
        <a:p>
          <a:r>
            <a:rPr lang="en-US" dirty="0"/>
            <a:t>Program and test tool</a:t>
          </a:r>
        </a:p>
      </dgm:t>
    </dgm:pt>
    <dgm:pt modelId="{D6D0592F-9906-40F8-B4D0-711B53C2E35C}" type="parTrans" cxnId="{BA81FC59-5265-4E9A-8645-12FA7FE36569}">
      <dgm:prSet/>
      <dgm:spPr/>
      <dgm:t>
        <a:bodyPr/>
        <a:lstStyle/>
        <a:p>
          <a:endParaRPr lang="en-US"/>
        </a:p>
      </dgm:t>
    </dgm:pt>
    <dgm:pt modelId="{18598B02-FE05-4720-BB15-0D98D710BB95}" type="sibTrans" cxnId="{BA81FC59-5265-4E9A-8645-12FA7FE36569}">
      <dgm:prSet/>
      <dgm:spPr/>
      <dgm:t>
        <a:bodyPr/>
        <a:lstStyle/>
        <a:p>
          <a:endParaRPr lang="en-US"/>
        </a:p>
      </dgm:t>
    </dgm:pt>
    <dgm:pt modelId="{FBCE04F8-6841-4501-B7C1-7899E308361A}">
      <dgm:prSet/>
      <dgm:spPr/>
      <dgm:t>
        <a:bodyPr/>
        <a:lstStyle/>
        <a:p>
          <a:r>
            <a:rPr lang="en-US" dirty="0"/>
            <a:t>Confirm methodology</a:t>
          </a:r>
        </a:p>
      </dgm:t>
    </dgm:pt>
    <dgm:pt modelId="{637E0F25-E256-4151-A243-F1D2BE89C00A}" type="parTrans" cxnId="{68C7EB24-FA85-4E32-98D3-9E22E0F0F3D0}">
      <dgm:prSet/>
      <dgm:spPr/>
      <dgm:t>
        <a:bodyPr/>
        <a:lstStyle/>
        <a:p>
          <a:endParaRPr lang="en-US"/>
        </a:p>
      </dgm:t>
    </dgm:pt>
    <dgm:pt modelId="{3B4699E0-0C6D-4E86-99C1-5D01967DF237}" type="sibTrans" cxnId="{68C7EB24-FA85-4E32-98D3-9E22E0F0F3D0}">
      <dgm:prSet/>
      <dgm:spPr/>
      <dgm:t>
        <a:bodyPr/>
        <a:lstStyle/>
        <a:p>
          <a:endParaRPr lang="en-US"/>
        </a:p>
      </dgm:t>
    </dgm:pt>
    <dgm:pt modelId="{8D459E5D-8A56-42AB-AFB9-71F69FECED2E}" type="pres">
      <dgm:prSet presAssocID="{E57180A3-3A45-49E8-8F5A-532054A6CFAC}" presName="Name0" presStyleCnt="0">
        <dgm:presLayoutVars>
          <dgm:dir/>
          <dgm:resizeHandles val="exact"/>
        </dgm:presLayoutVars>
      </dgm:prSet>
      <dgm:spPr/>
    </dgm:pt>
    <dgm:pt modelId="{BD096E7B-2378-4CDD-8749-9E93BD12B925}" type="pres">
      <dgm:prSet presAssocID="{A48E262B-A477-4B37-ACF7-073CED831F20}" presName="node" presStyleLbl="node1" presStyleIdx="0" presStyleCnt="5">
        <dgm:presLayoutVars>
          <dgm:bulletEnabled val="1"/>
        </dgm:presLayoutVars>
      </dgm:prSet>
      <dgm:spPr/>
    </dgm:pt>
    <dgm:pt modelId="{BFCB6A1D-7064-4A26-98B2-DF617126CB59}" type="pres">
      <dgm:prSet presAssocID="{440BDC3B-C565-4B5B-90DC-BFC29EB4CBDC}" presName="sibTrans" presStyleLbl="sibTrans2D1" presStyleIdx="0" presStyleCnt="4"/>
      <dgm:spPr/>
    </dgm:pt>
    <dgm:pt modelId="{F6DE45D4-ABB2-4053-8695-39FD7360C694}" type="pres">
      <dgm:prSet presAssocID="{440BDC3B-C565-4B5B-90DC-BFC29EB4CBDC}" presName="connectorText" presStyleLbl="sibTrans2D1" presStyleIdx="0" presStyleCnt="4"/>
      <dgm:spPr/>
    </dgm:pt>
    <dgm:pt modelId="{383A460D-825D-4C4C-A98C-A81D0147A225}" type="pres">
      <dgm:prSet presAssocID="{2A6F20EC-CD46-47EF-B17E-875657228C6A}" presName="node" presStyleLbl="node1" presStyleIdx="1" presStyleCnt="5">
        <dgm:presLayoutVars>
          <dgm:bulletEnabled val="1"/>
        </dgm:presLayoutVars>
      </dgm:prSet>
      <dgm:spPr/>
    </dgm:pt>
    <dgm:pt modelId="{BF86F68F-9C93-4C36-8F94-87E56E47751E}" type="pres">
      <dgm:prSet presAssocID="{18598B02-FE05-4720-BB15-0D98D710BB95}" presName="sibTrans" presStyleLbl="sibTrans2D1" presStyleIdx="1" presStyleCnt="4"/>
      <dgm:spPr/>
    </dgm:pt>
    <dgm:pt modelId="{9990D824-E34E-45EF-88C8-B990332DE912}" type="pres">
      <dgm:prSet presAssocID="{18598B02-FE05-4720-BB15-0D98D710BB95}" presName="connectorText" presStyleLbl="sibTrans2D1" presStyleIdx="1" presStyleCnt="4"/>
      <dgm:spPr/>
    </dgm:pt>
    <dgm:pt modelId="{D8E241CC-2261-4235-8425-34E3ACA1D416}" type="pres">
      <dgm:prSet presAssocID="{FBCE04F8-6841-4501-B7C1-7899E308361A}" presName="node" presStyleLbl="node1" presStyleIdx="2" presStyleCnt="5">
        <dgm:presLayoutVars>
          <dgm:bulletEnabled val="1"/>
        </dgm:presLayoutVars>
      </dgm:prSet>
      <dgm:spPr/>
    </dgm:pt>
    <dgm:pt modelId="{061E24FB-9508-45A1-91D0-908B6DCD9FB8}" type="pres">
      <dgm:prSet presAssocID="{3B4699E0-0C6D-4E86-99C1-5D01967DF237}" presName="sibTrans" presStyleLbl="sibTrans2D1" presStyleIdx="2" presStyleCnt="4"/>
      <dgm:spPr/>
    </dgm:pt>
    <dgm:pt modelId="{425399F5-9C70-4031-B2BA-C7D05F97CC90}" type="pres">
      <dgm:prSet presAssocID="{3B4699E0-0C6D-4E86-99C1-5D01967DF237}" presName="connectorText" presStyleLbl="sibTrans2D1" presStyleIdx="2" presStyleCnt="4"/>
      <dgm:spPr/>
    </dgm:pt>
    <dgm:pt modelId="{5F7DA5BB-4343-4C81-B95D-6C5CC7EB8C11}" type="pres">
      <dgm:prSet presAssocID="{4FABD5CE-7BE1-4CB9-AFD2-721A863F9181}" presName="node" presStyleLbl="node1" presStyleIdx="3" presStyleCnt="5">
        <dgm:presLayoutVars>
          <dgm:bulletEnabled val="1"/>
        </dgm:presLayoutVars>
      </dgm:prSet>
      <dgm:spPr/>
    </dgm:pt>
    <dgm:pt modelId="{7C22F3D8-5CAB-4701-A01B-7C30CFF60C2C}" type="pres">
      <dgm:prSet presAssocID="{078A2769-33F8-4CA2-857B-F37CF6DBF962}" presName="sibTrans" presStyleLbl="sibTrans2D1" presStyleIdx="3" presStyleCnt="4"/>
      <dgm:spPr/>
    </dgm:pt>
    <dgm:pt modelId="{95B96B3B-D589-4D63-B640-D666C7CD99E2}" type="pres">
      <dgm:prSet presAssocID="{078A2769-33F8-4CA2-857B-F37CF6DBF962}" presName="connectorText" presStyleLbl="sibTrans2D1" presStyleIdx="3" presStyleCnt="4"/>
      <dgm:spPr/>
    </dgm:pt>
    <dgm:pt modelId="{F604BF51-32FA-440E-B2A8-937CECC69A2B}" type="pres">
      <dgm:prSet presAssocID="{C32FF517-A5D8-4095-BAC6-3B5F67877078}" presName="node" presStyleLbl="node1" presStyleIdx="4" presStyleCnt="5">
        <dgm:presLayoutVars>
          <dgm:bulletEnabled val="1"/>
        </dgm:presLayoutVars>
      </dgm:prSet>
      <dgm:spPr/>
    </dgm:pt>
  </dgm:ptLst>
  <dgm:cxnLst>
    <dgm:cxn modelId="{68C7EB24-FA85-4E32-98D3-9E22E0F0F3D0}" srcId="{E57180A3-3A45-49E8-8F5A-532054A6CFAC}" destId="{FBCE04F8-6841-4501-B7C1-7899E308361A}" srcOrd="2" destOrd="0" parTransId="{637E0F25-E256-4151-A243-F1D2BE89C00A}" sibTransId="{3B4699E0-0C6D-4E86-99C1-5D01967DF237}"/>
    <dgm:cxn modelId="{C3E06869-B2E7-4E7F-BC7B-6D280F47915B}" type="presOf" srcId="{440BDC3B-C565-4B5B-90DC-BFC29EB4CBDC}" destId="{BFCB6A1D-7064-4A26-98B2-DF617126CB59}" srcOrd="0" destOrd="0" presId="urn:microsoft.com/office/officeart/2005/8/layout/process1"/>
    <dgm:cxn modelId="{73D70B88-14CA-47D3-B464-71F455560CE4}" type="presOf" srcId="{C32FF517-A5D8-4095-BAC6-3B5F67877078}" destId="{F604BF51-32FA-440E-B2A8-937CECC69A2B}" srcOrd="0" destOrd="0" presId="urn:microsoft.com/office/officeart/2005/8/layout/process1"/>
    <dgm:cxn modelId="{9E1DF493-4B11-4F05-96D5-9C8238226DB6}" srcId="{E57180A3-3A45-49E8-8F5A-532054A6CFAC}" destId="{4FABD5CE-7BE1-4CB9-AFD2-721A863F9181}" srcOrd="3" destOrd="0" parTransId="{51A2E8AC-5337-4C6D-96C5-F99B1C235307}" sibTransId="{078A2769-33F8-4CA2-857B-F37CF6DBF962}"/>
    <dgm:cxn modelId="{6F520472-8C5C-4287-9216-C94B3D7341C0}" type="presOf" srcId="{3B4699E0-0C6D-4E86-99C1-5D01967DF237}" destId="{061E24FB-9508-45A1-91D0-908B6DCD9FB8}" srcOrd="0" destOrd="0" presId="urn:microsoft.com/office/officeart/2005/8/layout/process1"/>
    <dgm:cxn modelId="{6960EE86-C7CB-47C7-A4DB-CE4E9AC78591}" type="presOf" srcId="{A48E262B-A477-4B37-ACF7-073CED831F20}" destId="{BD096E7B-2378-4CDD-8749-9E93BD12B925}" srcOrd="0" destOrd="0" presId="urn:microsoft.com/office/officeart/2005/8/layout/process1"/>
    <dgm:cxn modelId="{F555E7D2-ADF3-4C7C-A5F9-3C2B06AB9B1C}" srcId="{E57180A3-3A45-49E8-8F5A-532054A6CFAC}" destId="{A48E262B-A477-4B37-ACF7-073CED831F20}" srcOrd="0" destOrd="0" parTransId="{140088DB-AFE2-4A4A-BC74-3C3EAAF5D90D}" sibTransId="{440BDC3B-C565-4B5B-90DC-BFC29EB4CBDC}"/>
    <dgm:cxn modelId="{2EB70F75-A52A-48E0-A89C-374A8FEC6BE5}" type="presOf" srcId="{4FABD5CE-7BE1-4CB9-AFD2-721A863F9181}" destId="{5F7DA5BB-4343-4C81-B95D-6C5CC7EB8C11}" srcOrd="0" destOrd="0" presId="urn:microsoft.com/office/officeart/2005/8/layout/process1"/>
    <dgm:cxn modelId="{E313DE38-6D13-436F-8B4C-CEB4659AA9DE}" type="presOf" srcId="{440BDC3B-C565-4B5B-90DC-BFC29EB4CBDC}" destId="{F6DE45D4-ABB2-4053-8695-39FD7360C694}" srcOrd="1" destOrd="0" presId="urn:microsoft.com/office/officeart/2005/8/layout/process1"/>
    <dgm:cxn modelId="{5B8BBB39-9D84-487B-856C-04DF0207D1AD}" type="presOf" srcId="{18598B02-FE05-4720-BB15-0D98D710BB95}" destId="{9990D824-E34E-45EF-88C8-B990332DE912}" srcOrd="1" destOrd="0" presId="urn:microsoft.com/office/officeart/2005/8/layout/process1"/>
    <dgm:cxn modelId="{BA81FC59-5265-4E9A-8645-12FA7FE36569}" srcId="{E57180A3-3A45-49E8-8F5A-532054A6CFAC}" destId="{2A6F20EC-CD46-47EF-B17E-875657228C6A}" srcOrd="1" destOrd="0" parTransId="{D6D0592F-9906-40F8-B4D0-711B53C2E35C}" sibTransId="{18598B02-FE05-4720-BB15-0D98D710BB95}"/>
    <dgm:cxn modelId="{A51F2FCD-4351-42E7-861F-044A1DF326B1}" type="presOf" srcId="{2A6F20EC-CD46-47EF-B17E-875657228C6A}" destId="{383A460D-825D-4C4C-A98C-A81D0147A225}" srcOrd="0" destOrd="0" presId="urn:microsoft.com/office/officeart/2005/8/layout/process1"/>
    <dgm:cxn modelId="{00E8EEE2-F4C5-435D-AC1F-2F2539599147}" type="presOf" srcId="{078A2769-33F8-4CA2-857B-F37CF6DBF962}" destId="{95B96B3B-D589-4D63-B640-D666C7CD99E2}" srcOrd="1" destOrd="0" presId="urn:microsoft.com/office/officeart/2005/8/layout/process1"/>
    <dgm:cxn modelId="{5BDAD942-5B44-401A-86DA-298378599DB1}" type="presOf" srcId="{078A2769-33F8-4CA2-857B-F37CF6DBF962}" destId="{7C22F3D8-5CAB-4701-A01B-7C30CFF60C2C}" srcOrd="0" destOrd="0" presId="urn:microsoft.com/office/officeart/2005/8/layout/process1"/>
    <dgm:cxn modelId="{D361BF56-8DCA-4510-9B04-738A4A229D86}" type="presOf" srcId="{3B4699E0-0C6D-4E86-99C1-5D01967DF237}" destId="{425399F5-9C70-4031-B2BA-C7D05F97CC90}" srcOrd="1" destOrd="0" presId="urn:microsoft.com/office/officeart/2005/8/layout/process1"/>
    <dgm:cxn modelId="{3C443BC1-4012-47EE-AE87-DCF57CD1E4A4}" srcId="{E57180A3-3A45-49E8-8F5A-532054A6CFAC}" destId="{C32FF517-A5D8-4095-BAC6-3B5F67877078}" srcOrd="4" destOrd="0" parTransId="{67A3A6D0-A3A4-4508-938E-4388E0FD26D7}" sibTransId="{5666732E-AA22-43BE-8AFE-02AC35E84C4B}"/>
    <dgm:cxn modelId="{72B26892-1448-4AB8-AD54-05C5B1EB02E1}" type="presOf" srcId="{E57180A3-3A45-49E8-8F5A-532054A6CFAC}" destId="{8D459E5D-8A56-42AB-AFB9-71F69FECED2E}" srcOrd="0" destOrd="0" presId="urn:microsoft.com/office/officeart/2005/8/layout/process1"/>
    <dgm:cxn modelId="{AC51EEBF-545B-4370-A766-7DEF65F99297}" type="presOf" srcId="{FBCE04F8-6841-4501-B7C1-7899E308361A}" destId="{D8E241CC-2261-4235-8425-34E3ACA1D416}" srcOrd="0" destOrd="0" presId="urn:microsoft.com/office/officeart/2005/8/layout/process1"/>
    <dgm:cxn modelId="{6539B652-7774-4FEB-AA97-F42871ABA22A}" type="presOf" srcId="{18598B02-FE05-4720-BB15-0D98D710BB95}" destId="{BF86F68F-9C93-4C36-8F94-87E56E47751E}" srcOrd="0" destOrd="0" presId="urn:microsoft.com/office/officeart/2005/8/layout/process1"/>
    <dgm:cxn modelId="{89523F0D-9D8E-430D-8A92-B161DE9E68A6}" type="presParOf" srcId="{8D459E5D-8A56-42AB-AFB9-71F69FECED2E}" destId="{BD096E7B-2378-4CDD-8749-9E93BD12B925}" srcOrd="0" destOrd="0" presId="urn:microsoft.com/office/officeart/2005/8/layout/process1"/>
    <dgm:cxn modelId="{55E52AF5-A021-4635-BA39-42EFE88B4D1E}" type="presParOf" srcId="{8D459E5D-8A56-42AB-AFB9-71F69FECED2E}" destId="{BFCB6A1D-7064-4A26-98B2-DF617126CB59}" srcOrd="1" destOrd="0" presId="urn:microsoft.com/office/officeart/2005/8/layout/process1"/>
    <dgm:cxn modelId="{54F3C58E-34B9-4576-AAE8-27BD35F4EE39}" type="presParOf" srcId="{BFCB6A1D-7064-4A26-98B2-DF617126CB59}" destId="{F6DE45D4-ABB2-4053-8695-39FD7360C694}" srcOrd="0" destOrd="0" presId="urn:microsoft.com/office/officeart/2005/8/layout/process1"/>
    <dgm:cxn modelId="{CAF36806-0FCC-423E-843B-1EF896A9206E}" type="presParOf" srcId="{8D459E5D-8A56-42AB-AFB9-71F69FECED2E}" destId="{383A460D-825D-4C4C-A98C-A81D0147A225}" srcOrd="2" destOrd="0" presId="urn:microsoft.com/office/officeart/2005/8/layout/process1"/>
    <dgm:cxn modelId="{B5F48C67-0C08-404C-87A1-24A57DA890AE}" type="presParOf" srcId="{8D459E5D-8A56-42AB-AFB9-71F69FECED2E}" destId="{BF86F68F-9C93-4C36-8F94-87E56E47751E}" srcOrd="3" destOrd="0" presId="urn:microsoft.com/office/officeart/2005/8/layout/process1"/>
    <dgm:cxn modelId="{7559DAF2-DA4E-4548-B5B6-DFCADE05D982}" type="presParOf" srcId="{BF86F68F-9C93-4C36-8F94-87E56E47751E}" destId="{9990D824-E34E-45EF-88C8-B990332DE912}" srcOrd="0" destOrd="0" presId="urn:microsoft.com/office/officeart/2005/8/layout/process1"/>
    <dgm:cxn modelId="{D77F9C40-472F-4B34-8253-D9E8BC296B1A}" type="presParOf" srcId="{8D459E5D-8A56-42AB-AFB9-71F69FECED2E}" destId="{D8E241CC-2261-4235-8425-34E3ACA1D416}" srcOrd="4" destOrd="0" presId="urn:microsoft.com/office/officeart/2005/8/layout/process1"/>
    <dgm:cxn modelId="{55BEB899-D829-497E-AE4D-064735CA54DA}" type="presParOf" srcId="{8D459E5D-8A56-42AB-AFB9-71F69FECED2E}" destId="{061E24FB-9508-45A1-91D0-908B6DCD9FB8}" srcOrd="5" destOrd="0" presId="urn:microsoft.com/office/officeart/2005/8/layout/process1"/>
    <dgm:cxn modelId="{D83AF017-086A-4E6C-A3E0-54A2A542DDFF}" type="presParOf" srcId="{061E24FB-9508-45A1-91D0-908B6DCD9FB8}" destId="{425399F5-9C70-4031-B2BA-C7D05F97CC90}" srcOrd="0" destOrd="0" presId="urn:microsoft.com/office/officeart/2005/8/layout/process1"/>
    <dgm:cxn modelId="{56860FA2-AF06-438E-AC47-ADB3830B5658}" type="presParOf" srcId="{8D459E5D-8A56-42AB-AFB9-71F69FECED2E}" destId="{5F7DA5BB-4343-4C81-B95D-6C5CC7EB8C11}" srcOrd="6" destOrd="0" presId="urn:microsoft.com/office/officeart/2005/8/layout/process1"/>
    <dgm:cxn modelId="{A75D7325-8936-4919-A069-1CC0733625EF}" type="presParOf" srcId="{8D459E5D-8A56-42AB-AFB9-71F69FECED2E}" destId="{7C22F3D8-5CAB-4701-A01B-7C30CFF60C2C}" srcOrd="7" destOrd="0" presId="urn:microsoft.com/office/officeart/2005/8/layout/process1"/>
    <dgm:cxn modelId="{69AB66A9-898C-4C24-88A3-3498F29AB3A1}" type="presParOf" srcId="{7C22F3D8-5CAB-4701-A01B-7C30CFF60C2C}" destId="{95B96B3B-D589-4D63-B640-D666C7CD99E2}" srcOrd="0" destOrd="0" presId="urn:microsoft.com/office/officeart/2005/8/layout/process1"/>
    <dgm:cxn modelId="{E1D197D5-355C-4E57-B79B-7EAFE7632BFB}" type="presParOf" srcId="{8D459E5D-8A56-42AB-AFB9-71F69FECED2E}" destId="{F604BF51-32FA-440E-B2A8-937CECC69A2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485FA-FDDB-4136-94F7-B3BDDCBD5BAD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FAF6CFBC-1C6C-4866-A769-D4B508CA7AC8}">
      <dgm:prSet phldrT="[Text]"/>
      <dgm:spPr/>
      <dgm:t>
        <a:bodyPr/>
        <a:lstStyle/>
        <a:p>
          <a:r>
            <a:rPr lang="en-US" dirty="0"/>
            <a:t>Project </a:t>
          </a:r>
          <a:r>
            <a:rPr lang="en-US" dirty="0" err="1"/>
            <a:t>workplan</a:t>
          </a:r>
          <a:r>
            <a:rPr lang="en-US" dirty="0"/>
            <a:t> approved and procurement </a:t>
          </a:r>
        </a:p>
      </dgm:t>
    </dgm:pt>
    <dgm:pt modelId="{D1152E4B-E00C-49A7-9622-B43D77C57254}" type="parTrans" cxnId="{680E6726-D156-4706-809F-277372DEDB55}">
      <dgm:prSet/>
      <dgm:spPr/>
      <dgm:t>
        <a:bodyPr/>
        <a:lstStyle/>
        <a:p>
          <a:endParaRPr lang="en-US"/>
        </a:p>
      </dgm:t>
    </dgm:pt>
    <dgm:pt modelId="{674D3974-CCC0-4A49-9EE0-E94DDFB11B6E}" type="sibTrans" cxnId="{680E6726-D156-4706-809F-277372DEDB55}">
      <dgm:prSet/>
      <dgm:spPr/>
      <dgm:t>
        <a:bodyPr/>
        <a:lstStyle/>
        <a:p>
          <a:endParaRPr lang="en-US"/>
        </a:p>
      </dgm:t>
    </dgm:pt>
    <dgm:pt modelId="{8397A90E-FC09-46E3-8A49-2EE22BBE6DCB}">
      <dgm:prSet phldrT="[Text]"/>
      <dgm:spPr/>
      <dgm:t>
        <a:bodyPr/>
        <a:lstStyle/>
        <a:p>
          <a:r>
            <a:rPr lang="en-US" dirty="0"/>
            <a:t>Distribution takes place</a:t>
          </a:r>
        </a:p>
      </dgm:t>
    </dgm:pt>
    <dgm:pt modelId="{D4287EFC-B373-4358-96A5-F89136DA8C60}" type="parTrans" cxnId="{3B53F0A6-4487-4E40-9A4D-679504ABEA55}">
      <dgm:prSet/>
      <dgm:spPr/>
      <dgm:t>
        <a:bodyPr/>
        <a:lstStyle/>
        <a:p>
          <a:endParaRPr lang="en-US"/>
        </a:p>
      </dgm:t>
    </dgm:pt>
    <dgm:pt modelId="{CF56793E-672A-4A20-92D5-46C1992EE2C1}" type="sibTrans" cxnId="{3B53F0A6-4487-4E40-9A4D-679504ABEA55}">
      <dgm:prSet/>
      <dgm:spPr/>
      <dgm:t>
        <a:bodyPr/>
        <a:lstStyle/>
        <a:p>
          <a:endParaRPr lang="en-US"/>
        </a:p>
      </dgm:t>
    </dgm:pt>
    <dgm:pt modelId="{5B7F9CB3-B73E-465C-B7F4-873B18A24017}">
      <dgm:prSet phldrT="[Text]"/>
      <dgm:spPr/>
      <dgm:t>
        <a:bodyPr/>
        <a:lstStyle/>
        <a:p>
          <a:r>
            <a:rPr lang="en-US" dirty="0"/>
            <a:t>Input into report</a:t>
          </a:r>
        </a:p>
      </dgm:t>
    </dgm:pt>
    <dgm:pt modelId="{966D35EC-FDF7-4115-AC83-7E40F553C710}" type="parTrans" cxnId="{33B1A2D9-4433-4730-8ACC-DB31AEB0A4C9}">
      <dgm:prSet/>
      <dgm:spPr/>
      <dgm:t>
        <a:bodyPr/>
        <a:lstStyle/>
        <a:p>
          <a:endParaRPr lang="en-US"/>
        </a:p>
      </dgm:t>
    </dgm:pt>
    <dgm:pt modelId="{9EC6ED92-81FD-40FE-80F9-29986AEAEA92}" type="sibTrans" cxnId="{33B1A2D9-4433-4730-8ACC-DB31AEB0A4C9}">
      <dgm:prSet/>
      <dgm:spPr/>
      <dgm:t>
        <a:bodyPr/>
        <a:lstStyle/>
        <a:p>
          <a:endParaRPr lang="en-US"/>
        </a:p>
      </dgm:t>
    </dgm:pt>
    <dgm:pt modelId="{1ACA1E74-7AAF-4FC8-8627-2669B48ADEFF}" type="pres">
      <dgm:prSet presAssocID="{787485FA-FDDB-4136-94F7-B3BDDCBD5BAD}" presName="Name0" presStyleCnt="0">
        <dgm:presLayoutVars>
          <dgm:dir/>
          <dgm:resizeHandles val="exact"/>
        </dgm:presLayoutVars>
      </dgm:prSet>
      <dgm:spPr/>
    </dgm:pt>
    <dgm:pt modelId="{508E76A0-9610-4C16-BAB7-8B27A50D1C8A}" type="pres">
      <dgm:prSet presAssocID="{FAF6CFBC-1C6C-4866-A769-D4B508CA7AC8}" presName="node" presStyleLbl="node1" presStyleIdx="0" presStyleCnt="3" custScaleY="42323">
        <dgm:presLayoutVars>
          <dgm:bulletEnabled val="1"/>
        </dgm:presLayoutVars>
      </dgm:prSet>
      <dgm:spPr/>
    </dgm:pt>
    <dgm:pt modelId="{B636B14A-A3F8-42C0-9F7B-6A1FBE8571BA}" type="pres">
      <dgm:prSet presAssocID="{674D3974-CCC0-4A49-9EE0-E94DDFB11B6E}" presName="sibTrans" presStyleLbl="sibTrans2D1" presStyleIdx="0" presStyleCnt="2"/>
      <dgm:spPr/>
    </dgm:pt>
    <dgm:pt modelId="{E78C7DF5-D154-4089-9E6C-722329EFF961}" type="pres">
      <dgm:prSet presAssocID="{674D3974-CCC0-4A49-9EE0-E94DDFB11B6E}" presName="connectorText" presStyleLbl="sibTrans2D1" presStyleIdx="0" presStyleCnt="2"/>
      <dgm:spPr/>
    </dgm:pt>
    <dgm:pt modelId="{EB9FD3DB-F68E-4E71-8388-88F2F2404692}" type="pres">
      <dgm:prSet presAssocID="{8397A90E-FC09-46E3-8A49-2EE22BBE6DCB}" presName="node" presStyleLbl="node1" presStyleIdx="1" presStyleCnt="3" custScaleX="57555" custScaleY="42323">
        <dgm:presLayoutVars>
          <dgm:bulletEnabled val="1"/>
        </dgm:presLayoutVars>
      </dgm:prSet>
      <dgm:spPr/>
    </dgm:pt>
    <dgm:pt modelId="{975AD042-1A3B-4477-B62B-9DBB0C4B396E}" type="pres">
      <dgm:prSet presAssocID="{CF56793E-672A-4A20-92D5-46C1992EE2C1}" presName="sibTrans" presStyleLbl="sibTrans2D1" presStyleIdx="1" presStyleCnt="2"/>
      <dgm:spPr/>
    </dgm:pt>
    <dgm:pt modelId="{9B686952-20D2-42B7-A519-95A9C46458C3}" type="pres">
      <dgm:prSet presAssocID="{CF56793E-672A-4A20-92D5-46C1992EE2C1}" presName="connectorText" presStyleLbl="sibTrans2D1" presStyleIdx="1" presStyleCnt="2"/>
      <dgm:spPr/>
    </dgm:pt>
    <dgm:pt modelId="{2F619A1D-D585-484C-8ADC-1B1D20733B9A}" type="pres">
      <dgm:prSet presAssocID="{5B7F9CB3-B73E-465C-B7F4-873B18A24017}" presName="node" presStyleLbl="node1" presStyleIdx="2" presStyleCnt="3" custScaleX="77151" custScaleY="39699" custLinFactNeighborX="-827" custLinFactNeighborY="1357">
        <dgm:presLayoutVars>
          <dgm:bulletEnabled val="1"/>
        </dgm:presLayoutVars>
      </dgm:prSet>
      <dgm:spPr/>
    </dgm:pt>
  </dgm:ptLst>
  <dgm:cxnLst>
    <dgm:cxn modelId="{EA1F540D-2079-483D-B8C9-28C33551697E}" type="presOf" srcId="{CF56793E-672A-4A20-92D5-46C1992EE2C1}" destId="{9B686952-20D2-42B7-A519-95A9C46458C3}" srcOrd="1" destOrd="0" presId="urn:microsoft.com/office/officeart/2005/8/layout/process1"/>
    <dgm:cxn modelId="{44C3B442-0245-4D2C-9226-D7F0134162EB}" type="presOf" srcId="{FAF6CFBC-1C6C-4866-A769-D4B508CA7AC8}" destId="{508E76A0-9610-4C16-BAB7-8B27A50D1C8A}" srcOrd="0" destOrd="0" presId="urn:microsoft.com/office/officeart/2005/8/layout/process1"/>
    <dgm:cxn modelId="{03BBD90C-26C9-4702-834C-503CB179E60F}" type="presOf" srcId="{787485FA-FDDB-4136-94F7-B3BDDCBD5BAD}" destId="{1ACA1E74-7AAF-4FC8-8627-2669B48ADEFF}" srcOrd="0" destOrd="0" presId="urn:microsoft.com/office/officeart/2005/8/layout/process1"/>
    <dgm:cxn modelId="{33B1A2D9-4433-4730-8ACC-DB31AEB0A4C9}" srcId="{787485FA-FDDB-4136-94F7-B3BDDCBD5BAD}" destId="{5B7F9CB3-B73E-465C-B7F4-873B18A24017}" srcOrd="2" destOrd="0" parTransId="{966D35EC-FDF7-4115-AC83-7E40F553C710}" sibTransId="{9EC6ED92-81FD-40FE-80F9-29986AEAEA92}"/>
    <dgm:cxn modelId="{680E6726-D156-4706-809F-277372DEDB55}" srcId="{787485FA-FDDB-4136-94F7-B3BDDCBD5BAD}" destId="{FAF6CFBC-1C6C-4866-A769-D4B508CA7AC8}" srcOrd="0" destOrd="0" parTransId="{D1152E4B-E00C-49A7-9622-B43D77C57254}" sibTransId="{674D3974-CCC0-4A49-9EE0-E94DDFB11B6E}"/>
    <dgm:cxn modelId="{F45F024E-CCEC-40D3-AF81-45B30E1303EF}" type="presOf" srcId="{8397A90E-FC09-46E3-8A49-2EE22BBE6DCB}" destId="{EB9FD3DB-F68E-4E71-8388-88F2F2404692}" srcOrd="0" destOrd="0" presId="urn:microsoft.com/office/officeart/2005/8/layout/process1"/>
    <dgm:cxn modelId="{1419AC36-8A0B-439C-BDD3-6EB2A6A7F917}" type="presOf" srcId="{674D3974-CCC0-4A49-9EE0-E94DDFB11B6E}" destId="{B636B14A-A3F8-42C0-9F7B-6A1FBE8571BA}" srcOrd="0" destOrd="0" presId="urn:microsoft.com/office/officeart/2005/8/layout/process1"/>
    <dgm:cxn modelId="{25466642-307F-4571-8D66-EBCA2C8EB148}" type="presOf" srcId="{CF56793E-672A-4A20-92D5-46C1992EE2C1}" destId="{975AD042-1A3B-4477-B62B-9DBB0C4B396E}" srcOrd="0" destOrd="0" presId="urn:microsoft.com/office/officeart/2005/8/layout/process1"/>
    <dgm:cxn modelId="{3B53F0A6-4487-4E40-9A4D-679504ABEA55}" srcId="{787485FA-FDDB-4136-94F7-B3BDDCBD5BAD}" destId="{8397A90E-FC09-46E3-8A49-2EE22BBE6DCB}" srcOrd="1" destOrd="0" parTransId="{D4287EFC-B373-4358-96A5-F89136DA8C60}" sibTransId="{CF56793E-672A-4A20-92D5-46C1992EE2C1}"/>
    <dgm:cxn modelId="{8D1046DE-0904-43DC-90D0-50D917723F67}" type="presOf" srcId="{674D3974-CCC0-4A49-9EE0-E94DDFB11B6E}" destId="{E78C7DF5-D154-4089-9E6C-722329EFF961}" srcOrd="1" destOrd="0" presId="urn:microsoft.com/office/officeart/2005/8/layout/process1"/>
    <dgm:cxn modelId="{2977666A-EFBE-42F7-8724-DDE4B2C01F26}" type="presOf" srcId="{5B7F9CB3-B73E-465C-B7F4-873B18A24017}" destId="{2F619A1D-D585-484C-8ADC-1B1D20733B9A}" srcOrd="0" destOrd="0" presId="urn:microsoft.com/office/officeart/2005/8/layout/process1"/>
    <dgm:cxn modelId="{13CF1592-FCB9-425E-9A5C-AD8ED8A4272F}" type="presParOf" srcId="{1ACA1E74-7AAF-4FC8-8627-2669B48ADEFF}" destId="{508E76A0-9610-4C16-BAB7-8B27A50D1C8A}" srcOrd="0" destOrd="0" presId="urn:microsoft.com/office/officeart/2005/8/layout/process1"/>
    <dgm:cxn modelId="{F0C97E36-4A9E-4822-B89E-F34CF7E49D32}" type="presParOf" srcId="{1ACA1E74-7AAF-4FC8-8627-2669B48ADEFF}" destId="{B636B14A-A3F8-42C0-9F7B-6A1FBE8571BA}" srcOrd="1" destOrd="0" presId="urn:microsoft.com/office/officeart/2005/8/layout/process1"/>
    <dgm:cxn modelId="{53A287A1-20C4-4BEF-A255-F092306F9341}" type="presParOf" srcId="{B636B14A-A3F8-42C0-9F7B-6A1FBE8571BA}" destId="{E78C7DF5-D154-4089-9E6C-722329EFF961}" srcOrd="0" destOrd="0" presId="urn:microsoft.com/office/officeart/2005/8/layout/process1"/>
    <dgm:cxn modelId="{04BC379B-2C90-4610-8A2B-72C7ECDA79AD}" type="presParOf" srcId="{1ACA1E74-7AAF-4FC8-8627-2669B48ADEFF}" destId="{EB9FD3DB-F68E-4E71-8388-88F2F2404692}" srcOrd="2" destOrd="0" presId="urn:microsoft.com/office/officeart/2005/8/layout/process1"/>
    <dgm:cxn modelId="{51D5F3F0-F734-4A24-9479-9FFD467EBB90}" type="presParOf" srcId="{1ACA1E74-7AAF-4FC8-8627-2669B48ADEFF}" destId="{975AD042-1A3B-4477-B62B-9DBB0C4B396E}" srcOrd="3" destOrd="0" presId="urn:microsoft.com/office/officeart/2005/8/layout/process1"/>
    <dgm:cxn modelId="{5DDF8409-8016-4EF4-929A-CB7DC63A2F8C}" type="presParOf" srcId="{975AD042-1A3B-4477-B62B-9DBB0C4B396E}" destId="{9B686952-20D2-42B7-A519-95A9C46458C3}" srcOrd="0" destOrd="0" presId="urn:microsoft.com/office/officeart/2005/8/layout/process1"/>
    <dgm:cxn modelId="{8E508116-170A-45AA-9147-8E0281463896}" type="presParOf" srcId="{1ACA1E74-7AAF-4FC8-8627-2669B48ADEFF}" destId="{2F619A1D-D585-484C-8ADC-1B1D20733B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88B50-0E32-4866-85FE-001EB105819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E42CC-33ED-43E2-AFC3-4EE9593F19B9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139ABF0-908B-46A7-BBE8-FC1889ED7657}" type="parTrans" cxnId="{BC531072-0186-4995-8253-7A9B3A040B6D}">
      <dgm:prSet/>
      <dgm:spPr/>
      <dgm:t>
        <a:bodyPr/>
        <a:lstStyle/>
        <a:p>
          <a:endParaRPr lang="en-US"/>
        </a:p>
      </dgm:t>
    </dgm:pt>
    <dgm:pt modelId="{328234D0-4100-4F4A-9E52-C1EDB130D425}" type="sibTrans" cxnId="{BC531072-0186-4995-8253-7A9B3A040B6D}">
      <dgm:prSet/>
      <dgm:spPr/>
      <dgm:t>
        <a:bodyPr/>
        <a:lstStyle/>
        <a:p>
          <a:endParaRPr lang="en-US"/>
        </a:p>
      </dgm:t>
    </dgm:pt>
    <dgm:pt modelId="{68984582-1D96-49C4-8D33-6DE9CB9FEC15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89B100D-6D09-49AE-B709-0D37EE4D24E6}" type="parTrans" cxnId="{34FFE387-F82C-4B16-91B9-1B2CCDD9AA45}">
      <dgm:prSet/>
      <dgm:spPr/>
      <dgm:t>
        <a:bodyPr/>
        <a:lstStyle/>
        <a:p>
          <a:endParaRPr lang="en-US"/>
        </a:p>
      </dgm:t>
    </dgm:pt>
    <dgm:pt modelId="{E85F9367-7C7C-4EEC-B530-FB3B3196D742}" type="sibTrans" cxnId="{34FFE387-F82C-4B16-91B9-1B2CCDD9AA45}">
      <dgm:prSet/>
      <dgm:spPr/>
      <dgm:t>
        <a:bodyPr/>
        <a:lstStyle/>
        <a:p>
          <a:endParaRPr lang="en-US"/>
        </a:p>
      </dgm:t>
    </dgm:pt>
    <dgm:pt modelId="{0EE4CD27-BE43-4F88-A814-84E552ECFB4A}">
      <dgm:prSet phldrT="[Text]"/>
      <dgm:spPr/>
      <dgm:t>
        <a:bodyPr/>
        <a:lstStyle/>
        <a:p>
          <a:r>
            <a:rPr lang="en-US" dirty="0"/>
            <a:t>Translate the tool</a:t>
          </a:r>
        </a:p>
      </dgm:t>
    </dgm:pt>
    <dgm:pt modelId="{149DAF32-0749-4FD2-B5D7-8285EAEC1451}" type="parTrans" cxnId="{FA92786B-3F21-4C2F-9E01-7EFFE9567A0F}">
      <dgm:prSet/>
      <dgm:spPr/>
      <dgm:t>
        <a:bodyPr/>
        <a:lstStyle/>
        <a:p>
          <a:endParaRPr lang="en-US"/>
        </a:p>
      </dgm:t>
    </dgm:pt>
    <dgm:pt modelId="{20869A05-12F7-42AF-96BD-48C3B707213A}" type="sibTrans" cxnId="{FA92786B-3F21-4C2F-9E01-7EFFE9567A0F}">
      <dgm:prSet/>
      <dgm:spPr/>
      <dgm:t>
        <a:bodyPr/>
        <a:lstStyle/>
        <a:p>
          <a:endParaRPr lang="en-US"/>
        </a:p>
      </dgm:t>
    </dgm:pt>
    <dgm:pt modelId="{01121CB5-B79C-481D-BCB7-E19CF701CE4F}">
      <dgm:prSet phldrT="[Text]"/>
      <dgm:spPr/>
      <dgm:t>
        <a:bodyPr/>
        <a:lstStyle/>
        <a:p>
          <a:r>
            <a:rPr lang="en-US" dirty="0"/>
            <a:t>Program and test the tool</a:t>
          </a:r>
        </a:p>
      </dgm:t>
    </dgm:pt>
    <dgm:pt modelId="{C0E60C1C-7656-49E2-BA42-0EAEDEB442A1}" type="parTrans" cxnId="{A11C1EEB-8C8D-4684-BE20-C31656FE0550}">
      <dgm:prSet/>
      <dgm:spPr/>
      <dgm:t>
        <a:bodyPr/>
        <a:lstStyle/>
        <a:p>
          <a:endParaRPr lang="en-US"/>
        </a:p>
      </dgm:t>
    </dgm:pt>
    <dgm:pt modelId="{833CBAED-FE4F-4149-BBDB-6B28A68940F2}" type="sibTrans" cxnId="{A11C1EEB-8C8D-4684-BE20-C31656FE0550}">
      <dgm:prSet/>
      <dgm:spPr/>
      <dgm:t>
        <a:bodyPr/>
        <a:lstStyle/>
        <a:p>
          <a:endParaRPr lang="en-US"/>
        </a:p>
      </dgm:t>
    </dgm:pt>
    <dgm:pt modelId="{BDCE4B0D-2584-4A57-8E03-9D64ADF42A7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D7EE54D-4B2F-412C-B861-F11E0572CC83}" type="parTrans" cxnId="{98690BAB-6513-42B6-8018-F4C67B35F2D0}">
      <dgm:prSet/>
      <dgm:spPr/>
      <dgm:t>
        <a:bodyPr/>
        <a:lstStyle/>
        <a:p>
          <a:endParaRPr lang="en-US"/>
        </a:p>
      </dgm:t>
    </dgm:pt>
    <dgm:pt modelId="{B65FBBBC-81CF-4E85-9ACF-1210B1FC521E}" type="sibTrans" cxnId="{98690BAB-6513-42B6-8018-F4C67B35F2D0}">
      <dgm:prSet/>
      <dgm:spPr/>
      <dgm:t>
        <a:bodyPr/>
        <a:lstStyle/>
        <a:p>
          <a:endParaRPr lang="en-US"/>
        </a:p>
      </dgm:t>
    </dgm:pt>
    <dgm:pt modelId="{CD1E847B-B16E-4251-A837-571E6DBA4137}">
      <dgm:prSet phldrT="[Text]"/>
      <dgm:spPr/>
      <dgm:t>
        <a:bodyPr/>
        <a:lstStyle/>
        <a:p>
          <a:r>
            <a:rPr lang="en-US" dirty="0"/>
            <a:t>Determine sampling strategy</a:t>
          </a:r>
        </a:p>
      </dgm:t>
    </dgm:pt>
    <dgm:pt modelId="{FA762FB1-395C-45C6-B6E6-76878FA06EC8}" type="parTrans" cxnId="{D870F2B2-6A5D-44FC-8772-8F1FDB503E56}">
      <dgm:prSet/>
      <dgm:spPr/>
      <dgm:t>
        <a:bodyPr/>
        <a:lstStyle/>
        <a:p>
          <a:endParaRPr lang="en-US"/>
        </a:p>
      </dgm:t>
    </dgm:pt>
    <dgm:pt modelId="{5912C93D-EF70-4E53-9F60-F2A303F6CCE4}" type="sibTrans" cxnId="{D870F2B2-6A5D-44FC-8772-8F1FDB503E56}">
      <dgm:prSet/>
      <dgm:spPr/>
      <dgm:t>
        <a:bodyPr/>
        <a:lstStyle/>
        <a:p>
          <a:endParaRPr lang="en-US"/>
        </a:p>
      </dgm:t>
    </dgm:pt>
    <dgm:pt modelId="{157CE4C0-679F-4DC1-AE47-57F72F342912}">
      <dgm:prSet phldrT="[Text]"/>
      <dgm:spPr/>
      <dgm:t>
        <a:bodyPr/>
        <a:lstStyle/>
        <a:p>
          <a:r>
            <a:rPr lang="en-US" dirty="0"/>
            <a:t>Determine methodology</a:t>
          </a:r>
        </a:p>
      </dgm:t>
    </dgm:pt>
    <dgm:pt modelId="{B276DBF8-7828-4920-8FBF-CD22610D71D6}" type="parTrans" cxnId="{2A39522D-4415-4B15-90FA-2AC45E5BF601}">
      <dgm:prSet/>
      <dgm:spPr/>
      <dgm:t>
        <a:bodyPr/>
        <a:lstStyle/>
        <a:p>
          <a:endParaRPr lang="en-US"/>
        </a:p>
      </dgm:t>
    </dgm:pt>
    <dgm:pt modelId="{33BC6CD7-429A-484F-91E2-6569AB1DC35D}" type="sibTrans" cxnId="{2A39522D-4415-4B15-90FA-2AC45E5BF601}">
      <dgm:prSet/>
      <dgm:spPr/>
      <dgm:t>
        <a:bodyPr/>
        <a:lstStyle/>
        <a:p>
          <a:endParaRPr lang="en-US"/>
        </a:p>
      </dgm:t>
    </dgm:pt>
    <dgm:pt modelId="{B276B26C-8B0E-4E1C-A7AF-17E305102959}">
      <dgm:prSet phldrT="[Text]"/>
      <dgm:spPr/>
      <dgm:t>
        <a:bodyPr/>
        <a:lstStyle/>
        <a:p>
          <a:r>
            <a:rPr lang="en-US" dirty="0"/>
            <a:t>Modify closest existing tool to align with project specifications</a:t>
          </a:r>
        </a:p>
      </dgm:t>
    </dgm:pt>
    <dgm:pt modelId="{812E7E97-18A5-4B50-B7D1-C58224E6882C}" type="sibTrans" cxnId="{417CFA0C-D5B5-46FC-8050-932E8F0D9713}">
      <dgm:prSet/>
      <dgm:spPr/>
      <dgm:t>
        <a:bodyPr/>
        <a:lstStyle/>
        <a:p>
          <a:endParaRPr lang="en-US"/>
        </a:p>
      </dgm:t>
    </dgm:pt>
    <dgm:pt modelId="{9F01E5A8-74EA-429C-A4F3-ED6AB0695224}" type="parTrans" cxnId="{417CFA0C-D5B5-46FC-8050-932E8F0D9713}">
      <dgm:prSet/>
      <dgm:spPr/>
      <dgm:t>
        <a:bodyPr/>
        <a:lstStyle/>
        <a:p>
          <a:endParaRPr lang="en-US"/>
        </a:p>
      </dgm:t>
    </dgm:pt>
    <dgm:pt modelId="{3523BCE3-2826-46B7-B325-49BF921EF43A}">
      <dgm:prSet phldrT="[Text]"/>
      <dgm:spPr/>
      <dgm:t>
        <a:bodyPr/>
        <a:lstStyle/>
        <a:p>
          <a:r>
            <a:rPr lang="en-US" dirty="0"/>
            <a:t>Receive input from project team </a:t>
          </a:r>
        </a:p>
      </dgm:t>
    </dgm:pt>
    <dgm:pt modelId="{3F8B5492-EE0A-4E1D-BFBE-4B3D5D7924FC}" type="parTrans" cxnId="{47876816-A5B1-4239-81C4-67990CAB9053}">
      <dgm:prSet/>
      <dgm:spPr/>
      <dgm:t>
        <a:bodyPr/>
        <a:lstStyle/>
        <a:p>
          <a:endParaRPr lang="en-US"/>
        </a:p>
      </dgm:t>
    </dgm:pt>
    <dgm:pt modelId="{2DF15A75-57A5-4CF3-8485-DCCC2C19EE6F}" type="sibTrans" cxnId="{47876816-A5B1-4239-81C4-67990CAB9053}">
      <dgm:prSet/>
      <dgm:spPr/>
      <dgm:t>
        <a:bodyPr/>
        <a:lstStyle/>
        <a:p>
          <a:endParaRPr lang="en-US"/>
        </a:p>
      </dgm:t>
    </dgm:pt>
    <dgm:pt modelId="{5DF52C87-4A6E-4E1A-B125-453A4124B336}">
      <dgm:prSet phldrT="[Text]"/>
      <dgm:spPr/>
      <dgm:t>
        <a:bodyPr/>
        <a:lstStyle/>
        <a:p>
          <a:r>
            <a:rPr lang="en-US" dirty="0"/>
            <a:t>Observe distribution if possible </a:t>
          </a:r>
        </a:p>
      </dgm:t>
    </dgm:pt>
    <dgm:pt modelId="{F8863B50-EC10-4F52-A679-D97F38DF440B}" type="parTrans" cxnId="{81A04DB3-ED85-4482-9F26-A996916CE435}">
      <dgm:prSet/>
      <dgm:spPr/>
      <dgm:t>
        <a:bodyPr/>
        <a:lstStyle/>
        <a:p>
          <a:endParaRPr lang="en-US"/>
        </a:p>
      </dgm:t>
    </dgm:pt>
    <dgm:pt modelId="{50F738D7-966C-4304-B7A3-D195ECA82E32}" type="sibTrans" cxnId="{81A04DB3-ED85-4482-9F26-A996916CE435}">
      <dgm:prSet/>
      <dgm:spPr/>
      <dgm:t>
        <a:bodyPr/>
        <a:lstStyle/>
        <a:p>
          <a:endParaRPr lang="en-US"/>
        </a:p>
      </dgm:t>
    </dgm:pt>
    <dgm:pt modelId="{B9190F36-BEBF-4B5A-9A4F-204F07C753CC}" type="pres">
      <dgm:prSet presAssocID="{7A288B50-0E32-4866-85FE-001EB105819C}" presName="linearFlow" presStyleCnt="0">
        <dgm:presLayoutVars>
          <dgm:dir/>
          <dgm:animLvl val="lvl"/>
          <dgm:resizeHandles val="exact"/>
        </dgm:presLayoutVars>
      </dgm:prSet>
      <dgm:spPr/>
    </dgm:pt>
    <dgm:pt modelId="{DAC110C9-9541-4567-BBF5-880534D4BD3A}" type="pres">
      <dgm:prSet presAssocID="{3DBE42CC-33ED-43E2-AFC3-4EE9593F19B9}" presName="composite" presStyleCnt="0"/>
      <dgm:spPr/>
    </dgm:pt>
    <dgm:pt modelId="{4AA6E0B0-94D5-461B-9AAF-8FC279493ED0}" type="pres">
      <dgm:prSet presAssocID="{3DBE42CC-33ED-43E2-AFC3-4EE9593F19B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D0E1617-59A5-4ACB-92F4-90ABD011E955}" type="pres">
      <dgm:prSet presAssocID="{3DBE42CC-33ED-43E2-AFC3-4EE9593F19B9}" presName="descendantText" presStyleLbl="alignAcc1" presStyleIdx="0" presStyleCnt="3" custScaleY="158153">
        <dgm:presLayoutVars>
          <dgm:bulletEnabled val="1"/>
        </dgm:presLayoutVars>
      </dgm:prSet>
      <dgm:spPr/>
    </dgm:pt>
    <dgm:pt modelId="{892A8C80-56DF-435B-AC20-CC57376597E5}" type="pres">
      <dgm:prSet presAssocID="{328234D0-4100-4F4A-9E52-C1EDB130D425}" presName="sp" presStyleCnt="0"/>
      <dgm:spPr/>
    </dgm:pt>
    <dgm:pt modelId="{5FFAB541-4591-42B2-9A79-30A1BCE17384}" type="pres">
      <dgm:prSet presAssocID="{68984582-1D96-49C4-8D33-6DE9CB9FEC15}" presName="composite" presStyleCnt="0"/>
      <dgm:spPr/>
    </dgm:pt>
    <dgm:pt modelId="{CFDEADDF-7246-4308-A47D-F8DC788454ED}" type="pres">
      <dgm:prSet presAssocID="{68984582-1D96-49C4-8D33-6DE9CB9FEC1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715EE31-2FCC-4CD5-8295-9245F378546C}" type="pres">
      <dgm:prSet presAssocID="{68984582-1D96-49C4-8D33-6DE9CB9FEC15}" presName="descendantText" presStyleLbl="alignAcc1" presStyleIdx="1" presStyleCnt="3" custLinFactNeighborY="15835">
        <dgm:presLayoutVars>
          <dgm:bulletEnabled val="1"/>
        </dgm:presLayoutVars>
      </dgm:prSet>
      <dgm:spPr/>
    </dgm:pt>
    <dgm:pt modelId="{EDBA99E0-48DB-4947-B16D-B43D13DD7DA6}" type="pres">
      <dgm:prSet presAssocID="{E85F9367-7C7C-4EEC-B530-FB3B3196D742}" presName="sp" presStyleCnt="0"/>
      <dgm:spPr/>
    </dgm:pt>
    <dgm:pt modelId="{63B9B2CF-EF40-4095-BB8E-3BE1F8670F5D}" type="pres">
      <dgm:prSet presAssocID="{BDCE4B0D-2584-4A57-8E03-9D64ADF42A70}" presName="composite" presStyleCnt="0"/>
      <dgm:spPr/>
    </dgm:pt>
    <dgm:pt modelId="{B8463571-2245-4993-9F24-7F77E4FAE520}" type="pres">
      <dgm:prSet presAssocID="{BDCE4B0D-2584-4A57-8E03-9D64ADF42A7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6AC801-E0F8-4376-907E-08273564191B}" type="pres">
      <dgm:prSet presAssocID="{BDCE4B0D-2584-4A57-8E03-9D64ADF42A7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7876816-A5B1-4239-81C4-67990CAB9053}" srcId="{3DBE42CC-33ED-43E2-AFC3-4EE9593F19B9}" destId="{3523BCE3-2826-46B7-B325-49BF921EF43A}" srcOrd="1" destOrd="0" parTransId="{3F8B5492-EE0A-4E1D-BFBE-4B3D5D7924FC}" sibTransId="{2DF15A75-57A5-4CF3-8485-DCCC2C19EE6F}"/>
    <dgm:cxn modelId="{0FADAB49-ADEF-4F40-AB40-220B9E0B6F02}" type="presOf" srcId="{68984582-1D96-49C4-8D33-6DE9CB9FEC15}" destId="{CFDEADDF-7246-4308-A47D-F8DC788454ED}" srcOrd="0" destOrd="0" presId="urn:microsoft.com/office/officeart/2005/8/layout/chevron2"/>
    <dgm:cxn modelId="{417CFA0C-D5B5-46FC-8050-932E8F0D9713}" srcId="{3DBE42CC-33ED-43E2-AFC3-4EE9593F19B9}" destId="{B276B26C-8B0E-4E1C-A7AF-17E305102959}" srcOrd="0" destOrd="0" parTransId="{9F01E5A8-74EA-429C-A4F3-ED6AB0695224}" sibTransId="{812E7E97-18A5-4B50-B7D1-C58224E6882C}"/>
    <dgm:cxn modelId="{D870F2B2-6A5D-44FC-8772-8F1FDB503E56}" srcId="{BDCE4B0D-2584-4A57-8E03-9D64ADF42A70}" destId="{CD1E847B-B16E-4251-A837-571E6DBA4137}" srcOrd="0" destOrd="0" parTransId="{FA762FB1-395C-45C6-B6E6-76878FA06EC8}" sibTransId="{5912C93D-EF70-4E53-9F60-F2A303F6CCE4}"/>
    <dgm:cxn modelId="{BB7E9A13-B349-403A-9601-7B2E467AD323}" type="presOf" srcId="{3DBE42CC-33ED-43E2-AFC3-4EE9593F19B9}" destId="{4AA6E0B0-94D5-461B-9AAF-8FC279493ED0}" srcOrd="0" destOrd="0" presId="urn:microsoft.com/office/officeart/2005/8/layout/chevron2"/>
    <dgm:cxn modelId="{E79701B7-7E5E-4298-9F49-AD916FAD38C3}" type="presOf" srcId="{B276B26C-8B0E-4E1C-A7AF-17E305102959}" destId="{DD0E1617-59A5-4ACB-92F4-90ABD011E955}" srcOrd="0" destOrd="0" presId="urn:microsoft.com/office/officeart/2005/8/layout/chevron2"/>
    <dgm:cxn modelId="{7F57E9F4-560E-4D69-A8E5-F0F96F4F5F7F}" type="presOf" srcId="{BDCE4B0D-2584-4A57-8E03-9D64ADF42A70}" destId="{B8463571-2245-4993-9F24-7F77E4FAE520}" srcOrd="0" destOrd="0" presId="urn:microsoft.com/office/officeart/2005/8/layout/chevron2"/>
    <dgm:cxn modelId="{EEA6C363-625A-48EB-9ADA-7A12FE5DD714}" type="presOf" srcId="{01121CB5-B79C-481D-BCB7-E19CF701CE4F}" destId="{D715EE31-2FCC-4CD5-8295-9245F378546C}" srcOrd="0" destOrd="1" presId="urn:microsoft.com/office/officeart/2005/8/layout/chevron2"/>
    <dgm:cxn modelId="{BA120D28-278F-43D3-92B6-2567436949D5}" type="presOf" srcId="{CD1E847B-B16E-4251-A837-571E6DBA4137}" destId="{CD6AC801-E0F8-4376-907E-08273564191B}" srcOrd="0" destOrd="0" presId="urn:microsoft.com/office/officeart/2005/8/layout/chevron2"/>
    <dgm:cxn modelId="{81A04DB3-ED85-4482-9F26-A996916CE435}" srcId="{3DBE42CC-33ED-43E2-AFC3-4EE9593F19B9}" destId="{5DF52C87-4A6E-4E1A-B125-453A4124B336}" srcOrd="2" destOrd="0" parTransId="{F8863B50-EC10-4F52-A679-D97F38DF440B}" sibTransId="{50F738D7-966C-4304-B7A3-D195ECA82E32}"/>
    <dgm:cxn modelId="{34FFE387-F82C-4B16-91B9-1B2CCDD9AA45}" srcId="{7A288B50-0E32-4866-85FE-001EB105819C}" destId="{68984582-1D96-49C4-8D33-6DE9CB9FEC15}" srcOrd="1" destOrd="0" parTransId="{089B100D-6D09-49AE-B709-0D37EE4D24E6}" sibTransId="{E85F9367-7C7C-4EEC-B530-FB3B3196D742}"/>
    <dgm:cxn modelId="{BC531072-0186-4995-8253-7A9B3A040B6D}" srcId="{7A288B50-0E32-4866-85FE-001EB105819C}" destId="{3DBE42CC-33ED-43E2-AFC3-4EE9593F19B9}" srcOrd="0" destOrd="0" parTransId="{3139ABF0-908B-46A7-BBE8-FC1889ED7657}" sibTransId="{328234D0-4100-4F4A-9E52-C1EDB130D425}"/>
    <dgm:cxn modelId="{A11C1EEB-8C8D-4684-BE20-C31656FE0550}" srcId="{68984582-1D96-49C4-8D33-6DE9CB9FEC15}" destId="{01121CB5-B79C-481D-BCB7-E19CF701CE4F}" srcOrd="1" destOrd="0" parTransId="{C0E60C1C-7656-49E2-BA42-0EAEDEB442A1}" sibTransId="{833CBAED-FE4F-4149-BBDB-6B28A68940F2}"/>
    <dgm:cxn modelId="{2A39522D-4415-4B15-90FA-2AC45E5BF601}" srcId="{BDCE4B0D-2584-4A57-8E03-9D64ADF42A70}" destId="{157CE4C0-679F-4DC1-AE47-57F72F342912}" srcOrd="1" destOrd="0" parTransId="{B276DBF8-7828-4920-8FBF-CD22610D71D6}" sibTransId="{33BC6CD7-429A-484F-91E2-6569AB1DC35D}"/>
    <dgm:cxn modelId="{B7B5328F-FA5D-4EB8-9EBD-654939EA2637}" type="presOf" srcId="{0EE4CD27-BE43-4F88-A814-84E552ECFB4A}" destId="{D715EE31-2FCC-4CD5-8295-9245F378546C}" srcOrd="0" destOrd="0" presId="urn:microsoft.com/office/officeart/2005/8/layout/chevron2"/>
    <dgm:cxn modelId="{BA98FAAA-9686-41DE-818C-9E1DA925940A}" type="presOf" srcId="{5DF52C87-4A6E-4E1A-B125-453A4124B336}" destId="{DD0E1617-59A5-4ACB-92F4-90ABD011E955}" srcOrd="0" destOrd="2" presId="urn:microsoft.com/office/officeart/2005/8/layout/chevron2"/>
    <dgm:cxn modelId="{59AFC1B2-DF79-416B-AF99-F33A04F6DDAF}" type="presOf" srcId="{3523BCE3-2826-46B7-B325-49BF921EF43A}" destId="{DD0E1617-59A5-4ACB-92F4-90ABD011E955}" srcOrd="0" destOrd="1" presId="urn:microsoft.com/office/officeart/2005/8/layout/chevron2"/>
    <dgm:cxn modelId="{8AC24198-56F2-4503-849C-C94ADDE58BCA}" type="presOf" srcId="{157CE4C0-679F-4DC1-AE47-57F72F342912}" destId="{CD6AC801-E0F8-4376-907E-08273564191B}" srcOrd="0" destOrd="1" presId="urn:microsoft.com/office/officeart/2005/8/layout/chevron2"/>
    <dgm:cxn modelId="{AB684913-9065-4BDE-AE9C-445BE7A83620}" type="presOf" srcId="{7A288B50-0E32-4866-85FE-001EB105819C}" destId="{B9190F36-BEBF-4B5A-9A4F-204F07C753CC}" srcOrd="0" destOrd="0" presId="urn:microsoft.com/office/officeart/2005/8/layout/chevron2"/>
    <dgm:cxn modelId="{98690BAB-6513-42B6-8018-F4C67B35F2D0}" srcId="{7A288B50-0E32-4866-85FE-001EB105819C}" destId="{BDCE4B0D-2584-4A57-8E03-9D64ADF42A70}" srcOrd="2" destOrd="0" parTransId="{AD7EE54D-4B2F-412C-B861-F11E0572CC83}" sibTransId="{B65FBBBC-81CF-4E85-9ACF-1210B1FC521E}"/>
    <dgm:cxn modelId="{FA92786B-3F21-4C2F-9E01-7EFFE9567A0F}" srcId="{68984582-1D96-49C4-8D33-6DE9CB9FEC15}" destId="{0EE4CD27-BE43-4F88-A814-84E552ECFB4A}" srcOrd="0" destOrd="0" parTransId="{149DAF32-0749-4FD2-B5D7-8285EAEC1451}" sibTransId="{20869A05-12F7-42AF-96BD-48C3B707213A}"/>
    <dgm:cxn modelId="{C1B10240-248E-4631-B531-91D0F3C29173}" type="presParOf" srcId="{B9190F36-BEBF-4B5A-9A4F-204F07C753CC}" destId="{DAC110C9-9541-4567-BBF5-880534D4BD3A}" srcOrd="0" destOrd="0" presId="urn:microsoft.com/office/officeart/2005/8/layout/chevron2"/>
    <dgm:cxn modelId="{D828D346-9F09-4452-95C4-DDB2393CA32B}" type="presParOf" srcId="{DAC110C9-9541-4567-BBF5-880534D4BD3A}" destId="{4AA6E0B0-94D5-461B-9AAF-8FC279493ED0}" srcOrd="0" destOrd="0" presId="urn:microsoft.com/office/officeart/2005/8/layout/chevron2"/>
    <dgm:cxn modelId="{E697DF63-83B6-414A-8D3D-9AB2E824B485}" type="presParOf" srcId="{DAC110C9-9541-4567-BBF5-880534D4BD3A}" destId="{DD0E1617-59A5-4ACB-92F4-90ABD011E955}" srcOrd="1" destOrd="0" presId="urn:microsoft.com/office/officeart/2005/8/layout/chevron2"/>
    <dgm:cxn modelId="{316A2872-0991-4043-B905-1F62E333031A}" type="presParOf" srcId="{B9190F36-BEBF-4B5A-9A4F-204F07C753CC}" destId="{892A8C80-56DF-435B-AC20-CC57376597E5}" srcOrd="1" destOrd="0" presId="urn:microsoft.com/office/officeart/2005/8/layout/chevron2"/>
    <dgm:cxn modelId="{2E096757-C258-46D1-8273-FCE511D8EF8D}" type="presParOf" srcId="{B9190F36-BEBF-4B5A-9A4F-204F07C753CC}" destId="{5FFAB541-4591-42B2-9A79-30A1BCE17384}" srcOrd="2" destOrd="0" presId="urn:microsoft.com/office/officeart/2005/8/layout/chevron2"/>
    <dgm:cxn modelId="{8A6745AF-C19D-4019-BC46-EDCD2EC26296}" type="presParOf" srcId="{5FFAB541-4591-42B2-9A79-30A1BCE17384}" destId="{CFDEADDF-7246-4308-A47D-F8DC788454ED}" srcOrd="0" destOrd="0" presId="urn:microsoft.com/office/officeart/2005/8/layout/chevron2"/>
    <dgm:cxn modelId="{E91CD7CB-45BA-4BB7-B4DD-470B6E5A37CB}" type="presParOf" srcId="{5FFAB541-4591-42B2-9A79-30A1BCE17384}" destId="{D715EE31-2FCC-4CD5-8295-9245F378546C}" srcOrd="1" destOrd="0" presId="urn:microsoft.com/office/officeart/2005/8/layout/chevron2"/>
    <dgm:cxn modelId="{4C71B601-222B-4BE0-AFE4-73B944370BA2}" type="presParOf" srcId="{B9190F36-BEBF-4B5A-9A4F-204F07C753CC}" destId="{EDBA99E0-48DB-4947-B16D-B43D13DD7DA6}" srcOrd="3" destOrd="0" presId="urn:microsoft.com/office/officeart/2005/8/layout/chevron2"/>
    <dgm:cxn modelId="{03DBFD87-207D-4D19-A8FE-E6AA58F8AF53}" type="presParOf" srcId="{B9190F36-BEBF-4B5A-9A4F-204F07C753CC}" destId="{63B9B2CF-EF40-4095-BB8E-3BE1F8670F5D}" srcOrd="4" destOrd="0" presId="urn:microsoft.com/office/officeart/2005/8/layout/chevron2"/>
    <dgm:cxn modelId="{D438353F-896C-4EA5-98D3-45F2D27D55DA}" type="presParOf" srcId="{63B9B2CF-EF40-4095-BB8E-3BE1F8670F5D}" destId="{B8463571-2245-4993-9F24-7F77E4FAE520}" srcOrd="0" destOrd="0" presId="urn:microsoft.com/office/officeart/2005/8/layout/chevron2"/>
    <dgm:cxn modelId="{57E5DD4B-0A0A-4305-A479-1E59519D7C98}" type="presParOf" srcId="{63B9B2CF-EF40-4095-BB8E-3BE1F8670F5D}" destId="{CD6AC801-E0F8-4376-907E-0827356419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96E7B-2378-4CDD-8749-9E93BD12B925}">
      <dsp:nvSpPr>
        <dsp:cNvPr id="0" name=""/>
        <dsp:cNvSpPr/>
      </dsp:nvSpPr>
      <dsp:spPr>
        <a:xfrm>
          <a:off x="2751" y="303648"/>
          <a:ext cx="852859" cy="5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 tool</a:t>
          </a:r>
        </a:p>
      </dsp:txBody>
      <dsp:txXfrm>
        <a:off x="18441" y="319338"/>
        <a:ext cx="821479" cy="504322"/>
      </dsp:txXfrm>
    </dsp:sp>
    <dsp:sp modelId="{BFCB6A1D-7064-4A26-98B2-DF617126CB59}">
      <dsp:nvSpPr>
        <dsp:cNvPr id="0" name=""/>
        <dsp:cNvSpPr/>
      </dsp:nvSpPr>
      <dsp:spPr>
        <a:xfrm>
          <a:off x="940896" y="465745"/>
          <a:ext cx="180806" cy="211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40896" y="508047"/>
        <a:ext cx="126564" cy="126905"/>
      </dsp:txXfrm>
    </dsp:sp>
    <dsp:sp modelId="{383A460D-825D-4C4C-A98C-A81D0147A225}">
      <dsp:nvSpPr>
        <dsp:cNvPr id="0" name=""/>
        <dsp:cNvSpPr/>
      </dsp:nvSpPr>
      <dsp:spPr>
        <a:xfrm>
          <a:off x="1196753" y="303648"/>
          <a:ext cx="852859" cy="5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 and test tool</a:t>
          </a:r>
        </a:p>
      </dsp:txBody>
      <dsp:txXfrm>
        <a:off x="1212443" y="319338"/>
        <a:ext cx="821479" cy="504322"/>
      </dsp:txXfrm>
    </dsp:sp>
    <dsp:sp modelId="{BF86F68F-9C93-4C36-8F94-87E56E47751E}">
      <dsp:nvSpPr>
        <dsp:cNvPr id="0" name=""/>
        <dsp:cNvSpPr/>
      </dsp:nvSpPr>
      <dsp:spPr>
        <a:xfrm>
          <a:off x="2134898" y="465745"/>
          <a:ext cx="180806" cy="211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34898" y="508047"/>
        <a:ext cx="126564" cy="126905"/>
      </dsp:txXfrm>
    </dsp:sp>
    <dsp:sp modelId="{D8E241CC-2261-4235-8425-34E3ACA1D416}">
      <dsp:nvSpPr>
        <dsp:cNvPr id="0" name=""/>
        <dsp:cNvSpPr/>
      </dsp:nvSpPr>
      <dsp:spPr>
        <a:xfrm>
          <a:off x="2390756" y="303648"/>
          <a:ext cx="852859" cy="5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Confirm methodology</a:t>
          </a:r>
        </a:p>
      </dsp:txBody>
      <dsp:txXfrm>
        <a:off x="2406446" y="319338"/>
        <a:ext cx="821479" cy="504322"/>
      </dsp:txXfrm>
    </dsp:sp>
    <dsp:sp modelId="{061E24FB-9508-45A1-91D0-908B6DCD9FB8}">
      <dsp:nvSpPr>
        <dsp:cNvPr id="0" name=""/>
        <dsp:cNvSpPr/>
      </dsp:nvSpPr>
      <dsp:spPr>
        <a:xfrm>
          <a:off x="3328901" y="465745"/>
          <a:ext cx="180806" cy="211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28901" y="508047"/>
        <a:ext cx="126564" cy="126905"/>
      </dsp:txXfrm>
    </dsp:sp>
    <dsp:sp modelId="{5F7DA5BB-4343-4C81-B95D-6C5CC7EB8C11}">
      <dsp:nvSpPr>
        <dsp:cNvPr id="0" name=""/>
        <dsp:cNvSpPr/>
      </dsp:nvSpPr>
      <dsp:spPr>
        <a:xfrm>
          <a:off x="3584759" y="303648"/>
          <a:ext cx="852859" cy="5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Administer PDM</a:t>
          </a:r>
        </a:p>
      </dsp:txBody>
      <dsp:txXfrm>
        <a:off x="3600449" y="319338"/>
        <a:ext cx="821479" cy="504322"/>
      </dsp:txXfrm>
    </dsp:sp>
    <dsp:sp modelId="{7C22F3D8-5CAB-4701-A01B-7C30CFF60C2C}">
      <dsp:nvSpPr>
        <dsp:cNvPr id="0" name=""/>
        <dsp:cNvSpPr/>
      </dsp:nvSpPr>
      <dsp:spPr>
        <a:xfrm>
          <a:off x="4522904" y="465745"/>
          <a:ext cx="180806" cy="211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22904" y="508047"/>
        <a:ext cx="126564" cy="126905"/>
      </dsp:txXfrm>
    </dsp:sp>
    <dsp:sp modelId="{F604BF51-32FA-440E-B2A8-937CECC69A2B}">
      <dsp:nvSpPr>
        <dsp:cNvPr id="0" name=""/>
        <dsp:cNvSpPr/>
      </dsp:nvSpPr>
      <dsp:spPr>
        <a:xfrm>
          <a:off x="4778761" y="303648"/>
          <a:ext cx="852859" cy="5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Analyze data and write report</a:t>
          </a:r>
        </a:p>
      </dsp:txBody>
      <dsp:txXfrm>
        <a:off x="4794451" y="319338"/>
        <a:ext cx="821479" cy="50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76A0-9610-4C16-BAB7-8B27A50D1C8A}">
      <dsp:nvSpPr>
        <dsp:cNvPr id="0" name=""/>
        <dsp:cNvSpPr/>
      </dsp:nvSpPr>
      <dsp:spPr>
        <a:xfrm>
          <a:off x="3821" y="81302"/>
          <a:ext cx="2060329" cy="523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</a:t>
          </a:r>
          <a:r>
            <a:rPr lang="en-US" sz="1300" kern="1200" dirty="0" err="1"/>
            <a:t>workplan</a:t>
          </a:r>
          <a:r>
            <a:rPr lang="en-US" sz="1300" kern="1200" dirty="0"/>
            <a:t> approved and procurement </a:t>
          </a:r>
        </a:p>
      </dsp:txBody>
      <dsp:txXfrm>
        <a:off x="19145" y="96626"/>
        <a:ext cx="2029681" cy="492547"/>
      </dsp:txXfrm>
    </dsp:sp>
    <dsp:sp modelId="{B636B14A-A3F8-42C0-9F7B-6A1FBE8571BA}">
      <dsp:nvSpPr>
        <dsp:cNvPr id="0" name=""/>
        <dsp:cNvSpPr/>
      </dsp:nvSpPr>
      <dsp:spPr>
        <a:xfrm>
          <a:off x="2270183" y="87419"/>
          <a:ext cx="436789" cy="51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70183" y="189611"/>
        <a:ext cx="305752" cy="306577"/>
      </dsp:txXfrm>
    </dsp:sp>
    <dsp:sp modelId="{EB9FD3DB-F68E-4E71-8388-88F2F2404692}">
      <dsp:nvSpPr>
        <dsp:cNvPr id="0" name=""/>
        <dsp:cNvSpPr/>
      </dsp:nvSpPr>
      <dsp:spPr>
        <a:xfrm>
          <a:off x="2888282" y="81302"/>
          <a:ext cx="1185822" cy="523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Distribution takes place</a:t>
          </a:r>
        </a:p>
      </dsp:txBody>
      <dsp:txXfrm>
        <a:off x="2903606" y="96626"/>
        <a:ext cx="1155174" cy="492547"/>
      </dsp:txXfrm>
    </dsp:sp>
    <dsp:sp modelId="{975AD042-1A3B-4477-B62B-9DBB0C4B396E}">
      <dsp:nvSpPr>
        <dsp:cNvPr id="0" name=""/>
        <dsp:cNvSpPr/>
      </dsp:nvSpPr>
      <dsp:spPr>
        <a:xfrm rot="26153">
          <a:off x="4278427" y="95132"/>
          <a:ext cx="433190" cy="51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278429" y="196830"/>
        <a:ext cx="303233" cy="306577"/>
      </dsp:txXfrm>
    </dsp:sp>
    <dsp:sp modelId="{2F619A1D-D585-484C-8ADC-1B1D20733B9A}">
      <dsp:nvSpPr>
        <dsp:cNvPr id="0" name=""/>
        <dsp:cNvSpPr/>
      </dsp:nvSpPr>
      <dsp:spPr>
        <a:xfrm>
          <a:off x="4891420" y="114296"/>
          <a:ext cx="1589564" cy="4907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Input into report</a:t>
          </a:r>
        </a:p>
      </dsp:txBody>
      <dsp:txXfrm>
        <a:off x="4905794" y="128670"/>
        <a:ext cx="1560816" cy="462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E0B0-94D5-461B-9AAF-8FC279493ED0}">
      <dsp:nvSpPr>
        <dsp:cNvPr id="0" name=""/>
        <dsp:cNvSpPr/>
      </dsp:nvSpPr>
      <dsp:spPr>
        <a:xfrm rot="5400000">
          <a:off x="-160957" y="365369"/>
          <a:ext cx="1073050" cy="751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 rot="-5400000">
        <a:off x="1" y="579980"/>
        <a:ext cx="751135" cy="321915"/>
      </dsp:txXfrm>
    </dsp:sp>
    <dsp:sp modelId="{DD0E1617-59A5-4ACB-92F4-90ABD011E955}">
      <dsp:nvSpPr>
        <dsp:cNvPr id="0" name=""/>
        <dsp:cNvSpPr/>
      </dsp:nvSpPr>
      <dsp:spPr>
        <a:xfrm rot="5400000">
          <a:off x="2641208" y="-1888464"/>
          <a:ext cx="1103090" cy="4883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Modify closest existing tool to align with project specifications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Receive input from project team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Observe distribution if possible </a:t>
          </a:r>
        </a:p>
      </dsp:txBody>
      <dsp:txXfrm rot="-5400000">
        <a:off x="751135" y="55457"/>
        <a:ext cx="4829388" cy="995394"/>
      </dsp:txXfrm>
    </dsp:sp>
    <dsp:sp modelId="{CFDEADDF-7246-4308-A47D-F8DC788454ED}">
      <dsp:nvSpPr>
        <dsp:cNvPr id="0" name=""/>
        <dsp:cNvSpPr/>
      </dsp:nvSpPr>
      <dsp:spPr>
        <a:xfrm rot="5400000">
          <a:off x="-160957" y="1249834"/>
          <a:ext cx="1073050" cy="751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</a:p>
      </dsp:txBody>
      <dsp:txXfrm rot="-5400000">
        <a:off x="1" y="1464445"/>
        <a:ext cx="751135" cy="321915"/>
      </dsp:txXfrm>
    </dsp:sp>
    <dsp:sp modelId="{D715EE31-2FCC-4CD5-8295-9245F378546C}">
      <dsp:nvSpPr>
        <dsp:cNvPr id="0" name=""/>
        <dsp:cNvSpPr/>
      </dsp:nvSpPr>
      <dsp:spPr>
        <a:xfrm rot="5400000">
          <a:off x="2844012" y="-893553"/>
          <a:ext cx="697483" cy="4883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Translate the tool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Program and test the tool</a:t>
          </a:r>
        </a:p>
      </dsp:txBody>
      <dsp:txXfrm rot="-5400000">
        <a:off x="751136" y="1233371"/>
        <a:ext cx="4849188" cy="629387"/>
      </dsp:txXfrm>
    </dsp:sp>
    <dsp:sp modelId="{B8463571-2245-4993-9F24-7F77E4FAE520}">
      <dsp:nvSpPr>
        <dsp:cNvPr id="0" name=""/>
        <dsp:cNvSpPr/>
      </dsp:nvSpPr>
      <dsp:spPr>
        <a:xfrm rot="5400000">
          <a:off x="-160957" y="2134298"/>
          <a:ext cx="1073050" cy="751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</a:p>
      </dsp:txBody>
      <dsp:txXfrm rot="-5400000">
        <a:off x="1" y="2348909"/>
        <a:ext cx="751135" cy="321915"/>
      </dsp:txXfrm>
    </dsp:sp>
    <dsp:sp modelId="{CD6AC801-E0F8-4376-907E-08273564191B}">
      <dsp:nvSpPr>
        <dsp:cNvPr id="0" name=""/>
        <dsp:cNvSpPr/>
      </dsp:nvSpPr>
      <dsp:spPr>
        <a:xfrm rot="5400000">
          <a:off x="2844012" y="-119536"/>
          <a:ext cx="697483" cy="4883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Determine sampling strategy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Determine methodology</a:t>
          </a:r>
        </a:p>
      </dsp:txBody>
      <dsp:txXfrm rot="-5400000">
        <a:off x="751136" y="2007388"/>
        <a:ext cx="4849188" cy="62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16-Feb-17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6B12-6EFA-4993-AAAA-E0B9077CDF5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69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6B12-6EFA-4993-AAAA-E0B9077CDF5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9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6B12-6EFA-4993-AAAA-E0B9077CDF5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mmunication\2 - Outils de communication\2.5 - Identité\Charte graphique - LOGO\Logos Groupe ACTED\logo-generique_convergences_gauche_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4786059"/>
            <a:ext cx="1368153" cy="252626"/>
          </a:xfrm>
          <a:prstGeom prst="rect">
            <a:avLst/>
          </a:prstGeom>
          <a:noFill/>
        </p:spPr>
      </p:pic>
      <p:pic>
        <p:nvPicPr>
          <p:cNvPr id="4" name="Picture 3" descr="P:\Communication\2 - Outils de communication\2.5 - Identité\Charte graphique - LOGO\Logos Groupe ACTED\Logo_OXUS_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21106"/>
            <a:ext cx="1080120" cy="199937"/>
          </a:xfrm>
          <a:prstGeom prst="rect">
            <a:avLst/>
          </a:prstGeom>
          <a:noFill/>
        </p:spPr>
      </p:pic>
      <p:pic>
        <p:nvPicPr>
          <p:cNvPr id="5" name="Picture 4" descr="P:\Communication\2 - Outils de communication\2.5 - Identité\Charte graphique - LOGO\Logos Groupe ACTED\Logo-ACTED-pays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785996"/>
            <a:ext cx="1368152" cy="270155"/>
          </a:xfrm>
          <a:prstGeom prst="rect">
            <a:avLst/>
          </a:prstGeom>
          <a:noFill/>
        </p:spPr>
      </p:pic>
      <p:pic>
        <p:nvPicPr>
          <p:cNvPr id="6" name="Picture 5" descr="P:\Communication\2 - Outils de communication\2.5 - Identité\Charte graphique - LOGO\Logos Groupe ACTED\Logo IMPA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1756" y="4788889"/>
            <a:ext cx="1216149" cy="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4731991"/>
            <a:ext cx="5148064" cy="34289"/>
          </a:xfrm>
          <a:prstGeom prst="rect">
            <a:avLst/>
          </a:prstGeom>
          <a:solidFill>
            <a:srgbClr val="1E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902896" y="4840002"/>
            <a:ext cx="2133600" cy="27384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2ED74BC7-36B6-469E-99CE-05D26BD067B0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7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mmunication\2 - Outils de communication\2.5 - Identité\Charte graphique - LOGO\Logos Groupe ACTED\logo-generique_convergences_gauche_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4786059"/>
            <a:ext cx="1368153" cy="252626"/>
          </a:xfrm>
          <a:prstGeom prst="rect">
            <a:avLst/>
          </a:prstGeom>
          <a:noFill/>
        </p:spPr>
      </p:pic>
      <p:pic>
        <p:nvPicPr>
          <p:cNvPr id="4" name="Picture 3" descr="P:\Communication\2 - Outils de communication\2.5 - Identité\Charte graphique - LOGO\Logos Groupe ACTED\Logo_OXUS_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21106"/>
            <a:ext cx="1080120" cy="199937"/>
          </a:xfrm>
          <a:prstGeom prst="rect">
            <a:avLst/>
          </a:prstGeom>
          <a:noFill/>
        </p:spPr>
      </p:pic>
      <p:pic>
        <p:nvPicPr>
          <p:cNvPr id="5" name="Picture 4" descr="P:\Communication\2 - Outils de communication\2.5 - Identité\Charte graphique - LOGO\Logos Groupe ACTED\Logo-ACTED-pays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785996"/>
            <a:ext cx="1368152" cy="270155"/>
          </a:xfrm>
          <a:prstGeom prst="rect">
            <a:avLst/>
          </a:prstGeom>
          <a:noFill/>
        </p:spPr>
      </p:pic>
      <p:pic>
        <p:nvPicPr>
          <p:cNvPr id="6" name="Picture 5" descr="P:\Communication\2 - Outils de communication\2.5 - Identité\Charte graphique - LOGO\Logos Groupe ACTED\Logo IMPA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1756" y="4788889"/>
            <a:ext cx="1216149" cy="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4731991"/>
            <a:ext cx="5148064" cy="34289"/>
          </a:xfrm>
          <a:prstGeom prst="rect">
            <a:avLst/>
          </a:prstGeom>
          <a:solidFill>
            <a:srgbClr val="1E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902896" y="4840002"/>
            <a:ext cx="2133600" cy="27384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2ED74BC7-36B6-469E-99CE-05D26BD067B0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8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015-9942-43A9-8FE3-E7A8710157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E793-1536-4393-9AED-9F2FD75ACD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ED74BC7-36B6-469E-99CE-05D26BD067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1E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2" descr="P:\Communication\2 - Outils de communication\2.5 - Identité\Charte graphique - LOGO\LOGO ACTED\Logos ACTED CURRENT\Logo ACTED portrait\Logo_ACTED.png"/>
          <p:cNvPicPr>
            <a:picLocks noChangeAspect="1" noChangeArrowheads="1"/>
          </p:cNvPicPr>
          <p:nvPr/>
        </p:nvPicPr>
        <p:blipFill>
          <a:blip r:embed="rId5" cstate="print"/>
          <a:srcRect b="23666"/>
          <a:stretch>
            <a:fillRect/>
          </a:stretch>
        </p:blipFill>
        <p:spPr bwMode="auto">
          <a:xfrm>
            <a:off x="-3348880" y="1113588"/>
            <a:ext cx="5000236" cy="33483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03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coord.iraq@sheltercluster.org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coordroving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2.iraq@sheltercluster.org" TargetMode="External"/><Relationship Id="rId5" Type="http://schemas.openxmlformats.org/officeDocument/2006/relationships/hyperlink" Target="mailto:coord4.iraq@sheltercluster.org" TargetMode="External"/><Relationship Id="rId10" Type="http://schemas.openxmlformats.org/officeDocument/2006/relationships/image" Target="../media/image10.png"/><Relationship Id="rId4" Type="http://schemas.openxmlformats.org/officeDocument/2006/relationships/hyperlink" Target="mailto:im2.iraq@sheltercluster.org" TargetMode="Externa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hyperlink" Target="http://sheltercluster.org/response/iraq" TargetMode="External"/><Relationship Id="rId9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ordroving.iraq@sheltercluster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Shelter &amp; NFI Cluster Coordination meeting for KR-I and Mosul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6088" indent="-446088">
              <a:buFont typeface="+mj-lt"/>
              <a:buAutoNum type="arabicPeriod"/>
            </a:pPr>
            <a:r>
              <a:rPr lang="en-US" dirty="0"/>
              <a:t>Introductions and Action Points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GB" dirty="0"/>
              <a:t>Cluster Technical Guidelines – Information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/>
              <a:t>Information Management &amp; Activity Info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/>
              <a:t>Post Distribution Monitoring (PDM)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/>
              <a:t>UNOPS Call Centre</a:t>
            </a:r>
            <a:endParaRPr lang="en-GB" dirty="0"/>
          </a:p>
          <a:p>
            <a:pPr marL="446088" lvl="0" indent="-446088">
              <a:buFont typeface="+mj-lt"/>
              <a:buAutoNum type="arabicPeriod"/>
            </a:pPr>
            <a:r>
              <a:rPr lang="en-US" dirty="0"/>
              <a:t>West Mosul - Shelter &amp; NFI Camps</a:t>
            </a:r>
            <a:endParaRPr lang="en-GB" dirty="0"/>
          </a:p>
          <a:p>
            <a:pPr marL="446088" indent="-446088">
              <a:buFont typeface="+mj-lt"/>
              <a:buAutoNum type="arabicPeriod"/>
            </a:pPr>
            <a:r>
              <a:rPr lang="en-GB" dirty="0"/>
              <a:t>AOB</a:t>
            </a:r>
          </a:p>
          <a:p>
            <a:pPr algn="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Wednesday, 15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February 2017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10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063" y="863600"/>
            <a:ext cx="8962945" cy="4166253"/>
            <a:chOff x="18062" y="812800"/>
            <a:chExt cx="9142141" cy="4166253"/>
          </a:xfrm>
        </p:grpSpPr>
        <p:pic>
          <p:nvPicPr>
            <p:cNvPr id="2050" name="Picture 2" descr="C:\Users\mtia\Documents\20160131 Shelter Cluster IMO\# 2014-2016 HNO &amp; HRP\# 2017_HNO &amp; HRP\Update on 2017 planning\AI1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2" y="812800"/>
              <a:ext cx="9142141" cy="416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8062" y="2333624"/>
              <a:ext cx="4430113" cy="13239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8818" y="863600"/>
              <a:ext cx="1106982" cy="508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8991" y="2497432"/>
              <a:ext cx="4544705" cy="7386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For Shelter and NFI, under each Response Line, you have the Strategic Objective</a:t>
              </a:r>
            </a:p>
            <a:p>
              <a:pPr algn="just"/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Select the objective then click on New submission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61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tia\Documents\20160131 Shelter Cluster IMO\# 2014-2016 HNO &amp; HRP\# 2017_HNO &amp; HRP\Update on 2017 planning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" y="748748"/>
            <a:ext cx="9008901" cy="42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9970" y="2787923"/>
            <a:ext cx="2994651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Select the Governorate then the District.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Under Matching sites: double click on the Camp or District (if you’re reporting at district level).</a:t>
            </a:r>
          </a:p>
        </p:txBody>
      </p:sp>
      <p:pic>
        <p:nvPicPr>
          <p:cNvPr id="21" name="Picture 4" descr="C:\Users\UNHCRuser\Desktop\AI\3.0.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2" y="3239025"/>
            <a:ext cx="2619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1794316" y="1729435"/>
            <a:ext cx="3181880" cy="1547552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66602" y="1351722"/>
            <a:ext cx="905889" cy="3578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tia\Documents\20160131 Shelter Cluster IMO\# 2014-2016 HNO &amp; HRP\# 2017_HNO &amp; HRP\Update on 2017 planning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651167"/>
            <a:ext cx="9030443" cy="43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05614" y="2337360"/>
            <a:ext cx="2994651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The data entry starts here once you’ve selected the exact location of your interventions.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Please go through each step of this window and make sure you provide necessary information. 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You can even upload a picture or a document </a:t>
            </a:r>
            <a:r>
              <a:rPr lang="en-US" sz="1200" u="sng" dirty="0">
                <a:solidFill>
                  <a:srgbClr val="C00000"/>
                </a:solidFill>
                <a:latin typeface="Calibri Light" panose="020F0302020204030204" pitchFamily="34" charset="0"/>
              </a:rPr>
              <a:t>only once </a:t>
            </a:r>
            <a:r>
              <a:rPr lang="en-US" sz="12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you’ve saved your entries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3948" y="4710179"/>
            <a:ext cx="689113" cy="2870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29064" y="4283840"/>
            <a:ext cx="476550" cy="40646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14261" y="1934817"/>
            <a:ext cx="1192696" cy="19679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313584" y="3220724"/>
            <a:ext cx="99203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44070" y="4316989"/>
            <a:ext cx="728869" cy="261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tia\Documents\20160131 Shelter Cluster IMO\# 2014-2016 HNO &amp; HRP\# 2017_HNO &amp; HRP\Update on 2017 planning\AI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" y="611007"/>
            <a:ext cx="8882706" cy="44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0000" y="2226918"/>
            <a:ext cx="29972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11217" y="3095775"/>
            <a:ext cx="5075583" cy="16004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Add here starting and ending date of your Shelter interventions or your NFI distributions you are reporting.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Please make sure start &amp; end dates are </a:t>
            </a:r>
            <a:r>
              <a:rPr lang="en-US" sz="1400" dirty="0">
                <a:solidFill>
                  <a:srgbClr val="C00000"/>
                </a:solidFill>
                <a:latin typeface="Calibri Light" panose="020F0302020204030204" pitchFamily="34" charset="0"/>
              </a:rPr>
              <a:t>within the same month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. 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If distribution is going into the other month, please do a second entry for that other month once opened in AI. </a:t>
            </a:r>
          </a:p>
        </p:txBody>
      </p:sp>
    </p:spTree>
    <p:extLst>
      <p:ext uri="{BB962C8B-B14F-4D97-AF65-F5344CB8AC3E}">
        <p14:creationId xmlns:p14="http://schemas.microsoft.com/office/powerpoint/2010/main" val="103297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tia\Documents\20160131 Shelter Cluster IMO\# 2014-2016 HNO &amp; HRP\# 2017_HNO &amp; HRP\Update on 2017 planning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" y="685083"/>
            <a:ext cx="8989149" cy="44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03092" y="2020962"/>
            <a:ext cx="2819400" cy="15571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29596" y="3211076"/>
            <a:ext cx="1028700" cy="283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88657" y="3658174"/>
            <a:ext cx="3633886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Here is to double check the location you’ve selected. In case it is not the one you wanted, you can change !!</a:t>
            </a:r>
          </a:p>
        </p:txBody>
      </p:sp>
    </p:spTree>
    <p:extLst>
      <p:ext uri="{BB962C8B-B14F-4D97-AF65-F5344CB8AC3E}">
        <p14:creationId xmlns:p14="http://schemas.microsoft.com/office/powerpoint/2010/main" val="24506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tia\Documents\20160131 Shelter Cluster IMO\# 2014-2016 HNO &amp; HRP\# 2017_HNO &amp; HRP\Update on 2017 planning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" y="731465"/>
            <a:ext cx="9067671" cy="43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03092" y="1981206"/>
            <a:ext cx="2819400" cy="10535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88657" y="3253988"/>
            <a:ext cx="3633886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Here are four sets of attributes all mandatory !!</a:t>
            </a:r>
          </a:p>
        </p:txBody>
      </p:sp>
    </p:spTree>
    <p:extLst>
      <p:ext uri="{BB962C8B-B14F-4D97-AF65-F5344CB8AC3E}">
        <p14:creationId xmlns:p14="http://schemas.microsoft.com/office/powerpoint/2010/main" val="318899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tia\Documents\20160131 Shelter Cluster IMO\# 2014-2016 HNO &amp; HRP\# 2017_HNO &amp; HRP\Update on 2017 planning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" y="731465"/>
            <a:ext cx="8998904" cy="43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76800" y="3571453"/>
            <a:ext cx="3154048" cy="377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Select the funding agency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28846" y="2098254"/>
            <a:ext cx="1206500" cy="1473201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5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17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mtia\Documents\20160131 Shelter Cluster IMO\# 2014-2016 HNO &amp; HRP\# 2017_HNO &amp; HRP\Update on 2017 planning\Cap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" y="731465"/>
            <a:ext cx="8936785" cy="431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15339" y="3508375"/>
            <a:ext cx="3028122" cy="3215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Select the beneficiaries type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582205" y="2339009"/>
            <a:ext cx="1454151" cy="116936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18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mtia\Documents\20160131 Shelter Cluster IMO\# 2014-2016 HNO &amp; HRP\# 2017_HNO &amp; HRP\Update on 2017 planning\Cap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" y="740857"/>
            <a:ext cx="8986195" cy="43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87687" y="3518448"/>
            <a:ext cx="4499114" cy="5367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Selecting the response plan ! Is your project part of the 2017 HRP (recorded in OPS) or Non HRP (not recorded in OPS)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45974" y="2670312"/>
            <a:ext cx="563209" cy="84813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19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mtia\Documents\20160131 Shelter Cluster IMO\# 2014-2016 HNO &amp; HRP\# 2017_HNO &amp; HRP\Update on 2017 planning\Captur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748040"/>
            <a:ext cx="9070333" cy="43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29811" y="3660773"/>
            <a:ext cx="3028122" cy="3215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Select the Project Status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45965" y="2869096"/>
            <a:ext cx="1204864" cy="791677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0.	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Team Structure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24817"/>
              </p:ext>
            </p:extLst>
          </p:nvPr>
        </p:nvGraphicFramePr>
        <p:xfrm>
          <a:off x="453710" y="692415"/>
          <a:ext cx="7899206" cy="39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9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Richard Evans 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National Cluster Coordinator</a:t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>
                          <a:solidFill>
                            <a:sysClr val="windowText" lastClr="000000"/>
                          </a:solidFill>
                          <a:hlinkClick r:id="rId3"/>
                        </a:rPr>
                        <a:t>coord.iraq@sheltercluster.org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>
                          <a:solidFill>
                            <a:schemeClr val="tx1"/>
                          </a:solidFill>
                          <a:hlinkClick r:id="rId4"/>
                        </a:rPr>
                        <a:t>im2.iraq@sheltercluster.org</a:t>
                      </a:r>
                      <a:endParaRPr lang="en-GB" sz="14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coord4.iraq@sheltercluster.org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Michael </a:t>
                      </a:r>
                      <a:r>
                        <a:rPr lang="en-GB" sz="1400" b="1" dirty="0" err="1">
                          <a:solidFill>
                            <a:sysClr val="windowText" lastClr="000000"/>
                          </a:solidFill>
                        </a:rPr>
                        <a:t>Gloeckle</a:t>
                      </a:r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- NRC</a:t>
                      </a:r>
                    </a:p>
                    <a:p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National Co-Chair - Technical Coordinator </a:t>
                      </a:r>
                    </a:p>
                    <a:p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+964 (0) 750 878 7793</a:t>
                      </a:r>
                    </a:p>
                    <a:p>
                      <a:r>
                        <a:rPr lang="en-GB" sz="1400" u="sng" dirty="0">
                          <a:solidFill>
                            <a:sysClr val="windowText" lastClr="000000"/>
                          </a:solidFill>
                          <a:hlinkClick r:id="rId6"/>
                        </a:rPr>
                        <a:t>coord2.iraq@sheltercluster.org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Shada Qahoush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Catholic Relief Services</a:t>
                      </a:r>
                    </a:p>
                    <a:p>
                      <a:r>
                        <a:rPr lang="en-GB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Ninewa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GB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Mosul Focal Point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751 755 8451</a:t>
                      </a:r>
                    </a:p>
                    <a:p>
                      <a:r>
                        <a:rPr lang="en-GB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coordroving.iraq@sheltercluster.org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190" y="3811328"/>
            <a:ext cx="896095" cy="89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880" y="3913794"/>
            <a:ext cx="646080" cy="69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934" y="4014371"/>
            <a:ext cx="622324" cy="563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922" y="3913794"/>
            <a:ext cx="685401" cy="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20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mtia\Documents\20160131 Shelter Cluster IMO\# 2014-2016 HNO &amp; HRP\# 2017_HNO &amp; HRP\Update on 2017 planning\Captur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731465"/>
            <a:ext cx="8923910" cy="42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46714" y="3041375"/>
            <a:ext cx="4220817" cy="11463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Here you’ve fully informed the attributes. </a:t>
            </a:r>
          </a:p>
          <a:p>
            <a:pPr algn="just" defTabSz="957341">
              <a:defRPr/>
            </a:pPr>
            <a:endParaRPr lang="en-US" sz="1400" dirty="0">
              <a:latin typeface="Calibri Light" panose="020F0302020204030204" pitchFamily="34" charset="0"/>
            </a:endParaRPr>
          </a:p>
          <a:p>
            <a:pPr algn="just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Then click on Indicators to report your achievements.</a:t>
            </a:r>
          </a:p>
          <a:p>
            <a:pPr algn="just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As you’ll see the indicators are linked to the respective activities.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97965" y="3220278"/>
            <a:ext cx="2027583" cy="29154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mtia\Documents\20160131 Shelter Cluster IMO\# 2014-2016 HNO &amp; HRP\# 2017_HNO &amp; HRP\Update on 2017 planning\AI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" y="84137"/>
            <a:ext cx="9136705" cy="49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00" y="2760276"/>
            <a:ext cx="301825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Activities and Indicators under First line response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7529" y="4240585"/>
            <a:ext cx="5070804" cy="281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Always SAVE your data before closing the window</a:t>
            </a:r>
          </a:p>
        </p:txBody>
      </p:sp>
      <p:sp>
        <p:nvSpPr>
          <p:cNvPr id="9" name="Rectangle 8"/>
          <p:cNvSpPr/>
          <p:nvPr/>
        </p:nvSpPr>
        <p:spPr>
          <a:xfrm>
            <a:off x="8343900" y="4203700"/>
            <a:ext cx="735521" cy="312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mtia\Documents\20160131 Shelter Cluster IMO\# 2014-2016 HNO &amp; HRP\# 2017_HNO &amp; HRP\Update on 2017 planning\AI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4" y="83190"/>
            <a:ext cx="8878983" cy="50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790" y="2760276"/>
            <a:ext cx="301825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Activities and Indicators under Second line response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6784" y="4757650"/>
            <a:ext cx="5070804" cy="2462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Always SAVE your data before closing the window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4724400"/>
            <a:ext cx="735521" cy="312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mtia\Documents\20160131 Shelter Cluster IMO\# 2014-2016 HNO &amp; HRP\# 2017_HNO &amp; HRP\Update on 2017 planning\AI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6" y="115002"/>
            <a:ext cx="8906566" cy="49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00" y="3034160"/>
            <a:ext cx="28834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Activities and Indicators under Full cluster response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7163" y="4291829"/>
            <a:ext cx="4899428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341">
              <a:defRPr/>
            </a:pPr>
            <a:r>
              <a:rPr lang="en-US" sz="1400" dirty="0">
                <a:latin typeface="Calibri Light" panose="020F0302020204030204" pitchFamily="34" charset="0"/>
              </a:rPr>
              <a:t>Always SAVE your data before closing the window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4266" y="4272170"/>
            <a:ext cx="735521" cy="312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4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WHAT IS THE OUTCOME?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A Partner can export at any time, all partners data/input from AI as below. </a:t>
            </a: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99839"/>
              </p:ext>
            </p:extLst>
          </p:nvPr>
        </p:nvGraphicFramePr>
        <p:xfrm>
          <a:off x="1503999" y="2273298"/>
          <a:ext cx="6096000" cy="165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1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98451"/>
              </p:ext>
            </p:extLst>
          </p:nvPr>
        </p:nvGraphicFramePr>
        <p:xfrm>
          <a:off x="2586454" y="30146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Worksheet" showAsIcon="1" r:id="rId6" imgW="914400" imgH="771480" progId="Excel.Sheet.8">
                  <p:embed/>
                </p:oleObj>
              </mc:Choice>
              <mc:Fallback>
                <p:oleObj name="Worksheet" showAsIcon="1" r:id="rId6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6454" y="30146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5741"/>
              </p:ext>
            </p:extLst>
          </p:nvPr>
        </p:nvGraphicFramePr>
        <p:xfrm>
          <a:off x="5580699" y="30146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showAsIcon="1" r:id="rId8" imgW="914400" imgH="771480" progId="Excel.Sheet.8">
                  <p:embed/>
                </p:oleObj>
              </mc:Choice>
              <mc:Fallback>
                <p:oleObj name="Worksheet" showAsIcon="1" r:id="rId8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0699" y="30146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91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7895" y="1109548"/>
            <a:ext cx="7361583" cy="1102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957341">
              <a:buFont typeface="+mj-lt"/>
              <a:buAutoNum type="arabicPeriod" startAt="3"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If any challenges with your access or data entry, please liaise with your respective Cluster Information Management Officer. </a:t>
            </a:r>
          </a:p>
          <a:p>
            <a:pPr marL="342900" indent="-342900" defTabSz="957341">
              <a:buFont typeface="+mj-lt"/>
              <a:buAutoNum type="arabicPeriod" startAt="3"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We’re open to suggestions or bilateral discussions to improve our reporting to better reflect your interventions.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2" y="2539536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THANKS FOR YOUR CONTRIBUTIONS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590836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Remember that all IM products and other relevant cluster supporting tool are available on the cluster webpage: </a:t>
            </a:r>
            <a:r>
              <a:rPr lang="en-GB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GB" dirty="0">
                <a:latin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97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6834" y="129022"/>
            <a:ext cx="528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4.	ACTED PDM PROCESS</a:t>
            </a:r>
            <a:endParaRPr lang="en-US" sz="3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18405"/>
            <a:ext cx="628650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spcBef>
                <a:spcPts val="450"/>
              </a:spcBef>
              <a:spcAft>
                <a:spcPts val="450"/>
              </a:spcAft>
            </a:pPr>
            <a:r>
              <a:rPr lang="en-US" sz="2400" i="1" dirty="0">
                <a:solidFill>
                  <a:srgbClr val="1F497D"/>
                </a:solidFill>
              </a:rPr>
              <a:t>ACTED’s Appraisal, Monitoring &amp; Evaluation Unit Post Distribution Monitoring Process</a:t>
            </a:r>
          </a:p>
          <a:p>
            <a:pPr algn="r" defTabSz="685800">
              <a:spcBef>
                <a:spcPts val="450"/>
              </a:spcBef>
              <a:spcAft>
                <a:spcPts val="450"/>
              </a:spcAft>
            </a:pPr>
            <a:r>
              <a:rPr lang="en-US" sz="2400" i="1" dirty="0">
                <a:solidFill>
                  <a:srgbClr val="1F497D"/>
                </a:solidFill>
              </a:rPr>
              <a:t>Iraq and NE Syria</a:t>
            </a:r>
          </a:p>
          <a:p>
            <a:pPr algn="r" defTabSz="685800">
              <a:spcBef>
                <a:spcPts val="450"/>
              </a:spcBef>
              <a:spcAft>
                <a:spcPts val="450"/>
              </a:spcAft>
            </a:pPr>
            <a:r>
              <a:rPr lang="en-US" sz="2400" i="1" dirty="0">
                <a:solidFill>
                  <a:srgbClr val="1F497D"/>
                </a:solidFill>
              </a:rPr>
              <a:t>Presented to the Iraq Shelter/NFI Cluster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0" y="4356795"/>
            <a:ext cx="1857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5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15</a:t>
            </a:r>
            <a:r>
              <a:rPr lang="en-US" sz="1500" b="1" baseline="30000" dirty="0">
                <a:solidFill>
                  <a:srgbClr val="1F497D"/>
                </a:solidFill>
                <a:latin typeface="Century Gothic" panose="020B0502020202020204" pitchFamily="34" charset="0"/>
              </a:rPr>
              <a:t>th</a:t>
            </a:r>
            <a:r>
              <a:rPr lang="en-US" sz="15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 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6755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74BC7-36B6-469E-99CE-05D26BD067B0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ZoneTexte 20"/>
          <p:cNvSpPr txBox="1"/>
          <p:nvPr/>
        </p:nvSpPr>
        <p:spPr>
          <a:xfrm>
            <a:off x="1550083" y="136822"/>
            <a:ext cx="6370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2700" dirty="0">
                <a:solidFill>
                  <a:prstClr val="white"/>
                </a:solidFill>
              </a:rPr>
              <a:t>Why PDMs?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682" y="1085850"/>
            <a:ext cx="2950369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Feedback to Project team</a:t>
            </a:r>
          </a:p>
          <a:p>
            <a:pPr marL="600075" lvl="1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Improve performance</a:t>
            </a:r>
          </a:p>
          <a:p>
            <a:pPr marL="600075" lvl="1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Design better projects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Accountability to beneficiaries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Contractual requirement</a:t>
            </a:r>
          </a:p>
          <a:p>
            <a:pPr marL="600075" lvl="1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PDMs themselves or as tool to measure indicators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039" y="1357789"/>
            <a:ext cx="3915728" cy="30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74BC7-36B6-469E-99CE-05D26BD067B0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ZoneTexte 20"/>
          <p:cNvSpPr txBox="1"/>
          <p:nvPr/>
        </p:nvSpPr>
        <p:spPr>
          <a:xfrm>
            <a:off x="4083733" y="171451"/>
            <a:ext cx="3855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2700" dirty="0">
                <a:solidFill>
                  <a:prstClr val="white"/>
                </a:solidFill>
              </a:rPr>
              <a:t>PDM Process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114550" y="1828800"/>
          <a:ext cx="563437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1428750" y="1085850"/>
          <a:ext cx="6491622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own Arrow 6"/>
          <p:cNvSpPr/>
          <p:nvPr/>
        </p:nvSpPr>
        <p:spPr>
          <a:xfrm>
            <a:off x="7086600" y="1771650"/>
            <a:ext cx="457200" cy="28575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Image 6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200400"/>
            <a:ext cx="1471613" cy="1045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/>
          <a:srcRect l="35872" t="24139" r="34772" b="8046"/>
          <a:stretch/>
        </p:blipFill>
        <p:spPr>
          <a:xfrm>
            <a:off x="2348113" y="2790796"/>
            <a:ext cx="1309487" cy="178120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14750" y="3486150"/>
            <a:ext cx="368984" cy="236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1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74BC7-36B6-469E-99CE-05D26BD067B0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20"/>
          <p:cNvSpPr txBox="1"/>
          <p:nvPr/>
        </p:nvSpPr>
        <p:spPr>
          <a:xfrm>
            <a:off x="4083733" y="171451"/>
            <a:ext cx="3855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2700" dirty="0">
                <a:solidFill>
                  <a:prstClr val="white"/>
                </a:solidFill>
              </a:rPr>
              <a:t>How to design a PDM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57400" y="1085850"/>
          <a:ext cx="563437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07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1.	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Action Points from 01/02/17 meeting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9372"/>
              </p:ext>
            </p:extLst>
          </p:nvPr>
        </p:nvGraphicFramePr>
        <p:xfrm>
          <a:off x="293167" y="810222"/>
          <a:ext cx="8583705" cy="393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087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Distributions Guidelines – Shelter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NFI and Food Cluster are preparing joint guidelines incorporating GBV and Child protection guidelines – available shortly.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 Group for Nimrud is now up and running and has been a great success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comments on latest NFI Guidelines so will pass.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 has been finalized, CSNF, ZOA, NRC, Mercy Corps, UN-Habitat, IOM &amp; UNHCR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457201" y="718439"/>
            <a:ext cx="8229600" cy="36498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33856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85950" y="261661"/>
            <a:ext cx="5886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</a:rPr>
              <a:t>Who conducts them, where and when?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80878" y="1085850"/>
            <a:ext cx="592012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In the field at HH level </a:t>
            </a:r>
            <a:r>
              <a:rPr lang="en-US" sz="1500" dirty="0" err="1">
                <a:solidFill>
                  <a:srgbClr val="1F497D"/>
                </a:solidFill>
              </a:rPr>
              <a:t>vs</a:t>
            </a:r>
            <a:r>
              <a:rPr lang="en-US" sz="1500" dirty="0">
                <a:solidFill>
                  <a:srgbClr val="1F497D"/>
                </a:solidFill>
              </a:rPr>
              <a:t> by phone (resources, security, efficiency)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Observation only available in the field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Permanent staff </a:t>
            </a:r>
            <a:r>
              <a:rPr lang="en-US" sz="1500" dirty="0" err="1">
                <a:solidFill>
                  <a:srgbClr val="1F497D"/>
                </a:solidFill>
              </a:rPr>
              <a:t>vs</a:t>
            </a:r>
            <a:r>
              <a:rPr lang="en-US" sz="1500" dirty="0">
                <a:solidFill>
                  <a:srgbClr val="1F497D"/>
                </a:solidFill>
              </a:rPr>
              <a:t> enumerators</a:t>
            </a:r>
          </a:p>
          <a:p>
            <a:pPr marL="600075" lvl="1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Training </a:t>
            </a:r>
          </a:p>
          <a:p>
            <a:pPr marL="600075" lvl="1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# of interviews to be conducted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1F497D"/>
                </a:solidFill>
              </a:rPr>
              <a:t>2 to 4 weeks post distribution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endParaRPr lang="en-US" sz="1500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9581"/>
          <a:stretch/>
        </p:blipFill>
        <p:spPr>
          <a:xfrm>
            <a:off x="4857750" y="2743200"/>
            <a:ext cx="2888673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5706" y="87474"/>
            <a:ext cx="5143500" cy="7008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1A74-601A-45CB-923E-1A5EB90CF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089421"/>
            <a:ext cx="508635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dirty="0">
                <a:latin typeface="+mn-lt"/>
              </a:rPr>
              <a:t>5.	Internally Displaced Persons Information Centre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57124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On behalf of the UN Humanitarian Country Team in Iraq, UNOPS built and implements a national toll-free humanitarian hotline that allows displaced populations to access information on humanitarian services, provide feedback, and lodge complaints.</a:t>
            </a:r>
          </a:p>
          <a:p>
            <a:r>
              <a:rPr lang="en-US" dirty="0"/>
              <a:t>Increasing information exchange</a:t>
            </a:r>
          </a:p>
          <a:p>
            <a:r>
              <a:rPr lang="en-US" dirty="0"/>
              <a:t>Improve dialogue with affected communities</a:t>
            </a:r>
          </a:p>
          <a:p>
            <a:r>
              <a:rPr lang="en-US" dirty="0"/>
              <a:t>Strengthen the ability to listen and respond to the needs of affected communities</a:t>
            </a:r>
          </a:p>
          <a:p>
            <a:r>
              <a:rPr lang="en-US" dirty="0"/>
              <a:t>Accountability in Action</a:t>
            </a:r>
          </a:p>
          <a:p>
            <a:r>
              <a:rPr lang="en-US" dirty="0"/>
              <a:t>Advocacy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"/>
          <a:stretch/>
        </p:blipFill>
        <p:spPr>
          <a:xfrm>
            <a:off x="7211892" y="4108569"/>
            <a:ext cx="1932109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dirty="0">
                <a:latin typeface="+mn-lt"/>
              </a:rPr>
              <a:t>5.	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Request for information on humanitarian services:</a:t>
            </a:r>
          </a:p>
          <a:p>
            <a:pPr lvl="1"/>
            <a:r>
              <a:rPr lang="en-US" dirty="0"/>
              <a:t>Request assistance (food, NFIs, health, education, legal assistance)</a:t>
            </a:r>
          </a:p>
          <a:p>
            <a:pPr lvl="1"/>
            <a:r>
              <a:rPr lang="en-US" dirty="0"/>
              <a:t>Replace legal documents </a:t>
            </a:r>
          </a:p>
          <a:p>
            <a:pPr lvl="1"/>
            <a:r>
              <a:rPr lang="en-US" dirty="0"/>
              <a:t>Help in dealing with gender based violence</a:t>
            </a:r>
          </a:p>
          <a:p>
            <a:pPr lvl="1"/>
            <a:r>
              <a:rPr lang="en-US" dirty="0"/>
              <a:t>Removing unexploded ordnance</a:t>
            </a:r>
          </a:p>
          <a:p>
            <a:r>
              <a:rPr lang="en-US" sz="2800" dirty="0"/>
              <a:t>Feedback and complaints on services provided </a:t>
            </a:r>
          </a:p>
          <a:p>
            <a:pPr marL="0" indent="0" algn="ctr">
              <a:buNone/>
            </a:pPr>
            <a:r>
              <a:rPr lang="en-US" sz="2800" dirty="0"/>
              <a:t>	To reach a call </a:t>
            </a:r>
            <a:r>
              <a:rPr lang="en-US" sz="2800" dirty="0" err="1"/>
              <a:t>centre</a:t>
            </a:r>
            <a:r>
              <a:rPr lang="en-US" sz="2800" dirty="0"/>
              <a:t> operator toll free from any Iraqi mobile phone, dial </a:t>
            </a:r>
            <a:r>
              <a:rPr lang="en-US" sz="2800" b="1" dirty="0"/>
              <a:t>80069999 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"/>
          <a:stretch/>
        </p:blipFill>
        <p:spPr>
          <a:xfrm>
            <a:off x="7211892" y="4108569"/>
            <a:ext cx="1932109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dirty="0">
                <a:latin typeface="+mj-lt"/>
              </a:rPr>
              <a:t>5.	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1653648"/>
            <a:ext cx="9019002" cy="213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"/>
          <a:stretch/>
        </p:blipFill>
        <p:spPr>
          <a:xfrm>
            <a:off x="7211892" y="4108569"/>
            <a:ext cx="1932109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4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dirty="0">
                <a:latin typeface="+mj-lt"/>
              </a:rPr>
              <a:t>5.	Flow of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365767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Affected population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833246" y="2514311"/>
            <a:ext cx="810090" cy="322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755758" y="2365767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Iraq IIC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4010" y="2352848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Clusters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4083440" y="2525471"/>
            <a:ext cx="810090" cy="322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268516" y="1707654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Focal points/area?</a:t>
            </a:r>
          </a:p>
          <a:p>
            <a:pPr algn="ctr"/>
            <a:r>
              <a:rPr lang="en-US" sz="1350" dirty="0"/>
              <a:t>(Partners)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68516" y="2463738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Separately</a:t>
            </a:r>
          </a:p>
          <a:p>
            <a:pPr algn="ctr"/>
            <a:r>
              <a:rPr lang="en-US" sz="1350" dirty="0"/>
              <a:t>(Partners)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6376666" y="2501391"/>
            <a:ext cx="810090" cy="322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"/>
          <a:stretch/>
        </p:blipFill>
        <p:spPr>
          <a:xfrm>
            <a:off x="7211892" y="4108569"/>
            <a:ext cx="1932109" cy="4860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75349" y="3219822"/>
            <a:ext cx="1222176" cy="619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Partner’s hotline</a:t>
            </a:r>
          </a:p>
        </p:txBody>
      </p:sp>
    </p:spTree>
    <p:extLst>
      <p:ext uri="{BB962C8B-B14F-4D97-AF65-F5344CB8AC3E}">
        <p14:creationId xmlns:p14="http://schemas.microsoft.com/office/powerpoint/2010/main" val="114650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15709" y="1292662"/>
          <a:ext cx="8128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90" y="89801"/>
            <a:ext cx="5795901" cy="81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15709" y="1292662"/>
          <a:ext cx="8128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4" y="-192335"/>
            <a:ext cx="7031767" cy="5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03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15709" y="1292662"/>
          <a:ext cx="8128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0" y="0"/>
            <a:ext cx="6868868" cy="48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6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894" y="444750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7.	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West Mosul </a:t>
            </a:r>
            <a:r>
              <a:rPr lang="mr-IN" sz="2400" b="0" dirty="0">
                <a:solidFill>
                  <a:srgbClr val="0070C0"/>
                </a:solidFill>
                <a:latin typeface="+mj-lt"/>
              </a:rPr>
              <a:t>–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 Camp Support</a:t>
            </a: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88273" y="865578"/>
          <a:ext cx="8198526" cy="338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09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Dohuk</a:t>
                      </a:r>
                      <a:r>
                        <a:rPr lang="en-GB" sz="2400" b="1" dirty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Camps</a:t>
                      </a: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Camp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Main NFI partners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</a:rPr>
                        <a:t>BNFI/CRI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NFI top up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</a:t>
                      </a:r>
                      <a:r>
                        <a:rPr lang="en-GB" sz="16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inc.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special needs)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Clothes,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(UNICEF under 14)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Kerosene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Amalla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Qaymawa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Nargizlia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WVI, PWJ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Tearfund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MoMD</a:t>
                      </a: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Nargizlia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MoMD</a:t>
                      </a: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Zelikan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(new)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4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27"/>
            <a:ext cx="8229600" cy="405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New resources on website:</a:t>
            </a:r>
          </a:p>
          <a:p>
            <a:r>
              <a:rPr lang="en-US" sz="2000" dirty="0"/>
              <a:t>NFI Guidelines v11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Under preparation:</a:t>
            </a:r>
          </a:p>
          <a:p>
            <a:r>
              <a:rPr lang="en-US" sz="2000" dirty="0" err="1"/>
              <a:t>Climatisation</a:t>
            </a:r>
            <a:r>
              <a:rPr lang="en-US" sz="2000" dirty="0"/>
              <a:t> Guidelines – winter and summer</a:t>
            </a:r>
          </a:p>
          <a:p>
            <a:r>
              <a:rPr lang="en-US" sz="2000" dirty="0"/>
              <a:t>Distribution Guidelines in newly taken areas</a:t>
            </a:r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2.	</a:t>
            </a:r>
            <a:r>
              <a:rPr lang="en-GB" sz="24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Cluster Technical Guidelines – Information</a:t>
            </a: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894" y="444750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7.	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West Mosul </a:t>
            </a:r>
            <a:r>
              <a:rPr lang="mr-IN" sz="2400" b="0" dirty="0">
                <a:solidFill>
                  <a:srgbClr val="0070C0"/>
                </a:solidFill>
                <a:latin typeface="+mj-lt"/>
              </a:rPr>
              <a:t>–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 Camp Support</a:t>
            </a: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60257"/>
              </p:ext>
            </p:extLst>
          </p:nvPr>
        </p:nvGraphicFramePr>
        <p:xfrm>
          <a:off x="488273" y="857557"/>
          <a:ext cx="8198526" cy="332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09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FF0000"/>
                          </a:solidFill>
                          <a:effectLst/>
                        </a:rPr>
                        <a:t>Hassansham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 Camps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Camp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Main NFI partner(s)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BNFI/CRI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NFI top up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</a:t>
                      </a:r>
                      <a:r>
                        <a:rPr lang="en-GB" sz="1600" b="1" dirty="0" err="1">
                          <a:effectLst/>
                        </a:rPr>
                        <a:t>inc.</a:t>
                      </a:r>
                      <a:r>
                        <a:rPr lang="en-GB" sz="1600" b="1" dirty="0">
                          <a:effectLst/>
                        </a:rPr>
                        <a:t> special needs)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Clothes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(UNICEF under 14)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Kerosene</a:t>
                      </a:r>
                      <a:endParaRPr lang="en-GB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Chamakor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r>
                        <a:rPr lang="en-GB" sz="1800" dirty="0">
                          <a:effectLst/>
                        </a:rPr>
                        <a:t>/UNHCR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MoMD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Hassansham</a:t>
                      </a:r>
                      <a:r>
                        <a:rPr lang="en-GB" sz="2000" dirty="0">
                          <a:effectLst/>
                        </a:rPr>
                        <a:t> M2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r>
                        <a:rPr lang="en-GB" sz="1800" dirty="0">
                          <a:effectLst/>
                        </a:rPr>
                        <a:t>/UNHCR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MoMD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Hassansham U2</a:t>
                      </a:r>
                      <a:endParaRPr lang="en-GB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r>
                        <a:rPr lang="en-GB" sz="1800" dirty="0">
                          <a:effectLst/>
                        </a:rPr>
                        <a:t>/UNHCR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MoMD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Hassansham U3</a:t>
                      </a:r>
                      <a:endParaRPr lang="en-GB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r>
                        <a:rPr lang="en-GB" sz="1800" dirty="0">
                          <a:effectLst/>
                        </a:rPr>
                        <a:t>/UNHCR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Khazer</a:t>
                      </a:r>
                      <a:r>
                        <a:rPr lang="en-GB" sz="2000" dirty="0">
                          <a:effectLst/>
                        </a:rPr>
                        <a:t> M1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r>
                        <a:rPr lang="en-GB" sz="1800" dirty="0">
                          <a:effectLst/>
                        </a:rPr>
                        <a:t>/UNHCR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MoMD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168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692727"/>
            <a:ext cx="8109284" cy="40505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894" y="432718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7.	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West Mosul </a:t>
            </a:r>
            <a:r>
              <a:rPr lang="mr-IN" sz="2400" b="0" dirty="0">
                <a:solidFill>
                  <a:srgbClr val="0070C0"/>
                </a:solidFill>
                <a:latin typeface="+mj-lt"/>
              </a:rPr>
              <a:t>–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 Camp Support</a:t>
            </a: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20238"/>
              </p:ext>
            </p:extLst>
          </p:nvPr>
        </p:nvGraphicFramePr>
        <p:xfrm>
          <a:off x="488273" y="692728"/>
          <a:ext cx="8198526" cy="3804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07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Ninewa</a:t>
                      </a:r>
                      <a:r>
                        <a:rPr lang="en-GB" sz="2400" b="1" dirty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Governorate &amp;</a:t>
                      </a:r>
                      <a:r>
                        <a:rPr lang="en-GB" sz="2400" b="1" baseline="0" dirty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2400" b="1" dirty="0">
                          <a:solidFill>
                            <a:schemeClr val="accent5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Zone West Camps</a:t>
                      </a:r>
                      <a:endParaRPr lang="en-GB" sz="2400" dirty="0">
                        <a:solidFill>
                          <a:schemeClr val="accent5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Camp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Main NFI partners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</a:rPr>
                        <a:t>BNFI/CRI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NFI top up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</a:t>
                      </a:r>
                      <a:r>
                        <a:rPr lang="en-GB" sz="16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inc.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special needs)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Clothes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(UNICEF under 14)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Kerosene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As </a:t>
                      </a: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Salamyaih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Bartella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Hammam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al-</a:t>
                      </a: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Aliel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SC, QRCS, UNHCR?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Haj Ali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MoMD</a:t>
                      </a: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/IOM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Jed’ah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UNHCR?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Qayyarah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A/strip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MoMD</a:t>
                      </a: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/IOM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866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42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Shelter and NFI Assessments in east Mosul </a:t>
            </a:r>
          </a:p>
          <a:p>
            <a:pPr lvl="1"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ACTED Snapshots</a:t>
            </a:r>
          </a:p>
          <a:p>
            <a:pPr lvl="1"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Joint Cluster Assessment?? </a:t>
            </a:r>
          </a:p>
          <a:p>
            <a:pPr algn="just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meeting will be Wednesday 1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March, 11:00am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at NCCI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245526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8.	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r>
              <a:rPr lang="en-US" sz="2400" b="0" dirty="0">
                <a:latin typeface="Calibri Light" panose="020F0302020204030204" pitchFamily="34" charset="0"/>
              </a:rPr>
              <a:t> 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54460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2017 HRP Reporting – Cluster Indicators and Activity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Cluster operational indicators to be uploaded into 2017 Activity Info: completed and shared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Shelter and NFI Cluster will have a separate database in Activity Info but linked to the Inter-cluster one</a:t>
            </a:r>
            <a:r>
              <a:rPr lang="en-US" sz="1600" dirty="0">
                <a:latin typeface="Calibri Light" panose="020F03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No 4W matrix will be developed in 2017 / only Into Activity Info as the inter-cluster reporting platform. How to go about it ??</a:t>
            </a: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chemeClr val="tx2">
                  <a:lumMod val="90000"/>
                  <a:lumOff val="1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300" y="109886"/>
            <a:ext cx="8407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rgbClr val="0070C0"/>
                </a:solidFill>
              </a:rPr>
              <a:t>Activity Info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241153"/>
            <a:ext cx="8851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Activity Info is the only reporting platform the Shelter and NFI cluster will be using in 2017 to capture all shelter interventions and NFI distributions undertaken in the country</a:t>
            </a: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</a:rPr>
              <a:t>.</a:t>
            </a:r>
          </a:p>
          <a:p>
            <a:pPr algn="just">
              <a:defRPr/>
            </a:pP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</a:rPr>
              <a:t>From now on, Activity Info will be our only source of information for the cluster internal dashboards but also the cluster contributions/inputs to any inter-cluster reports or dashboards in Iraq.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78" y="3656459"/>
            <a:ext cx="9089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Calibri Light" panose="020F0302020204030204" pitchFamily="34" charset="0"/>
              </a:rPr>
              <a:t>If so, how can a Partner report into Activity Info?</a:t>
            </a:r>
            <a:endParaRPr lang="en-US" sz="28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7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6673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2017 Shelter &amp; NFI Cluster</a:t>
            </a: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300" y="1132508"/>
            <a:ext cx="8407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Revised Reporting Template in </a:t>
            </a:r>
            <a:r>
              <a:rPr lang="en-US" sz="6600" dirty="0">
                <a:solidFill>
                  <a:srgbClr val="0070C0"/>
                </a:solidFill>
              </a:rPr>
              <a:t>ActivityInfo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6100" y="2466975"/>
            <a:ext cx="563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70C0"/>
                </a:solidFill>
              </a:rPr>
              <a:t>How to report?</a:t>
            </a:r>
          </a:p>
        </p:txBody>
      </p:sp>
    </p:spTree>
    <p:extLst>
      <p:ext uri="{BB962C8B-B14F-4D97-AF65-F5344CB8AC3E}">
        <p14:creationId xmlns:p14="http://schemas.microsoft.com/office/powerpoint/2010/main" val="377978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8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412" y="925256"/>
            <a:ext cx="9089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https://www.activityinfo.org  </a:t>
            </a:r>
            <a:endParaRPr lang="en-US" sz="16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6" y="1638300"/>
            <a:ext cx="8985025" cy="3005000"/>
            <a:chOff x="59486" y="1638300"/>
            <a:chExt cx="8985025" cy="3005000"/>
          </a:xfrm>
        </p:grpSpPr>
        <p:pic>
          <p:nvPicPr>
            <p:cNvPr id="6146" name="Picture 2" descr="C:\Users\mtia\Documents\20160131 Shelter Cluster IMO\# 2014-2016 HNO &amp; HRP\# 2017_HNO &amp; HRP\Update on 2017 planning\A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6" y="1638300"/>
              <a:ext cx="8985025" cy="30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60783" y="3969027"/>
              <a:ext cx="3484218" cy="5433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341">
                <a:defRPr/>
              </a:pPr>
              <a:r>
                <a:rPr lang="en-US" sz="1400" dirty="0">
                  <a:latin typeface="Calibri Light" panose="020F0302020204030204" pitchFamily="34" charset="0"/>
                </a:rPr>
                <a:t>Log in using the </a:t>
              </a:r>
              <a:r>
                <a:rPr lang="en-US" sz="1400" u="sng" dirty="0">
                  <a:latin typeface="Calibri Light" panose="020F0302020204030204" pitchFamily="34" charset="0"/>
                </a:rPr>
                <a:t>mail address you provided </a:t>
              </a:r>
              <a:r>
                <a:rPr lang="en-US" sz="1400" dirty="0">
                  <a:latin typeface="Calibri Light" panose="020F0302020204030204" pitchFamily="34" charset="0"/>
                </a:rPr>
                <a:t>while creating your USER account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20115993">
              <a:off x="4199958" y="3659767"/>
              <a:ext cx="2131179" cy="31871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341"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64296" y="832492"/>
            <a:ext cx="6512532" cy="552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defTabSz="957341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Get a USER account in coordination with your respective Cluster Information Management Officer.</a:t>
            </a:r>
          </a:p>
          <a:p>
            <a:pPr marL="228600" indent="-228600" defTabSz="957341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Get a Training and/or relevant supporting tools on how to report.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3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9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5" y="146690"/>
            <a:ext cx="908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HOW TO REPORT?</a:t>
            </a:r>
            <a:endParaRPr lang="en-US" sz="3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NHCRuser\Desktop\A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175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2463" y="1057275"/>
            <a:ext cx="8312632" cy="3028950"/>
            <a:chOff x="652463" y="1057275"/>
            <a:chExt cx="8312632" cy="3028950"/>
          </a:xfrm>
        </p:grpSpPr>
        <p:pic>
          <p:nvPicPr>
            <p:cNvPr id="1026" name="Picture 2" descr="C:\Users\mtia\Documents\20160131 Shelter Cluster IMO\# 2014-2016 HNO &amp; HRP\# 2017_HNO &amp; HRP\Update on 2017 planning\AI1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1057275"/>
              <a:ext cx="7839075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52463" y="2794000"/>
              <a:ext cx="2967037" cy="901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87700" y="1057275"/>
              <a:ext cx="1066800" cy="68262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38716" y="2346692"/>
              <a:ext cx="5126379" cy="11695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Once you’ve logged in:</a:t>
              </a:r>
            </a:p>
            <a:p>
              <a:pPr algn="just"/>
              <a:endParaRPr lang="en-US" sz="14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pPr algn="just"/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1 - select Data Entry </a:t>
              </a:r>
            </a:p>
            <a:p>
              <a:pPr algn="just"/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2 - select related Data Base (2017: IRAQ IDP), where you can see all clusters folders per response line or per strategic objectives.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92440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E3182D9-F28B-40B8-8D56-ED5889BAAD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6264B26-D188-4C3B-B609-D9471866532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D9028CD-DA9F-46A9-B3DF-56D3D7F4B92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16797</TotalTime>
  <Words>1669</Words>
  <Application>Microsoft Office PowerPoint</Application>
  <PresentationFormat>On-screen Show (16:9)</PresentationFormat>
  <Paragraphs>413</Paragraphs>
  <Slides>42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MS PGothic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Shelter Cluster Red Theme</vt:lpstr>
      <vt:lpstr>1_Thème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5. Internally Displaced Persons Information Centre </vt:lpstr>
      <vt:lpstr>5. Services </vt:lpstr>
      <vt:lpstr>5. Example</vt:lpstr>
      <vt:lpstr>5. Flow of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Richard</cp:lastModifiedBy>
  <cp:revision>1401</cp:revision>
  <cp:lastPrinted>2014-10-29T09:34:43Z</cp:lastPrinted>
  <dcterms:created xsi:type="dcterms:W3CDTF">2014-10-08T08:24:30Z</dcterms:created>
  <dcterms:modified xsi:type="dcterms:W3CDTF">2017-02-16T03:56:33Z</dcterms:modified>
</cp:coreProperties>
</file>