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3"/>
    <p:sldMasterId id="2147483672" r:id="rId4"/>
  </p:sldMasterIdLst>
  <p:notesMasterIdLst>
    <p:notesMasterId r:id="rId35"/>
  </p:notesMasterIdLst>
  <p:sldIdLst>
    <p:sldId id="265" r:id="rId5"/>
    <p:sldId id="576" r:id="rId6"/>
    <p:sldId id="473" r:id="rId7"/>
    <p:sldId id="577" r:id="rId8"/>
    <p:sldId id="558" r:id="rId9"/>
    <p:sldId id="559" r:id="rId10"/>
    <p:sldId id="560" r:id="rId11"/>
    <p:sldId id="561" r:id="rId12"/>
    <p:sldId id="562" r:id="rId13"/>
    <p:sldId id="563" r:id="rId14"/>
    <p:sldId id="564" r:id="rId15"/>
    <p:sldId id="565" r:id="rId16"/>
    <p:sldId id="566" r:id="rId17"/>
    <p:sldId id="567" r:id="rId18"/>
    <p:sldId id="568" r:id="rId19"/>
    <p:sldId id="569" r:id="rId20"/>
    <p:sldId id="570" r:id="rId21"/>
    <p:sldId id="571" r:id="rId22"/>
    <p:sldId id="572" r:id="rId23"/>
    <p:sldId id="573" r:id="rId24"/>
    <p:sldId id="574" r:id="rId25"/>
    <p:sldId id="575" r:id="rId26"/>
    <p:sldId id="550" r:id="rId27"/>
    <p:sldId id="554" r:id="rId28"/>
    <p:sldId id="555" r:id="rId29"/>
    <p:sldId id="556" r:id="rId30"/>
    <p:sldId id="557" r:id="rId31"/>
    <p:sldId id="469" r:id="rId32"/>
    <p:sldId id="498" r:id="rId33"/>
    <p:sldId id="505" r:id="rId34"/>
  </p:sldIdLst>
  <p:sldSz cx="9144000" cy="5143500" type="screen16x9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NHCRuser" initials="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2349" autoAdjust="0"/>
  </p:normalViewPr>
  <p:slideViewPr>
    <p:cSldViewPr snapToGrid="0" snapToObjects="1">
      <p:cViewPr varScale="1">
        <p:scale>
          <a:sx n="90" d="100"/>
          <a:sy n="90" d="100"/>
        </p:scale>
        <p:origin x="-750" y="-102"/>
      </p:cViewPr>
      <p:guideLst>
        <p:guide orient="horz" pos="2160"/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149DE7A-1A12-4746-8822-E7131700A1BD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B69D276-5C27-0048-BF36-4302BA851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53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98BEABF-5B6D-7540-9E2C-8D799685E515}" type="slidenum">
              <a:rPr lang="en-GB">
                <a:solidFill>
                  <a:srgbClr val="000000"/>
                </a:solidFill>
              </a:rPr>
              <a:pPr eaLnBrk="1" hangingPunct="1"/>
              <a:t>1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961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98BEABF-5B6D-7540-9E2C-8D799685E515}" type="slidenum">
              <a:rPr lang="en-GB">
                <a:solidFill>
                  <a:srgbClr val="000000"/>
                </a:solidFill>
              </a:rPr>
              <a:pPr eaLnBrk="1" hangingPunct="1"/>
              <a:t>12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9613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98BEABF-5B6D-7540-9E2C-8D799685E515}" type="slidenum">
              <a:rPr lang="en-GB">
                <a:solidFill>
                  <a:srgbClr val="000000"/>
                </a:solidFill>
              </a:rPr>
              <a:pPr eaLnBrk="1" hangingPunct="1"/>
              <a:t>13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9613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98BEABF-5B6D-7540-9E2C-8D799685E515}" type="slidenum">
              <a:rPr lang="en-GB">
                <a:solidFill>
                  <a:srgbClr val="000000"/>
                </a:solidFill>
              </a:rPr>
              <a:pPr eaLnBrk="1" hangingPunct="1"/>
              <a:t>14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9613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98BEABF-5B6D-7540-9E2C-8D799685E515}" type="slidenum">
              <a:rPr lang="en-GB">
                <a:solidFill>
                  <a:srgbClr val="000000"/>
                </a:solidFill>
              </a:rPr>
              <a:pPr eaLnBrk="1" hangingPunct="1"/>
              <a:t>15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9613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98BEABF-5B6D-7540-9E2C-8D799685E515}" type="slidenum">
              <a:rPr lang="en-GB">
                <a:solidFill>
                  <a:srgbClr val="000000"/>
                </a:solidFill>
              </a:rPr>
              <a:pPr eaLnBrk="1" hangingPunct="1"/>
              <a:t>16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9613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98BEABF-5B6D-7540-9E2C-8D799685E515}" type="slidenum">
              <a:rPr lang="en-GB">
                <a:solidFill>
                  <a:srgbClr val="000000"/>
                </a:solidFill>
              </a:rPr>
              <a:pPr eaLnBrk="1" hangingPunct="1"/>
              <a:t>17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9613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98BEABF-5B6D-7540-9E2C-8D799685E515}" type="slidenum">
              <a:rPr lang="en-GB">
                <a:solidFill>
                  <a:srgbClr val="000000"/>
                </a:solidFill>
              </a:rPr>
              <a:pPr eaLnBrk="1" hangingPunct="1"/>
              <a:t>18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9613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98BEABF-5B6D-7540-9E2C-8D799685E515}" type="slidenum">
              <a:rPr lang="en-GB">
                <a:solidFill>
                  <a:srgbClr val="000000"/>
                </a:solidFill>
              </a:rPr>
              <a:pPr eaLnBrk="1" hangingPunct="1"/>
              <a:t>19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9613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98BEABF-5B6D-7540-9E2C-8D799685E515}" type="slidenum">
              <a:rPr lang="en-GB">
                <a:solidFill>
                  <a:srgbClr val="000000"/>
                </a:solidFill>
              </a:rPr>
              <a:pPr eaLnBrk="1" hangingPunct="1"/>
              <a:t>20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9613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98BEABF-5B6D-7540-9E2C-8D799685E515}" type="slidenum">
              <a:rPr lang="en-GB">
                <a:solidFill>
                  <a:srgbClr val="000000"/>
                </a:solidFill>
              </a:rPr>
              <a:pPr eaLnBrk="1" hangingPunct="1"/>
              <a:t>21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961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98BEABF-5B6D-7540-9E2C-8D799685E515}" type="slidenum">
              <a:rPr lang="en-GB">
                <a:solidFill>
                  <a:srgbClr val="000000"/>
                </a:solidFill>
              </a:rPr>
              <a:pPr eaLnBrk="1" hangingPunct="1"/>
              <a:t>4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1377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98BEABF-5B6D-7540-9E2C-8D799685E515}" type="slidenum">
              <a:rPr lang="en-GB">
                <a:solidFill>
                  <a:srgbClr val="000000"/>
                </a:solidFill>
              </a:rPr>
              <a:pPr eaLnBrk="1" hangingPunct="1"/>
              <a:t>22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961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98BEABF-5B6D-7540-9E2C-8D799685E515}" type="slidenum">
              <a:rPr lang="en-GB">
                <a:solidFill>
                  <a:srgbClr val="000000"/>
                </a:solidFill>
              </a:rPr>
              <a:pPr eaLnBrk="1" hangingPunct="1"/>
              <a:t>5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961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98BEABF-5B6D-7540-9E2C-8D799685E515}" type="slidenum">
              <a:rPr lang="en-GB">
                <a:solidFill>
                  <a:srgbClr val="000000"/>
                </a:solidFill>
              </a:rPr>
              <a:pPr eaLnBrk="1" hangingPunct="1"/>
              <a:t>6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961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98BEABF-5B6D-7540-9E2C-8D799685E515}" type="slidenum">
              <a:rPr lang="en-GB">
                <a:solidFill>
                  <a:srgbClr val="000000"/>
                </a:solidFill>
              </a:rPr>
              <a:pPr eaLnBrk="1" hangingPunct="1"/>
              <a:t>7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961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98BEABF-5B6D-7540-9E2C-8D799685E515}" type="slidenum">
              <a:rPr lang="en-GB">
                <a:solidFill>
                  <a:srgbClr val="000000"/>
                </a:solidFill>
              </a:rPr>
              <a:pPr eaLnBrk="1" hangingPunct="1"/>
              <a:t>8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961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98BEABF-5B6D-7540-9E2C-8D799685E515}" type="slidenum">
              <a:rPr lang="en-GB">
                <a:solidFill>
                  <a:srgbClr val="000000"/>
                </a:solidFill>
              </a:rPr>
              <a:pPr eaLnBrk="1" hangingPunct="1"/>
              <a:t>9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961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98BEABF-5B6D-7540-9E2C-8D799685E515}" type="slidenum">
              <a:rPr lang="en-GB">
                <a:solidFill>
                  <a:srgbClr val="000000"/>
                </a:solidFill>
              </a:rPr>
              <a:pPr eaLnBrk="1" hangingPunct="1"/>
              <a:t>10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961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98BEABF-5B6D-7540-9E2C-8D799685E515}" type="slidenum">
              <a:rPr lang="en-GB">
                <a:solidFill>
                  <a:srgbClr val="000000"/>
                </a:solidFill>
              </a:rPr>
              <a:pPr eaLnBrk="1" hangingPunct="1"/>
              <a:t>11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961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3836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52632"/>
            <a:ext cx="6400800" cy="95324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0611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6568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1279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383618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52632"/>
            <a:ext cx="6400800" cy="95324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287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573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809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155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620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027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60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9199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1595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445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517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607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578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5548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2425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245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026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6725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8806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4330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7F1416"/>
                </a:solidFill>
              </a:defRPr>
            </a:lvl1pPr>
          </a:lstStyle>
          <a:p>
            <a:pPr defTabSz="914400"/>
            <a:fld id="{1327C452-0D12-48F3-BB65-BBA3E6350F2C}" type="slidenum">
              <a:rPr lang="en-GB" smtClean="0">
                <a:latin typeface="Calibri"/>
              </a:rPr>
              <a:pPr defTabSz="914400"/>
              <a:t>‹#›</a:t>
            </a:fld>
            <a:endParaRPr lang="en-GB" dirty="0">
              <a:latin typeface="Calibri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" y="-1321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/>
            <a:endParaRPr lang="en-GB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467544" y="4681985"/>
            <a:ext cx="1908720" cy="400110"/>
            <a:chOff x="3671392" y="6274576"/>
            <a:chExt cx="1908720" cy="533478"/>
          </a:xfrm>
        </p:grpSpPr>
        <p:pic>
          <p:nvPicPr>
            <p:cNvPr id="2049" name="Picture 3" descr="Logo-small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392" y="6381328"/>
              <a:ext cx="360040" cy="315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3995936" y="6274576"/>
              <a:ext cx="1584176" cy="5334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800" b="1" dirty="0">
                  <a:solidFill>
                    <a:srgbClr val="7F1416"/>
                  </a:solidFill>
                  <a:latin typeface="Verdana" pitchFamily="34" charset="0"/>
                  <a:ea typeface="Times New Roman" pitchFamily="18" charset="0"/>
                  <a:cs typeface="Times New Roman" pitchFamily="18" charset="0"/>
                </a:rPr>
                <a:t>Shelter Cluster – Iraq</a:t>
              </a:r>
              <a:endParaRPr lang="en-GB" sz="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600" dirty="0" err="1">
                  <a:solidFill>
                    <a:srgbClr val="7F1416"/>
                  </a:solidFill>
                  <a:latin typeface="Verdana" pitchFamily="34" charset="0"/>
                  <a:ea typeface="Times New Roman" pitchFamily="18" charset="0"/>
                  <a:cs typeface="Times New Roman" pitchFamily="18" charset="0"/>
                </a:rPr>
                <a:t>sheltercluster.org</a:t>
              </a:r>
              <a:endParaRPr lang="en-GB" sz="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600" dirty="0">
                  <a:solidFill>
                    <a:srgbClr val="595959"/>
                  </a:solidFill>
                  <a:latin typeface="Verdana" pitchFamily="34" charset="0"/>
                  <a:ea typeface="Times New Roman" pitchFamily="18" charset="0"/>
                  <a:cs typeface="Times New Roman" pitchFamily="18" charset="0"/>
                </a:rPr>
                <a:t>Coordinating Humanitarian Shelter</a:t>
              </a:r>
              <a:endParaRPr lang="en-GB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" name="Rectangle 10"/>
          <p:cNvSpPr/>
          <p:nvPr userDrawn="1"/>
        </p:nvSpPr>
        <p:spPr>
          <a:xfrm>
            <a:off x="0" y="0"/>
            <a:ext cx="9144000" cy="87474"/>
          </a:xfrm>
          <a:prstGeom prst="rect">
            <a:avLst/>
          </a:prstGeom>
          <a:solidFill>
            <a:srgbClr val="7F1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2"/>
          <p:cNvSpPr>
            <a:spLocks noChangeArrowheads="1"/>
          </p:cNvSpPr>
          <p:nvPr userDrawn="1"/>
        </p:nvSpPr>
        <p:spPr bwMode="auto">
          <a:xfrm>
            <a:off x="4" y="-1321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/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9144000" cy="87474"/>
          </a:xfrm>
          <a:prstGeom prst="rect">
            <a:avLst/>
          </a:prstGeom>
          <a:solidFill>
            <a:srgbClr val="7F1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0" y="5056026"/>
            <a:ext cx="1836000" cy="87474"/>
          </a:xfrm>
          <a:prstGeom prst="rect">
            <a:avLst/>
          </a:prstGeom>
          <a:solidFill>
            <a:srgbClr val="04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1836000" y="5056026"/>
            <a:ext cx="1836000" cy="87474"/>
          </a:xfrm>
          <a:prstGeom prst="rect">
            <a:avLst/>
          </a:prstGeom>
          <a:solidFill>
            <a:srgbClr val="459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3672000" y="5056026"/>
            <a:ext cx="1836000" cy="87474"/>
          </a:xfrm>
          <a:prstGeom prst="rect">
            <a:avLst/>
          </a:prstGeom>
          <a:solidFill>
            <a:srgbClr val="7F1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5508000" y="5056026"/>
            <a:ext cx="1836000" cy="87474"/>
          </a:xfrm>
          <a:prstGeom prst="rect">
            <a:avLst/>
          </a:prstGeom>
          <a:solidFill>
            <a:srgbClr val="459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7326256" y="5056026"/>
            <a:ext cx="1836000" cy="87474"/>
          </a:xfrm>
          <a:prstGeom prst="rect">
            <a:avLst/>
          </a:prstGeom>
          <a:solidFill>
            <a:srgbClr val="04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6227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rgbClr val="04314C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7F1416"/>
        </a:buClr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7F1416"/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7F1416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7F1416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7F1416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4330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7F1416"/>
                </a:solidFill>
              </a:defRPr>
            </a:lvl1pPr>
          </a:lstStyle>
          <a:p>
            <a:pPr defTabSz="914400"/>
            <a:fld id="{1327C452-0D12-48F3-BB65-BBA3E6350F2C}" type="slidenum">
              <a:rPr lang="en-GB" smtClean="0"/>
              <a:pPr defTabSz="914400"/>
              <a:t>‹#›</a:t>
            </a:fld>
            <a:endParaRPr lang="en-GB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-1321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/>
            <a:endParaRPr lang="en-GB">
              <a:solidFill>
                <a:prstClr val="black"/>
              </a:solidFill>
            </a:endParaRPr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467544" y="4681978"/>
            <a:ext cx="1908720" cy="400110"/>
            <a:chOff x="3671392" y="6274574"/>
            <a:chExt cx="1908720" cy="533479"/>
          </a:xfrm>
        </p:grpSpPr>
        <p:pic>
          <p:nvPicPr>
            <p:cNvPr id="2049" name="Picture 3" descr="Logo-small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392" y="6381328"/>
              <a:ext cx="360040" cy="315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3995936" y="6274574"/>
              <a:ext cx="1584176" cy="5334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800" b="1" dirty="0">
                  <a:solidFill>
                    <a:srgbClr val="7F1416"/>
                  </a:solidFill>
                  <a:latin typeface="Verdana" pitchFamily="34" charset="0"/>
                  <a:ea typeface="Times New Roman" pitchFamily="18" charset="0"/>
                  <a:cs typeface="Times New Roman" pitchFamily="18" charset="0"/>
                </a:rPr>
                <a:t>Shelter Cluster – Iraq</a:t>
              </a:r>
              <a:endParaRPr lang="en-GB" sz="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600" dirty="0" err="1">
                  <a:solidFill>
                    <a:srgbClr val="7F1416"/>
                  </a:solidFill>
                  <a:latin typeface="Verdana" pitchFamily="34" charset="0"/>
                  <a:ea typeface="Times New Roman" pitchFamily="18" charset="0"/>
                  <a:cs typeface="Times New Roman" pitchFamily="18" charset="0"/>
                </a:rPr>
                <a:t>sheltercluster.org</a:t>
              </a:r>
              <a:endParaRPr lang="en-GB" sz="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600" dirty="0">
                  <a:solidFill>
                    <a:srgbClr val="595959"/>
                  </a:solidFill>
                  <a:latin typeface="Verdana" pitchFamily="34" charset="0"/>
                  <a:ea typeface="Times New Roman" pitchFamily="18" charset="0"/>
                  <a:cs typeface="Times New Roman" pitchFamily="18" charset="0"/>
                </a:rPr>
                <a:t>Coordinating Humanitarian Shelter</a:t>
              </a:r>
              <a:endParaRPr lang="en-GB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" name="Rectangle 10"/>
          <p:cNvSpPr/>
          <p:nvPr userDrawn="1"/>
        </p:nvSpPr>
        <p:spPr>
          <a:xfrm>
            <a:off x="0" y="0"/>
            <a:ext cx="9144000" cy="87474"/>
          </a:xfrm>
          <a:prstGeom prst="rect">
            <a:avLst/>
          </a:prstGeom>
          <a:solidFill>
            <a:srgbClr val="7F1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 userDrawn="1"/>
        </p:nvSpPr>
        <p:spPr bwMode="auto">
          <a:xfrm>
            <a:off x="0" y="-1321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/>
            <a:endParaRPr lang="en-GB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9144000" cy="87474"/>
          </a:xfrm>
          <a:prstGeom prst="rect">
            <a:avLst/>
          </a:prstGeom>
          <a:solidFill>
            <a:srgbClr val="7F1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0" y="5056026"/>
            <a:ext cx="1836000" cy="87474"/>
          </a:xfrm>
          <a:prstGeom prst="rect">
            <a:avLst/>
          </a:prstGeom>
          <a:solidFill>
            <a:srgbClr val="04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1836000" y="5056026"/>
            <a:ext cx="1836000" cy="87474"/>
          </a:xfrm>
          <a:prstGeom prst="rect">
            <a:avLst/>
          </a:prstGeom>
          <a:solidFill>
            <a:srgbClr val="459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black"/>
              </a:solidFill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3672000" y="5056026"/>
            <a:ext cx="1836000" cy="87474"/>
          </a:xfrm>
          <a:prstGeom prst="rect">
            <a:avLst/>
          </a:prstGeom>
          <a:solidFill>
            <a:srgbClr val="7F1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black"/>
              </a:solidFill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5508000" y="5056026"/>
            <a:ext cx="1836000" cy="87474"/>
          </a:xfrm>
          <a:prstGeom prst="rect">
            <a:avLst/>
          </a:prstGeom>
          <a:solidFill>
            <a:srgbClr val="459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black"/>
              </a:solidFill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7326256" y="5056026"/>
            <a:ext cx="1836000" cy="87474"/>
          </a:xfrm>
          <a:prstGeom prst="rect">
            <a:avLst/>
          </a:prstGeom>
          <a:solidFill>
            <a:srgbClr val="04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34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rgbClr val="04314C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7F1416"/>
        </a:buClr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7F1416"/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7F1416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7F1416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7F1416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sheltercluster.org/response/iraq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sheltercluster.org/response/iraq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2.jpe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sheltercluster.org/response/iraq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3.jpe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sheltercluster.org/response/iraq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4.jpe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sheltercluster.org/response/iraq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5.jpe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sheltercluster.org/response/iraq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6.jpe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sheltercluster.org/response/iraq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7.jpe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sheltercluster.org/response/iraq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8.jpe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sheltercluster.org/response/iraq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9.jpe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sheltercluster.org/response/iraq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20.jpe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sheltercluster.org/response/iraq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21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mailto:coord.iraq@sheltercluster.org" TargetMode="External"/><Relationship Id="rId7" Type="http://schemas.openxmlformats.org/officeDocument/2006/relationships/image" Target="../media/image2.png"/><Relationship Id="rId2" Type="http://schemas.openxmlformats.org/officeDocument/2006/relationships/hyperlink" Target="mailto:coordroving.iraq@sheltercluster.or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oord2.iraq@sheltercluster.org" TargetMode="External"/><Relationship Id="rId5" Type="http://schemas.openxmlformats.org/officeDocument/2006/relationships/hyperlink" Target="mailto:coord4.iraq@sheltercluster.org" TargetMode="External"/><Relationship Id="rId10" Type="http://schemas.openxmlformats.org/officeDocument/2006/relationships/image" Target="../media/image5.png"/><Relationship Id="rId4" Type="http://schemas.openxmlformats.org/officeDocument/2006/relationships/hyperlink" Target="mailto:im2.iraq@sheltercluster.org" TargetMode="External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sheltercluster.org/response/iraq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22.jpe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sheltercluster.org/response/iraq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23.jpe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sheltercluster.org/response/iraq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://sheltercluster.org/response/iraq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sheltercluster.org/response/iraq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sheltercluster.org/response/iraq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sheltercluster.org/response/iraq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sheltercluster.org/response/iraq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sheltercluster.org/response/iraq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sheltercluster.org/response/iraq" TargetMode="External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lide Number Placeholder 3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F7C0B63-5F5C-DF46-A703-F9FE24BAC747}" type="slidenum">
              <a:rPr lang="en-GB">
                <a:solidFill>
                  <a:srgbClr val="7F1416"/>
                </a:solidFill>
              </a:rPr>
              <a:pPr eaLnBrk="1" hangingPunct="1"/>
              <a:t>1</a:t>
            </a:fld>
            <a:endParaRPr lang="en-GB" dirty="0">
              <a:solidFill>
                <a:srgbClr val="7F141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3654" y="4757650"/>
            <a:ext cx="606116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Calibri Light" panose="020F0302020204030204" pitchFamily="34" charset="0"/>
                <a:hlinkClick r:id="rId3"/>
              </a:rPr>
              <a:t>http://</a:t>
            </a:r>
            <a:r>
              <a:rPr lang="en-US" sz="1500" dirty="0" smtClean="0">
                <a:latin typeface="Calibri Light" panose="020F0302020204030204" pitchFamily="34" charset="0"/>
                <a:hlinkClick r:id="rId3"/>
              </a:rPr>
              <a:t>sheltercluster.org/response/iraq</a:t>
            </a:r>
            <a:r>
              <a:rPr lang="en-US" sz="1500" dirty="0" smtClean="0">
                <a:latin typeface="Calibri Light" panose="020F0302020204030204" pitchFamily="34" charset="0"/>
              </a:rPr>
              <a:t> </a:t>
            </a:r>
            <a:endParaRPr lang="en-US" sz="1500" dirty="0">
              <a:latin typeface="Calibri Light" panose="020F03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95" y="197490"/>
            <a:ext cx="908940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rgbClr val="0070C0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</a:rPr>
              <a:t>Sub-National Shelter &amp; NFI Cluster Coordination meeting for </a:t>
            </a:r>
            <a:r>
              <a:rPr lang="en-US" sz="2200" dirty="0" smtClean="0">
                <a:solidFill>
                  <a:srgbClr val="0070C0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</a:rPr>
              <a:t>C &amp;S</a:t>
            </a:r>
            <a:endParaRPr lang="en-US" sz="2200" dirty="0">
              <a:solidFill>
                <a:srgbClr val="0070C0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7381" y="690710"/>
            <a:ext cx="8456619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Agenda</a:t>
            </a:r>
            <a:endParaRPr lang="en-GB" sz="1600" dirty="0" smtClean="0">
              <a:latin typeface="Calibri Light" panose="020F0302020204030204" pitchFamily="34" charset="0"/>
            </a:endParaRPr>
          </a:p>
          <a:p>
            <a:pPr lvl="0"/>
            <a:r>
              <a:rPr lang="en-US" sz="1600" dirty="0" smtClean="0">
                <a:latin typeface="Calibri Light" panose="020F0302020204030204" pitchFamily="34" charset="0"/>
              </a:rPr>
              <a:t>1. Review </a:t>
            </a:r>
            <a:r>
              <a:rPr lang="en-US" sz="1600" dirty="0">
                <a:latin typeface="Calibri Light" panose="020F0302020204030204" pitchFamily="34" charset="0"/>
              </a:rPr>
              <a:t>of Action </a:t>
            </a:r>
            <a:r>
              <a:rPr lang="en-US" sz="1600" dirty="0" smtClean="0">
                <a:latin typeface="Calibri Light" panose="020F0302020204030204" pitchFamily="34" charset="0"/>
              </a:rPr>
              <a:t>Points</a:t>
            </a:r>
          </a:p>
          <a:p>
            <a:pPr lvl="0"/>
            <a:r>
              <a:rPr lang="en-US" sz="1600" dirty="0" smtClean="0">
                <a:latin typeface="Calibri Light" panose="020F0302020204030204" pitchFamily="34" charset="0"/>
              </a:rPr>
              <a:t>2. Information Management (Activity Info Reporting)</a:t>
            </a:r>
          </a:p>
          <a:p>
            <a:pPr lvl="0"/>
            <a:r>
              <a:rPr lang="en-GB" sz="1600" dirty="0" smtClean="0">
                <a:latin typeface="Calibri Light" panose="020F0302020204030204" pitchFamily="34" charset="0"/>
              </a:rPr>
              <a:t>3.  </a:t>
            </a:r>
            <a:r>
              <a:rPr lang="en-GB" sz="1600" b="1" dirty="0" smtClean="0">
                <a:latin typeface="Calibri Light" panose="020F0302020204030204" pitchFamily="34" charset="0"/>
              </a:rPr>
              <a:t>Key </a:t>
            </a:r>
            <a:r>
              <a:rPr lang="en-GB" sz="1600" b="1" dirty="0">
                <a:latin typeface="Calibri Light" panose="020F0302020204030204" pitchFamily="34" charset="0"/>
              </a:rPr>
              <a:t>Issues </a:t>
            </a:r>
            <a:endParaRPr lang="en-GB" sz="1600" b="1" dirty="0" smtClean="0">
              <a:latin typeface="Calibri Light" panose="020F03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Calibri Light" panose="020F0302020204030204" pitchFamily="34" charset="0"/>
              </a:rPr>
              <a:t>AUBs </a:t>
            </a:r>
            <a:r>
              <a:rPr lang="en-US" sz="1600" dirty="0">
                <a:latin typeface="Calibri Light" panose="020F0302020204030204" pitchFamily="34" charset="0"/>
              </a:rPr>
              <a:t>/IDPs evictions, Kirkuk and Tikrit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Calibri Light" panose="020F0302020204030204" pitchFamily="34" charset="0"/>
              </a:rPr>
              <a:t>Summer </a:t>
            </a:r>
            <a:r>
              <a:rPr lang="en-US" sz="1600" dirty="0">
                <a:latin typeface="Calibri Light" panose="020F0302020204030204" pitchFamily="34" charset="0"/>
              </a:rPr>
              <a:t>kits Plans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Calibri Light" panose="020F0302020204030204" pitchFamily="34" charset="0"/>
              </a:rPr>
              <a:t>Anbar </a:t>
            </a:r>
            <a:r>
              <a:rPr lang="en-US" sz="1600" dirty="0">
                <a:latin typeface="Calibri Light" panose="020F0302020204030204" pitchFamily="34" charset="0"/>
              </a:rPr>
              <a:t>Mission – observations, pictures</a:t>
            </a:r>
          </a:p>
          <a:p>
            <a:pPr lvl="0"/>
            <a:r>
              <a:rPr lang="en-GB" sz="1600" dirty="0" smtClean="0">
                <a:latin typeface="Calibri Light" panose="020F0302020204030204" pitchFamily="34" charset="0"/>
              </a:rPr>
              <a:t>4. </a:t>
            </a:r>
            <a:r>
              <a:rPr lang="en-GB" sz="1600" b="1" dirty="0" smtClean="0">
                <a:latin typeface="Calibri Light" panose="020F0302020204030204" pitchFamily="34" charset="0"/>
              </a:rPr>
              <a:t>Governorates </a:t>
            </a:r>
            <a:r>
              <a:rPr lang="en-GB" sz="1600" b="1" dirty="0">
                <a:latin typeface="Calibri Light" panose="020F0302020204030204" pitchFamily="34" charset="0"/>
              </a:rPr>
              <a:t>Updates </a:t>
            </a:r>
            <a:endParaRPr lang="en-GB" sz="1600" b="1" dirty="0" smtClean="0">
              <a:latin typeface="Calibri Light" panose="020F03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>
                <a:latin typeface="Calibri Light" panose="020F0302020204030204" pitchFamily="34" charset="0"/>
              </a:rPr>
              <a:t>Shelter interventions for returnees in critical shelter in Anbar and Diyala – Partner input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 smtClean="0">
                <a:latin typeface="Calibri Light" panose="020F0302020204030204" pitchFamily="34" charset="0"/>
              </a:rPr>
              <a:t>Winterization </a:t>
            </a:r>
            <a:r>
              <a:rPr lang="en-GB" sz="1600" dirty="0">
                <a:latin typeface="Calibri Light" panose="020F0302020204030204" pitchFamily="34" charset="0"/>
              </a:rPr>
              <a:t>Updates – winter top up and Kerosene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 smtClean="0">
                <a:latin typeface="Calibri Light" panose="020F0302020204030204" pitchFamily="34" charset="0"/>
              </a:rPr>
              <a:t>Tent </a:t>
            </a:r>
            <a:r>
              <a:rPr lang="en-GB" sz="1600" dirty="0">
                <a:latin typeface="Calibri Light" panose="020F0302020204030204" pitchFamily="34" charset="0"/>
              </a:rPr>
              <a:t>Replacement Updates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sz="1600" dirty="0" smtClean="0">
                <a:latin typeface="Calibri Light" panose="020F0302020204030204" pitchFamily="34" charset="0"/>
              </a:rPr>
              <a:t>Anbar </a:t>
            </a:r>
            <a:r>
              <a:rPr lang="en-GB" sz="1600" dirty="0">
                <a:latin typeface="Calibri Light" panose="020F0302020204030204" pitchFamily="34" charset="0"/>
              </a:rPr>
              <a:t>governorate camp closures updates.</a:t>
            </a:r>
          </a:p>
          <a:p>
            <a:pPr lvl="0"/>
            <a:r>
              <a:rPr lang="en-GB" sz="1600" dirty="0">
                <a:latin typeface="Calibri Light" panose="020F0302020204030204" pitchFamily="34" charset="0"/>
              </a:rPr>
              <a:t>5</a:t>
            </a:r>
            <a:r>
              <a:rPr lang="en-GB" sz="1600" b="1" dirty="0">
                <a:latin typeface="Calibri Light" panose="020F0302020204030204" pitchFamily="34" charset="0"/>
              </a:rPr>
              <a:t>. AOB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en-GB" sz="1600" dirty="0">
              <a:latin typeface="Calibri Light" panose="020F0302020204030204" pitchFamily="34" charset="0"/>
            </a:endParaRPr>
          </a:p>
          <a:p>
            <a:pPr algn="r"/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Wednesday, 22</a:t>
            </a:r>
            <a:r>
              <a:rPr lang="en-US" sz="1400" i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nd</a:t>
            </a:r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 February 2017</a:t>
            </a:r>
            <a:endParaRPr lang="en-US" sz="1400" i="1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18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lide Number Placeholder 3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F7C0B63-5F5C-DF46-A703-F9FE24BAC747}" type="slidenum">
              <a:rPr lang="en-GB">
                <a:solidFill>
                  <a:srgbClr val="7F1416"/>
                </a:solidFill>
              </a:rPr>
              <a:pPr eaLnBrk="1" hangingPunct="1"/>
              <a:t>10</a:t>
            </a:fld>
            <a:endParaRPr lang="en-GB" dirty="0">
              <a:solidFill>
                <a:srgbClr val="7F141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3654" y="4757650"/>
            <a:ext cx="606116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Calibri Light" panose="020F0302020204030204" pitchFamily="34" charset="0"/>
                <a:hlinkClick r:id="rId3"/>
              </a:rPr>
              <a:t>http://</a:t>
            </a:r>
            <a:r>
              <a:rPr lang="en-US" sz="1500" dirty="0" smtClean="0">
                <a:latin typeface="Calibri Light" panose="020F0302020204030204" pitchFamily="34" charset="0"/>
                <a:hlinkClick r:id="rId3"/>
              </a:rPr>
              <a:t>sheltercluster.org/response/iraq</a:t>
            </a:r>
            <a:r>
              <a:rPr lang="en-US" sz="1500" dirty="0" smtClean="0">
                <a:latin typeface="Calibri Light" panose="020F0302020204030204" pitchFamily="34" charset="0"/>
              </a:rPr>
              <a:t> </a:t>
            </a:r>
            <a:endParaRPr lang="en-US" sz="1500" dirty="0">
              <a:latin typeface="Calibri Light" panose="020F03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95" y="146690"/>
            <a:ext cx="90894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HOW TO REPORT?</a:t>
            </a:r>
            <a:endParaRPr lang="en-US" sz="3200" dirty="0" smtClean="0">
              <a:solidFill>
                <a:srgbClr val="0070C0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2" descr="C:\Users\UNHCRuser\Desktop\AI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7475"/>
            <a:ext cx="1752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305614" y="2337360"/>
            <a:ext cx="2994651" cy="1938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The data entry starts here once you’ve selected the exact location of your interventions.</a:t>
            </a:r>
          </a:p>
          <a:p>
            <a:pPr algn="just"/>
            <a:endParaRPr lang="en-US" sz="1200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algn="just"/>
            <a:r>
              <a:rPr lang="en-US" sz="12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Please go through each step of this window and make sure you provide necessary information. </a:t>
            </a:r>
          </a:p>
          <a:p>
            <a:pPr algn="just"/>
            <a:endParaRPr lang="en-US" sz="1200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algn="just"/>
            <a:r>
              <a:rPr lang="en-US" sz="12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You can even upload a picture or a document </a:t>
            </a:r>
            <a:r>
              <a:rPr lang="en-US" sz="1200" u="sng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only once </a:t>
            </a:r>
            <a:r>
              <a:rPr lang="en-US" sz="1200" u="sng" dirty="0">
                <a:solidFill>
                  <a:schemeClr val="bg1"/>
                </a:solidFill>
                <a:latin typeface="Calibri Light" panose="020F0302020204030204" pitchFamily="34" charset="0"/>
              </a:rPr>
              <a:t>you’ve saved your entries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253948" y="4710179"/>
            <a:ext cx="689113" cy="2870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829064" y="4283840"/>
            <a:ext cx="476550" cy="406461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114261" y="1934817"/>
            <a:ext cx="1192696" cy="19679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4313584" y="3220724"/>
            <a:ext cx="992030" cy="0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8044070" y="4316989"/>
            <a:ext cx="728869" cy="26163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7295" y="651167"/>
            <a:ext cx="9089408" cy="4365987"/>
            <a:chOff x="7295" y="651167"/>
            <a:chExt cx="9089408" cy="4365987"/>
          </a:xfrm>
        </p:grpSpPr>
        <p:pic>
          <p:nvPicPr>
            <p:cNvPr id="2050" name="Picture 2" descr="C:\Users\mtia\Documents\20160131 Shelter Cluster IMO\# 2014-2016 HNO &amp; HRP\# 2017_HNO &amp; HRP\Update on 2017 planning\Capture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60" y="651167"/>
              <a:ext cx="9030443" cy="4365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mtia\Documents\20160131 Shelter Cluster IMO\11_Information Management Working Group\ActivityInfo\2017_AI_Indicators &amp; PPT\Capture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5" y="1349299"/>
              <a:ext cx="2925476" cy="2169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ectangle 15"/>
          <p:cNvSpPr/>
          <p:nvPr/>
        </p:nvSpPr>
        <p:spPr>
          <a:xfrm>
            <a:off x="5324202" y="2333646"/>
            <a:ext cx="2994651" cy="1938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The data entry starts here once you’ve selected the exact location of your interventions.</a:t>
            </a:r>
          </a:p>
          <a:p>
            <a:pPr algn="just"/>
            <a:endParaRPr lang="en-US" sz="1200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algn="just"/>
            <a:r>
              <a:rPr lang="en-US" sz="12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Please go through each step of this window and make sure you provide necessary information. </a:t>
            </a:r>
          </a:p>
          <a:p>
            <a:pPr algn="just"/>
            <a:endParaRPr lang="en-US" sz="1200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algn="just"/>
            <a:r>
              <a:rPr lang="en-US" sz="12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You can even upload a picture or a document </a:t>
            </a:r>
            <a:r>
              <a:rPr lang="en-US" sz="1200" u="sng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only once </a:t>
            </a:r>
            <a:r>
              <a:rPr lang="en-US" sz="1200" u="sng" dirty="0">
                <a:solidFill>
                  <a:schemeClr val="bg1"/>
                </a:solidFill>
                <a:latin typeface="Calibri Light" panose="020F0302020204030204" pitchFamily="34" charset="0"/>
              </a:rPr>
              <a:t>you’ve saved your entries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272536" y="4706465"/>
            <a:ext cx="689113" cy="2870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4847652" y="4280126"/>
            <a:ext cx="476550" cy="406461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132849" y="1931103"/>
            <a:ext cx="1192696" cy="19679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4332172" y="3217010"/>
            <a:ext cx="992030" cy="0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8062658" y="4313275"/>
            <a:ext cx="728869" cy="26163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04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lide Number Placeholder 3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F7C0B63-5F5C-DF46-A703-F9FE24BAC747}" type="slidenum">
              <a:rPr lang="en-GB">
                <a:solidFill>
                  <a:srgbClr val="7F1416"/>
                </a:solidFill>
              </a:rPr>
              <a:pPr eaLnBrk="1" hangingPunct="1"/>
              <a:t>11</a:t>
            </a:fld>
            <a:endParaRPr lang="en-GB" dirty="0">
              <a:solidFill>
                <a:srgbClr val="7F141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3654" y="4757650"/>
            <a:ext cx="606116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Calibri Light" panose="020F0302020204030204" pitchFamily="34" charset="0"/>
                <a:hlinkClick r:id="rId3"/>
              </a:rPr>
              <a:t>http://</a:t>
            </a:r>
            <a:r>
              <a:rPr lang="en-US" sz="1500" dirty="0" smtClean="0">
                <a:latin typeface="Calibri Light" panose="020F0302020204030204" pitchFamily="34" charset="0"/>
                <a:hlinkClick r:id="rId3"/>
              </a:rPr>
              <a:t>sheltercluster.org/response/iraq</a:t>
            </a:r>
            <a:r>
              <a:rPr lang="en-US" sz="1500" dirty="0" smtClean="0">
                <a:latin typeface="Calibri Light" panose="020F0302020204030204" pitchFamily="34" charset="0"/>
              </a:rPr>
              <a:t> </a:t>
            </a:r>
            <a:endParaRPr lang="en-US" sz="1500" dirty="0">
              <a:latin typeface="Calibri Light" panose="020F03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95" y="146690"/>
            <a:ext cx="90894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HOW TO REPORT?</a:t>
            </a:r>
            <a:endParaRPr lang="en-US" sz="3200" dirty="0" smtClean="0">
              <a:solidFill>
                <a:srgbClr val="0070C0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2" descr="C:\Users\UNHCRuser\Desktop\AI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7475"/>
            <a:ext cx="1752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80000" y="2226918"/>
            <a:ext cx="2997200" cy="762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611217" y="3095775"/>
            <a:ext cx="5075583" cy="160043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Add here starting and ending date of your Shelter interventions or your NFI distributions you are reporting.</a:t>
            </a:r>
          </a:p>
          <a:p>
            <a:pPr algn="just"/>
            <a:endParaRPr lang="en-US" sz="1400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algn="just"/>
            <a:r>
              <a:rPr lang="en-US" sz="1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Please make sure start &amp; end dates are </a:t>
            </a:r>
            <a:r>
              <a:rPr lang="en-US" sz="14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within the same month</a:t>
            </a:r>
            <a:r>
              <a:rPr lang="en-US" sz="1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. </a:t>
            </a:r>
          </a:p>
          <a:p>
            <a:pPr algn="just"/>
            <a:endParaRPr lang="en-US" sz="1400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algn="just"/>
            <a:r>
              <a:rPr lang="en-US" sz="1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If distribution is going into the other month, please do a second entry for that other month once opened in AI.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9597" y="611007"/>
            <a:ext cx="8963755" cy="4406146"/>
            <a:chOff x="29597" y="611007"/>
            <a:chExt cx="8963755" cy="4406146"/>
          </a:xfrm>
        </p:grpSpPr>
        <p:pic>
          <p:nvPicPr>
            <p:cNvPr id="5122" name="Picture 2" descr="C:\Users\mtia\Documents\20160131 Shelter Cluster IMO\# 2014-2016 HNO &amp; HRP\# 2017_HNO &amp; HRP\Update on 2017 planning\AI26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646" y="611007"/>
              <a:ext cx="8882706" cy="4406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C:\Users\mtia\Documents\20160131 Shelter Cluster IMO\11_Information Management Working Group\ActivityInfo\2017_AI_Indicators &amp; PPT\Capture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97" y="1184958"/>
              <a:ext cx="4762500" cy="1876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5232400" y="2200902"/>
            <a:ext cx="2997200" cy="762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763617" y="3069759"/>
            <a:ext cx="5075583" cy="160043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Add here starting and ending date of your Shelter interventions or your NFI distributions you are reporting.</a:t>
            </a:r>
          </a:p>
          <a:p>
            <a:pPr algn="just"/>
            <a:endParaRPr lang="en-US" sz="1400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algn="just"/>
            <a:r>
              <a:rPr lang="en-US" sz="1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Please make sure start &amp; end dates are </a:t>
            </a:r>
            <a:r>
              <a:rPr lang="en-US" sz="14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within the same month</a:t>
            </a:r>
            <a:r>
              <a:rPr lang="en-US" sz="1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. </a:t>
            </a:r>
          </a:p>
          <a:p>
            <a:pPr algn="just"/>
            <a:endParaRPr lang="en-US" sz="1400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algn="just"/>
            <a:r>
              <a:rPr lang="en-US" sz="1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If distribution is going into the other month, please do a second entry for that other month once opened in AI. </a:t>
            </a:r>
          </a:p>
        </p:txBody>
      </p:sp>
    </p:spTree>
    <p:extLst>
      <p:ext uri="{BB962C8B-B14F-4D97-AF65-F5344CB8AC3E}">
        <p14:creationId xmlns:p14="http://schemas.microsoft.com/office/powerpoint/2010/main" val="419692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lide Number Placeholder 3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F7C0B63-5F5C-DF46-A703-F9FE24BAC747}" type="slidenum">
              <a:rPr lang="en-GB">
                <a:solidFill>
                  <a:srgbClr val="7F1416"/>
                </a:solidFill>
              </a:rPr>
              <a:pPr eaLnBrk="1" hangingPunct="1"/>
              <a:t>12</a:t>
            </a:fld>
            <a:endParaRPr lang="en-GB" dirty="0">
              <a:solidFill>
                <a:srgbClr val="7F141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3654" y="4757650"/>
            <a:ext cx="606116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Calibri Light" panose="020F0302020204030204" pitchFamily="34" charset="0"/>
                <a:hlinkClick r:id="rId3"/>
              </a:rPr>
              <a:t>http://</a:t>
            </a:r>
            <a:r>
              <a:rPr lang="en-US" sz="1500" dirty="0" smtClean="0">
                <a:latin typeface="Calibri Light" panose="020F0302020204030204" pitchFamily="34" charset="0"/>
                <a:hlinkClick r:id="rId3"/>
              </a:rPr>
              <a:t>sheltercluster.org/response/iraq</a:t>
            </a:r>
            <a:r>
              <a:rPr lang="en-US" sz="1500" dirty="0" smtClean="0">
                <a:latin typeface="Calibri Light" panose="020F0302020204030204" pitchFamily="34" charset="0"/>
              </a:rPr>
              <a:t> </a:t>
            </a:r>
            <a:endParaRPr lang="en-US" sz="1500" dirty="0">
              <a:latin typeface="Calibri Light" panose="020F03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95" y="146690"/>
            <a:ext cx="90894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HOW TO REPORT?</a:t>
            </a:r>
            <a:endParaRPr lang="en-US" sz="3200" dirty="0" smtClean="0">
              <a:solidFill>
                <a:srgbClr val="0070C0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2" descr="C:\Users\UNHCRuser\Desktop\AI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7475"/>
            <a:ext cx="1752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303092" y="2020962"/>
            <a:ext cx="2819400" cy="155712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329596" y="3211076"/>
            <a:ext cx="1028700" cy="28307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888657" y="3658174"/>
            <a:ext cx="3633886" cy="73866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Here is to double check the location you’ve selected. In case it is not the one you wanted, you can change !!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9597" y="685083"/>
            <a:ext cx="9016976" cy="4411214"/>
            <a:chOff x="29597" y="685083"/>
            <a:chExt cx="9016976" cy="4411214"/>
          </a:xfrm>
        </p:grpSpPr>
        <p:pic>
          <p:nvPicPr>
            <p:cNvPr id="3074" name="Picture 2" descr="C:\Users\mtia\Documents\20160131 Shelter Cluster IMO\# 2014-2016 HNO &amp; HRP\# 2017_HNO &amp; HRP\Update on 2017 planning\Capture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24" y="685083"/>
              <a:ext cx="8989149" cy="4411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 descr="C:\Users\mtia\Documents\20160131 Shelter Cluster IMO\11_Information Management Working Group\ActivityInfo\2017_AI_Indicators &amp; PPT\Capture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97" y="1731357"/>
              <a:ext cx="3036359" cy="1568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Rectangle 14"/>
          <p:cNvSpPr/>
          <p:nvPr/>
        </p:nvSpPr>
        <p:spPr>
          <a:xfrm>
            <a:off x="4277076" y="2028399"/>
            <a:ext cx="2819400" cy="155712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303580" y="3218513"/>
            <a:ext cx="1028700" cy="28307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862641" y="3665611"/>
            <a:ext cx="3633886" cy="73866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Here is to double check the location you’ve selected. In case it is not the one you wanted, you can change !!</a:t>
            </a:r>
          </a:p>
        </p:txBody>
      </p:sp>
    </p:spTree>
    <p:extLst>
      <p:ext uri="{BB962C8B-B14F-4D97-AF65-F5344CB8AC3E}">
        <p14:creationId xmlns:p14="http://schemas.microsoft.com/office/powerpoint/2010/main" val="311354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lide Number Placeholder 3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F7C0B63-5F5C-DF46-A703-F9FE24BAC747}" type="slidenum">
              <a:rPr lang="en-GB">
                <a:solidFill>
                  <a:srgbClr val="7F1416"/>
                </a:solidFill>
              </a:rPr>
              <a:pPr eaLnBrk="1" hangingPunct="1"/>
              <a:t>13</a:t>
            </a:fld>
            <a:endParaRPr lang="en-GB" dirty="0">
              <a:solidFill>
                <a:srgbClr val="7F141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3654" y="4757650"/>
            <a:ext cx="606116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Calibri Light" panose="020F0302020204030204" pitchFamily="34" charset="0"/>
                <a:hlinkClick r:id="rId3"/>
              </a:rPr>
              <a:t>http://</a:t>
            </a:r>
            <a:r>
              <a:rPr lang="en-US" sz="1500" dirty="0" smtClean="0">
                <a:latin typeface="Calibri Light" panose="020F0302020204030204" pitchFamily="34" charset="0"/>
                <a:hlinkClick r:id="rId3"/>
              </a:rPr>
              <a:t>sheltercluster.org/response/iraq</a:t>
            </a:r>
            <a:r>
              <a:rPr lang="en-US" sz="1500" dirty="0" smtClean="0">
                <a:latin typeface="Calibri Light" panose="020F0302020204030204" pitchFamily="34" charset="0"/>
              </a:rPr>
              <a:t> </a:t>
            </a:r>
            <a:endParaRPr lang="en-US" sz="1500" dirty="0">
              <a:latin typeface="Calibri Light" panose="020F03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95" y="146690"/>
            <a:ext cx="90894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HOW TO REPORT?</a:t>
            </a:r>
            <a:endParaRPr lang="en-US" sz="3200" dirty="0" smtClean="0">
              <a:solidFill>
                <a:srgbClr val="0070C0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2" descr="C:\Users\UNHCRuser\Desktop\AI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7475"/>
            <a:ext cx="1752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303092" y="1981206"/>
            <a:ext cx="2819400" cy="105354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888657" y="3253988"/>
            <a:ext cx="3633886" cy="30777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Here are four sets of attributes all mandatory !!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8446" y="731465"/>
            <a:ext cx="9089968" cy="4326314"/>
            <a:chOff x="18446" y="731465"/>
            <a:chExt cx="9089968" cy="4326314"/>
          </a:xfrm>
        </p:grpSpPr>
        <p:pic>
          <p:nvPicPr>
            <p:cNvPr id="4098" name="Picture 2" descr="C:\Users\mtia\Documents\20160131 Shelter Cluster IMO\# 2014-2016 HNO &amp; HRP\# 2017_HNO &amp; HRP\Update on 2017 planning\Capture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" y="731465"/>
              <a:ext cx="9067671" cy="4326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C:\Users\mtia\Documents\20160131 Shelter Cluster IMO\11_Information Management Working Group\ActivityInfo\2017_AI_Indicators &amp; PPT\Capture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46" y="1720206"/>
              <a:ext cx="2936627" cy="1687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4265925" y="1966341"/>
            <a:ext cx="2819400" cy="105354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51490" y="3239123"/>
            <a:ext cx="3633886" cy="30777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Here are four sets of attributes all mandatory !!</a:t>
            </a:r>
          </a:p>
        </p:txBody>
      </p:sp>
    </p:spTree>
    <p:extLst>
      <p:ext uri="{BB962C8B-B14F-4D97-AF65-F5344CB8AC3E}">
        <p14:creationId xmlns:p14="http://schemas.microsoft.com/office/powerpoint/2010/main" val="88092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lide Number Placeholder 3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F7C0B63-5F5C-DF46-A703-F9FE24BAC747}" type="slidenum">
              <a:rPr lang="en-GB">
                <a:solidFill>
                  <a:srgbClr val="7F1416"/>
                </a:solidFill>
              </a:rPr>
              <a:pPr eaLnBrk="1" hangingPunct="1"/>
              <a:t>14</a:t>
            </a:fld>
            <a:endParaRPr lang="en-GB" dirty="0">
              <a:solidFill>
                <a:srgbClr val="7F141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3654" y="4757650"/>
            <a:ext cx="606116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Calibri Light" panose="020F0302020204030204" pitchFamily="34" charset="0"/>
                <a:hlinkClick r:id="rId3"/>
              </a:rPr>
              <a:t>http://</a:t>
            </a:r>
            <a:r>
              <a:rPr lang="en-US" sz="1500" dirty="0" smtClean="0">
                <a:latin typeface="Calibri Light" panose="020F0302020204030204" pitchFamily="34" charset="0"/>
                <a:hlinkClick r:id="rId3"/>
              </a:rPr>
              <a:t>sheltercluster.org/response/iraq</a:t>
            </a:r>
            <a:r>
              <a:rPr lang="en-US" sz="1500" dirty="0" smtClean="0">
                <a:latin typeface="Calibri Light" panose="020F0302020204030204" pitchFamily="34" charset="0"/>
              </a:rPr>
              <a:t> </a:t>
            </a:r>
            <a:endParaRPr lang="en-US" sz="1500" dirty="0">
              <a:latin typeface="Calibri Light" panose="020F03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95" y="146690"/>
            <a:ext cx="90894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HOW TO REPORT?</a:t>
            </a:r>
            <a:endParaRPr lang="en-US" sz="3200" dirty="0" smtClean="0">
              <a:solidFill>
                <a:srgbClr val="0070C0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2" descr="C:\Users\UNHCRuser\Desktop\AI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7475"/>
            <a:ext cx="1752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876800" y="3571453"/>
            <a:ext cx="3154048" cy="3778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7341">
              <a:defRPr/>
            </a:pPr>
            <a:r>
              <a:rPr lang="en-US" sz="1400" dirty="0">
                <a:latin typeface="Calibri Light" panose="020F0302020204030204" pitchFamily="34" charset="0"/>
              </a:rPr>
              <a:t>Select the funding agency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6628846" y="2098254"/>
            <a:ext cx="1206500" cy="1473201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7295" y="731465"/>
            <a:ext cx="9012156" cy="4311103"/>
            <a:chOff x="7295" y="731465"/>
            <a:chExt cx="9012156" cy="4311103"/>
          </a:xfrm>
        </p:grpSpPr>
        <p:pic>
          <p:nvPicPr>
            <p:cNvPr id="5122" name="Picture 2" descr="C:\Users\mtia\Documents\20160131 Shelter Cluster IMO\# 2014-2016 HNO &amp; HRP\# 2017_HNO &amp; HRP\Update on 2017 planning\Capture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47" y="731465"/>
              <a:ext cx="8998904" cy="4311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C:\Users\mtia\Documents\20160131 Shelter Cluster IMO\11_Information Management Working Group\ActivityInfo\2017_AI_Indicators &amp; PPT\Capture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5" y="1697904"/>
              <a:ext cx="3036359" cy="1680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4906539" y="3590041"/>
            <a:ext cx="3154048" cy="3778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7341">
              <a:defRPr/>
            </a:pPr>
            <a:r>
              <a:rPr lang="en-US" sz="1400" dirty="0">
                <a:latin typeface="Calibri Light" panose="020F0302020204030204" pitchFamily="34" charset="0"/>
              </a:rPr>
              <a:t>Select the funding agency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6658585" y="2116842"/>
            <a:ext cx="1206500" cy="1473201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325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lide Number Placeholder 3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F7C0B63-5F5C-DF46-A703-F9FE24BAC747}" type="slidenum">
              <a:rPr lang="en-GB">
                <a:solidFill>
                  <a:srgbClr val="7F1416"/>
                </a:solidFill>
              </a:rPr>
              <a:pPr eaLnBrk="1" hangingPunct="1"/>
              <a:t>15</a:t>
            </a:fld>
            <a:endParaRPr lang="en-GB" dirty="0">
              <a:solidFill>
                <a:srgbClr val="7F141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3654" y="4757650"/>
            <a:ext cx="606116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Calibri Light" panose="020F0302020204030204" pitchFamily="34" charset="0"/>
                <a:hlinkClick r:id="rId3"/>
              </a:rPr>
              <a:t>http://</a:t>
            </a:r>
            <a:r>
              <a:rPr lang="en-US" sz="1500" dirty="0" smtClean="0">
                <a:latin typeface="Calibri Light" panose="020F0302020204030204" pitchFamily="34" charset="0"/>
                <a:hlinkClick r:id="rId3"/>
              </a:rPr>
              <a:t>sheltercluster.org/response/iraq</a:t>
            </a:r>
            <a:r>
              <a:rPr lang="en-US" sz="1500" dirty="0" smtClean="0">
                <a:latin typeface="Calibri Light" panose="020F0302020204030204" pitchFamily="34" charset="0"/>
              </a:rPr>
              <a:t> </a:t>
            </a:r>
            <a:endParaRPr lang="en-US" sz="1500" dirty="0">
              <a:latin typeface="Calibri Light" panose="020F03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95" y="146690"/>
            <a:ext cx="90894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HOW TO REPORT?</a:t>
            </a:r>
            <a:endParaRPr lang="en-US" sz="3200" dirty="0" smtClean="0">
              <a:solidFill>
                <a:srgbClr val="0070C0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2" descr="C:\Users\UNHCRuser\Desktop\AI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7475"/>
            <a:ext cx="1752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115339" y="3508375"/>
            <a:ext cx="3028122" cy="32150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7341">
              <a:defRPr/>
            </a:pPr>
            <a:r>
              <a:rPr lang="en-US" sz="1400" dirty="0" smtClean="0">
                <a:latin typeface="Calibri Light" panose="020F0302020204030204" pitchFamily="34" charset="0"/>
              </a:rPr>
              <a:t>Select the </a:t>
            </a:r>
            <a:r>
              <a:rPr lang="en-US" sz="1400" dirty="0">
                <a:latin typeface="Calibri Light" panose="020F0302020204030204" pitchFamily="34" charset="0"/>
              </a:rPr>
              <a:t>beneficiaries type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6582205" y="2339009"/>
            <a:ext cx="1454151" cy="1169366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7295" y="731465"/>
            <a:ext cx="8960492" cy="4312155"/>
            <a:chOff x="7295" y="731465"/>
            <a:chExt cx="8960492" cy="4312155"/>
          </a:xfrm>
        </p:grpSpPr>
        <p:pic>
          <p:nvPicPr>
            <p:cNvPr id="6146" name="Picture 2" descr="C:\Users\mtia\Documents\20160131 Shelter Cluster IMO\# 2014-2016 HNO &amp; HRP\# 2017_HNO &amp; HRP\Update on 2017 planning\Capture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02" y="731465"/>
              <a:ext cx="8936785" cy="4312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C:\Users\mtia\Documents\20160131 Shelter Cluster IMO\11_Information Management Working Group\ActivityInfo\2017_AI_Indicators &amp; PPT\Capture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5" y="1709056"/>
              <a:ext cx="2914325" cy="1736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5133927" y="3538114"/>
            <a:ext cx="3028122" cy="32150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7341">
              <a:defRPr/>
            </a:pPr>
            <a:r>
              <a:rPr lang="en-US" sz="1400" dirty="0" smtClean="0">
                <a:latin typeface="Calibri Light" panose="020F0302020204030204" pitchFamily="34" charset="0"/>
              </a:rPr>
              <a:t>Select the </a:t>
            </a:r>
            <a:r>
              <a:rPr lang="en-US" sz="1400" dirty="0">
                <a:latin typeface="Calibri Light" panose="020F0302020204030204" pitchFamily="34" charset="0"/>
              </a:rPr>
              <a:t>beneficiaries type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600793" y="2368748"/>
            <a:ext cx="1454151" cy="1169366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33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lide Number Placeholder 3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F7C0B63-5F5C-DF46-A703-F9FE24BAC747}" type="slidenum">
              <a:rPr lang="en-GB">
                <a:solidFill>
                  <a:srgbClr val="7F1416"/>
                </a:solidFill>
              </a:rPr>
              <a:pPr eaLnBrk="1" hangingPunct="1"/>
              <a:t>16</a:t>
            </a:fld>
            <a:endParaRPr lang="en-GB" dirty="0">
              <a:solidFill>
                <a:srgbClr val="7F141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3654" y="4757650"/>
            <a:ext cx="606116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Calibri Light" panose="020F0302020204030204" pitchFamily="34" charset="0"/>
                <a:hlinkClick r:id="rId3"/>
              </a:rPr>
              <a:t>http://</a:t>
            </a:r>
            <a:r>
              <a:rPr lang="en-US" sz="1500" dirty="0" smtClean="0">
                <a:latin typeface="Calibri Light" panose="020F0302020204030204" pitchFamily="34" charset="0"/>
                <a:hlinkClick r:id="rId3"/>
              </a:rPr>
              <a:t>sheltercluster.org/response/iraq</a:t>
            </a:r>
            <a:r>
              <a:rPr lang="en-US" sz="1500" dirty="0" smtClean="0">
                <a:latin typeface="Calibri Light" panose="020F0302020204030204" pitchFamily="34" charset="0"/>
              </a:rPr>
              <a:t> </a:t>
            </a:r>
            <a:endParaRPr lang="en-US" sz="1500" dirty="0">
              <a:latin typeface="Calibri Light" panose="020F03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95" y="146690"/>
            <a:ext cx="90894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HOW TO REPORT?</a:t>
            </a:r>
            <a:endParaRPr lang="en-US" sz="3200" dirty="0" smtClean="0">
              <a:solidFill>
                <a:srgbClr val="0070C0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2" descr="C:\Users\UNHCRuser\Desktop\AI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7475"/>
            <a:ext cx="1752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187687" y="3518448"/>
            <a:ext cx="4499114" cy="53671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957341">
              <a:defRPr/>
            </a:pPr>
            <a:r>
              <a:rPr lang="en-US" sz="1400" dirty="0">
                <a:latin typeface="Calibri Light" panose="020F0302020204030204" pitchFamily="34" charset="0"/>
              </a:rPr>
              <a:t>Selecting the response </a:t>
            </a:r>
            <a:r>
              <a:rPr lang="en-US" sz="1400" dirty="0" smtClean="0">
                <a:latin typeface="Calibri Light" panose="020F0302020204030204" pitchFamily="34" charset="0"/>
              </a:rPr>
              <a:t>plan ! Is </a:t>
            </a:r>
            <a:r>
              <a:rPr lang="en-US" sz="1400" dirty="0">
                <a:latin typeface="Calibri Light" panose="020F0302020204030204" pitchFamily="34" charset="0"/>
              </a:rPr>
              <a:t>your </a:t>
            </a:r>
            <a:r>
              <a:rPr lang="en-US" sz="1400" dirty="0" smtClean="0">
                <a:latin typeface="Calibri Light" panose="020F0302020204030204" pitchFamily="34" charset="0"/>
              </a:rPr>
              <a:t>project part of the </a:t>
            </a:r>
            <a:r>
              <a:rPr lang="en-US" sz="1400" dirty="0">
                <a:latin typeface="Calibri Light" panose="020F0302020204030204" pitchFamily="34" charset="0"/>
              </a:rPr>
              <a:t>2017 HRP </a:t>
            </a:r>
            <a:r>
              <a:rPr lang="en-US" sz="1400" dirty="0" smtClean="0">
                <a:latin typeface="Calibri Light" panose="020F0302020204030204" pitchFamily="34" charset="0"/>
              </a:rPr>
              <a:t>(recorded in OPS) or Non HRP (not recorded in OPS)</a:t>
            </a:r>
            <a:endParaRPr lang="en-US" sz="1400" dirty="0">
              <a:latin typeface="Calibri Light" panose="020F030202020403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645974" y="2670312"/>
            <a:ext cx="563209" cy="848136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7295" y="740857"/>
            <a:ext cx="9011297" cy="4346584"/>
            <a:chOff x="7295" y="740857"/>
            <a:chExt cx="9011297" cy="4346584"/>
          </a:xfrm>
        </p:grpSpPr>
        <p:pic>
          <p:nvPicPr>
            <p:cNvPr id="7170" name="Picture 2" descr="C:\Users\mtia\Documents\20160131 Shelter Cluster IMO\# 2014-2016 HNO &amp; HRP\# 2017_HNO &amp; HRP\Update on 2017 planning\Capture2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7" y="740857"/>
              <a:ext cx="8986195" cy="4346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C:\Users\mtia\Documents\20160131 Shelter Cluster IMO\11_Information Management Working Group\ActivityInfo\2017_AI_Indicators &amp; PPT\Capture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5" y="1753660"/>
              <a:ext cx="3036359" cy="1625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Rectangle 12"/>
          <p:cNvSpPr/>
          <p:nvPr/>
        </p:nvSpPr>
        <p:spPr>
          <a:xfrm>
            <a:off x="4172822" y="3503583"/>
            <a:ext cx="4499114" cy="53671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957341">
              <a:defRPr/>
            </a:pPr>
            <a:r>
              <a:rPr lang="en-US" sz="1400" dirty="0">
                <a:latin typeface="Calibri Light" panose="020F0302020204030204" pitchFamily="34" charset="0"/>
              </a:rPr>
              <a:t>Selecting the response </a:t>
            </a:r>
            <a:r>
              <a:rPr lang="en-US" sz="1400" dirty="0" smtClean="0">
                <a:latin typeface="Calibri Light" panose="020F0302020204030204" pitchFamily="34" charset="0"/>
              </a:rPr>
              <a:t>plan ! Is </a:t>
            </a:r>
            <a:r>
              <a:rPr lang="en-US" sz="1400" dirty="0">
                <a:latin typeface="Calibri Light" panose="020F0302020204030204" pitchFamily="34" charset="0"/>
              </a:rPr>
              <a:t>your </a:t>
            </a:r>
            <a:r>
              <a:rPr lang="en-US" sz="1400" dirty="0" smtClean="0">
                <a:latin typeface="Calibri Light" panose="020F0302020204030204" pitchFamily="34" charset="0"/>
              </a:rPr>
              <a:t>project part of the </a:t>
            </a:r>
            <a:r>
              <a:rPr lang="en-US" sz="1400" dirty="0">
                <a:latin typeface="Calibri Light" panose="020F0302020204030204" pitchFamily="34" charset="0"/>
              </a:rPr>
              <a:t>2017 HRP </a:t>
            </a:r>
            <a:r>
              <a:rPr lang="en-US" sz="1400" dirty="0" smtClean="0">
                <a:latin typeface="Calibri Light" panose="020F0302020204030204" pitchFamily="34" charset="0"/>
              </a:rPr>
              <a:t>(recorded in OPS) or Non HRP (not recorded in OPS)</a:t>
            </a:r>
            <a:endParaRPr lang="en-US" sz="1400" dirty="0">
              <a:latin typeface="Calibri Light" panose="020F030202020403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6631109" y="2655447"/>
            <a:ext cx="563209" cy="848136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332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lide Number Placeholder 3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F7C0B63-5F5C-DF46-A703-F9FE24BAC747}" type="slidenum">
              <a:rPr lang="en-GB">
                <a:solidFill>
                  <a:srgbClr val="7F1416"/>
                </a:solidFill>
              </a:rPr>
              <a:pPr eaLnBrk="1" hangingPunct="1"/>
              <a:t>17</a:t>
            </a:fld>
            <a:endParaRPr lang="en-GB" dirty="0">
              <a:solidFill>
                <a:srgbClr val="7F141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3654" y="4757650"/>
            <a:ext cx="606116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Calibri Light" panose="020F0302020204030204" pitchFamily="34" charset="0"/>
                <a:hlinkClick r:id="rId3"/>
              </a:rPr>
              <a:t>http://</a:t>
            </a:r>
            <a:r>
              <a:rPr lang="en-US" sz="1500" dirty="0" smtClean="0">
                <a:latin typeface="Calibri Light" panose="020F0302020204030204" pitchFamily="34" charset="0"/>
                <a:hlinkClick r:id="rId3"/>
              </a:rPr>
              <a:t>sheltercluster.org/response/iraq</a:t>
            </a:r>
            <a:r>
              <a:rPr lang="en-US" sz="1500" dirty="0" smtClean="0">
                <a:latin typeface="Calibri Light" panose="020F0302020204030204" pitchFamily="34" charset="0"/>
              </a:rPr>
              <a:t> </a:t>
            </a:r>
            <a:endParaRPr lang="en-US" sz="1500" dirty="0">
              <a:latin typeface="Calibri Light" panose="020F03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95" y="146690"/>
            <a:ext cx="90894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HOW TO REPORT?</a:t>
            </a:r>
            <a:endParaRPr lang="en-US" sz="3200" dirty="0" smtClean="0">
              <a:solidFill>
                <a:srgbClr val="0070C0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2" descr="C:\Users\UNHCRuser\Desktop\AI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7475"/>
            <a:ext cx="1752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929811" y="3660773"/>
            <a:ext cx="3028122" cy="32150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7341">
              <a:defRPr/>
            </a:pPr>
            <a:r>
              <a:rPr lang="en-US" sz="1400" dirty="0" smtClean="0">
                <a:latin typeface="Calibri Light" panose="020F0302020204030204" pitchFamily="34" charset="0"/>
              </a:rPr>
              <a:t>Select the Project Status</a:t>
            </a:r>
            <a:endParaRPr lang="en-US" sz="1400" dirty="0">
              <a:latin typeface="Calibri Light" panose="020F030202020403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6645965" y="2869096"/>
            <a:ext cx="1204864" cy="791677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7295" y="748040"/>
            <a:ext cx="9089543" cy="4349558"/>
            <a:chOff x="7295" y="748040"/>
            <a:chExt cx="9089543" cy="4349558"/>
          </a:xfrm>
        </p:grpSpPr>
        <p:pic>
          <p:nvPicPr>
            <p:cNvPr id="8194" name="Picture 2" descr="C:\Users\mtia\Documents\20160131 Shelter Cluster IMO\# 2014-2016 HNO &amp; HRP\# 2017_HNO &amp; HRP\Update on 2017 planning\Capture3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05" y="748040"/>
              <a:ext cx="9070333" cy="4349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C:\Users\mtia\Documents\20160131 Shelter Cluster IMO\11_Information Management Working Group\ActivityInfo\2017_AI_Indicators &amp; PPT\Capture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5" y="1753659"/>
              <a:ext cx="3036359" cy="1736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4937248" y="3679361"/>
            <a:ext cx="3028122" cy="32150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7341">
              <a:defRPr/>
            </a:pPr>
            <a:r>
              <a:rPr lang="en-US" sz="1400" dirty="0" smtClean="0">
                <a:latin typeface="Calibri Light" panose="020F0302020204030204" pitchFamily="34" charset="0"/>
              </a:rPr>
              <a:t>Select the Project Status</a:t>
            </a:r>
            <a:endParaRPr lang="en-US" sz="1400" dirty="0">
              <a:latin typeface="Calibri Light" panose="020F030202020403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653402" y="2887684"/>
            <a:ext cx="1204864" cy="791677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346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lide Number Placeholder 3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F7C0B63-5F5C-DF46-A703-F9FE24BAC747}" type="slidenum">
              <a:rPr lang="en-GB">
                <a:solidFill>
                  <a:srgbClr val="7F1416"/>
                </a:solidFill>
              </a:rPr>
              <a:pPr eaLnBrk="1" hangingPunct="1"/>
              <a:t>18</a:t>
            </a:fld>
            <a:endParaRPr lang="en-GB" dirty="0">
              <a:solidFill>
                <a:srgbClr val="7F141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3654" y="4757650"/>
            <a:ext cx="606116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Calibri Light" panose="020F0302020204030204" pitchFamily="34" charset="0"/>
                <a:hlinkClick r:id="rId3"/>
              </a:rPr>
              <a:t>http://</a:t>
            </a:r>
            <a:r>
              <a:rPr lang="en-US" sz="1500" dirty="0" smtClean="0">
                <a:latin typeface="Calibri Light" panose="020F0302020204030204" pitchFamily="34" charset="0"/>
                <a:hlinkClick r:id="rId3"/>
              </a:rPr>
              <a:t>sheltercluster.org/response/iraq</a:t>
            </a:r>
            <a:r>
              <a:rPr lang="en-US" sz="1500" dirty="0" smtClean="0">
                <a:latin typeface="Calibri Light" panose="020F0302020204030204" pitchFamily="34" charset="0"/>
              </a:rPr>
              <a:t> </a:t>
            </a:r>
            <a:endParaRPr lang="en-US" sz="1500" dirty="0">
              <a:latin typeface="Calibri Light" panose="020F03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95" y="146690"/>
            <a:ext cx="90894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HOW TO REPORT?</a:t>
            </a:r>
            <a:endParaRPr lang="en-US" sz="3200" dirty="0" smtClean="0">
              <a:solidFill>
                <a:srgbClr val="0070C0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2" descr="C:\Users\UNHCRuser\Desktop\AI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7475"/>
            <a:ext cx="1752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346714" y="3041375"/>
            <a:ext cx="4220817" cy="114631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957341">
              <a:defRPr/>
            </a:pPr>
            <a:r>
              <a:rPr lang="en-US" sz="1400" dirty="0" smtClean="0">
                <a:latin typeface="Calibri Light" panose="020F0302020204030204" pitchFamily="34" charset="0"/>
              </a:rPr>
              <a:t>Here you’ve fully informed the attributes. </a:t>
            </a:r>
          </a:p>
          <a:p>
            <a:pPr algn="just" defTabSz="957341">
              <a:defRPr/>
            </a:pPr>
            <a:endParaRPr lang="en-US" sz="1400" dirty="0">
              <a:latin typeface="Calibri Light" panose="020F0302020204030204" pitchFamily="34" charset="0"/>
            </a:endParaRPr>
          </a:p>
          <a:p>
            <a:pPr algn="just" defTabSz="957341">
              <a:defRPr/>
            </a:pPr>
            <a:r>
              <a:rPr lang="en-US" sz="1400" dirty="0" smtClean="0">
                <a:latin typeface="Calibri Light" panose="020F0302020204030204" pitchFamily="34" charset="0"/>
              </a:rPr>
              <a:t>Then click on Indicators to report your achievements.</a:t>
            </a:r>
          </a:p>
          <a:p>
            <a:pPr algn="just" defTabSz="957341">
              <a:defRPr/>
            </a:pPr>
            <a:r>
              <a:rPr lang="en-US" sz="1400" dirty="0" smtClean="0">
                <a:latin typeface="Calibri Light" panose="020F0302020204030204" pitchFamily="34" charset="0"/>
              </a:rPr>
              <a:t>As you’ll see the indicators are linked to the respective activities.</a:t>
            </a:r>
            <a:endParaRPr lang="en-US" sz="1400" dirty="0">
              <a:latin typeface="Calibri Light" panose="020F030202020403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3597965" y="3220278"/>
            <a:ext cx="2027583" cy="291548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7295" y="731465"/>
            <a:ext cx="8984348" cy="4285688"/>
            <a:chOff x="7295" y="731465"/>
            <a:chExt cx="8984348" cy="4285688"/>
          </a:xfrm>
        </p:grpSpPr>
        <p:pic>
          <p:nvPicPr>
            <p:cNvPr id="9218" name="Picture 2" descr="C:\Users\mtia\Documents\20160131 Shelter Cluster IMO\# 2014-2016 HNO &amp; HRP\# 2017_HNO &amp; HRP\Update on 2017 planning\Capture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33" y="731465"/>
              <a:ext cx="8923910" cy="4285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C:\Users\mtia\Documents\20160131 Shelter Cluster IMO\11_Information Management Working Group\ActivityInfo\2017_AI_Indicators &amp; PPT\Capture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5" y="1734950"/>
              <a:ext cx="3036359" cy="1631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Rectangle 12"/>
          <p:cNvSpPr/>
          <p:nvPr/>
        </p:nvSpPr>
        <p:spPr>
          <a:xfrm>
            <a:off x="4499114" y="3193775"/>
            <a:ext cx="4220817" cy="114631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957341">
              <a:defRPr/>
            </a:pPr>
            <a:r>
              <a:rPr lang="en-US" sz="1400" dirty="0" smtClean="0">
                <a:latin typeface="Calibri Light" panose="020F0302020204030204" pitchFamily="34" charset="0"/>
              </a:rPr>
              <a:t>Here you’ve fully informed the attributes. </a:t>
            </a:r>
          </a:p>
          <a:p>
            <a:pPr algn="just" defTabSz="957341">
              <a:defRPr/>
            </a:pPr>
            <a:endParaRPr lang="en-US" sz="1400" dirty="0">
              <a:latin typeface="Calibri Light" panose="020F0302020204030204" pitchFamily="34" charset="0"/>
            </a:endParaRPr>
          </a:p>
          <a:p>
            <a:pPr algn="just" defTabSz="957341">
              <a:defRPr/>
            </a:pPr>
            <a:r>
              <a:rPr lang="en-US" sz="1400" dirty="0" smtClean="0">
                <a:latin typeface="Calibri Light" panose="020F0302020204030204" pitchFamily="34" charset="0"/>
              </a:rPr>
              <a:t>Then click on Indicators to report your achievements.</a:t>
            </a:r>
          </a:p>
          <a:p>
            <a:pPr algn="just" defTabSz="957341">
              <a:defRPr/>
            </a:pPr>
            <a:r>
              <a:rPr lang="en-US" sz="1400" dirty="0" smtClean="0">
                <a:latin typeface="Calibri Light" panose="020F0302020204030204" pitchFamily="34" charset="0"/>
              </a:rPr>
              <a:t>As you’ll see the indicators are linked to the respective activities.</a:t>
            </a:r>
            <a:endParaRPr lang="en-US" sz="1400" dirty="0">
              <a:latin typeface="Calibri Light" panose="020F030202020403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750365" y="3372678"/>
            <a:ext cx="2027583" cy="291548"/>
          </a:xfrm>
          <a:prstGeom prst="straightConnector1">
            <a:avLst/>
          </a:prstGeom>
          <a:ln w="158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784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lide Number Placeholder 3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F7C0B63-5F5C-DF46-A703-F9FE24BAC747}" type="slidenum">
              <a:rPr lang="en-GB">
                <a:solidFill>
                  <a:srgbClr val="7F1416"/>
                </a:solidFill>
              </a:rPr>
              <a:pPr eaLnBrk="1" hangingPunct="1"/>
              <a:t>19</a:t>
            </a:fld>
            <a:endParaRPr lang="en-GB" dirty="0">
              <a:solidFill>
                <a:srgbClr val="7F141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3654" y="4757650"/>
            <a:ext cx="606116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Calibri Light" panose="020F0302020204030204" pitchFamily="34" charset="0"/>
                <a:hlinkClick r:id="rId3"/>
              </a:rPr>
              <a:t>http://</a:t>
            </a:r>
            <a:r>
              <a:rPr lang="en-US" sz="1500" dirty="0" smtClean="0">
                <a:latin typeface="Calibri Light" panose="020F0302020204030204" pitchFamily="34" charset="0"/>
                <a:hlinkClick r:id="rId3"/>
              </a:rPr>
              <a:t>sheltercluster.org/response/iraq</a:t>
            </a:r>
            <a:r>
              <a:rPr lang="en-US" sz="1500" dirty="0" smtClean="0">
                <a:latin typeface="Calibri Light" panose="020F0302020204030204" pitchFamily="34" charset="0"/>
              </a:rPr>
              <a:t> </a:t>
            </a:r>
            <a:endParaRPr lang="en-US" sz="1500" dirty="0">
              <a:latin typeface="Calibri Light" panose="020F03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95" y="146690"/>
            <a:ext cx="90894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HOW TO REPORT?</a:t>
            </a:r>
            <a:endParaRPr lang="en-US" sz="3200" dirty="0" smtClean="0">
              <a:solidFill>
                <a:srgbClr val="0070C0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2" descr="C:\Users\UNHCRuser\Desktop\AI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7475"/>
            <a:ext cx="1752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400" y="3172863"/>
            <a:ext cx="3018254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Activities and Indicators under First line response</a:t>
            </a:r>
            <a:endParaRPr lang="en-US" sz="14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17529" y="4240585"/>
            <a:ext cx="5070804" cy="28108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7341">
              <a:defRPr/>
            </a:pPr>
            <a:r>
              <a:rPr lang="en-US" sz="1400" dirty="0" smtClean="0">
                <a:latin typeface="Calibri Light" panose="020F0302020204030204" pitchFamily="34" charset="0"/>
              </a:rPr>
              <a:t>Always SAVE your data before closing the window</a:t>
            </a:r>
            <a:endParaRPr lang="en-US" sz="1400" dirty="0">
              <a:latin typeface="Calibri Light" panose="020F03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43900" y="4203700"/>
            <a:ext cx="735521" cy="31230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7295" y="84137"/>
            <a:ext cx="9136705" cy="4996678"/>
            <a:chOff x="7295" y="84137"/>
            <a:chExt cx="9136705" cy="4996678"/>
          </a:xfrm>
        </p:grpSpPr>
        <p:pic>
          <p:nvPicPr>
            <p:cNvPr id="10242" name="Picture 2" descr="C:\Users\mtia\Documents\20160131 Shelter Cluster IMO\# 2014-2016 HNO &amp; HRP\# 2017_HNO &amp; HRP\Update on 2017 planning\AI2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5" y="84137"/>
              <a:ext cx="9136705" cy="4996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 descr="C:\Users\mtia\Documents\20160131 Shelter Cluster IMO\11_Information Management Working Group\ActivityInfo\2017_AI_Indicators &amp; PPT\Capture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1" y="1062286"/>
              <a:ext cx="2096429" cy="1201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32837" y="2756562"/>
            <a:ext cx="3018254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Activities and Indicators under First line response</a:t>
            </a:r>
            <a:endParaRPr lang="en-US" sz="14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24966" y="4236871"/>
            <a:ext cx="5070804" cy="28108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7341">
              <a:defRPr/>
            </a:pPr>
            <a:r>
              <a:rPr lang="en-US" sz="1400" dirty="0" smtClean="0">
                <a:latin typeface="Calibri Light" panose="020F0302020204030204" pitchFamily="34" charset="0"/>
              </a:rPr>
              <a:t>Always SAVE your data before closing the window</a:t>
            </a:r>
            <a:endParaRPr lang="en-US" sz="1400" dirty="0">
              <a:latin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351337" y="4199986"/>
            <a:ext cx="735521" cy="31230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2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9495" y="225370"/>
            <a:ext cx="8287306" cy="4208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4314C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algn="l"/>
            <a:r>
              <a:rPr lang="en-US" sz="2400" b="0" dirty="0">
                <a:latin typeface="Calibri Light" panose="020F0302020204030204" pitchFamily="34" charset="0"/>
              </a:rPr>
              <a:t>0</a:t>
            </a:r>
            <a:r>
              <a:rPr lang="en-US" sz="2400" b="0" dirty="0" smtClean="0">
                <a:latin typeface="Calibri Light" panose="020F0302020204030204" pitchFamily="34" charset="0"/>
              </a:rPr>
              <a:t>.</a:t>
            </a:r>
            <a:r>
              <a:rPr lang="en-US" sz="2400" b="0" dirty="0">
                <a:latin typeface="Calibri Light" panose="020F0302020204030204" pitchFamily="34" charset="0"/>
              </a:rPr>
              <a:t>	</a:t>
            </a:r>
            <a:r>
              <a:rPr lang="en-US" sz="2400" b="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Cluster Team Structure</a:t>
            </a:r>
            <a:endParaRPr lang="en-GB" sz="2400" b="0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3710" y="646198"/>
            <a:ext cx="806905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 </a:t>
            </a:r>
          </a:p>
          <a:p>
            <a:r>
              <a:rPr lang="en-GB" sz="1400" dirty="0"/>
              <a:t> </a:t>
            </a:r>
          </a:p>
          <a:p>
            <a:r>
              <a:rPr lang="en-GB" sz="1400" b="1" dirty="0"/>
              <a:t>Ryan Smith</a:t>
            </a:r>
            <a:endParaRPr lang="en-GB" sz="1400" dirty="0"/>
          </a:p>
          <a:p>
            <a:r>
              <a:rPr lang="en-GB" sz="1400" dirty="0"/>
              <a:t>Roving Cluster Coordinator (</a:t>
            </a:r>
            <a:r>
              <a:rPr lang="en-GB" sz="1400" dirty="0" err="1"/>
              <a:t>Duhok</a:t>
            </a:r>
            <a:r>
              <a:rPr lang="en-GB" sz="1400" dirty="0"/>
              <a:t>) - </a:t>
            </a:r>
            <a:r>
              <a:rPr lang="en-GB" sz="1400" b="1" dirty="0"/>
              <a:t>Zone 2 Focal Point</a:t>
            </a:r>
            <a:endParaRPr lang="en-GB" sz="1400" dirty="0"/>
          </a:p>
          <a:p>
            <a:r>
              <a:rPr lang="en-GB" sz="1400" dirty="0"/>
              <a:t>Catholic Relief Services</a:t>
            </a:r>
          </a:p>
          <a:p>
            <a:r>
              <a:rPr lang="en-GB" sz="1400" dirty="0"/>
              <a:t>+964 (0) 751 755 8451</a:t>
            </a:r>
          </a:p>
          <a:p>
            <a:r>
              <a:rPr lang="en-GB" sz="1400" u="sng" dirty="0">
                <a:hlinkClick r:id="rId2"/>
              </a:rPr>
              <a:t>coordroving.iraq@sheltercluster.org</a:t>
            </a:r>
            <a:endParaRPr lang="en-GB" sz="1400" dirty="0"/>
          </a:p>
          <a:p>
            <a:r>
              <a:rPr lang="en-GB" sz="1400" dirty="0"/>
              <a:t> </a:t>
            </a:r>
          </a:p>
          <a:p>
            <a:r>
              <a:rPr lang="en-GB" sz="1400" dirty="0"/>
              <a:t> </a:t>
            </a:r>
          </a:p>
          <a:p>
            <a:r>
              <a:rPr lang="en-GB" sz="1400" dirty="0"/>
              <a:t> </a:t>
            </a:r>
          </a:p>
          <a:p>
            <a:endParaRPr lang="en-GB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0227154"/>
              </p:ext>
            </p:extLst>
          </p:nvPr>
        </p:nvGraphicFramePr>
        <p:xfrm>
          <a:off x="453710" y="692415"/>
          <a:ext cx="7899206" cy="39493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9878"/>
                <a:gridCol w="4339328"/>
              </a:tblGrid>
              <a:tr h="39493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>
                          <a:solidFill>
                            <a:sysClr val="windowText" lastClr="000000"/>
                          </a:solidFill>
                        </a:rPr>
                        <a:t>Richard Evans </a:t>
                      </a:r>
                      <a:r>
                        <a:rPr lang="en-GB" sz="1400" b="0" dirty="0" smtClean="0">
                          <a:solidFill>
                            <a:sysClr val="windowText" lastClr="000000"/>
                          </a:solidFill>
                        </a:rPr>
                        <a:t>- UNHCR</a:t>
                      </a:r>
                      <a:br>
                        <a:rPr lang="en-GB" sz="1400" b="0" dirty="0" smtClean="0">
                          <a:solidFill>
                            <a:sysClr val="windowText" lastClr="000000"/>
                          </a:solidFill>
                        </a:rPr>
                      </a:br>
                      <a:r>
                        <a:rPr lang="en-GB" sz="1400" b="0" dirty="0" smtClean="0">
                          <a:solidFill>
                            <a:sysClr val="windowText" lastClr="000000"/>
                          </a:solidFill>
                        </a:rPr>
                        <a:t>National Cluster Coordinator</a:t>
                      </a:r>
                      <a:br>
                        <a:rPr lang="en-GB" sz="1400" b="0" dirty="0" smtClean="0">
                          <a:solidFill>
                            <a:sysClr val="windowText" lastClr="000000"/>
                          </a:solidFill>
                        </a:rPr>
                      </a:br>
                      <a:r>
                        <a:rPr lang="en-GB" sz="1400" b="0" dirty="0" smtClean="0">
                          <a:solidFill>
                            <a:sysClr val="windowText" lastClr="000000"/>
                          </a:solidFill>
                        </a:rPr>
                        <a:t>+964 (0) 771 994 5694</a:t>
                      </a:r>
                      <a:br>
                        <a:rPr lang="en-GB" sz="1400" b="0" dirty="0" smtClean="0">
                          <a:solidFill>
                            <a:sysClr val="windowText" lastClr="000000"/>
                          </a:solidFill>
                        </a:rPr>
                      </a:br>
                      <a:r>
                        <a:rPr lang="en-GB" sz="1400" u="sng" dirty="0" smtClean="0">
                          <a:solidFill>
                            <a:sysClr val="windowText" lastClr="000000"/>
                          </a:solidFill>
                          <a:hlinkClick r:id="rId3"/>
                        </a:rPr>
                        <a:t>coord.iraq@sheltercluster.org</a:t>
                      </a:r>
                      <a:endParaRPr lang="en-GB" sz="14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1400" b="1" dirty="0" smtClean="0">
                          <a:solidFill>
                            <a:schemeClr val="tx1"/>
                          </a:solidFill>
                        </a:rPr>
                        <a:t>Michel Tia </a:t>
                      </a:r>
                      <a:r>
                        <a:rPr lang="en-GB" sz="1400" b="0" dirty="0" smtClean="0">
                          <a:solidFill>
                            <a:schemeClr val="tx1"/>
                          </a:solidFill>
                        </a:rPr>
                        <a:t>- IOM</a:t>
                      </a:r>
                    </a:p>
                    <a:p>
                      <a:r>
                        <a:rPr lang="en-GB" sz="1400" b="0" dirty="0" smtClean="0">
                          <a:solidFill>
                            <a:schemeClr val="tx1"/>
                          </a:solidFill>
                        </a:rPr>
                        <a:t>Information Management Officer - National</a:t>
                      </a:r>
                    </a:p>
                    <a:p>
                      <a:r>
                        <a:rPr lang="en-GB" sz="1400" b="0" dirty="0" smtClean="0">
                          <a:solidFill>
                            <a:schemeClr val="tx1"/>
                          </a:solidFill>
                        </a:rPr>
                        <a:t>+964 (0) 750 021 1720</a:t>
                      </a:r>
                    </a:p>
                    <a:p>
                      <a:r>
                        <a:rPr lang="en-GB" sz="1400" u="sng" dirty="0" smtClean="0">
                          <a:solidFill>
                            <a:schemeClr val="tx1"/>
                          </a:solidFill>
                          <a:hlinkClick r:id="rId4"/>
                        </a:rPr>
                        <a:t>im2.iraq@sheltercluster.org</a:t>
                      </a:r>
                      <a:endParaRPr lang="en-GB" sz="1400" u="sng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u="sng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Cornelius Weira </a:t>
                      </a:r>
                      <a:r>
                        <a:rPr lang="en-GB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IOM</a:t>
                      </a:r>
                    </a:p>
                    <a:p>
                      <a:r>
                        <a:rPr lang="en-GB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 National Co-Chair - Centre and South  </a:t>
                      </a:r>
                    </a:p>
                    <a:p>
                      <a:r>
                        <a:rPr lang="en-GB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Mobile</a:t>
                      </a:r>
                      <a:r>
                        <a:rPr lang="en-GB" sz="14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+964 (0) 751 234 2548</a:t>
                      </a:r>
                    </a:p>
                    <a:p>
                      <a:r>
                        <a:rPr lang="en-GB" sz="1400" b="1" u="sng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coord4.iraq@sheltercluster.org</a:t>
                      </a:r>
                      <a:r>
                        <a:rPr lang="en-GB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GB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dirty="0" smtClean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ysClr val="windowText" lastClr="000000"/>
                          </a:solidFill>
                        </a:rPr>
                        <a:t>Michael </a:t>
                      </a:r>
                      <a:r>
                        <a:rPr lang="en-GB" sz="1400" b="1" dirty="0" err="1" smtClean="0">
                          <a:solidFill>
                            <a:sysClr val="windowText" lastClr="000000"/>
                          </a:solidFill>
                        </a:rPr>
                        <a:t>Gloeckle</a:t>
                      </a:r>
                      <a:r>
                        <a:rPr lang="en-GB" sz="1400" b="1" dirty="0" smtClean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GB" sz="1400" b="0" dirty="0" smtClean="0">
                          <a:solidFill>
                            <a:sysClr val="windowText" lastClr="000000"/>
                          </a:solidFill>
                        </a:rPr>
                        <a:t>- NRC</a:t>
                      </a:r>
                    </a:p>
                    <a:p>
                      <a:r>
                        <a:rPr lang="en-GB" sz="1400" b="0" dirty="0" smtClean="0">
                          <a:solidFill>
                            <a:sysClr val="windowText" lastClr="000000"/>
                          </a:solidFill>
                        </a:rPr>
                        <a:t>National Co-Chair - Technical Coordinator </a:t>
                      </a:r>
                    </a:p>
                    <a:p>
                      <a:r>
                        <a:rPr lang="en-GB" sz="1400" b="0" dirty="0" smtClean="0">
                          <a:solidFill>
                            <a:sysClr val="windowText" lastClr="000000"/>
                          </a:solidFill>
                        </a:rPr>
                        <a:t>+964 (0) 750 878 7793</a:t>
                      </a:r>
                    </a:p>
                    <a:p>
                      <a:r>
                        <a:rPr lang="en-GB" sz="1400" u="sng" dirty="0" smtClean="0">
                          <a:solidFill>
                            <a:sysClr val="windowText" lastClr="000000"/>
                          </a:solidFill>
                          <a:hlinkClick r:id="rId6"/>
                        </a:rPr>
                        <a:t>coord2.iraq@sheltercluster.org</a:t>
                      </a:r>
                      <a:endParaRPr lang="en-GB" sz="14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lang="en-US" sz="14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Shada Qahoush</a:t>
                      </a:r>
                      <a:r>
                        <a:rPr lang="en-GB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Catholic Relief Services</a:t>
                      </a:r>
                    </a:p>
                    <a:p>
                      <a:r>
                        <a:rPr lang="en-GB" sz="14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Ninewa</a:t>
                      </a:r>
                      <a:r>
                        <a:rPr lang="en-GB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&amp;</a:t>
                      </a:r>
                      <a:r>
                        <a:rPr lang="en-GB" sz="1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Mosul Focal Point</a:t>
                      </a:r>
                      <a:endParaRPr lang="en-GB" sz="1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+964 (0) 751 755 8451</a:t>
                      </a:r>
                    </a:p>
                    <a:p>
                      <a:r>
                        <a:rPr lang="en-GB" sz="1400" b="1" u="sng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coordroving.iraq@sheltercluster.org</a:t>
                      </a:r>
                      <a:endParaRPr lang="en-GB" sz="14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400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lang="en-GB" sz="140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0190" y="3811328"/>
            <a:ext cx="896095" cy="8960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0880" y="3913794"/>
            <a:ext cx="646080" cy="694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7934" y="4014371"/>
            <a:ext cx="622324" cy="5636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73922" y="3913794"/>
            <a:ext cx="685401" cy="69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0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lide Number Placeholder 3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F7C0B63-5F5C-DF46-A703-F9FE24BAC747}" type="slidenum">
              <a:rPr lang="en-GB">
                <a:solidFill>
                  <a:srgbClr val="7F1416"/>
                </a:solidFill>
              </a:rPr>
              <a:pPr eaLnBrk="1" hangingPunct="1"/>
              <a:t>20</a:t>
            </a:fld>
            <a:endParaRPr lang="en-GB" dirty="0">
              <a:solidFill>
                <a:srgbClr val="7F141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3654" y="4757650"/>
            <a:ext cx="606116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Calibri Light" panose="020F0302020204030204" pitchFamily="34" charset="0"/>
                <a:hlinkClick r:id="rId3"/>
              </a:rPr>
              <a:t>http://</a:t>
            </a:r>
            <a:r>
              <a:rPr lang="en-US" sz="1500" dirty="0" smtClean="0">
                <a:latin typeface="Calibri Light" panose="020F0302020204030204" pitchFamily="34" charset="0"/>
                <a:hlinkClick r:id="rId3"/>
              </a:rPr>
              <a:t>sheltercluster.org/response/iraq</a:t>
            </a:r>
            <a:r>
              <a:rPr lang="en-US" sz="1500" dirty="0" smtClean="0">
                <a:latin typeface="Calibri Light" panose="020F0302020204030204" pitchFamily="34" charset="0"/>
              </a:rPr>
              <a:t> </a:t>
            </a:r>
            <a:endParaRPr lang="en-US" sz="1500" dirty="0">
              <a:latin typeface="Calibri Light" panose="020F03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95" y="146690"/>
            <a:ext cx="90894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HOW TO REPORT?</a:t>
            </a:r>
            <a:endParaRPr lang="en-US" sz="3200" dirty="0" smtClean="0">
              <a:solidFill>
                <a:srgbClr val="0070C0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2" descr="C:\Users\UNHCRuser\Desktop\AI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7475"/>
            <a:ext cx="1752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4790" y="2760276"/>
            <a:ext cx="3018254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Activities and Indicators under Second line response</a:t>
            </a:r>
            <a:endParaRPr lang="en-US" sz="14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76784" y="4757650"/>
            <a:ext cx="5070804" cy="2462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7341">
              <a:defRPr/>
            </a:pPr>
            <a:r>
              <a:rPr lang="en-US" sz="1400" dirty="0" smtClean="0">
                <a:latin typeface="Calibri Light" panose="020F0302020204030204" pitchFamily="34" charset="0"/>
              </a:rPr>
              <a:t>Always SAVE your data before closing the window</a:t>
            </a:r>
            <a:endParaRPr lang="en-US" sz="1400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229600" y="4724400"/>
            <a:ext cx="735521" cy="31230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0" y="83190"/>
            <a:ext cx="9004877" cy="5013910"/>
            <a:chOff x="0" y="83190"/>
            <a:chExt cx="9004877" cy="5013910"/>
          </a:xfrm>
        </p:grpSpPr>
        <p:pic>
          <p:nvPicPr>
            <p:cNvPr id="11266" name="Picture 2" descr="C:\Users\mtia\Documents\20160131 Shelter Cluster IMO\# 2014-2016 HNO &amp; HRP\# 2017_HNO &amp; HRP\Update on 2017 planning\AI22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894" y="83190"/>
              <a:ext cx="8878983" cy="5013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" descr="C:\Users\mtia\Documents\20160131 Shelter Cluster IMO\11_Information Management Working Group\ActivityInfo\2017_AI_Indicators &amp; PPT\Capture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45462"/>
              <a:ext cx="2609385" cy="1352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76472" y="2745411"/>
            <a:ext cx="3018254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Activities and Indicators under Second line response</a:t>
            </a:r>
            <a:endParaRPr lang="en-US" sz="14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28466" y="4742785"/>
            <a:ext cx="5070804" cy="2462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7341">
              <a:defRPr/>
            </a:pPr>
            <a:r>
              <a:rPr lang="en-US" sz="1400" dirty="0" smtClean="0">
                <a:latin typeface="Calibri Light" panose="020F0302020204030204" pitchFamily="34" charset="0"/>
              </a:rPr>
              <a:t>Always SAVE your data before closing the window</a:t>
            </a:r>
            <a:endParaRPr lang="en-US" sz="1400" dirty="0">
              <a:latin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181282" y="4709535"/>
            <a:ext cx="735521" cy="31230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75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lide Number Placeholder 3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F7C0B63-5F5C-DF46-A703-F9FE24BAC747}" type="slidenum">
              <a:rPr lang="en-GB">
                <a:solidFill>
                  <a:srgbClr val="7F1416"/>
                </a:solidFill>
              </a:rPr>
              <a:pPr eaLnBrk="1" hangingPunct="1"/>
              <a:t>21</a:t>
            </a:fld>
            <a:endParaRPr lang="en-GB" dirty="0">
              <a:solidFill>
                <a:srgbClr val="7F141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3654" y="4757650"/>
            <a:ext cx="606116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Calibri Light" panose="020F0302020204030204" pitchFamily="34" charset="0"/>
                <a:hlinkClick r:id="rId3"/>
              </a:rPr>
              <a:t>http://</a:t>
            </a:r>
            <a:r>
              <a:rPr lang="en-US" sz="1500" dirty="0" smtClean="0">
                <a:latin typeface="Calibri Light" panose="020F0302020204030204" pitchFamily="34" charset="0"/>
                <a:hlinkClick r:id="rId3"/>
              </a:rPr>
              <a:t>sheltercluster.org/response/iraq</a:t>
            </a:r>
            <a:r>
              <a:rPr lang="en-US" sz="1500" dirty="0" smtClean="0">
                <a:latin typeface="Calibri Light" panose="020F0302020204030204" pitchFamily="34" charset="0"/>
              </a:rPr>
              <a:t> </a:t>
            </a:r>
            <a:endParaRPr lang="en-US" sz="1500" dirty="0">
              <a:latin typeface="Calibri Light" panose="020F03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95" y="146690"/>
            <a:ext cx="90894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HOW TO REPORT?</a:t>
            </a:r>
            <a:endParaRPr lang="en-US" sz="3200" dirty="0" smtClean="0">
              <a:solidFill>
                <a:srgbClr val="0070C0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2" descr="C:\Users\UNHCRuser\Desktop\AI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7475"/>
            <a:ext cx="1752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 descr="C:\Users\mtia\Documents\20160131 Shelter Cluster IMO\# 2014-2016 HNO &amp; HRP\# 2017_HNO &amp; HRP\Update on 2017 planning\AI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2" y="115002"/>
            <a:ext cx="8906566" cy="494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8853" y="3112217"/>
            <a:ext cx="2883452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Activities and Indicators under Full cluster response</a:t>
            </a:r>
            <a:endParaRPr lang="en-US" sz="14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7163" y="4291829"/>
            <a:ext cx="4899428" cy="2762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7341">
              <a:defRPr/>
            </a:pPr>
            <a:r>
              <a:rPr lang="en-US" sz="1400" dirty="0" smtClean="0">
                <a:latin typeface="Calibri Light" panose="020F0302020204030204" pitchFamily="34" charset="0"/>
              </a:rPr>
              <a:t>Always SAVE your data before closing the window</a:t>
            </a:r>
            <a:endParaRPr lang="en-US" sz="1400" dirty="0">
              <a:latin typeface="Calibri Light" panose="020F03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84266" y="4272170"/>
            <a:ext cx="735521" cy="31230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3" descr="C:\Users\mtia\Documents\20160131 Shelter Cluster IMO\11_Information Management Working Group\ActivityInfo\2017_AI_Indicators &amp; PPT\Captur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7736"/>
            <a:ext cx="2074127" cy="108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96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lide Number Placeholder 3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F7C0B63-5F5C-DF46-A703-F9FE24BAC747}" type="slidenum">
              <a:rPr lang="en-GB">
                <a:solidFill>
                  <a:srgbClr val="7F1416"/>
                </a:solidFill>
              </a:rPr>
              <a:pPr eaLnBrk="1" hangingPunct="1"/>
              <a:t>22</a:t>
            </a:fld>
            <a:endParaRPr lang="en-GB" dirty="0">
              <a:solidFill>
                <a:srgbClr val="7F141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3654" y="4757650"/>
            <a:ext cx="606116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Calibri Light" panose="020F0302020204030204" pitchFamily="34" charset="0"/>
                <a:hlinkClick r:id="rId3"/>
              </a:rPr>
              <a:t>http://</a:t>
            </a:r>
            <a:r>
              <a:rPr lang="en-US" sz="1500" dirty="0" smtClean="0">
                <a:latin typeface="Calibri Light" panose="020F0302020204030204" pitchFamily="34" charset="0"/>
                <a:hlinkClick r:id="rId3"/>
              </a:rPr>
              <a:t>sheltercluster.org/response/iraq</a:t>
            </a:r>
            <a:r>
              <a:rPr lang="en-US" sz="1500" dirty="0" smtClean="0">
                <a:latin typeface="Calibri Light" panose="020F0302020204030204" pitchFamily="34" charset="0"/>
              </a:rPr>
              <a:t> </a:t>
            </a:r>
            <a:endParaRPr lang="en-US" sz="1500" dirty="0">
              <a:latin typeface="Calibri Light" panose="020F03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95" y="146690"/>
            <a:ext cx="90894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HOW TO REPORT?</a:t>
            </a:r>
            <a:endParaRPr lang="en-US" sz="3200" dirty="0" smtClean="0">
              <a:solidFill>
                <a:srgbClr val="0070C0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2" descr="C:\Users\UNHCRuser\Desktop\AI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7475"/>
            <a:ext cx="1752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887895" y="1614373"/>
            <a:ext cx="7361583" cy="11023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defTabSz="957341">
              <a:buFont typeface="+mj-lt"/>
              <a:buAutoNum type="arabicPeriod" startAt="3"/>
              <a:defRPr/>
            </a:pPr>
            <a:r>
              <a:rPr lang="en-US" sz="1400" dirty="0" smtClean="0">
                <a:latin typeface="Calibri Light" panose="020F0302020204030204" pitchFamily="34" charset="0"/>
              </a:rPr>
              <a:t>If any challenges with your access or data entry, please liaise with your respective Cluster Information Management Officer. </a:t>
            </a:r>
          </a:p>
          <a:p>
            <a:pPr marL="342900" indent="-342900" defTabSz="957341">
              <a:buFont typeface="+mj-lt"/>
              <a:buAutoNum type="arabicPeriod" startAt="3"/>
              <a:defRPr/>
            </a:pPr>
            <a:r>
              <a:rPr lang="en-US" sz="1400" dirty="0" smtClean="0">
                <a:latin typeface="Calibri Light" panose="020F0302020204030204" pitchFamily="34" charset="0"/>
              </a:rPr>
              <a:t> We’re open to suggestions or bilateral discussions to improve our reporting to better reflect your interventions.</a:t>
            </a:r>
            <a:endParaRPr lang="en-US" sz="1400" dirty="0">
              <a:latin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12" y="3168186"/>
            <a:ext cx="90894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THANKS FOR YOUR CONTRIBUTIONS</a:t>
            </a:r>
            <a:endParaRPr lang="en-US" sz="3200" dirty="0" smtClean="0">
              <a:solidFill>
                <a:srgbClr val="0070C0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66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31901"/>
            <a:ext cx="8229600" cy="3806283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 Light" panose="020F0302020204030204" pitchFamily="34" charset="0"/>
              </a:rPr>
              <a:t>AUBs /IDPs evictions, Kirkuk and </a:t>
            </a:r>
            <a:r>
              <a:rPr lang="en-US" sz="2000" dirty="0" smtClean="0">
                <a:latin typeface="Calibri Light" panose="020F0302020204030204" pitchFamily="34" charset="0"/>
              </a:rPr>
              <a:t>Tikrit</a:t>
            </a:r>
          </a:p>
          <a:p>
            <a:pPr lvl="1"/>
            <a:endParaRPr lang="en-US" sz="1600" dirty="0">
              <a:latin typeface="Calibri Light" panose="020F0302020204030204" pitchFamily="34" charset="0"/>
            </a:endParaRPr>
          </a:p>
          <a:p>
            <a:pPr lvl="1"/>
            <a:r>
              <a:rPr lang="en-US" sz="1600" dirty="0" smtClean="0">
                <a:latin typeface="Calibri Light" panose="020F0302020204030204" pitchFamily="34" charset="0"/>
              </a:rPr>
              <a:t>Reports of evictions of IDPs living in AUBs /Out of Camp have been received by the Cluster ; government is moving all evicted  IDPs to Al Shahama and Al Alam 3MODM Camps. </a:t>
            </a:r>
          </a:p>
          <a:p>
            <a:pPr lvl="1"/>
            <a:r>
              <a:rPr lang="en-US" sz="1600" dirty="0" smtClean="0">
                <a:latin typeface="Calibri Light" panose="020F0302020204030204" pitchFamily="34" charset="0"/>
              </a:rPr>
              <a:t>A total of 20,000 Individuals will be affected in Tikrit alone.</a:t>
            </a:r>
          </a:p>
          <a:p>
            <a:pPr lvl="1"/>
            <a:r>
              <a:rPr lang="en-US" sz="1600" dirty="0" smtClean="0">
                <a:latin typeface="Calibri Light" panose="020F0302020204030204" pitchFamily="34" charset="0"/>
              </a:rPr>
              <a:t>IDPs living in Dream city , Qaddissiya and Shakalaw among those to be evicted </a:t>
            </a:r>
          </a:p>
          <a:p>
            <a:pPr lvl="1"/>
            <a:r>
              <a:rPr lang="en-US" sz="1600" dirty="0" smtClean="0">
                <a:latin typeface="Calibri Light" panose="020F0302020204030204" pitchFamily="34" charset="0"/>
              </a:rPr>
              <a:t>A 10 day notice was given, OCHA engaged the local authorities and some flexibility on the deadline has been agreed.</a:t>
            </a:r>
          </a:p>
          <a:p>
            <a:pPr lvl="1"/>
            <a:r>
              <a:rPr lang="en-US" sz="1600" dirty="0" smtClean="0">
                <a:latin typeface="Calibri Light" panose="020F0302020204030204" pitchFamily="34" charset="0"/>
              </a:rPr>
              <a:t>Similar evictions taking place in Kirkuk</a:t>
            </a:r>
          </a:p>
          <a:p>
            <a:pPr lvl="1"/>
            <a:r>
              <a:rPr lang="en-US" sz="1600" dirty="0" smtClean="0">
                <a:latin typeface="Calibri Light" panose="020F0302020204030204" pitchFamily="34" charset="0"/>
              </a:rPr>
              <a:t>Colleagues in Kirkuk to provide regular updates on numbers and areas affected. </a:t>
            </a:r>
          </a:p>
          <a:p>
            <a:endParaRPr lang="en-US" sz="2000" dirty="0">
              <a:latin typeface="Calibri Light" panose="020F0302020204030204" pitchFamily="34" charset="0"/>
            </a:endParaRPr>
          </a:p>
          <a:p>
            <a:endParaRPr lang="en-US" sz="2000" dirty="0">
              <a:latin typeface="Calibri Light" panose="020F0302020204030204" pitchFamily="34" charset="0"/>
            </a:endParaRPr>
          </a:p>
          <a:p>
            <a:endParaRPr lang="en-US" sz="2000" dirty="0">
              <a:latin typeface="Calibri Light" panose="020F03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23</a:t>
            </a:fld>
            <a:endParaRPr lang="en-GB">
              <a:latin typeface="Calibri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88272" y="139955"/>
            <a:ext cx="8198528" cy="4208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4314C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algn="l"/>
            <a:r>
              <a:rPr lang="en-GB" sz="2400" b="0" dirty="0" smtClean="0">
                <a:latin typeface="Calibri Light" panose="020F0302020204030204" pitchFamily="34" charset="0"/>
              </a:rPr>
              <a:t>4.	</a:t>
            </a:r>
            <a:r>
              <a:rPr lang="en-GB" sz="2400" b="0" dirty="0">
                <a:solidFill>
                  <a:srgbClr val="0070C0"/>
                </a:solidFill>
                <a:latin typeface="Calibri Light" panose="020F0302020204030204" pitchFamily="34" charset="0"/>
              </a:rPr>
              <a:t>Key Issues </a:t>
            </a:r>
            <a:r>
              <a:rPr lang="en-US" sz="2400" b="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 </a:t>
            </a:r>
            <a:endParaRPr lang="en-GB" sz="2400" b="0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70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latin typeface="Calibri Light" panose="020F0302020204030204" pitchFamily="34" charset="0"/>
              </a:rPr>
              <a:t>Summer kits </a:t>
            </a:r>
            <a:r>
              <a:rPr lang="en-US" sz="2000" dirty="0" smtClean="0">
                <a:latin typeface="Calibri Light" panose="020F0302020204030204" pitchFamily="34" charset="0"/>
              </a:rPr>
              <a:t>Plans</a:t>
            </a:r>
          </a:p>
          <a:p>
            <a:pPr marL="0" indent="0">
              <a:buNone/>
            </a:pPr>
            <a:endParaRPr lang="en-US" sz="2000" dirty="0">
              <a:latin typeface="Calibri Light" panose="020F0302020204030204" pitchFamily="34" charset="0"/>
            </a:endParaRPr>
          </a:p>
          <a:p>
            <a:pPr marL="742950" lvl="2" indent="-342900"/>
            <a:r>
              <a:rPr lang="en-US" sz="1600" dirty="0" smtClean="0">
                <a:latin typeface="Calibri Light" panose="020F0302020204030204" pitchFamily="34" charset="0"/>
              </a:rPr>
              <a:t>Partners are reminded to  </a:t>
            </a:r>
            <a:r>
              <a:rPr lang="en-US" sz="1600" dirty="0">
                <a:latin typeface="Calibri Light" panose="020F0302020204030204" pitchFamily="34" charset="0"/>
              </a:rPr>
              <a:t>get </a:t>
            </a:r>
            <a:r>
              <a:rPr lang="en-US" sz="1600" dirty="0" smtClean="0">
                <a:latin typeface="Calibri Light" panose="020F0302020204030204" pitchFamily="34" charset="0"/>
              </a:rPr>
              <a:t>ready with the summer plans . </a:t>
            </a:r>
            <a:r>
              <a:rPr lang="en-US" sz="1600" dirty="0">
                <a:latin typeface="Calibri Light" panose="020F0302020204030204" pitchFamily="34" charset="0"/>
              </a:rPr>
              <a:t>Once the window is open in AI </a:t>
            </a:r>
            <a:r>
              <a:rPr lang="en-US" sz="1600" dirty="0" smtClean="0">
                <a:latin typeface="Calibri Light" panose="020F0302020204030204" pitchFamily="34" charset="0"/>
              </a:rPr>
              <a:t>Partners will  </a:t>
            </a:r>
            <a:r>
              <a:rPr lang="en-US" sz="1600" dirty="0">
                <a:latin typeface="Calibri Light" panose="020F0302020204030204" pitchFamily="34" charset="0"/>
              </a:rPr>
              <a:t>upload </a:t>
            </a:r>
            <a:r>
              <a:rPr lang="en-US" sz="1600" dirty="0" smtClean="0">
                <a:latin typeface="Calibri Light" panose="020F0302020204030204" pitchFamily="34" charset="0"/>
              </a:rPr>
              <a:t>the plans. </a:t>
            </a:r>
          </a:p>
          <a:p>
            <a:pPr marL="400050" lvl="2" indent="0">
              <a:buNone/>
            </a:pPr>
            <a:endParaRPr lang="en-US" sz="1600" dirty="0" smtClean="0">
              <a:latin typeface="Calibri Light" panose="020F0302020204030204" pitchFamily="34" charset="0"/>
            </a:endParaRPr>
          </a:p>
          <a:p>
            <a:pPr marL="742950" lvl="2" indent="-342900"/>
            <a:r>
              <a:rPr lang="en-US" sz="1600" dirty="0" smtClean="0">
                <a:latin typeface="Calibri Light" panose="020F0302020204030204" pitchFamily="34" charset="0"/>
              </a:rPr>
              <a:t>Partners who have not submitted names of two focal points from your organization for access to the activity info , please do so asap.</a:t>
            </a:r>
          </a:p>
          <a:p>
            <a:pPr marL="400050" lvl="2" indent="0">
              <a:buNone/>
            </a:pPr>
            <a:endParaRPr lang="en-US" sz="1600" dirty="0">
              <a:latin typeface="Calibri Light" panose="020F0302020204030204" pitchFamily="34" charset="0"/>
            </a:endParaRPr>
          </a:p>
          <a:p>
            <a:pPr marL="400050" lvl="2" indent="0">
              <a:buNone/>
            </a:pPr>
            <a:endParaRPr lang="en-US" sz="1600" dirty="0">
              <a:latin typeface="Calibri Light" panose="020F03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24</a:t>
            </a:fld>
            <a:endParaRPr lang="en-GB">
              <a:latin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88272" y="139955"/>
            <a:ext cx="8198528" cy="4208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4314C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algn="l"/>
            <a:r>
              <a:rPr lang="en-GB" sz="2400" b="0" dirty="0" smtClean="0">
                <a:latin typeface="Calibri Light" panose="020F0302020204030204" pitchFamily="34" charset="0"/>
              </a:rPr>
              <a:t>4.	</a:t>
            </a:r>
            <a:r>
              <a:rPr lang="en-GB" sz="2400" b="0" dirty="0">
                <a:solidFill>
                  <a:srgbClr val="0070C0"/>
                </a:solidFill>
                <a:latin typeface="Calibri Light" panose="020F0302020204030204" pitchFamily="34" charset="0"/>
              </a:rPr>
              <a:t>Key Issues </a:t>
            </a:r>
            <a:r>
              <a:rPr lang="en-US" sz="2400" b="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 </a:t>
            </a:r>
            <a:endParaRPr lang="en-GB" sz="2400" b="0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61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24365"/>
            <a:ext cx="8229600" cy="3394472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 Light" panose="020F0302020204030204" pitchFamily="34" charset="0"/>
              </a:rPr>
              <a:t>Anbar </a:t>
            </a:r>
            <a:r>
              <a:rPr lang="en-US" sz="2000" dirty="0" smtClean="0">
                <a:latin typeface="Calibri Light" panose="020F0302020204030204" pitchFamily="34" charset="0"/>
              </a:rPr>
              <a:t>– AAF Mission </a:t>
            </a:r>
            <a:r>
              <a:rPr lang="en-US" sz="2000" dirty="0">
                <a:latin typeface="Calibri Light" panose="020F0302020204030204" pitchFamily="34" charset="0"/>
              </a:rPr>
              <a:t>– observations, </a:t>
            </a:r>
            <a:r>
              <a:rPr lang="en-US" sz="2000" dirty="0" smtClean="0">
                <a:latin typeface="Calibri Light" panose="020F0302020204030204" pitchFamily="34" charset="0"/>
              </a:rPr>
              <a:t>pictures</a:t>
            </a:r>
          </a:p>
          <a:p>
            <a:pPr lvl="1"/>
            <a:r>
              <a:rPr lang="en-US" sz="1600" dirty="0" smtClean="0">
                <a:latin typeface="Calibri Light" panose="020F0302020204030204" pitchFamily="34" charset="0"/>
              </a:rPr>
              <a:t>Some IDPs living out of Camp did not receive winterization support despite receiving the same assistance last season- these are IDPs living in AAF . The IDPs are living in the self settled arrangements in the community and religious buildings . </a:t>
            </a:r>
            <a:endParaRPr lang="en-US" sz="1600" dirty="0">
              <a:latin typeface="Calibri Light" panose="020F0302020204030204" pitchFamily="34" charset="0"/>
            </a:endParaRPr>
          </a:p>
          <a:p>
            <a:pPr lvl="1"/>
            <a:r>
              <a:rPr lang="en-US" sz="1600" dirty="0" smtClean="0">
                <a:latin typeface="Calibri Light" panose="020F0302020204030204" pitchFamily="34" charset="0"/>
              </a:rPr>
              <a:t>The Mission visited 33 Families ( 218 individuals) from </a:t>
            </a:r>
            <a:r>
              <a:rPr lang="en-US" sz="1600" dirty="0" err="1" smtClean="0">
                <a:latin typeface="Calibri Light" panose="020F0302020204030204" pitchFamily="34" charset="0"/>
              </a:rPr>
              <a:t>Jofa</a:t>
            </a:r>
            <a:r>
              <a:rPr lang="en-US" sz="1600" dirty="0" smtClean="0">
                <a:latin typeface="Calibri Light" panose="020F0302020204030204" pitchFamily="34" charset="0"/>
              </a:rPr>
              <a:t> </a:t>
            </a:r>
            <a:r>
              <a:rPr lang="en-US" sz="1600" dirty="0" err="1" smtClean="0">
                <a:latin typeface="Calibri Light" panose="020F0302020204030204" pitchFamily="34" charset="0"/>
              </a:rPr>
              <a:t>Sahra</a:t>
            </a:r>
            <a:r>
              <a:rPr lang="en-US" sz="1600" dirty="0" smtClean="0">
                <a:latin typeface="Calibri Light" panose="020F0302020204030204" pitchFamily="34" charset="0"/>
              </a:rPr>
              <a:t> and </a:t>
            </a:r>
            <a:r>
              <a:rPr lang="en-US" sz="1600" dirty="0" err="1" smtClean="0">
                <a:latin typeface="Calibri Light" panose="020F0302020204030204" pitchFamily="34" charset="0"/>
              </a:rPr>
              <a:t>Zobar</a:t>
            </a:r>
            <a:r>
              <a:rPr lang="en-US" sz="1600" dirty="0" smtClean="0">
                <a:latin typeface="Calibri Light" panose="020F0302020204030204" pitchFamily="34" charset="0"/>
              </a:rPr>
              <a:t> close to West of Baghdad. The families have lived in this location since 2014. </a:t>
            </a:r>
          </a:p>
          <a:p>
            <a:pPr lvl="1"/>
            <a:r>
              <a:rPr lang="en-US" sz="1600" dirty="0" smtClean="0">
                <a:latin typeface="Calibri Light" panose="020F0302020204030204" pitchFamily="34" charset="0"/>
              </a:rPr>
              <a:t>IOM has supported these families with NFIs , six months ago, SOKs and shelter upgrades</a:t>
            </a:r>
          </a:p>
          <a:p>
            <a:pPr lvl="1"/>
            <a:r>
              <a:rPr lang="en-US" sz="1600" dirty="0" smtClean="0">
                <a:latin typeface="Calibri Light" panose="020F0302020204030204" pitchFamily="34" charset="0"/>
              </a:rPr>
              <a:t>Further support is needed  on Shelter upgrades ( especially on roofing , doors and lighting ) and summer Kits </a:t>
            </a:r>
          </a:p>
          <a:p>
            <a:pPr lvl="1"/>
            <a:r>
              <a:rPr lang="en-US" sz="1600" dirty="0" smtClean="0">
                <a:latin typeface="Calibri Light" panose="020F0302020204030204" pitchFamily="34" charset="0"/>
              </a:rPr>
              <a:t>Electrical wiring has been improved in camps under IOM in AAF</a:t>
            </a:r>
          </a:p>
          <a:p>
            <a:pPr lvl="1"/>
            <a:r>
              <a:rPr lang="en-US" sz="1600" dirty="0" smtClean="0">
                <a:latin typeface="Calibri Light" panose="020F0302020204030204" pitchFamily="34" charset="0"/>
              </a:rPr>
              <a:t>CRS is doing T-Shelters , questions on beneficiary selection. </a:t>
            </a:r>
          </a:p>
          <a:p>
            <a:pPr lvl="1"/>
            <a:endParaRPr lang="en-US" sz="1600" dirty="0">
              <a:latin typeface="Calibri Light" panose="020F03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25</a:t>
            </a:fld>
            <a:endParaRPr lang="en-GB">
              <a:latin typeface="Calibri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88272" y="139955"/>
            <a:ext cx="8198528" cy="4208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4314C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algn="l"/>
            <a:r>
              <a:rPr lang="en-GB" sz="2400" b="0" dirty="0" smtClean="0">
                <a:latin typeface="Calibri Light" panose="020F0302020204030204" pitchFamily="34" charset="0"/>
              </a:rPr>
              <a:t>4.	</a:t>
            </a:r>
            <a:r>
              <a:rPr lang="en-GB" sz="2400" b="0" dirty="0">
                <a:solidFill>
                  <a:srgbClr val="0070C0"/>
                </a:solidFill>
                <a:latin typeface="Calibri Light" panose="020F0302020204030204" pitchFamily="34" charset="0"/>
              </a:rPr>
              <a:t>Key Issues </a:t>
            </a:r>
            <a:r>
              <a:rPr lang="en-US" sz="2400" b="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 </a:t>
            </a:r>
            <a:endParaRPr lang="en-GB" sz="2400" b="0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19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200" b="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AAF -Mission Pictures </a:t>
            </a:r>
            <a:endParaRPr lang="en-US" sz="3200" b="0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26</a:t>
            </a:fld>
            <a:endParaRPr lang="en-GB"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15" y="1063228"/>
            <a:ext cx="4837190" cy="3048978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162" y="857207"/>
            <a:ext cx="3999146" cy="2438885"/>
          </a:xfrm>
        </p:spPr>
      </p:pic>
      <p:sp>
        <p:nvSpPr>
          <p:cNvPr id="11" name="TextBox 10"/>
          <p:cNvSpPr txBox="1"/>
          <p:nvPr/>
        </p:nvSpPr>
        <p:spPr>
          <a:xfrm>
            <a:off x="5730861" y="3411613"/>
            <a:ext cx="26688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Shelter for IDPs out of Camp In AAF </a:t>
            </a:r>
            <a:endParaRPr lang="en-US" sz="1200" dirty="0"/>
          </a:p>
        </p:txBody>
      </p:sp>
      <p:sp>
        <p:nvSpPr>
          <p:cNvPr id="3" name="Rectangle 2"/>
          <p:cNvSpPr/>
          <p:nvPr/>
        </p:nvSpPr>
        <p:spPr>
          <a:xfrm>
            <a:off x="221279" y="413858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Roof from inside one of the shelters for IDPS out of camp in AAF</a:t>
            </a:r>
          </a:p>
        </p:txBody>
      </p:sp>
    </p:spTree>
    <p:extLst>
      <p:ext uri="{BB962C8B-B14F-4D97-AF65-F5344CB8AC3E}">
        <p14:creationId xmlns:p14="http://schemas.microsoft.com/office/powerpoint/2010/main" val="291027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0" dirty="0">
                <a:solidFill>
                  <a:srgbClr val="0070C0"/>
                </a:solidFill>
                <a:latin typeface="Calibri Light" panose="020F0302020204030204" pitchFamily="34" charset="0"/>
              </a:rPr>
              <a:t>AAF -Mission Pictures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66" y="1063228"/>
            <a:ext cx="3757610" cy="249691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27</a:t>
            </a:fld>
            <a:endParaRPr lang="en-GB"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0466" y="3635342"/>
            <a:ext cx="3757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Previously these cables were laying on ground- IOM has raised them on electrical poles with circuit breakers  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969" y="1057541"/>
            <a:ext cx="3778461" cy="25787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97572" y="3657597"/>
            <a:ext cx="3694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SRS’  T-Shelters in AAF – as part of tent replacement 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009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88272" y="891794"/>
            <a:ext cx="8229600" cy="3394472"/>
          </a:xfrm>
        </p:spPr>
        <p:txBody>
          <a:bodyPr/>
          <a:lstStyle/>
          <a:p>
            <a:r>
              <a:rPr lang="en-US" sz="1800" dirty="0">
                <a:latin typeface="Calibri Light" panose="020F0302020204030204" pitchFamily="34" charset="0"/>
              </a:rPr>
              <a:t>Shelter interventions for returnees in critical shelter in Anbar and Diyala – Partner </a:t>
            </a:r>
            <a:r>
              <a:rPr lang="en-US" sz="1800" dirty="0" smtClean="0">
                <a:latin typeface="Calibri Light" panose="020F0302020204030204" pitchFamily="34" charset="0"/>
              </a:rPr>
              <a:t>input</a:t>
            </a:r>
          </a:p>
          <a:p>
            <a:pPr marL="0" indent="0">
              <a:buNone/>
            </a:pPr>
            <a:endParaRPr lang="en-US" sz="1800" dirty="0">
              <a:latin typeface="Calibri Light" panose="020F0302020204030204" pitchFamily="34" charset="0"/>
            </a:endParaRPr>
          </a:p>
          <a:p>
            <a:r>
              <a:rPr lang="en-US" sz="1800" dirty="0">
                <a:latin typeface="Calibri Light" panose="020F0302020204030204" pitchFamily="34" charset="0"/>
              </a:rPr>
              <a:t>Winterization Updates – winter top up and </a:t>
            </a:r>
            <a:r>
              <a:rPr lang="en-US" sz="1800" dirty="0" smtClean="0">
                <a:latin typeface="Calibri Light" panose="020F0302020204030204" pitchFamily="34" charset="0"/>
              </a:rPr>
              <a:t>Kerosene</a:t>
            </a:r>
          </a:p>
          <a:p>
            <a:pPr marL="0" indent="0">
              <a:buNone/>
            </a:pPr>
            <a:endParaRPr lang="en-US" sz="1800" dirty="0">
              <a:latin typeface="Calibri Light" panose="020F0302020204030204" pitchFamily="34" charset="0"/>
            </a:endParaRPr>
          </a:p>
          <a:p>
            <a:r>
              <a:rPr lang="en-US" sz="1800" dirty="0">
                <a:latin typeface="Calibri Light" panose="020F0302020204030204" pitchFamily="34" charset="0"/>
              </a:rPr>
              <a:t>Tent Replacement </a:t>
            </a:r>
            <a:r>
              <a:rPr lang="en-US" sz="1800" dirty="0" smtClean="0">
                <a:latin typeface="Calibri Light" panose="020F0302020204030204" pitchFamily="34" charset="0"/>
              </a:rPr>
              <a:t>Updates</a:t>
            </a:r>
          </a:p>
          <a:p>
            <a:pPr marL="0" indent="0">
              <a:buNone/>
            </a:pPr>
            <a:endParaRPr lang="en-US" sz="1800" dirty="0">
              <a:latin typeface="Calibri Light" panose="020F0302020204030204" pitchFamily="34" charset="0"/>
            </a:endParaRPr>
          </a:p>
          <a:p>
            <a:r>
              <a:rPr lang="en-US" sz="1800" dirty="0">
                <a:latin typeface="Calibri Light" panose="020F0302020204030204" pitchFamily="34" charset="0"/>
              </a:rPr>
              <a:t>Anbar governorate camp closures updates.</a:t>
            </a:r>
          </a:p>
          <a:p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8272" y="139955"/>
            <a:ext cx="8198528" cy="4208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4314C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algn="l"/>
            <a:r>
              <a:rPr lang="en-GB" sz="2400" b="0" dirty="0">
                <a:latin typeface="Calibri Light" panose="020F0302020204030204" pitchFamily="34" charset="0"/>
              </a:rPr>
              <a:t>5</a:t>
            </a:r>
            <a:r>
              <a:rPr lang="en-GB" sz="2400" b="0" dirty="0" smtClean="0">
                <a:latin typeface="Calibri Light" panose="020F0302020204030204" pitchFamily="34" charset="0"/>
              </a:rPr>
              <a:t>.	</a:t>
            </a:r>
            <a:r>
              <a:rPr lang="en-GB" sz="2400" b="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Governorates </a:t>
            </a:r>
            <a:r>
              <a:rPr lang="en-US" sz="2400" b="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updates</a:t>
            </a:r>
            <a:endParaRPr lang="en-GB" sz="2400" b="0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2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/>
              <a:pPr/>
              <a:t>29</a:t>
            </a:fld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486" y="251111"/>
            <a:ext cx="6575904" cy="435396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88272" y="178926"/>
            <a:ext cx="8198528" cy="4208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4314C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algn="l"/>
            <a:r>
              <a:rPr lang="en-GB" sz="2400" b="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6.	AOB</a:t>
            </a:r>
            <a:endParaRPr lang="en-GB" sz="2400" b="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56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3</a:t>
            </a:fld>
            <a:endParaRPr lang="en-GB">
              <a:latin typeface="Calibri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146912"/>
            <a:ext cx="8118629" cy="3648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4314C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457200" indent="-457200" algn="l">
              <a:buFont typeface="+mj-lt"/>
              <a:buAutoNum type="arabicPeriod"/>
            </a:pPr>
            <a:r>
              <a:rPr lang="en-GB" sz="2000" b="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Review </a:t>
            </a:r>
            <a:r>
              <a:rPr lang="en-GB" sz="2000" b="0" dirty="0">
                <a:solidFill>
                  <a:schemeClr val="tx1"/>
                </a:solidFill>
                <a:latin typeface="Calibri Light" panose="020F0302020204030204" pitchFamily="34" charset="0"/>
              </a:rPr>
              <a:t>of action points from previous meeting </a:t>
            </a:r>
            <a:endParaRPr lang="en-US" sz="2000" b="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Content Placeholder 6"/>
          <p:cNvSpPr>
            <a:spLocks noGrp="1"/>
          </p:cNvSpPr>
          <p:nvPr>
            <p:ph idx="1"/>
          </p:nvPr>
        </p:nvSpPr>
        <p:spPr>
          <a:xfrm>
            <a:off x="650489" y="736301"/>
            <a:ext cx="8229600" cy="385864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Calibri Light" panose="020F0302020204030204" pitchFamily="34" charset="0"/>
              </a:rPr>
              <a:t>Share distribution plans with Shelter and NFI Cluster </a:t>
            </a:r>
            <a:r>
              <a:rPr lang="en-US" sz="1600" dirty="0" smtClean="0">
                <a:latin typeface="Calibri Light" panose="020F0302020204030204" pitchFamily="34" charset="0"/>
              </a:rPr>
              <a:t>IMO – </a:t>
            </a:r>
            <a:r>
              <a:rPr lang="en-US" sz="16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Ongoing </a:t>
            </a:r>
            <a:endParaRPr lang="en-US" sz="1600" dirty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latin typeface="Calibri Light" panose="020F0302020204030204" pitchFamily="34" charset="0"/>
              </a:rPr>
              <a:t>Share two names of persons from each partner with IMO to be granted access to </a:t>
            </a:r>
            <a:r>
              <a:rPr lang="en-US" sz="1600" dirty="0" smtClean="0">
                <a:latin typeface="Calibri Light" panose="020F0302020204030204" pitchFamily="34" charset="0"/>
              </a:rPr>
              <a:t>A.I - </a:t>
            </a:r>
            <a:r>
              <a:rPr lang="en-US" sz="16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Ongoing</a:t>
            </a:r>
            <a:endParaRPr lang="en-US" sz="1600" dirty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latin typeface="Calibri Light" panose="020F0302020204030204" pitchFamily="34" charset="0"/>
              </a:rPr>
              <a:t>Share  link with  Partners of NFI guidelines Vs 11 for comments in  cluster meeting minutes </a:t>
            </a:r>
            <a:r>
              <a:rPr lang="en-US" sz="1600" dirty="0" smtClean="0">
                <a:latin typeface="Calibri Light" panose="020F0302020204030204" pitchFamily="34" charset="0"/>
              </a:rPr>
              <a:t>-</a:t>
            </a:r>
            <a:r>
              <a:rPr lang="en-US" sz="16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Done</a:t>
            </a:r>
            <a:endParaRPr lang="en-US" sz="1600" dirty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latin typeface="Calibri Light" panose="020F0302020204030204" pitchFamily="34" charset="0"/>
              </a:rPr>
              <a:t>Share IMC/IRC January 2017 report on Anbar </a:t>
            </a:r>
            <a:r>
              <a:rPr lang="en-US" sz="1600" dirty="0" smtClean="0">
                <a:latin typeface="Calibri Light" panose="020F0302020204030204" pitchFamily="34" charset="0"/>
              </a:rPr>
              <a:t>-</a:t>
            </a:r>
            <a:r>
              <a:rPr lang="en-US" sz="16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Done</a:t>
            </a:r>
            <a:endParaRPr lang="en-US" sz="1600" dirty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latin typeface="Calibri Light" panose="020F0302020204030204" pitchFamily="34" charset="0"/>
              </a:rPr>
              <a:t>Provide AAF camp nomenclature to CRS </a:t>
            </a:r>
            <a:r>
              <a:rPr lang="en-US" sz="1600" dirty="0" smtClean="0">
                <a:latin typeface="Calibri Light" panose="020F0302020204030204" pitchFamily="34" charset="0"/>
              </a:rPr>
              <a:t>- </a:t>
            </a:r>
            <a:r>
              <a:rPr lang="en-US" sz="16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Done</a:t>
            </a:r>
            <a:endParaRPr lang="en-US" sz="1600" dirty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latin typeface="Calibri Light" panose="020F0302020204030204" pitchFamily="34" charset="0"/>
              </a:rPr>
              <a:t>Provide list of latest Kerosene and CRI distributions to Cluster </a:t>
            </a:r>
            <a:r>
              <a:rPr lang="en-US" sz="16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-Done</a:t>
            </a:r>
            <a:endParaRPr lang="en-US" sz="1600" dirty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latin typeface="Calibri Light" panose="020F0302020204030204" pitchFamily="34" charset="0"/>
              </a:rPr>
              <a:t>Provide list of MODM distribution and tent replacement to </a:t>
            </a:r>
            <a:r>
              <a:rPr lang="en-US" sz="1600" dirty="0" smtClean="0">
                <a:latin typeface="Calibri Light" panose="020F0302020204030204" pitchFamily="34" charset="0"/>
              </a:rPr>
              <a:t>Cluster –</a:t>
            </a:r>
            <a:r>
              <a:rPr lang="en-US" sz="16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Not Received yet</a:t>
            </a:r>
            <a:endParaRPr lang="en-US" sz="160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96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30</a:t>
            </a:fld>
            <a:endParaRPr lang="en-GB">
              <a:latin typeface="Calibri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25536" y="777923"/>
            <a:ext cx="8892928" cy="360300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  <a:p>
            <a:pPr marL="0" indent="0" algn="just">
              <a:buNone/>
            </a:pP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3654" y="4757650"/>
            <a:ext cx="606116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Calibri Light" panose="020F0302020204030204" pitchFamily="34" charset="0"/>
                <a:hlinkClick r:id="rId2"/>
              </a:rPr>
              <a:t>http://</a:t>
            </a:r>
            <a:r>
              <a:rPr lang="en-US" sz="1500" dirty="0" smtClean="0">
                <a:latin typeface="Calibri Light" panose="020F0302020204030204" pitchFamily="34" charset="0"/>
                <a:hlinkClick r:id="rId2"/>
              </a:rPr>
              <a:t>sheltercluster.org/response/iraq</a:t>
            </a:r>
            <a:r>
              <a:rPr lang="en-US" sz="1500" dirty="0" smtClean="0">
                <a:latin typeface="Calibri Light" panose="020F0302020204030204" pitchFamily="34" charset="0"/>
              </a:rPr>
              <a:t> </a:t>
            </a:r>
            <a:endParaRPr lang="en-US" sz="1500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691" y="1148570"/>
            <a:ext cx="4841309" cy="36209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36" y="511793"/>
            <a:ext cx="4837459" cy="3620955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146912"/>
            <a:ext cx="8118629" cy="3648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4314C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algn="l"/>
            <a:r>
              <a:rPr lang="en-GB" sz="2000" b="0" dirty="0" smtClean="0">
                <a:latin typeface="Calibri Light" panose="020F0302020204030204" pitchFamily="34" charset="0"/>
              </a:rPr>
              <a:t>THANKS </a:t>
            </a:r>
            <a:endParaRPr lang="en-US" sz="2000" b="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87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lide Number Placeholder 3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F7C0B63-5F5C-DF46-A703-F9FE24BAC747}" type="slidenum">
              <a:rPr lang="en-GB">
                <a:solidFill>
                  <a:srgbClr val="7F1416"/>
                </a:solidFill>
              </a:rPr>
              <a:pPr eaLnBrk="1" hangingPunct="1"/>
              <a:t>4</a:t>
            </a:fld>
            <a:endParaRPr lang="en-GB" dirty="0">
              <a:solidFill>
                <a:srgbClr val="7F141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3650" y="4757648"/>
            <a:ext cx="606116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Calibri Light" panose="020F0302020204030204" pitchFamily="34" charset="0"/>
                <a:hlinkClick r:id="rId3"/>
              </a:rPr>
              <a:t>http://</a:t>
            </a:r>
            <a:r>
              <a:rPr lang="en-US" sz="1500" dirty="0" smtClean="0">
                <a:latin typeface="Calibri Light" panose="020F0302020204030204" pitchFamily="34" charset="0"/>
                <a:hlinkClick r:id="rId3"/>
              </a:rPr>
              <a:t>sheltercluster.org/response/iraq</a:t>
            </a:r>
            <a:r>
              <a:rPr lang="en-US" sz="1500" dirty="0" smtClean="0">
                <a:latin typeface="Calibri Light" panose="020F0302020204030204" pitchFamily="34" charset="0"/>
              </a:rPr>
              <a:t> </a:t>
            </a:r>
            <a:endParaRPr lang="en-US" sz="1500" dirty="0">
              <a:latin typeface="Calibri Light" panose="020F0302020204030204" pitchFamily="34" charset="0"/>
            </a:endParaRPr>
          </a:p>
        </p:txBody>
      </p:sp>
      <p:sp>
        <p:nvSpPr>
          <p:cNvPr id="7" name="Content Placeholder 6"/>
          <p:cNvSpPr txBox="1">
            <a:spLocks/>
          </p:cNvSpPr>
          <p:nvPr/>
        </p:nvSpPr>
        <p:spPr>
          <a:xfrm>
            <a:off x="225631" y="754460"/>
            <a:ext cx="8879185" cy="385864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7F1416"/>
              </a:buClr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7F1416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7F1416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7F1416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7F1416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buFont typeface="Wingdings" pitchFamily="2" charset="2"/>
              <a:buChar char="§"/>
            </a:pPr>
            <a:r>
              <a:rPr lang="en-US" sz="1600" dirty="0" smtClean="0">
                <a:latin typeface="Calibri Light" panose="020F0302020204030204" pitchFamily="34" charset="0"/>
              </a:rPr>
              <a:t>2017 HRP Reporting </a:t>
            </a:r>
            <a:r>
              <a:rPr lang="en-US" sz="1600" dirty="0">
                <a:latin typeface="Calibri Light" panose="020F0302020204030204" pitchFamily="34" charset="0"/>
              </a:rPr>
              <a:t>– Cluster Indicators and Activity Info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 Light" panose="020F0302020204030204" pitchFamily="34" charset="0"/>
              </a:rPr>
              <a:t>Cluster operational indicators to be uploaded into 2017 Activity Info: completed and shared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600" dirty="0">
              <a:latin typeface="Calibri Light" panose="020F03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Shelter and NFI Cluster will have a separate database in Activity Info but linked to the Inter-cluster one</a:t>
            </a:r>
            <a:r>
              <a:rPr lang="en-US" sz="1600" dirty="0" smtClean="0">
                <a:latin typeface="Calibri Light" panose="020F0302020204030204" pitchFamily="34" charset="0"/>
              </a:rPr>
              <a:t>.</a:t>
            </a:r>
          </a:p>
          <a:p>
            <a:pPr marL="457200" lvl="1" indent="0">
              <a:buNone/>
            </a:pPr>
            <a:endParaRPr lang="en-US" sz="1600" dirty="0" smtClean="0">
              <a:latin typeface="Calibri Light" panose="020F03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 Light" panose="020F0302020204030204" pitchFamily="34" charset="0"/>
              </a:rPr>
              <a:t>No 4W matrix will be developed in 2017 / only Into </a:t>
            </a:r>
            <a:r>
              <a:rPr lang="en-US" sz="1600" dirty="0">
                <a:latin typeface="Calibri Light" panose="020F0302020204030204" pitchFamily="34" charset="0"/>
              </a:rPr>
              <a:t>Activity </a:t>
            </a:r>
            <a:r>
              <a:rPr lang="en-US" sz="1600" dirty="0" smtClean="0">
                <a:latin typeface="Calibri Light" panose="020F0302020204030204" pitchFamily="34" charset="0"/>
              </a:rPr>
              <a:t>Info as the </a:t>
            </a:r>
            <a:r>
              <a:rPr lang="en-US" sz="1600" dirty="0">
                <a:latin typeface="Calibri Light" panose="020F0302020204030204" pitchFamily="34" charset="0"/>
              </a:rPr>
              <a:t>inter-cluster reporting platform</a:t>
            </a:r>
            <a:r>
              <a:rPr lang="en-US" sz="1600" dirty="0" smtClean="0">
                <a:latin typeface="Calibri Light" panose="020F0302020204030204" pitchFamily="34" charset="0"/>
              </a:rPr>
              <a:t>. How to go about it ??</a:t>
            </a:r>
            <a:endParaRPr lang="en-US" sz="1600" dirty="0">
              <a:latin typeface="Calibri Light" panose="020F0302020204030204" pitchFamily="34" charset="0"/>
            </a:endParaRPr>
          </a:p>
          <a:p>
            <a:pPr marL="457200" lvl="1" indent="0">
              <a:buNone/>
            </a:pPr>
            <a:endParaRPr lang="en-US" sz="1600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endParaRPr lang="en-GB" sz="1600" dirty="0" smtClean="0">
              <a:latin typeface="Calibri Light" panose="020F030202020403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146912"/>
            <a:ext cx="8118629" cy="3648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4314C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algn="l"/>
            <a:r>
              <a:rPr lang="en-GB" sz="2400" b="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 Light" panose="020F0302020204030204" pitchFamily="34" charset="0"/>
              </a:rPr>
              <a:t>2</a:t>
            </a:r>
            <a:r>
              <a:rPr lang="en-GB" sz="2400" b="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libri Light" panose="020F0302020204030204" pitchFamily="34" charset="0"/>
              </a:rPr>
              <a:t>.</a:t>
            </a:r>
            <a:r>
              <a:rPr lang="en-GB" sz="2000" b="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 Light" panose="020F0302020204030204" pitchFamily="34" charset="0"/>
              </a:rPr>
              <a:t>	</a:t>
            </a:r>
            <a:r>
              <a:rPr lang="en-GB" sz="2400" b="0" dirty="0">
                <a:solidFill>
                  <a:schemeClr val="tx2">
                    <a:lumMod val="90000"/>
                    <a:lumOff val="10000"/>
                  </a:schemeClr>
                </a:solidFill>
                <a:latin typeface="Calibri Light" panose="020F0302020204030204" pitchFamily="34" charset="0"/>
              </a:rPr>
              <a:t>Information Management Update</a:t>
            </a:r>
            <a:endParaRPr lang="en-US" sz="2400" b="0" dirty="0">
              <a:solidFill>
                <a:schemeClr val="tx2">
                  <a:lumMod val="90000"/>
                  <a:lumOff val="10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25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lide Number Placeholder 3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F7C0B63-5F5C-DF46-A703-F9FE24BAC747}" type="slidenum">
              <a:rPr lang="en-GB">
                <a:solidFill>
                  <a:srgbClr val="7F1416"/>
                </a:solidFill>
              </a:rPr>
              <a:pPr eaLnBrk="1" hangingPunct="1"/>
              <a:t>5</a:t>
            </a:fld>
            <a:endParaRPr lang="en-GB" dirty="0">
              <a:solidFill>
                <a:srgbClr val="7F141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3654" y="4757650"/>
            <a:ext cx="606116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Calibri Light" panose="020F0302020204030204" pitchFamily="34" charset="0"/>
                <a:hlinkClick r:id="rId3"/>
              </a:rPr>
              <a:t>http://</a:t>
            </a:r>
            <a:r>
              <a:rPr lang="en-US" sz="1500" dirty="0" smtClean="0">
                <a:latin typeface="Calibri Light" panose="020F0302020204030204" pitchFamily="34" charset="0"/>
                <a:hlinkClick r:id="rId3"/>
              </a:rPr>
              <a:t>sheltercluster.org/response/iraq</a:t>
            </a:r>
            <a:r>
              <a:rPr lang="en-US" sz="1500" dirty="0" smtClean="0">
                <a:latin typeface="Calibri Light" panose="020F0302020204030204" pitchFamily="34" charset="0"/>
              </a:rPr>
              <a:t> </a:t>
            </a:r>
            <a:endParaRPr lang="en-US" sz="1500" dirty="0">
              <a:latin typeface="Calibri Light" panose="020F0302020204030204" pitchFamily="34" charset="0"/>
            </a:endParaRPr>
          </a:p>
        </p:txBody>
      </p:sp>
      <p:pic>
        <p:nvPicPr>
          <p:cNvPr id="6" name="Picture 2" descr="C:\Users\UNHCRuser\Desktop\AI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7475"/>
            <a:ext cx="1752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8300" y="109886"/>
            <a:ext cx="84074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600" dirty="0" smtClean="0">
                <a:solidFill>
                  <a:srgbClr val="0070C0"/>
                </a:solidFill>
              </a:rPr>
              <a:t>Activity Info</a:t>
            </a:r>
            <a:endParaRPr lang="en-US" sz="66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1241153"/>
            <a:ext cx="88519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000" dirty="0">
                <a:solidFill>
                  <a:srgbClr val="C00000"/>
                </a:solidFill>
                <a:latin typeface="Calibri Light" panose="020F0302020204030204" pitchFamily="34" charset="0"/>
              </a:rPr>
              <a:t>Activity Info is the only reporting platform the </a:t>
            </a:r>
            <a:r>
              <a:rPr lang="en-US" sz="20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Shelter and NFI cluster </a:t>
            </a:r>
            <a:r>
              <a:rPr lang="en-US" sz="2000" dirty="0">
                <a:solidFill>
                  <a:srgbClr val="C00000"/>
                </a:solidFill>
                <a:latin typeface="Calibri Light" panose="020F0302020204030204" pitchFamily="34" charset="0"/>
              </a:rPr>
              <a:t>will be using in 2017 to capture all shelter interventions and NFI distributions undertaken in the country</a:t>
            </a:r>
            <a:r>
              <a:rPr lang="en-US" sz="2000" dirty="0">
                <a:solidFill>
                  <a:srgbClr val="0070C0"/>
                </a:solidFill>
                <a:latin typeface="Calibri Light" panose="020F0302020204030204" pitchFamily="34" charset="0"/>
              </a:rPr>
              <a:t>.</a:t>
            </a:r>
          </a:p>
          <a:p>
            <a:pPr algn="just">
              <a:defRPr/>
            </a:pPr>
            <a:endParaRPr lang="en-US" sz="2000" dirty="0" smtClean="0">
              <a:solidFill>
                <a:srgbClr val="0070C0"/>
              </a:solidFill>
              <a:latin typeface="Calibri Light" panose="020F0302020204030204" pitchFamily="34" charset="0"/>
            </a:endParaRPr>
          </a:p>
          <a:p>
            <a:pPr algn="just">
              <a:defRPr/>
            </a:pPr>
            <a:r>
              <a:rPr lang="en-US" sz="20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From </a:t>
            </a:r>
            <a:r>
              <a:rPr lang="en-US" sz="2000" dirty="0">
                <a:solidFill>
                  <a:srgbClr val="0070C0"/>
                </a:solidFill>
                <a:latin typeface="Calibri Light" panose="020F0302020204030204" pitchFamily="34" charset="0"/>
              </a:rPr>
              <a:t>now on, Activity Info will be our only source of information for the cluster internal dashboards but also the cluster contributions/inputs to any inter-cluster reports or dashboards in Iraq. </a:t>
            </a:r>
          </a:p>
        </p:txBody>
      </p:sp>
      <p:sp>
        <p:nvSpPr>
          <p:cNvPr id="9" name="Rectangle 8"/>
          <p:cNvSpPr/>
          <p:nvPr/>
        </p:nvSpPr>
        <p:spPr>
          <a:xfrm>
            <a:off x="19878" y="3656459"/>
            <a:ext cx="90894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If so, how can a Partner report into Activity Info?</a:t>
            </a:r>
            <a:endParaRPr lang="en-US" sz="2800" dirty="0" smtClean="0">
              <a:solidFill>
                <a:srgbClr val="0070C0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62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lide Number Placeholder 3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F7C0B63-5F5C-DF46-A703-F9FE24BAC747}" type="slidenum">
              <a:rPr lang="en-GB">
                <a:solidFill>
                  <a:srgbClr val="7F1416"/>
                </a:solidFill>
              </a:rPr>
              <a:pPr eaLnBrk="1" hangingPunct="1"/>
              <a:t>6</a:t>
            </a:fld>
            <a:endParaRPr lang="en-GB" dirty="0">
              <a:solidFill>
                <a:srgbClr val="7F141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3654" y="4757650"/>
            <a:ext cx="606116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Calibri Light" panose="020F0302020204030204" pitchFamily="34" charset="0"/>
                <a:hlinkClick r:id="rId3"/>
              </a:rPr>
              <a:t>http://</a:t>
            </a:r>
            <a:r>
              <a:rPr lang="en-US" sz="1500" dirty="0" smtClean="0">
                <a:latin typeface="Calibri Light" panose="020F0302020204030204" pitchFamily="34" charset="0"/>
                <a:hlinkClick r:id="rId3"/>
              </a:rPr>
              <a:t>sheltercluster.org/response/iraq</a:t>
            </a:r>
            <a:r>
              <a:rPr lang="en-US" sz="1500" dirty="0" smtClean="0">
                <a:latin typeface="Calibri Light" panose="020F0302020204030204" pitchFamily="34" charset="0"/>
              </a:rPr>
              <a:t> </a:t>
            </a:r>
            <a:endParaRPr lang="en-US" sz="1500" dirty="0">
              <a:latin typeface="Calibri Light" panose="020F03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95" y="667390"/>
            <a:ext cx="908940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solidFill>
                  <a:srgbClr val="0070C0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</a:rPr>
              <a:t>2017 Shelter </a:t>
            </a:r>
            <a:r>
              <a:rPr lang="en-US" sz="2200" dirty="0">
                <a:solidFill>
                  <a:srgbClr val="0070C0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</a:rPr>
              <a:t>&amp; </a:t>
            </a:r>
            <a:r>
              <a:rPr lang="en-US" sz="2200" dirty="0" smtClean="0">
                <a:solidFill>
                  <a:srgbClr val="0070C0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</a:rPr>
              <a:t>NFI Cluster</a:t>
            </a:r>
          </a:p>
        </p:txBody>
      </p:sp>
      <p:pic>
        <p:nvPicPr>
          <p:cNvPr id="6" name="Picture 2" descr="C:\Users\UNHCRuser\Desktop\AI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7475"/>
            <a:ext cx="1752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8300" y="1132508"/>
            <a:ext cx="84074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 smtClean="0">
                <a:solidFill>
                  <a:srgbClr val="0070C0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</a:rPr>
              <a:t>Revised </a:t>
            </a:r>
            <a:r>
              <a:rPr lang="en-US" sz="2400" dirty="0">
                <a:solidFill>
                  <a:srgbClr val="0070C0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</a:rPr>
              <a:t>Reporting Template </a:t>
            </a:r>
            <a:r>
              <a:rPr lang="en-US" sz="2400" dirty="0" smtClean="0">
                <a:solidFill>
                  <a:srgbClr val="0070C0"/>
                </a:solidFill>
                <a:latin typeface="Calibri Light" panose="020F0302020204030204" pitchFamily="34" charset="0"/>
                <a:ea typeface="Verdana" pitchFamily="34" charset="0"/>
                <a:cs typeface="Verdana" pitchFamily="34" charset="0"/>
              </a:rPr>
              <a:t>in </a:t>
            </a:r>
            <a:r>
              <a:rPr lang="en-US" sz="6600" dirty="0" smtClean="0">
                <a:solidFill>
                  <a:srgbClr val="0070C0"/>
                </a:solidFill>
              </a:rPr>
              <a:t>ActivityInfo</a:t>
            </a:r>
            <a:endParaRPr lang="en-US" sz="66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86100" y="2466975"/>
            <a:ext cx="56388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0070C0"/>
                </a:solidFill>
              </a:rPr>
              <a:t>How to report?</a:t>
            </a:r>
          </a:p>
        </p:txBody>
      </p:sp>
    </p:spTree>
    <p:extLst>
      <p:ext uri="{BB962C8B-B14F-4D97-AF65-F5344CB8AC3E}">
        <p14:creationId xmlns:p14="http://schemas.microsoft.com/office/powerpoint/2010/main" val="113899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lide Number Placeholder 3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F7C0B63-5F5C-DF46-A703-F9FE24BAC747}" type="slidenum">
              <a:rPr lang="en-GB">
                <a:solidFill>
                  <a:srgbClr val="7F1416"/>
                </a:solidFill>
              </a:rPr>
              <a:pPr eaLnBrk="1" hangingPunct="1"/>
              <a:t>7</a:t>
            </a:fld>
            <a:endParaRPr lang="en-GB" dirty="0">
              <a:solidFill>
                <a:srgbClr val="7F141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3654" y="4757650"/>
            <a:ext cx="606116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Calibri Light" panose="020F0302020204030204" pitchFamily="34" charset="0"/>
                <a:hlinkClick r:id="rId3"/>
              </a:rPr>
              <a:t>http://</a:t>
            </a:r>
            <a:r>
              <a:rPr lang="en-US" sz="1500" dirty="0" smtClean="0">
                <a:latin typeface="Calibri Light" panose="020F0302020204030204" pitchFamily="34" charset="0"/>
                <a:hlinkClick r:id="rId3"/>
              </a:rPr>
              <a:t>sheltercluster.org/response/iraq</a:t>
            </a:r>
            <a:r>
              <a:rPr lang="en-US" sz="1500" dirty="0" smtClean="0">
                <a:latin typeface="Calibri Light" panose="020F0302020204030204" pitchFamily="34" charset="0"/>
              </a:rPr>
              <a:t> </a:t>
            </a:r>
            <a:endParaRPr lang="en-US" sz="1500" dirty="0">
              <a:latin typeface="Calibri Light" panose="020F0302020204030204" pitchFamily="34" charset="0"/>
            </a:endParaRPr>
          </a:p>
        </p:txBody>
      </p:sp>
      <p:pic>
        <p:nvPicPr>
          <p:cNvPr id="6" name="Picture 2" descr="C:\Users\UNHCRuser\Desktop\AI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7475"/>
            <a:ext cx="1752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5412" y="925256"/>
            <a:ext cx="90894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Calibri Light" panose="020F0302020204030204" pitchFamily="34" charset="0"/>
              </a:rPr>
              <a:t>https://</a:t>
            </a:r>
            <a:r>
              <a:rPr lang="en-US" sz="16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www.activityinfo.org  </a:t>
            </a:r>
            <a:endParaRPr lang="en-US" sz="1600" dirty="0" smtClean="0">
              <a:solidFill>
                <a:srgbClr val="0070C0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9486" y="1638300"/>
            <a:ext cx="8985025" cy="3005000"/>
            <a:chOff x="59486" y="1638300"/>
            <a:chExt cx="8985025" cy="3005000"/>
          </a:xfrm>
        </p:grpSpPr>
        <p:pic>
          <p:nvPicPr>
            <p:cNvPr id="6146" name="Picture 2" descr="C:\Users\mtia\Documents\20160131 Shelter Cluster IMO\# 2014-2016 HNO &amp; HRP\# 2017_HNO &amp; HRP\Update on 2017 planning\A0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86" y="1638300"/>
              <a:ext cx="8985025" cy="30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960783" y="3969027"/>
              <a:ext cx="3484218" cy="5433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7341">
                <a:defRPr/>
              </a:pPr>
              <a:r>
                <a:rPr lang="en-US" sz="1400" dirty="0" smtClean="0">
                  <a:latin typeface="Calibri Light" panose="020F0302020204030204" pitchFamily="34" charset="0"/>
                </a:rPr>
                <a:t>Log in using </a:t>
              </a:r>
              <a:r>
                <a:rPr lang="en-US" sz="1400" dirty="0">
                  <a:latin typeface="Calibri Light" panose="020F0302020204030204" pitchFamily="34" charset="0"/>
                </a:rPr>
                <a:t>the </a:t>
              </a:r>
              <a:r>
                <a:rPr lang="en-US" sz="1400" u="sng" dirty="0" smtClean="0">
                  <a:latin typeface="Calibri Light" panose="020F0302020204030204" pitchFamily="34" charset="0"/>
                </a:rPr>
                <a:t>mail address you provided </a:t>
              </a:r>
              <a:r>
                <a:rPr lang="en-US" sz="1400" dirty="0" smtClean="0">
                  <a:latin typeface="Calibri Light" panose="020F0302020204030204" pitchFamily="34" charset="0"/>
                </a:rPr>
                <a:t>while creating your USER account</a:t>
              </a:r>
              <a:endParaRPr lang="en-US" sz="1400" dirty="0">
                <a:latin typeface="Calibri Light" panose="020F0302020204030204" pitchFamily="34" charset="0"/>
              </a:endParaRPr>
            </a:p>
          </p:txBody>
        </p:sp>
        <p:sp>
          <p:nvSpPr>
            <p:cNvPr id="17" name="Right Arrow 16"/>
            <p:cNvSpPr/>
            <p:nvPr/>
          </p:nvSpPr>
          <p:spPr>
            <a:xfrm rot="20115993">
              <a:off x="4199958" y="3659767"/>
              <a:ext cx="2131179" cy="318713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7341">
                <a:defRPr/>
              </a:pPr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2564296" y="832492"/>
            <a:ext cx="6512532" cy="55236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defTabSz="957341">
              <a:buFont typeface="+mj-lt"/>
              <a:buAutoNum type="arabicPeriod"/>
              <a:defRPr/>
            </a:pPr>
            <a:r>
              <a:rPr lang="en-US" sz="1200" dirty="0" smtClean="0">
                <a:latin typeface="Calibri Light" panose="020F0302020204030204" pitchFamily="34" charset="0"/>
              </a:rPr>
              <a:t>Get a USER account in coordination with your respective Cluster Information Management Officer.</a:t>
            </a:r>
          </a:p>
          <a:p>
            <a:pPr marL="228600" indent="-228600" defTabSz="957341">
              <a:buFont typeface="+mj-lt"/>
              <a:buAutoNum type="arabicPeriod"/>
              <a:defRPr/>
            </a:pPr>
            <a:r>
              <a:rPr lang="en-US" sz="1200" dirty="0" smtClean="0">
                <a:latin typeface="Calibri Light" panose="020F0302020204030204" pitchFamily="34" charset="0"/>
              </a:rPr>
              <a:t>Get a Training and/or relevant supporting tools on how to report.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95" y="146690"/>
            <a:ext cx="90894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HOW TO REPORT?</a:t>
            </a:r>
            <a:endParaRPr lang="en-US" sz="3200" dirty="0" smtClean="0">
              <a:solidFill>
                <a:srgbClr val="0070C0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34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lide Number Placeholder 3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F7C0B63-5F5C-DF46-A703-F9FE24BAC747}" type="slidenum">
              <a:rPr lang="en-GB">
                <a:solidFill>
                  <a:srgbClr val="7F1416"/>
                </a:solidFill>
              </a:rPr>
              <a:pPr eaLnBrk="1" hangingPunct="1"/>
              <a:t>8</a:t>
            </a:fld>
            <a:endParaRPr lang="en-GB" dirty="0">
              <a:solidFill>
                <a:srgbClr val="7F141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3654" y="4757650"/>
            <a:ext cx="606116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Calibri Light" panose="020F0302020204030204" pitchFamily="34" charset="0"/>
                <a:hlinkClick r:id="rId3"/>
              </a:rPr>
              <a:t>http://</a:t>
            </a:r>
            <a:r>
              <a:rPr lang="en-US" sz="1500" dirty="0" smtClean="0">
                <a:latin typeface="Calibri Light" panose="020F0302020204030204" pitchFamily="34" charset="0"/>
                <a:hlinkClick r:id="rId3"/>
              </a:rPr>
              <a:t>sheltercluster.org/response/iraq</a:t>
            </a:r>
            <a:r>
              <a:rPr lang="en-US" sz="1500" dirty="0" smtClean="0">
                <a:latin typeface="Calibri Light" panose="020F0302020204030204" pitchFamily="34" charset="0"/>
              </a:rPr>
              <a:t> </a:t>
            </a:r>
            <a:endParaRPr lang="en-US" sz="1500" dirty="0">
              <a:latin typeface="Calibri Light" panose="020F03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95" y="146690"/>
            <a:ext cx="90894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HOW TO REPORT?</a:t>
            </a:r>
            <a:endParaRPr lang="en-US" sz="3200" dirty="0" smtClean="0">
              <a:solidFill>
                <a:srgbClr val="0070C0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2" descr="C:\Users\UNHCRuser\Desktop\AI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7475"/>
            <a:ext cx="1752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mtia\Documents\20160131 Shelter Cluster IMO\11_Information Management Working Group\ActivityInfo\2017_AI_Indicators &amp; PPT\2017 IRAQ Shelter &amp; NFI Cluster forms in Activity Inf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49" y="643450"/>
            <a:ext cx="6726084" cy="440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52400" y="2853434"/>
            <a:ext cx="4100623" cy="149528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02711" y="940317"/>
            <a:ext cx="1066800" cy="68262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413414" y="1496088"/>
            <a:ext cx="5683290" cy="116955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Once you’ve logged in:</a:t>
            </a:r>
          </a:p>
          <a:p>
            <a:pPr algn="just"/>
            <a:endParaRPr lang="en-US" sz="1400" dirty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algn="just"/>
            <a:r>
              <a:rPr lang="en-US" sz="1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1 - select Data Entry </a:t>
            </a:r>
          </a:p>
          <a:p>
            <a:pPr algn="just"/>
            <a:r>
              <a:rPr lang="en-US" sz="1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2 - select related Data Base (2017: IRAQ Shelter &amp; NFI Cluster), where you can see the folders per response line or per strategic objectives. </a:t>
            </a:r>
            <a:endParaRPr lang="en-US" sz="14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50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lide Number Placeholder 3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F7C0B63-5F5C-DF46-A703-F9FE24BAC747}" type="slidenum">
              <a:rPr lang="en-GB">
                <a:solidFill>
                  <a:srgbClr val="7F1416"/>
                </a:solidFill>
              </a:rPr>
              <a:pPr eaLnBrk="1" hangingPunct="1"/>
              <a:t>9</a:t>
            </a:fld>
            <a:endParaRPr lang="en-GB" dirty="0">
              <a:solidFill>
                <a:srgbClr val="7F1416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3654" y="4757650"/>
            <a:ext cx="606116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Calibri Light" panose="020F0302020204030204" pitchFamily="34" charset="0"/>
                <a:hlinkClick r:id="rId3"/>
              </a:rPr>
              <a:t>http://</a:t>
            </a:r>
            <a:r>
              <a:rPr lang="en-US" sz="1500" dirty="0" smtClean="0">
                <a:latin typeface="Calibri Light" panose="020F0302020204030204" pitchFamily="34" charset="0"/>
                <a:hlinkClick r:id="rId3"/>
              </a:rPr>
              <a:t>sheltercluster.org/response/iraq</a:t>
            </a:r>
            <a:r>
              <a:rPr lang="en-US" sz="1500" dirty="0" smtClean="0">
                <a:latin typeface="Calibri Light" panose="020F0302020204030204" pitchFamily="34" charset="0"/>
              </a:rPr>
              <a:t> </a:t>
            </a:r>
            <a:endParaRPr lang="en-US" sz="1500" dirty="0">
              <a:latin typeface="Calibri Light" panose="020F03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95" y="146690"/>
            <a:ext cx="90894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HOW TO REPORT?</a:t>
            </a:r>
            <a:endParaRPr lang="en-US" sz="3200" dirty="0" smtClean="0">
              <a:solidFill>
                <a:srgbClr val="0070C0"/>
              </a:solidFill>
              <a:latin typeface="Calibri Light" panose="020F030202020403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2" descr="C:\Users\UNHCRuser\Desktop\AI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7475"/>
            <a:ext cx="1752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5139970" y="2787923"/>
            <a:ext cx="2994651" cy="138499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Select </a:t>
            </a: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</a:rPr>
              <a:t>the </a:t>
            </a:r>
            <a:r>
              <a:rPr lang="en-US" sz="1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Governorate then the District.</a:t>
            </a:r>
          </a:p>
          <a:p>
            <a:pPr algn="just"/>
            <a:endParaRPr lang="en-US" sz="1400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algn="just"/>
            <a:r>
              <a:rPr lang="en-US" sz="1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Under Matching </a:t>
            </a: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</a:rPr>
              <a:t>sites: </a:t>
            </a:r>
            <a:r>
              <a:rPr lang="en-US" sz="1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double click on the Camp </a:t>
            </a: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</a:rPr>
              <a:t>or District </a:t>
            </a:r>
            <a:r>
              <a:rPr lang="en-US" sz="1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(if </a:t>
            </a: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</a:rPr>
              <a:t>you’re reporting </a:t>
            </a:r>
            <a:r>
              <a:rPr lang="en-US" sz="1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at district level).</a:t>
            </a:r>
          </a:p>
        </p:txBody>
      </p:sp>
      <p:pic>
        <p:nvPicPr>
          <p:cNvPr id="21" name="Picture 4" descr="C:\Users\UNHCRuser\Desktop\AI\3.0.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885" y="609600"/>
            <a:ext cx="26193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Arrow Connector 21"/>
          <p:cNvCxnSpPr/>
          <p:nvPr/>
        </p:nvCxnSpPr>
        <p:spPr>
          <a:xfrm flipV="1">
            <a:off x="5272491" y="1200151"/>
            <a:ext cx="1072553" cy="330488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366602" y="1351722"/>
            <a:ext cx="905889" cy="35783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295" y="748748"/>
            <a:ext cx="9049314" cy="4298937"/>
            <a:chOff x="7295" y="748748"/>
            <a:chExt cx="9049314" cy="4298937"/>
          </a:xfrm>
        </p:grpSpPr>
        <p:pic>
          <p:nvPicPr>
            <p:cNvPr id="1027" name="Picture 3" descr="C:\Users\mtia\Documents\20160131 Shelter Cluster IMO\# 2014-2016 HNO &amp; HRP\# 2017_HNO &amp; HRP\Update on 2017 planning\Capture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08" y="748748"/>
              <a:ext cx="9008901" cy="4298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3" descr="C:\Users\mtia\Documents\20160131 Shelter Cluster IMO\11_Information Management Working Group\ActivityInfo\2017_AI_Indicators &amp; PPT\Capture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5" y="1820566"/>
              <a:ext cx="2602090" cy="1424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Rectangle 16"/>
          <p:cNvSpPr/>
          <p:nvPr/>
        </p:nvSpPr>
        <p:spPr>
          <a:xfrm>
            <a:off x="5340382" y="3354715"/>
            <a:ext cx="2994651" cy="138499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Select </a:t>
            </a: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</a:rPr>
              <a:t>the </a:t>
            </a:r>
            <a:r>
              <a:rPr lang="en-US" sz="1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Governorate then the District.</a:t>
            </a:r>
          </a:p>
          <a:p>
            <a:pPr algn="just"/>
            <a:endParaRPr lang="en-US" sz="1400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algn="just"/>
            <a:r>
              <a:rPr lang="en-US" sz="1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Under Matching </a:t>
            </a: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</a:rPr>
              <a:t>sites: </a:t>
            </a:r>
            <a:r>
              <a:rPr lang="en-US" sz="1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double click on the Camp </a:t>
            </a: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</a:rPr>
              <a:t>or District </a:t>
            </a:r>
            <a:r>
              <a:rPr lang="en-US" sz="1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(if </a:t>
            </a:r>
            <a:r>
              <a:rPr lang="en-US" sz="1400" dirty="0">
                <a:solidFill>
                  <a:schemeClr val="bg1"/>
                </a:solidFill>
                <a:latin typeface="Calibri Light" panose="020F0302020204030204" pitchFamily="34" charset="0"/>
              </a:rPr>
              <a:t>you’re reporting </a:t>
            </a:r>
            <a:r>
              <a:rPr lang="en-US" sz="1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at district level).</a:t>
            </a:r>
          </a:p>
        </p:txBody>
      </p:sp>
      <p:pic>
        <p:nvPicPr>
          <p:cNvPr id="18" name="Picture 4" descr="C:\Users\UNHCRuser\Desktop\AI\3.0.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74" y="1989811"/>
            <a:ext cx="26193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440945" y="1348008"/>
            <a:ext cx="905889" cy="35783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4976196" y="1695982"/>
            <a:ext cx="1661099" cy="260376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264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elter Cluster Red Theme">
  <a:themeElements>
    <a:clrScheme name="Shelter Cluster 3 Soft">
      <a:dk1>
        <a:sysClr val="windowText" lastClr="000000"/>
      </a:dk1>
      <a:lt1>
        <a:sysClr val="window" lastClr="FFFFFF"/>
      </a:lt1>
      <a:dk2>
        <a:srgbClr val="04314C"/>
      </a:dk2>
      <a:lt2>
        <a:srgbClr val="F6F6F6"/>
      </a:lt2>
      <a:accent1>
        <a:srgbClr val="365A70"/>
      </a:accent1>
      <a:accent2>
        <a:srgbClr val="FFC133"/>
      </a:accent2>
      <a:accent3>
        <a:srgbClr val="994345"/>
      </a:accent3>
      <a:accent4>
        <a:srgbClr val="84C559"/>
      </a:accent4>
      <a:accent5>
        <a:srgbClr val="FD3333"/>
      </a:accent5>
      <a:accent6>
        <a:srgbClr val="459FD5"/>
      </a:accent6>
      <a:hlink>
        <a:srgbClr val="994345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helter Cluster Red Theme">
  <a:themeElements>
    <a:clrScheme name="Shelter Cluster 3 Soft">
      <a:dk1>
        <a:sysClr val="windowText" lastClr="000000"/>
      </a:dk1>
      <a:lt1>
        <a:sysClr val="window" lastClr="FFFFFF"/>
      </a:lt1>
      <a:dk2>
        <a:srgbClr val="04314C"/>
      </a:dk2>
      <a:lt2>
        <a:srgbClr val="F6F6F6"/>
      </a:lt2>
      <a:accent1>
        <a:srgbClr val="365A70"/>
      </a:accent1>
      <a:accent2>
        <a:srgbClr val="FFC133"/>
      </a:accent2>
      <a:accent3>
        <a:srgbClr val="994345"/>
      </a:accent3>
      <a:accent4>
        <a:srgbClr val="84C559"/>
      </a:accent4>
      <a:accent5>
        <a:srgbClr val="FD3333"/>
      </a:accent5>
      <a:accent6>
        <a:srgbClr val="459FD5"/>
      </a:accent6>
      <a:hlink>
        <a:srgbClr val="994345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145E2856-19BA-425F-803A-C89D2B7302BA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AD2A9EA0-4CE9-4A25-B809-D1F4F74731F1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16694</TotalTime>
  <Words>1612</Words>
  <Application>Microsoft Office PowerPoint</Application>
  <PresentationFormat>On-screen Show (16:9)</PresentationFormat>
  <Paragraphs>264</Paragraphs>
  <Slides>30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Shelter Cluster Red Theme</vt:lpstr>
      <vt:lpstr>1_Shelter Cluster Red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AAF -Mission Pictures </vt:lpstr>
      <vt:lpstr>AAF -Mission Pictures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Types of Winterization Kits</dc:title>
  <dc:creator>Bo Hurkmans</dc:creator>
  <cp:lastModifiedBy>TIA Michel</cp:lastModifiedBy>
  <cp:revision>1551</cp:revision>
  <cp:lastPrinted>2014-10-29T09:34:43Z</cp:lastPrinted>
  <dcterms:created xsi:type="dcterms:W3CDTF">2014-10-08T08:24:30Z</dcterms:created>
  <dcterms:modified xsi:type="dcterms:W3CDTF">2017-02-21T18:11:20Z</dcterms:modified>
</cp:coreProperties>
</file>