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3" r:id="rId6"/>
  </p:sldMasterIdLst>
  <p:notesMasterIdLst>
    <p:notesMasterId r:id="rId34"/>
  </p:notesMasterIdLst>
  <p:sldIdLst>
    <p:sldId id="265" r:id="rId7"/>
    <p:sldId id="491" r:id="rId8"/>
    <p:sldId id="522" r:id="rId9"/>
    <p:sldId id="563" r:id="rId10"/>
    <p:sldId id="564" r:id="rId11"/>
    <p:sldId id="566" r:id="rId12"/>
    <p:sldId id="555" r:id="rId13"/>
    <p:sldId id="556" r:id="rId14"/>
    <p:sldId id="557" r:id="rId15"/>
    <p:sldId id="558" r:id="rId16"/>
    <p:sldId id="559" r:id="rId17"/>
    <p:sldId id="560" r:id="rId18"/>
    <p:sldId id="561" r:id="rId19"/>
    <p:sldId id="562" r:id="rId20"/>
    <p:sldId id="567" r:id="rId21"/>
    <p:sldId id="543" r:id="rId22"/>
    <p:sldId id="544" r:id="rId23"/>
    <p:sldId id="545" r:id="rId24"/>
    <p:sldId id="546" r:id="rId25"/>
    <p:sldId id="530" r:id="rId26"/>
    <p:sldId id="531" r:id="rId27"/>
    <p:sldId id="542" r:id="rId28"/>
    <p:sldId id="565" r:id="rId29"/>
    <p:sldId id="523" r:id="rId30"/>
    <p:sldId id="524" r:id="rId31"/>
    <p:sldId id="525" r:id="rId32"/>
    <p:sldId id="391" r:id="rId33"/>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2358" autoAdjust="0"/>
  </p:normalViewPr>
  <p:slideViewPr>
    <p:cSldViewPr snapToGrid="0" snapToObjects="1">
      <p:cViewPr varScale="1">
        <p:scale>
          <a:sx n="149" d="100"/>
          <a:sy n="149" d="100"/>
        </p:scale>
        <p:origin x="402" y="114"/>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9D73E-5218-4D08-841E-AC4CB5B8AA3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EEED45A9-AEB7-4DAA-8C3B-0C97C45A82CF}">
      <dgm:prSet phldrT="[Text]" custT="1"/>
      <dgm:spPr>
        <a:solidFill>
          <a:schemeClr val="accent5">
            <a:lumMod val="75000"/>
          </a:schemeClr>
        </a:solidFill>
      </dgm:spPr>
      <dgm:t>
        <a:bodyPr anchor="t"/>
        <a:lstStyle/>
        <a:p>
          <a:r>
            <a:rPr lang="en-US" sz="1200" b="1" u="sng" dirty="0" smtClean="0"/>
            <a:t>Research design</a:t>
          </a:r>
        </a:p>
        <a:p>
          <a:r>
            <a:rPr lang="en-US" sz="1200" b="0" dirty="0" smtClean="0"/>
            <a:t>Indicators, forming the basis of the survey tool, are reviewed at the cluster-level ahead of data collection.  </a:t>
          </a:r>
          <a:endParaRPr lang="en-US" sz="1200" b="0" dirty="0"/>
        </a:p>
      </dgm:t>
    </dgm:pt>
    <dgm:pt modelId="{F49D20A1-1CAB-425D-8562-184FE4CB0FDB}" type="parTrans" cxnId="{4D3AAA62-6122-4CD1-B05C-7A7B22922239}">
      <dgm:prSet/>
      <dgm:spPr/>
      <dgm:t>
        <a:bodyPr/>
        <a:lstStyle/>
        <a:p>
          <a:endParaRPr lang="en-US"/>
        </a:p>
      </dgm:t>
    </dgm:pt>
    <dgm:pt modelId="{9132195F-90F7-41F9-9767-AE8A6CB42531}" type="sibTrans" cxnId="{4D3AAA62-6122-4CD1-B05C-7A7B22922239}">
      <dgm:prSet/>
      <dgm:spPr/>
      <dgm:t>
        <a:bodyPr/>
        <a:lstStyle/>
        <a:p>
          <a:endParaRPr lang="en-US"/>
        </a:p>
      </dgm:t>
    </dgm:pt>
    <dgm:pt modelId="{8B0C580C-0F41-4850-9A1C-2741FEF47EA4}">
      <dgm:prSet phldrT="[Text]" custT="1"/>
      <dgm:spPr/>
      <dgm:t>
        <a:bodyPr anchor="t"/>
        <a:lstStyle/>
        <a:p>
          <a:r>
            <a:rPr lang="en-US" sz="1200" b="1" u="sng" dirty="0" smtClean="0"/>
            <a:t>Preliminary findings</a:t>
          </a:r>
        </a:p>
        <a:p>
          <a:r>
            <a:rPr lang="en-US" sz="1200" b="0" dirty="0" smtClean="0"/>
            <a:t>Preliminary findings presentations are held with all operational clusters (within 1-2 weeks of data collection).</a:t>
          </a:r>
          <a:endParaRPr lang="en-US" sz="1200" b="0" u="none" dirty="0"/>
        </a:p>
      </dgm:t>
    </dgm:pt>
    <dgm:pt modelId="{9FF6515D-7205-4C24-A255-F7A1160CD8EF}" type="parTrans" cxnId="{04BDA229-F54C-443F-A3A5-A3B8A492616A}">
      <dgm:prSet/>
      <dgm:spPr/>
      <dgm:t>
        <a:bodyPr/>
        <a:lstStyle/>
        <a:p>
          <a:endParaRPr lang="en-US"/>
        </a:p>
      </dgm:t>
    </dgm:pt>
    <dgm:pt modelId="{0A573340-E9C3-46C6-BCD9-9976D8A2042D}" type="sibTrans" cxnId="{04BDA229-F54C-443F-A3A5-A3B8A492616A}">
      <dgm:prSet/>
      <dgm:spPr/>
      <dgm:t>
        <a:bodyPr/>
        <a:lstStyle/>
        <a:p>
          <a:endParaRPr lang="en-US"/>
        </a:p>
      </dgm:t>
    </dgm:pt>
    <dgm:pt modelId="{F26AF471-9CEE-454A-8E4C-DDEB0C8CE540}">
      <dgm:prSet phldrT="[Text]" custT="1"/>
      <dgm:spPr/>
      <dgm:t>
        <a:bodyPr anchor="t"/>
        <a:lstStyle/>
        <a:p>
          <a:pPr algn="ctr"/>
          <a:r>
            <a:rPr lang="en-US" sz="1200" b="1" u="sng" dirty="0" smtClean="0"/>
            <a:t>Analysis</a:t>
          </a:r>
        </a:p>
        <a:p>
          <a:pPr algn="ctr"/>
          <a:r>
            <a:rPr lang="en-US" sz="1200" b="0" dirty="0" smtClean="0"/>
            <a:t>Cluster feedback informs in-depth analysis tailored to cluster-specific needs and triangulation of data.</a:t>
          </a:r>
        </a:p>
      </dgm:t>
    </dgm:pt>
    <dgm:pt modelId="{A0E6C97C-AA98-45CF-AA3B-790AE6F4A48A}" type="parTrans" cxnId="{E622B6B9-27A1-40C1-8C3F-F2E7A2A2D74C}">
      <dgm:prSet/>
      <dgm:spPr/>
      <dgm:t>
        <a:bodyPr/>
        <a:lstStyle/>
        <a:p>
          <a:endParaRPr lang="en-US"/>
        </a:p>
      </dgm:t>
    </dgm:pt>
    <dgm:pt modelId="{B26559F3-ED01-482F-B28C-CABED463C7E2}" type="sibTrans" cxnId="{E622B6B9-27A1-40C1-8C3F-F2E7A2A2D74C}">
      <dgm:prSet/>
      <dgm:spPr/>
      <dgm:t>
        <a:bodyPr/>
        <a:lstStyle/>
        <a:p>
          <a:endParaRPr lang="en-US"/>
        </a:p>
      </dgm:t>
    </dgm:pt>
    <dgm:pt modelId="{B9CEDFB8-5529-4291-90EF-91FA5584030C}">
      <dgm:prSet phldrT="[Text]" custT="1"/>
      <dgm:spPr/>
      <dgm:t>
        <a:bodyPr anchor="t"/>
        <a:lstStyle/>
        <a:p>
          <a:r>
            <a:rPr lang="en-US" sz="1200" b="1" u="sng" dirty="0" smtClean="0"/>
            <a:t>Dissemination</a:t>
          </a:r>
        </a:p>
        <a:p>
          <a:r>
            <a:rPr lang="en-US" sz="1200" b="0" u="none" dirty="0" smtClean="0"/>
            <a:t>Final output and cluster-specific findings shared with cluster partners including the open access dataset.</a:t>
          </a:r>
          <a:endParaRPr lang="en-US" sz="1200" b="0" u="none" dirty="0"/>
        </a:p>
      </dgm:t>
    </dgm:pt>
    <dgm:pt modelId="{E495C7C4-BC28-4D74-8908-5B913DDCCEAE}" type="parTrans" cxnId="{B4098517-A8F9-4D8C-8EBE-4B25DA8495C5}">
      <dgm:prSet/>
      <dgm:spPr/>
      <dgm:t>
        <a:bodyPr/>
        <a:lstStyle/>
        <a:p>
          <a:endParaRPr lang="en-US"/>
        </a:p>
      </dgm:t>
    </dgm:pt>
    <dgm:pt modelId="{74A3C7ED-BC7B-4604-9A58-ED59421DACCE}" type="sibTrans" cxnId="{B4098517-A8F9-4D8C-8EBE-4B25DA8495C5}">
      <dgm:prSet/>
      <dgm:spPr/>
      <dgm:t>
        <a:bodyPr/>
        <a:lstStyle/>
        <a:p>
          <a:endParaRPr lang="en-US"/>
        </a:p>
      </dgm:t>
    </dgm:pt>
    <dgm:pt modelId="{63D71CB2-DD11-4C1D-9C69-09409AD4BE66}">
      <dgm:prSet phldrT="[Text]" custT="1"/>
      <dgm:spPr/>
      <dgm:t>
        <a:bodyPr anchor="t"/>
        <a:lstStyle/>
        <a:p>
          <a:r>
            <a:rPr lang="en-US" sz="1200" b="1" u="sng" dirty="0" smtClean="0"/>
            <a:t>Data collection</a:t>
          </a:r>
        </a:p>
        <a:p>
          <a:r>
            <a:rPr lang="en-US" sz="1200" dirty="0" smtClean="0"/>
            <a:t>Majority of data  is collected directly by REACH. For some inaccessible areas partners collect data.</a:t>
          </a:r>
          <a:endParaRPr lang="en-US" sz="1200" dirty="0"/>
        </a:p>
      </dgm:t>
    </dgm:pt>
    <dgm:pt modelId="{1891F5A5-02A0-4D6D-BEB6-2C65FD80A595}" type="sibTrans" cxnId="{C366C716-5737-4088-8BA4-684F37DE0697}">
      <dgm:prSet/>
      <dgm:spPr/>
      <dgm:t>
        <a:bodyPr/>
        <a:lstStyle/>
        <a:p>
          <a:endParaRPr lang="en-US"/>
        </a:p>
      </dgm:t>
    </dgm:pt>
    <dgm:pt modelId="{3E85AA9C-2369-4A55-A104-BB1DF14C0209}" type="parTrans" cxnId="{C366C716-5737-4088-8BA4-684F37DE0697}">
      <dgm:prSet/>
      <dgm:spPr/>
      <dgm:t>
        <a:bodyPr/>
        <a:lstStyle/>
        <a:p>
          <a:endParaRPr lang="en-US"/>
        </a:p>
      </dgm:t>
    </dgm:pt>
    <dgm:pt modelId="{CED6F9F6-8CEA-40D8-A579-5D68D2E5B865}" type="pres">
      <dgm:prSet presAssocID="{2369D73E-5218-4D08-841E-AC4CB5B8AA3E}" presName="Name0" presStyleCnt="0">
        <dgm:presLayoutVars>
          <dgm:dir/>
          <dgm:resizeHandles val="exact"/>
        </dgm:presLayoutVars>
      </dgm:prSet>
      <dgm:spPr/>
      <dgm:t>
        <a:bodyPr/>
        <a:lstStyle/>
        <a:p>
          <a:endParaRPr lang="en-US"/>
        </a:p>
      </dgm:t>
    </dgm:pt>
    <dgm:pt modelId="{3E10F0A4-1A20-44CB-BCE4-45D70EB13266}" type="pres">
      <dgm:prSet presAssocID="{2369D73E-5218-4D08-841E-AC4CB5B8AA3E}" presName="cycle" presStyleCnt="0"/>
      <dgm:spPr/>
    </dgm:pt>
    <dgm:pt modelId="{6EADA0B5-E5BF-425E-A865-47202D913F82}" type="pres">
      <dgm:prSet presAssocID="{EEED45A9-AEB7-4DAA-8C3B-0C97C45A82CF}" presName="nodeFirstNode" presStyleLbl="node1" presStyleIdx="0" presStyleCnt="5">
        <dgm:presLayoutVars>
          <dgm:bulletEnabled val="1"/>
        </dgm:presLayoutVars>
      </dgm:prSet>
      <dgm:spPr/>
      <dgm:t>
        <a:bodyPr/>
        <a:lstStyle/>
        <a:p>
          <a:endParaRPr lang="en-US"/>
        </a:p>
      </dgm:t>
    </dgm:pt>
    <dgm:pt modelId="{C84B5C6B-D66E-45C5-9E95-0C3A556E35FF}" type="pres">
      <dgm:prSet presAssocID="{9132195F-90F7-41F9-9767-AE8A6CB42531}" presName="sibTransFirstNode" presStyleLbl="bgShp" presStyleIdx="0" presStyleCnt="1"/>
      <dgm:spPr/>
      <dgm:t>
        <a:bodyPr/>
        <a:lstStyle/>
        <a:p>
          <a:endParaRPr lang="en-US"/>
        </a:p>
      </dgm:t>
    </dgm:pt>
    <dgm:pt modelId="{2F0DE7EC-BFD5-4139-8DEB-79C6046123D6}" type="pres">
      <dgm:prSet presAssocID="{63D71CB2-DD11-4C1D-9C69-09409AD4BE66}" presName="nodeFollowingNodes" presStyleLbl="node1" presStyleIdx="1" presStyleCnt="5">
        <dgm:presLayoutVars>
          <dgm:bulletEnabled val="1"/>
        </dgm:presLayoutVars>
      </dgm:prSet>
      <dgm:spPr/>
      <dgm:t>
        <a:bodyPr/>
        <a:lstStyle/>
        <a:p>
          <a:endParaRPr lang="en-US"/>
        </a:p>
      </dgm:t>
    </dgm:pt>
    <dgm:pt modelId="{2A050724-C762-4936-BC0F-4B371610D229}" type="pres">
      <dgm:prSet presAssocID="{8B0C580C-0F41-4850-9A1C-2741FEF47EA4}" presName="nodeFollowingNodes" presStyleLbl="node1" presStyleIdx="2" presStyleCnt="5" custRadScaleRad="100854" custRadScaleInc="-17631">
        <dgm:presLayoutVars>
          <dgm:bulletEnabled val="1"/>
        </dgm:presLayoutVars>
      </dgm:prSet>
      <dgm:spPr/>
      <dgm:t>
        <a:bodyPr/>
        <a:lstStyle/>
        <a:p>
          <a:endParaRPr lang="en-US"/>
        </a:p>
      </dgm:t>
    </dgm:pt>
    <dgm:pt modelId="{45B5AE9D-F1DD-45A7-8BB6-009A7E60C447}" type="pres">
      <dgm:prSet presAssocID="{F26AF471-9CEE-454A-8E4C-DDEB0C8CE540}" presName="nodeFollowingNodes" presStyleLbl="node1" presStyleIdx="3" presStyleCnt="5" custRadScaleRad="103209" custRadScaleInc="20579">
        <dgm:presLayoutVars>
          <dgm:bulletEnabled val="1"/>
        </dgm:presLayoutVars>
      </dgm:prSet>
      <dgm:spPr/>
      <dgm:t>
        <a:bodyPr/>
        <a:lstStyle/>
        <a:p>
          <a:endParaRPr lang="en-US"/>
        </a:p>
      </dgm:t>
    </dgm:pt>
    <dgm:pt modelId="{8A9B3FAA-BA82-4CBF-8D03-F0DA9FF1A0CE}" type="pres">
      <dgm:prSet presAssocID="{B9CEDFB8-5529-4291-90EF-91FA5584030C}" presName="nodeFollowingNodes" presStyleLbl="node1" presStyleIdx="4" presStyleCnt="5">
        <dgm:presLayoutVars>
          <dgm:bulletEnabled val="1"/>
        </dgm:presLayoutVars>
      </dgm:prSet>
      <dgm:spPr/>
      <dgm:t>
        <a:bodyPr/>
        <a:lstStyle/>
        <a:p>
          <a:endParaRPr lang="en-US"/>
        </a:p>
      </dgm:t>
    </dgm:pt>
  </dgm:ptLst>
  <dgm:cxnLst>
    <dgm:cxn modelId="{10EC448F-F7A0-4237-92F2-1593D11CE1C1}" type="presOf" srcId="{9132195F-90F7-41F9-9767-AE8A6CB42531}" destId="{C84B5C6B-D66E-45C5-9E95-0C3A556E35FF}" srcOrd="0" destOrd="0" presId="urn:microsoft.com/office/officeart/2005/8/layout/cycle3"/>
    <dgm:cxn modelId="{2687368B-649C-4D97-B014-6B8559FC1E50}" type="presOf" srcId="{2369D73E-5218-4D08-841E-AC4CB5B8AA3E}" destId="{CED6F9F6-8CEA-40D8-A579-5D68D2E5B865}" srcOrd="0" destOrd="0" presId="urn:microsoft.com/office/officeart/2005/8/layout/cycle3"/>
    <dgm:cxn modelId="{E622B6B9-27A1-40C1-8C3F-F2E7A2A2D74C}" srcId="{2369D73E-5218-4D08-841E-AC4CB5B8AA3E}" destId="{F26AF471-9CEE-454A-8E4C-DDEB0C8CE540}" srcOrd="3" destOrd="0" parTransId="{A0E6C97C-AA98-45CF-AA3B-790AE6F4A48A}" sibTransId="{B26559F3-ED01-482F-B28C-CABED463C7E2}"/>
    <dgm:cxn modelId="{04BDA229-F54C-443F-A3A5-A3B8A492616A}" srcId="{2369D73E-5218-4D08-841E-AC4CB5B8AA3E}" destId="{8B0C580C-0F41-4850-9A1C-2741FEF47EA4}" srcOrd="2" destOrd="0" parTransId="{9FF6515D-7205-4C24-A255-F7A1160CD8EF}" sibTransId="{0A573340-E9C3-46C6-BCD9-9976D8A2042D}"/>
    <dgm:cxn modelId="{3F1DEA0D-2F12-4626-A481-5EC19533300C}" type="presOf" srcId="{EEED45A9-AEB7-4DAA-8C3B-0C97C45A82CF}" destId="{6EADA0B5-E5BF-425E-A865-47202D913F82}" srcOrd="0" destOrd="0" presId="urn:microsoft.com/office/officeart/2005/8/layout/cycle3"/>
    <dgm:cxn modelId="{4D3AAA62-6122-4CD1-B05C-7A7B22922239}" srcId="{2369D73E-5218-4D08-841E-AC4CB5B8AA3E}" destId="{EEED45A9-AEB7-4DAA-8C3B-0C97C45A82CF}" srcOrd="0" destOrd="0" parTransId="{F49D20A1-1CAB-425D-8562-184FE4CB0FDB}" sibTransId="{9132195F-90F7-41F9-9767-AE8A6CB42531}"/>
    <dgm:cxn modelId="{C366C716-5737-4088-8BA4-684F37DE0697}" srcId="{2369D73E-5218-4D08-841E-AC4CB5B8AA3E}" destId="{63D71CB2-DD11-4C1D-9C69-09409AD4BE66}" srcOrd="1" destOrd="0" parTransId="{3E85AA9C-2369-4A55-A104-BB1DF14C0209}" sibTransId="{1891F5A5-02A0-4D6D-BEB6-2C65FD80A595}"/>
    <dgm:cxn modelId="{F525BF97-BFEE-47E9-8AD3-0FCF76C83970}" type="presOf" srcId="{8B0C580C-0F41-4850-9A1C-2741FEF47EA4}" destId="{2A050724-C762-4936-BC0F-4B371610D229}" srcOrd="0" destOrd="0" presId="urn:microsoft.com/office/officeart/2005/8/layout/cycle3"/>
    <dgm:cxn modelId="{B4098517-A8F9-4D8C-8EBE-4B25DA8495C5}" srcId="{2369D73E-5218-4D08-841E-AC4CB5B8AA3E}" destId="{B9CEDFB8-5529-4291-90EF-91FA5584030C}" srcOrd="4" destOrd="0" parTransId="{E495C7C4-BC28-4D74-8908-5B913DDCCEAE}" sibTransId="{74A3C7ED-BC7B-4604-9A58-ED59421DACCE}"/>
    <dgm:cxn modelId="{9BE5EDE4-1CD0-41E4-85B2-D41739B5069D}" type="presOf" srcId="{F26AF471-9CEE-454A-8E4C-DDEB0C8CE540}" destId="{45B5AE9D-F1DD-45A7-8BB6-009A7E60C447}" srcOrd="0" destOrd="0" presId="urn:microsoft.com/office/officeart/2005/8/layout/cycle3"/>
    <dgm:cxn modelId="{C25FA248-F6F1-4FC7-9586-54D3AF14AA1B}" type="presOf" srcId="{B9CEDFB8-5529-4291-90EF-91FA5584030C}" destId="{8A9B3FAA-BA82-4CBF-8D03-F0DA9FF1A0CE}" srcOrd="0" destOrd="0" presId="urn:microsoft.com/office/officeart/2005/8/layout/cycle3"/>
    <dgm:cxn modelId="{8EF760D2-DCDC-4BD9-AC33-094BA2CFDD8B}" type="presOf" srcId="{63D71CB2-DD11-4C1D-9C69-09409AD4BE66}" destId="{2F0DE7EC-BFD5-4139-8DEB-79C6046123D6}" srcOrd="0" destOrd="0" presId="urn:microsoft.com/office/officeart/2005/8/layout/cycle3"/>
    <dgm:cxn modelId="{142247DB-6372-4A1C-82BC-B7BD52B66EBF}" type="presParOf" srcId="{CED6F9F6-8CEA-40D8-A579-5D68D2E5B865}" destId="{3E10F0A4-1A20-44CB-BCE4-45D70EB13266}" srcOrd="0" destOrd="0" presId="urn:microsoft.com/office/officeart/2005/8/layout/cycle3"/>
    <dgm:cxn modelId="{0C3C68F0-2229-42BD-A0E9-0DBD28EA6B00}" type="presParOf" srcId="{3E10F0A4-1A20-44CB-BCE4-45D70EB13266}" destId="{6EADA0B5-E5BF-425E-A865-47202D913F82}" srcOrd="0" destOrd="0" presId="urn:microsoft.com/office/officeart/2005/8/layout/cycle3"/>
    <dgm:cxn modelId="{912F4335-5DEE-4025-B7D0-C18EB3013A0A}" type="presParOf" srcId="{3E10F0A4-1A20-44CB-BCE4-45D70EB13266}" destId="{C84B5C6B-D66E-45C5-9E95-0C3A556E35FF}" srcOrd="1" destOrd="0" presId="urn:microsoft.com/office/officeart/2005/8/layout/cycle3"/>
    <dgm:cxn modelId="{48BF7F1B-CDFF-43A8-83F7-200B2AF68480}" type="presParOf" srcId="{3E10F0A4-1A20-44CB-BCE4-45D70EB13266}" destId="{2F0DE7EC-BFD5-4139-8DEB-79C6046123D6}" srcOrd="2" destOrd="0" presId="urn:microsoft.com/office/officeart/2005/8/layout/cycle3"/>
    <dgm:cxn modelId="{8384C549-E408-4372-A010-BD79D42AB8D2}" type="presParOf" srcId="{3E10F0A4-1A20-44CB-BCE4-45D70EB13266}" destId="{2A050724-C762-4936-BC0F-4B371610D229}" srcOrd="3" destOrd="0" presId="urn:microsoft.com/office/officeart/2005/8/layout/cycle3"/>
    <dgm:cxn modelId="{6C330B35-12F0-4ACF-B5DD-B4D1AAF6D5C0}" type="presParOf" srcId="{3E10F0A4-1A20-44CB-BCE4-45D70EB13266}" destId="{45B5AE9D-F1DD-45A7-8BB6-009A7E60C447}" srcOrd="4" destOrd="0" presId="urn:microsoft.com/office/officeart/2005/8/layout/cycle3"/>
    <dgm:cxn modelId="{4C7CD4D5-9140-493C-BF80-0A940944DF79}" type="presParOf" srcId="{3E10F0A4-1A20-44CB-BCE4-45D70EB13266}" destId="{8A9B3FAA-BA82-4CBF-8D03-F0DA9FF1A0C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93060-A1C8-4647-8A3D-CA1BD8BED68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ADB3939-BFAB-4D29-8639-D41220669A41}">
      <dgm:prSet phldrT="[Text]" custT="1"/>
      <dgm:spPr/>
      <dgm:t>
        <a:bodyPr/>
        <a:lstStyle/>
        <a:p>
          <a:r>
            <a:rPr lang="en-US" sz="1300" b="1" dirty="0" smtClean="0"/>
            <a:t>2017 HRP</a:t>
          </a:r>
          <a:endParaRPr lang="en-US" sz="1300" dirty="0"/>
        </a:p>
      </dgm:t>
    </dgm:pt>
    <dgm:pt modelId="{A5062C0C-5198-46D9-A908-6337A12D0230}" type="parTrans" cxnId="{2795E74C-32DA-45B6-919D-C679CF5C5DDF}">
      <dgm:prSet/>
      <dgm:spPr/>
      <dgm:t>
        <a:bodyPr/>
        <a:lstStyle/>
        <a:p>
          <a:endParaRPr lang="en-US"/>
        </a:p>
      </dgm:t>
    </dgm:pt>
    <dgm:pt modelId="{3DCEDC57-99F5-499D-9605-53A8BF6D2F87}" type="sibTrans" cxnId="{2795E74C-32DA-45B6-919D-C679CF5C5DDF}">
      <dgm:prSet/>
      <dgm:spPr/>
      <dgm:t>
        <a:bodyPr/>
        <a:lstStyle/>
        <a:p>
          <a:endParaRPr lang="en-US"/>
        </a:p>
      </dgm:t>
    </dgm:pt>
    <dgm:pt modelId="{A937B6B0-77CA-43D7-BD46-E850DCFC2328}">
      <dgm:prSet phldrT="[Text]" custT="1"/>
      <dgm:spPr/>
      <dgm:t>
        <a:bodyPr/>
        <a:lstStyle/>
        <a:p>
          <a:r>
            <a:rPr lang="en-US" sz="1300" b="1" dirty="0" smtClean="0"/>
            <a:t>Why MCNA IV?</a:t>
          </a:r>
          <a:endParaRPr lang="en-US" sz="1300" b="1" dirty="0"/>
        </a:p>
      </dgm:t>
    </dgm:pt>
    <dgm:pt modelId="{9DC080DF-8573-4D4F-855D-7E08B6BB8C4F}" type="parTrans" cxnId="{519E96A4-3CB5-4ABF-B3EC-B6D9DFB138DA}">
      <dgm:prSet/>
      <dgm:spPr/>
      <dgm:t>
        <a:bodyPr/>
        <a:lstStyle/>
        <a:p>
          <a:endParaRPr lang="en-US"/>
        </a:p>
      </dgm:t>
    </dgm:pt>
    <dgm:pt modelId="{A86C885B-76C0-4E8C-9305-D9EF57B4A690}" type="sibTrans" cxnId="{519E96A4-3CB5-4ABF-B3EC-B6D9DFB138DA}">
      <dgm:prSet/>
      <dgm:spPr/>
      <dgm:t>
        <a:bodyPr/>
        <a:lstStyle/>
        <a:p>
          <a:endParaRPr lang="en-US"/>
        </a:p>
      </dgm:t>
    </dgm:pt>
    <dgm:pt modelId="{4F627338-2DC7-4916-9D04-D97DF305E3E3}">
      <dgm:prSet phldrT="[Text]" custT="1"/>
      <dgm:spPr/>
      <dgm:t>
        <a:bodyPr/>
        <a:lstStyle/>
        <a:p>
          <a:r>
            <a:rPr lang="en-US" sz="1400" dirty="0" smtClean="0"/>
            <a:t>Will provide up to date needs information to aid planning for interventions going forward (across sectors) and can inform potential HRP 2017 Review.</a:t>
          </a:r>
          <a:endParaRPr lang="en-US" sz="1400" dirty="0"/>
        </a:p>
      </dgm:t>
    </dgm:pt>
    <dgm:pt modelId="{B9BA5821-872F-4C72-95A0-E909C5E16A73}" type="parTrans" cxnId="{8B694B51-CB75-436D-BBD4-6355809F2E96}">
      <dgm:prSet/>
      <dgm:spPr/>
      <dgm:t>
        <a:bodyPr/>
        <a:lstStyle/>
        <a:p>
          <a:endParaRPr lang="en-US"/>
        </a:p>
      </dgm:t>
    </dgm:pt>
    <dgm:pt modelId="{7CF15D58-D30E-4DA2-A074-C439A9DC0D1D}" type="sibTrans" cxnId="{8B694B51-CB75-436D-BBD4-6355809F2E96}">
      <dgm:prSet/>
      <dgm:spPr/>
      <dgm:t>
        <a:bodyPr/>
        <a:lstStyle/>
        <a:p>
          <a:endParaRPr lang="en-US"/>
        </a:p>
      </dgm:t>
    </dgm:pt>
    <dgm:pt modelId="{17FE52BD-767B-4890-832C-166E419CDF5C}">
      <dgm:prSet phldrT="[Text]" custT="1"/>
      <dgm:spPr/>
      <dgm:t>
        <a:bodyPr/>
        <a:lstStyle/>
        <a:p>
          <a:r>
            <a:rPr lang="en-US" sz="1400" dirty="0" smtClean="0"/>
            <a:t>HRP </a:t>
          </a:r>
          <a:r>
            <a:rPr lang="en-US" sz="1400" i="1" dirty="0" smtClean="0"/>
            <a:t>Advanced Executive Summary </a:t>
          </a:r>
          <a:r>
            <a:rPr lang="en-US" sz="1400" dirty="0" smtClean="0"/>
            <a:t>version launched in mid-December due to Mosul offensive with possibility of a revised version to be published later on (without preliminary HNO).  </a:t>
          </a:r>
          <a:endParaRPr lang="en-US" sz="1400" dirty="0"/>
        </a:p>
      </dgm:t>
    </dgm:pt>
    <dgm:pt modelId="{B7FB6798-2F35-42C7-B7A0-EBC57EBE05DC}" type="sibTrans" cxnId="{23270CC0-F53F-4497-84C9-7967F8B3BF00}">
      <dgm:prSet/>
      <dgm:spPr/>
      <dgm:t>
        <a:bodyPr/>
        <a:lstStyle/>
        <a:p>
          <a:endParaRPr lang="en-US"/>
        </a:p>
      </dgm:t>
    </dgm:pt>
    <dgm:pt modelId="{E3CD975C-7918-47DA-863D-A75054613EEE}" type="parTrans" cxnId="{23270CC0-F53F-4497-84C9-7967F8B3BF00}">
      <dgm:prSet/>
      <dgm:spPr/>
      <dgm:t>
        <a:bodyPr/>
        <a:lstStyle/>
        <a:p>
          <a:endParaRPr lang="en-US"/>
        </a:p>
      </dgm:t>
    </dgm:pt>
    <dgm:pt modelId="{68E5F1C1-BF0E-43A8-9869-7EB3C6F57295}">
      <dgm:prSet phldrT="[Text]" custT="1"/>
      <dgm:spPr/>
      <dgm:t>
        <a:bodyPr/>
        <a:lstStyle/>
        <a:p>
          <a:r>
            <a:rPr lang="en-US" sz="1400" dirty="0" smtClean="0"/>
            <a:t>Funding allocations for international partners to begin within the next few weeks based on project portfolios submitted in January 2017.</a:t>
          </a:r>
          <a:endParaRPr lang="en-US" sz="1400" dirty="0"/>
        </a:p>
      </dgm:t>
    </dgm:pt>
    <dgm:pt modelId="{160E451A-F7B0-42AB-B060-4C55D57B69E2}" type="parTrans" cxnId="{434F884B-7380-4BEA-BB7F-D1A76192F13C}">
      <dgm:prSet/>
      <dgm:spPr/>
      <dgm:t>
        <a:bodyPr/>
        <a:lstStyle/>
        <a:p>
          <a:endParaRPr lang="en-GB"/>
        </a:p>
      </dgm:t>
    </dgm:pt>
    <dgm:pt modelId="{398F2D66-74C4-4915-B374-1A1D66194BF5}" type="sibTrans" cxnId="{434F884B-7380-4BEA-BB7F-D1A76192F13C}">
      <dgm:prSet/>
      <dgm:spPr/>
      <dgm:t>
        <a:bodyPr/>
        <a:lstStyle/>
        <a:p>
          <a:endParaRPr lang="en-GB"/>
        </a:p>
      </dgm:t>
    </dgm:pt>
    <dgm:pt modelId="{F153C51F-F0C5-4189-8AAA-26B5A1A99643}">
      <dgm:prSet phldrT="[Text]" custT="1"/>
      <dgm:spPr/>
      <dgm:t>
        <a:bodyPr/>
        <a:lstStyle/>
        <a:p>
          <a:r>
            <a:rPr lang="en-US" sz="1400" dirty="0" smtClean="0"/>
            <a:t>Aiming to be disseminated by June 2017, this is timely as there is a significant gap in a comprehensive needs assessment (over 1 year since the last MCNA).</a:t>
          </a:r>
          <a:endParaRPr lang="en-US" sz="1400" dirty="0"/>
        </a:p>
      </dgm:t>
    </dgm:pt>
    <dgm:pt modelId="{0F9F2416-B32B-40D0-8603-AEF4798365CA}" type="parTrans" cxnId="{B1D07980-C2F6-4E75-B248-B76BD4D3DA0E}">
      <dgm:prSet/>
      <dgm:spPr/>
      <dgm:t>
        <a:bodyPr/>
        <a:lstStyle/>
        <a:p>
          <a:endParaRPr lang="en-US"/>
        </a:p>
      </dgm:t>
    </dgm:pt>
    <dgm:pt modelId="{3A538DA0-059F-4B18-952C-658E7883679A}" type="sibTrans" cxnId="{B1D07980-C2F6-4E75-B248-B76BD4D3DA0E}">
      <dgm:prSet/>
      <dgm:spPr/>
      <dgm:t>
        <a:bodyPr/>
        <a:lstStyle/>
        <a:p>
          <a:endParaRPr lang="en-US"/>
        </a:p>
      </dgm:t>
    </dgm:pt>
    <dgm:pt modelId="{51351530-ABE5-4362-BDCE-07EE5C429BD1}">
      <dgm:prSet phldrT="[Text]" custT="1"/>
      <dgm:spPr/>
      <dgm:t>
        <a:bodyPr/>
        <a:lstStyle/>
        <a:p>
          <a:r>
            <a:rPr lang="en-US" sz="1400" dirty="0" smtClean="0"/>
            <a:t>Will be supplemented with MCNA V ahead of HRP 2018 process</a:t>
          </a:r>
          <a:r>
            <a:rPr lang="en-US" sz="1200" dirty="0" smtClean="0"/>
            <a:t>.</a:t>
          </a:r>
          <a:endParaRPr lang="en-US" sz="1200" dirty="0"/>
        </a:p>
      </dgm:t>
    </dgm:pt>
    <dgm:pt modelId="{45E76F5B-EA84-41E9-AAA6-06D7E47286FA}" type="parTrans" cxnId="{5110B7B0-4EF8-4BFD-8E09-D058FD70463E}">
      <dgm:prSet/>
      <dgm:spPr/>
      <dgm:t>
        <a:bodyPr/>
        <a:lstStyle/>
        <a:p>
          <a:endParaRPr lang="en-US"/>
        </a:p>
      </dgm:t>
    </dgm:pt>
    <dgm:pt modelId="{C3025F90-C428-48E6-86CF-01F6B4F43E4B}" type="sibTrans" cxnId="{5110B7B0-4EF8-4BFD-8E09-D058FD70463E}">
      <dgm:prSet/>
      <dgm:spPr/>
      <dgm:t>
        <a:bodyPr/>
        <a:lstStyle/>
        <a:p>
          <a:endParaRPr lang="en-US"/>
        </a:p>
      </dgm:t>
    </dgm:pt>
    <dgm:pt modelId="{F05385E7-BE5C-4C31-9019-C4C78DC7B9BE}" type="pres">
      <dgm:prSet presAssocID="{F7993060-A1C8-4647-8A3D-CA1BD8BED68B}" presName="linearFlow" presStyleCnt="0">
        <dgm:presLayoutVars>
          <dgm:dir/>
          <dgm:animLvl val="lvl"/>
          <dgm:resizeHandles val="exact"/>
        </dgm:presLayoutVars>
      </dgm:prSet>
      <dgm:spPr/>
      <dgm:t>
        <a:bodyPr/>
        <a:lstStyle/>
        <a:p>
          <a:endParaRPr lang="en-US"/>
        </a:p>
      </dgm:t>
    </dgm:pt>
    <dgm:pt modelId="{8E6577CF-2331-4184-8886-27F7F6028D89}" type="pres">
      <dgm:prSet presAssocID="{CADB3939-BFAB-4D29-8639-D41220669A41}" presName="composite" presStyleCnt="0"/>
      <dgm:spPr/>
    </dgm:pt>
    <dgm:pt modelId="{3E32789D-35F4-4779-96AA-0FD22E5B10A0}" type="pres">
      <dgm:prSet presAssocID="{CADB3939-BFAB-4D29-8639-D41220669A41}" presName="parentText" presStyleLbl="alignNode1" presStyleIdx="0" presStyleCnt="2">
        <dgm:presLayoutVars>
          <dgm:chMax val="1"/>
          <dgm:bulletEnabled val="1"/>
        </dgm:presLayoutVars>
      </dgm:prSet>
      <dgm:spPr/>
      <dgm:t>
        <a:bodyPr/>
        <a:lstStyle/>
        <a:p>
          <a:endParaRPr lang="en-US"/>
        </a:p>
      </dgm:t>
    </dgm:pt>
    <dgm:pt modelId="{332A6D58-9976-40A2-82A0-4AA67C9FA2B3}" type="pres">
      <dgm:prSet presAssocID="{CADB3939-BFAB-4D29-8639-D41220669A41}" presName="descendantText" presStyleLbl="alignAcc1" presStyleIdx="0" presStyleCnt="2" custLinFactNeighborY="-328">
        <dgm:presLayoutVars>
          <dgm:bulletEnabled val="1"/>
        </dgm:presLayoutVars>
      </dgm:prSet>
      <dgm:spPr/>
      <dgm:t>
        <a:bodyPr/>
        <a:lstStyle/>
        <a:p>
          <a:endParaRPr lang="en-US"/>
        </a:p>
      </dgm:t>
    </dgm:pt>
    <dgm:pt modelId="{A84F5B2E-C070-47BB-87BC-BC4BF68889C8}" type="pres">
      <dgm:prSet presAssocID="{3DCEDC57-99F5-499D-9605-53A8BF6D2F87}" presName="sp" presStyleCnt="0"/>
      <dgm:spPr/>
    </dgm:pt>
    <dgm:pt modelId="{E134C67A-922E-4C0E-9569-476FFE9D30D8}" type="pres">
      <dgm:prSet presAssocID="{A937B6B0-77CA-43D7-BD46-E850DCFC2328}" presName="composite" presStyleCnt="0"/>
      <dgm:spPr/>
    </dgm:pt>
    <dgm:pt modelId="{1FBA53AE-78E9-4029-A5CE-20AB824286E8}" type="pres">
      <dgm:prSet presAssocID="{A937B6B0-77CA-43D7-BD46-E850DCFC2328}" presName="parentText" presStyleLbl="alignNode1" presStyleIdx="1" presStyleCnt="2">
        <dgm:presLayoutVars>
          <dgm:chMax val="1"/>
          <dgm:bulletEnabled val="1"/>
        </dgm:presLayoutVars>
      </dgm:prSet>
      <dgm:spPr/>
      <dgm:t>
        <a:bodyPr/>
        <a:lstStyle/>
        <a:p>
          <a:endParaRPr lang="en-US"/>
        </a:p>
      </dgm:t>
    </dgm:pt>
    <dgm:pt modelId="{3BEC3A69-6F15-432E-BA4F-07F2F4D90A47}" type="pres">
      <dgm:prSet presAssocID="{A937B6B0-77CA-43D7-BD46-E850DCFC2328}" presName="descendantText" presStyleLbl="alignAcc1" presStyleIdx="1" presStyleCnt="2" custScaleY="102797" custLinFactNeighborX="0" custLinFactNeighborY="-729">
        <dgm:presLayoutVars>
          <dgm:bulletEnabled val="1"/>
        </dgm:presLayoutVars>
      </dgm:prSet>
      <dgm:spPr/>
      <dgm:t>
        <a:bodyPr/>
        <a:lstStyle/>
        <a:p>
          <a:endParaRPr lang="en-US"/>
        </a:p>
      </dgm:t>
    </dgm:pt>
  </dgm:ptLst>
  <dgm:cxnLst>
    <dgm:cxn modelId="{948CB1CE-2B0F-45E5-B580-334A556A5847}" type="presOf" srcId="{A937B6B0-77CA-43D7-BD46-E850DCFC2328}" destId="{1FBA53AE-78E9-4029-A5CE-20AB824286E8}" srcOrd="0" destOrd="0" presId="urn:microsoft.com/office/officeart/2005/8/layout/chevron2"/>
    <dgm:cxn modelId="{B1D07980-C2F6-4E75-B248-B76BD4D3DA0E}" srcId="{A937B6B0-77CA-43D7-BD46-E850DCFC2328}" destId="{F153C51F-F0C5-4189-8AAA-26B5A1A99643}" srcOrd="1" destOrd="0" parTransId="{0F9F2416-B32B-40D0-8603-AEF4798365CA}" sibTransId="{3A538DA0-059F-4B18-952C-658E7883679A}"/>
    <dgm:cxn modelId="{4F8C6284-81C2-46D5-9256-8482E49FA755}" type="presOf" srcId="{68E5F1C1-BF0E-43A8-9869-7EB3C6F57295}" destId="{332A6D58-9976-40A2-82A0-4AA67C9FA2B3}" srcOrd="0" destOrd="1" presId="urn:microsoft.com/office/officeart/2005/8/layout/chevron2"/>
    <dgm:cxn modelId="{4624F80B-1016-4B6E-B234-FC3F214C14A5}" type="presOf" srcId="{CADB3939-BFAB-4D29-8639-D41220669A41}" destId="{3E32789D-35F4-4779-96AA-0FD22E5B10A0}" srcOrd="0" destOrd="0" presId="urn:microsoft.com/office/officeart/2005/8/layout/chevron2"/>
    <dgm:cxn modelId="{8B694B51-CB75-436D-BBD4-6355809F2E96}" srcId="{A937B6B0-77CA-43D7-BD46-E850DCFC2328}" destId="{4F627338-2DC7-4916-9D04-D97DF305E3E3}" srcOrd="0" destOrd="0" parTransId="{B9BA5821-872F-4C72-95A0-E909C5E16A73}" sibTransId="{7CF15D58-D30E-4DA2-A074-C439A9DC0D1D}"/>
    <dgm:cxn modelId="{3B20010A-9292-4448-BEA2-27BE5BA95750}" type="presOf" srcId="{F7993060-A1C8-4647-8A3D-CA1BD8BED68B}" destId="{F05385E7-BE5C-4C31-9019-C4C78DC7B9BE}" srcOrd="0" destOrd="0" presId="urn:microsoft.com/office/officeart/2005/8/layout/chevron2"/>
    <dgm:cxn modelId="{2795E74C-32DA-45B6-919D-C679CF5C5DDF}" srcId="{F7993060-A1C8-4647-8A3D-CA1BD8BED68B}" destId="{CADB3939-BFAB-4D29-8639-D41220669A41}" srcOrd="0" destOrd="0" parTransId="{A5062C0C-5198-46D9-A908-6337A12D0230}" sibTransId="{3DCEDC57-99F5-499D-9605-53A8BF6D2F87}"/>
    <dgm:cxn modelId="{434F884B-7380-4BEA-BB7F-D1A76192F13C}" srcId="{CADB3939-BFAB-4D29-8639-D41220669A41}" destId="{68E5F1C1-BF0E-43A8-9869-7EB3C6F57295}" srcOrd="1" destOrd="0" parTransId="{160E451A-F7B0-42AB-B060-4C55D57B69E2}" sibTransId="{398F2D66-74C4-4915-B374-1A1D66194BF5}"/>
    <dgm:cxn modelId="{5110B7B0-4EF8-4BFD-8E09-D058FD70463E}" srcId="{A937B6B0-77CA-43D7-BD46-E850DCFC2328}" destId="{51351530-ABE5-4362-BDCE-07EE5C429BD1}" srcOrd="2" destOrd="0" parTransId="{45E76F5B-EA84-41E9-AAA6-06D7E47286FA}" sibTransId="{C3025F90-C428-48E6-86CF-01F6B4F43E4B}"/>
    <dgm:cxn modelId="{22D1D884-A094-4C95-84E3-5E6B4F216363}" type="presOf" srcId="{F153C51F-F0C5-4189-8AAA-26B5A1A99643}" destId="{3BEC3A69-6F15-432E-BA4F-07F2F4D90A47}" srcOrd="0" destOrd="1" presId="urn:microsoft.com/office/officeart/2005/8/layout/chevron2"/>
    <dgm:cxn modelId="{8D130383-C347-4582-815D-C89A1A7F62EE}" type="presOf" srcId="{4F627338-2DC7-4916-9D04-D97DF305E3E3}" destId="{3BEC3A69-6F15-432E-BA4F-07F2F4D90A47}" srcOrd="0" destOrd="0" presId="urn:microsoft.com/office/officeart/2005/8/layout/chevron2"/>
    <dgm:cxn modelId="{8C78752F-75C9-4512-B78E-137E986ABC81}" type="presOf" srcId="{17FE52BD-767B-4890-832C-166E419CDF5C}" destId="{332A6D58-9976-40A2-82A0-4AA67C9FA2B3}" srcOrd="0" destOrd="0" presId="urn:microsoft.com/office/officeart/2005/8/layout/chevron2"/>
    <dgm:cxn modelId="{23270CC0-F53F-4497-84C9-7967F8B3BF00}" srcId="{CADB3939-BFAB-4D29-8639-D41220669A41}" destId="{17FE52BD-767B-4890-832C-166E419CDF5C}" srcOrd="0" destOrd="0" parTransId="{E3CD975C-7918-47DA-863D-A75054613EEE}" sibTransId="{B7FB6798-2F35-42C7-B7A0-EBC57EBE05DC}"/>
    <dgm:cxn modelId="{519E96A4-3CB5-4ABF-B3EC-B6D9DFB138DA}" srcId="{F7993060-A1C8-4647-8A3D-CA1BD8BED68B}" destId="{A937B6B0-77CA-43D7-BD46-E850DCFC2328}" srcOrd="1" destOrd="0" parTransId="{9DC080DF-8573-4D4F-855D-7E08B6BB8C4F}" sibTransId="{A86C885B-76C0-4E8C-9305-D9EF57B4A690}"/>
    <dgm:cxn modelId="{57FD890D-35DA-4F84-9ABA-81430BB76FAD}" type="presOf" srcId="{51351530-ABE5-4362-BDCE-07EE5C429BD1}" destId="{3BEC3A69-6F15-432E-BA4F-07F2F4D90A47}" srcOrd="0" destOrd="2" presId="urn:microsoft.com/office/officeart/2005/8/layout/chevron2"/>
    <dgm:cxn modelId="{BEC10B22-2AB3-4DA4-ADAD-3326F67DC60B}" type="presParOf" srcId="{F05385E7-BE5C-4C31-9019-C4C78DC7B9BE}" destId="{8E6577CF-2331-4184-8886-27F7F6028D89}" srcOrd="0" destOrd="0" presId="urn:microsoft.com/office/officeart/2005/8/layout/chevron2"/>
    <dgm:cxn modelId="{FB211D60-06ED-48BF-A48F-615BED9D2C75}" type="presParOf" srcId="{8E6577CF-2331-4184-8886-27F7F6028D89}" destId="{3E32789D-35F4-4779-96AA-0FD22E5B10A0}" srcOrd="0" destOrd="0" presId="urn:microsoft.com/office/officeart/2005/8/layout/chevron2"/>
    <dgm:cxn modelId="{8CCAE7FC-4316-4CA0-B34F-C243DF01B352}" type="presParOf" srcId="{8E6577CF-2331-4184-8886-27F7F6028D89}" destId="{332A6D58-9976-40A2-82A0-4AA67C9FA2B3}" srcOrd="1" destOrd="0" presId="urn:microsoft.com/office/officeart/2005/8/layout/chevron2"/>
    <dgm:cxn modelId="{0EE2EE2A-FBDB-4310-9A26-B31111A446B4}" type="presParOf" srcId="{F05385E7-BE5C-4C31-9019-C4C78DC7B9BE}" destId="{A84F5B2E-C070-47BB-87BC-BC4BF68889C8}" srcOrd="1" destOrd="0" presId="urn:microsoft.com/office/officeart/2005/8/layout/chevron2"/>
    <dgm:cxn modelId="{38AAC6F8-D481-4995-8F9E-40DEB87CD0A9}" type="presParOf" srcId="{F05385E7-BE5C-4C31-9019-C4C78DC7B9BE}" destId="{E134C67A-922E-4C0E-9569-476FFE9D30D8}" srcOrd="2" destOrd="0" presId="urn:microsoft.com/office/officeart/2005/8/layout/chevron2"/>
    <dgm:cxn modelId="{9C73A750-D34A-4A9B-9792-9D7F6DA511F5}" type="presParOf" srcId="{E134C67A-922E-4C0E-9569-476FFE9D30D8}" destId="{1FBA53AE-78E9-4029-A5CE-20AB824286E8}" srcOrd="0" destOrd="0" presId="urn:microsoft.com/office/officeart/2005/8/layout/chevron2"/>
    <dgm:cxn modelId="{D33AEB4C-7249-40C7-8E9E-D8143BD5F038}" type="presParOf" srcId="{E134C67A-922E-4C0E-9569-476FFE9D30D8}" destId="{3BEC3A69-6F15-432E-BA4F-07F2F4D90A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B5C6B-D66E-45C5-9E95-0C3A556E35FF}">
      <dsp:nvSpPr>
        <dsp:cNvPr id="0" name=""/>
        <dsp:cNvSpPr/>
      </dsp:nvSpPr>
      <dsp:spPr>
        <a:xfrm>
          <a:off x="1397119" y="-25307"/>
          <a:ext cx="4344628" cy="4344628"/>
        </a:xfrm>
        <a:prstGeom prst="circularArrow">
          <a:avLst>
            <a:gd name="adj1" fmla="val 5544"/>
            <a:gd name="adj2" fmla="val 330680"/>
            <a:gd name="adj3" fmla="val 13790359"/>
            <a:gd name="adj4" fmla="val 173771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DA0B5-E5BF-425E-A865-47202D913F82}">
      <dsp:nvSpPr>
        <dsp:cNvPr id="0" name=""/>
        <dsp:cNvSpPr/>
      </dsp:nvSpPr>
      <dsp:spPr>
        <a:xfrm>
          <a:off x="2558558" y="1203"/>
          <a:ext cx="2021749" cy="1010874"/>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Research design</a:t>
          </a:r>
        </a:p>
        <a:p>
          <a:pPr lvl="0" algn="ctr" defTabSz="533400">
            <a:lnSpc>
              <a:spcPct val="90000"/>
            </a:lnSpc>
            <a:spcBef>
              <a:spcPct val="0"/>
            </a:spcBef>
            <a:spcAft>
              <a:spcPct val="35000"/>
            </a:spcAft>
          </a:pPr>
          <a:r>
            <a:rPr lang="en-US" sz="1200" b="0" kern="1200" dirty="0" smtClean="0"/>
            <a:t>Indicators, forming the basis of the survey tool, are reviewed at the cluster-level ahead of data collection.  </a:t>
          </a:r>
          <a:endParaRPr lang="en-US" sz="1200" b="0" kern="1200" dirty="0"/>
        </a:p>
      </dsp:txBody>
      <dsp:txXfrm>
        <a:off x="2607905" y="50550"/>
        <a:ext cx="1923055" cy="912180"/>
      </dsp:txXfrm>
    </dsp:sp>
    <dsp:sp modelId="{2F0DE7EC-BFD5-4139-8DEB-79C6046123D6}">
      <dsp:nvSpPr>
        <dsp:cNvPr id="0" name=""/>
        <dsp:cNvSpPr/>
      </dsp:nvSpPr>
      <dsp:spPr>
        <a:xfrm>
          <a:off x="4320600" y="1281401"/>
          <a:ext cx="2021749" cy="1010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Data collection</a:t>
          </a:r>
        </a:p>
        <a:p>
          <a:pPr lvl="0" algn="ctr" defTabSz="533400">
            <a:lnSpc>
              <a:spcPct val="90000"/>
            </a:lnSpc>
            <a:spcBef>
              <a:spcPct val="0"/>
            </a:spcBef>
            <a:spcAft>
              <a:spcPct val="35000"/>
            </a:spcAft>
          </a:pPr>
          <a:r>
            <a:rPr lang="en-US" sz="1200" kern="1200" dirty="0" smtClean="0"/>
            <a:t>Majority of data  is collected directly by REACH. For some inaccessible areas partners collect data.</a:t>
          </a:r>
          <a:endParaRPr lang="en-US" sz="1200" kern="1200" dirty="0"/>
        </a:p>
      </dsp:txBody>
      <dsp:txXfrm>
        <a:off x="4369947" y="1330748"/>
        <a:ext cx="1923055" cy="912180"/>
      </dsp:txXfrm>
    </dsp:sp>
    <dsp:sp modelId="{2A050724-C762-4936-BC0F-4B371610D229}">
      <dsp:nvSpPr>
        <dsp:cNvPr id="0" name=""/>
        <dsp:cNvSpPr/>
      </dsp:nvSpPr>
      <dsp:spPr>
        <a:xfrm>
          <a:off x="3915714" y="3138282"/>
          <a:ext cx="2021749" cy="1010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Preliminary findings</a:t>
          </a:r>
        </a:p>
        <a:p>
          <a:pPr lvl="0" algn="ctr" defTabSz="533400">
            <a:lnSpc>
              <a:spcPct val="90000"/>
            </a:lnSpc>
            <a:spcBef>
              <a:spcPct val="0"/>
            </a:spcBef>
            <a:spcAft>
              <a:spcPct val="35000"/>
            </a:spcAft>
          </a:pPr>
          <a:r>
            <a:rPr lang="en-US" sz="1200" b="0" kern="1200" dirty="0" smtClean="0"/>
            <a:t>Preliminary findings presentations are held with all operational clusters (within 1-2 weeks of data collection).</a:t>
          </a:r>
          <a:endParaRPr lang="en-US" sz="1200" b="0" u="none" kern="1200" dirty="0"/>
        </a:p>
      </dsp:txBody>
      <dsp:txXfrm>
        <a:off x="3965061" y="3187629"/>
        <a:ext cx="1923055" cy="912180"/>
      </dsp:txXfrm>
    </dsp:sp>
    <dsp:sp modelId="{45B5AE9D-F1DD-45A7-8BB6-009A7E60C447}">
      <dsp:nvSpPr>
        <dsp:cNvPr id="0" name=""/>
        <dsp:cNvSpPr/>
      </dsp:nvSpPr>
      <dsp:spPr>
        <a:xfrm>
          <a:off x="1129804" y="3124777"/>
          <a:ext cx="2021749" cy="1010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Analysis</a:t>
          </a:r>
        </a:p>
        <a:p>
          <a:pPr lvl="0" algn="ctr" defTabSz="533400">
            <a:lnSpc>
              <a:spcPct val="90000"/>
            </a:lnSpc>
            <a:spcBef>
              <a:spcPct val="0"/>
            </a:spcBef>
            <a:spcAft>
              <a:spcPct val="35000"/>
            </a:spcAft>
          </a:pPr>
          <a:r>
            <a:rPr lang="en-US" sz="1200" b="0" kern="1200" dirty="0" smtClean="0"/>
            <a:t>Cluster feedback informs in-depth analysis tailored to cluster-specific needs and triangulation of data.</a:t>
          </a:r>
        </a:p>
      </dsp:txBody>
      <dsp:txXfrm>
        <a:off x="1179151" y="3174124"/>
        <a:ext cx="1923055" cy="912180"/>
      </dsp:txXfrm>
    </dsp:sp>
    <dsp:sp modelId="{8A9B3FAA-BA82-4CBF-8D03-F0DA9FF1A0CE}">
      <dsp:nvSpPr>
        <dsp:cNvPr id="0" name=""/>
        <dsp:cNvSpPr/>
      </dsp:nvSpPr>
      <dsp:spPr>
        <a:xfrm>
          <a:off x="796517" y="1281401"/>
          <a:ext cx="2021749" cy="10108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Dissemination</a:t>
          </a:r>
        </a:p>
        <a:p>
          <a:pPr lvl="0" algn="ctr" defTabSz="533400">
            <a:lnSpc>
              <a:spcPct val="90000"/>
            </a:lnSpc>
            <a:spcBef>
              <a:spcPct val="0"/>
            </a:spcBef>
            <a:spcAft>
              <a:spcPct val="35000"/>
            </a:spcAft>
          </a:pPr>
          <a:r>
            <a:rPr lang="en-US" sz="1200" b="0" u="none" kern="1200" dirty="0" smtClean="0"/>
            <a:t>Final output and cluster-specific findings shared with cluster partners including the open access dataset.</a:t>
          </a:r>
          <a:endParaRPr lang="en-US" sz="1200" b="0" u="none" kern="1200" dirty="0"/>
        </a:p>
      </dsp:txBody>
      <dsp:txXfrm>
        <a:off x="845864" y="1330748"/>
        <a:ext cx="1923055" cy="912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2789D-35F4-4779-96AA-0FD22E5B10A0}">
      <dsp:nvSpPr>
        <dsp:cNvPr id="0" name=""/>
        <dsp:cNvSpPr/>
      </dsp:nvSpPr>
      <dsp:spPr>
        <a:xfrm rot="5400000">
          <a:off x="-247230" y="251153"/>
          <a:ext cx="1648205" cy="11537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2017 HRP</a:t>
          </a:r>
          <a:endParaRPr lang="en-US" sz="1300" kern="1200" dirty="0"/>
        </a:p>
      </dsp:txBody>
      <dsp:txXfrm rot="-5400000">
        <a:off x="1" y="580794"/>
        <a:ext cx="1153744" cy="494461"/>
      </dsp:txXfrm>
    </dsp:sp>
    <dsp:sp modelId="{332A6D58-9976-40A2-82A0-4AA67C9FA2B3}">
      <dsp:nvSpPr>
        <dsp:cNvPr id="0" name=""/>
        <dsp:cNvSpPr/>
      </dsp:nvSpPr>
      <dsp:spPr>
        <a:xfrm rot="5400000">
          <a:off x="3301045" y="-2146892"/>
          <a:ext cx="1071333" cy="53659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HRP </a:t>
          </a:r>
          <a:r>
            <a:rPr lang="en-US" sz="1400" i="1" kern="1200" dirty="0" smtClean="0"/>
            <a:t>Advanced Executive Summary </a:t>
          </a:r>
          <a:r>
            <a:rPr lang="en-US" sz="1400" kern="1200" dirty="0" smtClean="0"/>
            <a:t>version launched in mid-December due to Mosul offensive with possibility of a revised version to be published later on (without preliminary HNO).  </a:t>
          </a:r>
          <a:endParaRPr lang="en-US" sz="1400" kern="1200" dirty="0"/>
        </a:p>
        <a:p>
          <a:pPr marL="114300" lvl="1" indent="-114300" algn="l" defTabSz="622300">
            <a:lnSpc>
              <a:spcPct val="90000"/>
            </a:lnSpc>
            <a:spcBef>
              <a:spcPct val="0"/>
            </a:spcBef>
            <a:spcAft>
              <a:spcPct val="15000"/>
            </a:spcAft>
            <a:buChar char="••"/>
          </a:pPr>
          <a:r>
            <a:rPr lang="en-US" sz="1400" kern="1200" dirty="0" smtClean="0"/>
            <a:t>Funding allocations for international partners to begin within the next few weeks based on project portfolios submitted in January 2017.</a:t>
          </a:r>
          <a:endParaRPr lang="en-US" sz="1400" kern="1200" dirty="0"/>
        </a:p>
      </dsp:txBody>
      <dsp:txXfrm rot="-5400000">
        <a:off x="1153744" y="52707"/>
        <a:ext cx="5313638" cy="966737"/>
      </dsp:txXfrm>
    </dsp:sp>
    <dsp:sp modelId="{1FBA53AE-78E9-4029-A5CE-20AB824286E8}">
      <dsp:nvSpPr>
        <dsp:cNvPr id="0" name=""/>
        <dsp:cNvSpPr/>
      </dsp:nvSpPr>
      <dsp:spPr>
        <a:xfrm rot="5400000">
          <a:off x="-247230" y="1622723"/>
          <a:ext cx="1648205" cy="11537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Why MCNA IV?</a:t>
          </a:r>
          <a:endParaRPr lang="en-US" sz="1300" b="1" kern="1200" dirty="0"/>
        </a:p>
      </dsp:txBody>
      <dsp:txXfrm rot="-5400000">
        <a:off x="1" y="1952364"/>
        <a:ext cx="1153744" cy="494461"/>
      </dsp:txXfrm>
    </dsp:sp>
    <dsp:sp modelId="{3BEC3A69-6F15-432E-BA4F-07F2F4D90A47}">
      <dsp:nvSpPr>
        <dsp:cNvPr id="0" name=""/>
        <dsp:cNvSpPr/>
      </dsp:nvSpPr>
      <dsp:spPr>
        <a:xfrm rot="5400000">
          <a:off x="3286063" y="-779619"/>
          <a:ext cx="1101298" cy="53659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Will provide up to date needs information to aid planning for interventions going forward (across sectors) and can inform potential HRP 2017 Review.</a:t>
          </a:r>
          <a:endParaRPr lang="en-US" sz="1400" kern="1200" dirty="0"/>
        </a:p>
        <a:p>
          <a:pPr marL="114300" lvl="1" indent="-114300" algn="l" defTabSz="622300">
            <a:lnSpc>
              <a:spcPct val="90000"/>
            </a:lnSpc>
            <a:spcBef>
              <a:spcPct val="0"/>
            </a:spcBef>
            <a:spcAft>
              <a:spcPct val="15000"/>
            </a:spcAft>
            <a:buChar char="••"/>
          </a:pPr>
          <a:r>
            <a:rPr lang="en-US" sz="1400" kern="1200" dirty="0" smtClean="0"/>
            <a:t>Aiming to be disseminated by June 2017, this is timely as there is a significant gap in a comprehensive needs assessment (over 1 year since the last MCNA).</a:t>
          </a:r>
          <a:endParaRPr lang="en-US" sz="1400" kern="1200" dirty="0"/>
        </a:p>
        <a:p>
          <a:pPr marL="114300" lvl="1" indent="-114300" algn="l" defTabSz="622300">
            <a:lnSpc>
              <a:spcPct val="90000"/>
            </a:lnSpc>
            <a:spcBef>
              <a:spcPct val="0"/>
            </a:spcBef>
            <a:spcAft>
              <a:spcPct val="15000"/>
            </a:spcAft>
            <a:buChar char="••"/>
          </a:pPr>
          <a:r>
            <a:rPr lang="en-US" sz="1400" kern="1200" dirty="0" smtClean="0"/>
            <a:t>Will be supplemented with MCNA V ahead of HRP 2018 process</a:t>
          </a:r>
          <a:r>
            <a:rPr lang="en-US" sz="1200" kern="1200" dirty="0" smtClean="0"/>
            <a:t>.</a:t>
          </a:r>
          <a:endParaRPr lang="en-US" sz="1200" kern="1200" dirty="0"/>
        </a:p>
      </dsp:txBody>
      <dsp:txXfrm rot="-5400000">
        <a:off x="1153745" y="1406460"/>
        <a:ext cx="5312175" cy="99377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149DE7A-1A12-4746-8822-E7131700A1BD}" type="datetimeFigureOut">
              <a:rPr lang="en-US" smtClean="0"/>
              <a:t>3/1/2017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1</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3</a:t>
            </a:fld>
            <a:endParaRPr lang="en-GB" dirty="0">
              <a:solidFill>
                <a:srgbClr val="000000"/>
              </a:solidFill>
            </a:endParaRPr>
          </a:p>
        </p:txBody>
      </p:sp>
    </p:spTree>
    <p:extLst>
      <p:ext uri="{BB962C8B-B14F-4D97-AF65-F5344CB8AC3E}">
        <p14:creationId xmlns:p14="http://schemas.microsoft.com/office/powerpoint/2010/main" val="281913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4</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5</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122FD-99A3-4D62-BCAF-AF3AEBAE2ED7}" type="slidenum">
              <a:rPr lang="en-US" smtClean="0"/>
              <a:pPr/>
              <a:t>15</a:t>
            </a:fld>
            <a:endParaRPr lang="en-US"/>
          </a:p>
        </p:txBody>
      </p:sp>
    </p:spTree>
    <p:extLst>
      <p:ext uri="{BB962C8B-B14F-4D97-AF65-F5344CB8AC3E}">
        <p14:creationId xmlns:p14="http://schemas.microsoft.com/office/powerpoint/2010/main" val="284545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CCM - Slide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34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4685854"/>
            <a:ext cx="9144001" cy="457646"/>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pic>
          <p:nvPicPr>
            <p:cNvPr id="11" name="Picture 9"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grpSp>
      <p:sp>
        <p:nvSpPr>
          <p:cNvPr id="15" name="Rectangle 14"/>
          <p:cNvSpPr/>
          <p:nvPr userDrawn="1"/>
        </p:nvSpPr>
        <p:spPr>
          <a:xfrm>
            <a:off x="-1" y="0"/>
            <a:ext cx="9144001" cy="468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sp>
        <p:nvSpPr>
          <p:cNvPr id="2" name="Title 1"/>
          <p:cNvSpPr>
            <a:spLocks noGrp="1"/>
          </p:cNvSpPr>
          <p:nvPr>
            <p:ph type="ctrTitle" hasCustomPrompt="1"/>
          </p:nvPr>
        </p:nvSpPr>
        <p:spPr>
          <a:xfrm>
            <a:off x="233758" y="284868"/>
            <a:ext cx="5012011" cy="493748"/>
          </a:xfrm>
        </p:spPr>
        <p:txBody>
          <a:bodyPr anchor="b">
            <a:normAutofit/>
          </a:bodyPr>
          <a:lstStyle>
            <a:lvl1pPr algn="l">
              <a:defRPr sz="3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8" y="840402"/>
            <a:ext cx="5012011" cy="320116"/>
          </a:xfrm>
        </p:spPr>
        <p:txBody>
          <a:bodyPr/>
          <a:lstStyle>
            <a:lvl1pPr marL="0" indent="0" algn="l">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Location, date</a:t>
            </a:r>
            <a:endParaRPr lang="en-US" dirty="0"/>
          </a:p>
        </p:txBody>
      </p:sp>
    </p:spTree>
    <p:extLst>
      <p:ext uri="{BB962C8B-B14F-4D97-AF65-F5344CB8AC3E}">
        <p14:creationId xmlns:p14="http://schemas.microsoft.com/office/powerpoint/2010/main" val="35187027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6" y="1"/>
            <a:ext cx="589315" cy="5143502"/>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685800">
                <a:spcBef>
                  <a:spcPct val="0"/>
                </a:spcBef>
                <a:buFontTx/>
                <a:buNone/>
                <a:defRPr/>
              </a:pPr>
              <a:endParaRPr lang="en-US" altLang="en-US" sz="1800" smtClean="0">
                <a:solidFill>
                  <a:srgbClr val="000000"/>
                </a:solidFill>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grpSp>
    </p:spTree>
    <p:extLst>
      <p:ext uri="{BB962C8B-B14F-4D97-AF65-F5344CB8AC3E}">
        <p14:creationId xmlns:p14="http://schemas.microsoft.com/office/powerpoint/2010/main" val="13570769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282305"/>
            <a:ext cx="7905572" cy="1280422"/>
          </a:xfrm>
        </p:spPr>
        <p:txBody>
          <a:bodyPr anchor="b"/>
          <a:lstStyle>
            <a:lvl1pPr>
              <a:defRPr sz="33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2658328"/>
            <a:ext cx="7905572"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05917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7631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sp>
        <p:nvSpPr>
          <p:cNvPr id="2" name="Title 1"/>
          <p:cNvSpPr>
            <a:spLocks noGrp="1"/>
          </p:cNvSpPr>
          <p:nvPr>
            <p:ph type="title" hasCustomPrompt="1"/>
          </p:nvPr>
        </p:nvSpPr>
        <p:spPr>
          <a:xfrm>
            <a:off x="233756" y="273845"/>
            <a:ext cx="7947718" cy="2051688"/>
          </a:xfrm>
        </p:spPr>
        <p:txBody>
          <a:bodyPr>
            <a:noAutofit/>
          </a:bodyPr>
          <a:lstStyle>
            <a:lvl1pPr>
              <a:defRPr sz="21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10363499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sp>
        <p:nvSpPr>
          <p:cNvPr id="2" name="Title 1"/>
          <p:cNvSpPr>
            <a:spLocks noGrp="1"/>
          </p:cNvSpPr>
          <p:nvPr>
            <p:ph type="title" hasCustomPrompt="1"/>
          </p:nvPr>
        </p:nvSpPr>
        <p:spPr>
          <a:xfrm>
            <a:off x="233756" y="273845"/>
            <a:ext cx="7947718" cy="2051688"/>
          </a:xfrm>
        </p:spPr>
        <p:txBody>
          <a:bodyPr>
            <a:noAutofit/>
          </a:bodyPr>
          <a:lstStyle>
            <a:lvl1pPr>
              <a:defRPr sz="21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7770859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31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7" y="342900"/>
            <a:ext cx="3345263" cy="1200150"/>
          </a:xfrm>
        </p:spPr>
        <p:txBody>
          <a:bodyPr anchor="b"/>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726354" y="740570"/>
            <a:ext cx="445512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7" y="1543050"/>
            <a:ext cx="3345263"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81857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342900"/>
            <a:ext cx="2949178" cy="1200150"/>
          </a:xfrm>
        </p:spPr>
        <p:txBody>
          <a:bodyPr anchor="b"/>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233756"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8383580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205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7"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4079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273845"/>
            <a:ext cx="7947718" cy="50477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939999"/>
            <a:ext cx="7947718" cy="38038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6" y="1"/>
            <a:ext cx="589315" cy="5143502"/>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685800">
                <a:spcBef>
                  <a:spcPct val="0"/>
                </a:spcBef>
                <a:buFontTx/>
                <a:buNone/>
                <a:defRPr/>
              </a:pPr>
              <a:endParaRPr lang="en-US" altLang="en-US" sz="1800" smtClean="0">
                <a:solidFill>
                  <a:srgbClr val="000000"/>
                </a:solidFill>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endParaRPr>
            </a:p>
          </p:txBody>
        </p:sp>
      </p:grpSp>
    </p:spTree>
    <p:extLst>
      <p:ext uri="{BB962C8B-B14F-4D97-AF65-F5344CB8AC3E}">
        <p14:creationId xmlns:p14="http://schemas.microsoft.com/office/powerpoint/2010/main" val="3004819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Homera.Cheema@reach-initiative.org" TargetMode="External"/><Relationship Id="rId2" Type="http://schemas.openxmlformats.org/officeDocument/2006/relationships/hyperlink" Target="mailto:Tessa.Richardson@reach-initiative.org"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coord.iraq@sheltercluster.org" TargetMode="External"/><Relationship Id="rId7" Type="http://schemas.openxmlformats.org/officeDocument/2006/relationships/image" Target="../media/image3.png"/><Relationship Id="rId2" Type="http://schemas.openxmlformats.org/officeDocument/2006/relationships/hyperlink" Target="mailto:coordroving.iraq@sheltercluster.org" TargetMode="External"/><Relationship Id="rId1" Type="http://schemas.openxmlformats.org/officeDocument/2006/relationships/slideLayout" Target="../slideLayouts/slideLayout2.xml"/><Relationship Id="rId6" Type="http://schemas.openxmlformats.org/officeDocument/2006/relationships/hyperlink" Target="mailto:coord2.iraq@sheltercluster.org" TargetMode="External"/><Relationship Id="rId5" Type="http://schemas.openxmlformats.org/officeDocument/2006/relationships/hyperlink" Target="mailto:coord4.iraq@sheltercluster.org" TargetMode="External"/><Relationship Id="rId10" Type="http://schemas.openxmlformats.org/officeDocument/2006/relationships/image" Target="../media/image6.png"/><Relationship Id="rId4" Type="http://schemas.openxmlformats.org/officeDocument/2006/relationships/hyperlink" Target="mailto:im2.iraq@sheltercluster.org"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heltercluster.org/iraq/documents/20170215-nfi-technical-guidance-v11" TargetMode="External"/><Relationship Id="rId2" Type="http://schemas.openxmlformats.org/officeDocument/2006/relationships/hyperlink" Target="http://iomiraq.net/reports/rehabilitating-repairing-and-upgrading-critical-shelters-and-damaged-houses-0" TargetMode="External"/><Relationship Id="rId1" Type="http://schemas.openxmlformats.org/officeDocument/2006/relationships/slideLayout" Target="../slideLayouts/slideLayout2.xml"/><Relationship Id="rId5" Type="http://schemas.openxmlformats.org/officeDocument/2006/relationships/hyperlink" Target="http://sheltercluster.org/response/iraq" TargetMode="External"/><Relationship Id="rId4" Type="http://schemas.openxmlformats.org/officeDocument/2006/relationships/hyperlink" Target="https://www.sheltercluster.org/sites/default/files/docs/Selecting%20NFIs%20for%20Shelter%202009.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heltercluster.org/response/ira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1</a:t>
            </a:fld>
            <a:endParaRPr lang="en-GB" dirty="0">
              <a:solidFill>
                <a:srgbClr val="7F1416"/>
              </a:solidFill>
            </a:endParaRPr>
          </a:p>
        </p:txBody>
      </p:sp>
      <p:sp>
        <p:nvSpPr>
          <p:cNvPr id="2" name="Rectangle 1"/>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3"/>
              </a:rPr>
              <a:t>http://sheltercluster.org/response/iraq</a:t>
            </a:r>
            <a:r>
              <a:rPr lang="en-US" sz="1500" dirty="0">
                <a:latin typeface="Calibri Light" panose="020F0302020204030204" pitchFamily="34" charset="0"/>
              </a:rPr>
              <a:t> </a:t>
            </a:r>
          </a:p>
        </p:txBody>
      </p:sp>
      <p:sp>
        <p:nvSpPr>
          <p:cNvPr id="3" name="Rectangle 2"/>
          <p:cNvSpPr/>
          <p:nvPr/>
        </p:nvSpPr>
        <p:spPr>
          <a:xfrm>
            <a:off x="537882" y="197490"/>
            <a:ext cx="8148918" cy="830997"/>
          </a:xfrm>
          <a:prstGeom prst="rect">
            <a:avLst/>
          </a:prstGeom>
        </p:spPr>
        <p:txBody>
          <a:bodyPr wrap="square">
            <a:spAutoFit/>
          </a:bodyPr>
          <a:lstStyle/>
          <a:p>
            <a:pPr algn="ctr"/>
            <a:r>
              <a:rPr lang="en-US" sz="2400" dirty="0" smtClean="0">
                <a:solidFill>
                  <a:srgbClr val="0070C0"/>
                </a:solidFill>
                <a:latin typeface="Calibri Light" panose="020F0302020204030204" pitchFamily="34" charset="0"/>
                <a:ea typeface="Verdana" pitchFamily="34" charset="0"/>
                <a:cs typeface="Verdana" pitchFamily="34" charset="0"/>
              </a:rPr>
              <a:t>National Shelter </a:t>
            </a:r>
            <a:r>
              <a:rPr lang="en-US" sz="2400" dirty="0">
                <a:solidFill>
                  <a:srgbClr val="0070C0"/>
                </a:solidFill>
                <a:latin typeface="Calibri Light" panose="020F0302020204030204" pitchFamily="34" charset="0"/>
                <a:ea typeface="Verdana" pitchFamily="34" charset="0"/>
                <a:cs typeface="Verdana" pitchFamily="34" charset="0"/>
              </a:rPr>
              <a:t>&amp; NFI Cluster Coordination </a:t>
            </a:r>
            <a:r>
              <a:rPr lang="en-US" sz="2400" dirty="0" smtClean="0">
                <a:solidFill>
                  <a:srgbClr val="0070C0"/>
                </a:solidFill>
                <a:latin typeface="Calibri Light" panose="020F0302020204030204" pitchFamily="34" charset="0"/>
                <a:ea typeface="Verdana" pitchFamily="34" charset="0"/>
                <a:cs typeface="Verdana" pitchFamily="34" charset="0"/>
              </a:rPr>
              <a:t>including KR-I </a:t>
            </a:r>
            <a:r>
              <a:rPr lang="en-US" sz="2400" dirty="0">
                <a:solidFill>
                  <a:srgbClr val="0070C0"/>
                </a:solidFill>
                <a:latin typeface="Calibri Light" panose="020F0302020204030204" pitchFamily="34" charset="0"/>
                <a:ea typeface="Verdana" pitchFamily="34" charset="0"/>
                <a:cs typeface="Verdana" pitchFamily="34" charset="0"/>
              </a:rPr>
              <a:t>and Mosul</a:t>
            </a:r>
          </a:p>
        </p:txBody>
      </p:sp>
      <p:sp>
        <p:nvSpPr>
          <p:cNvPr id="4" name="Rectangle 3"/>
          <p:cNvSpPr/>
          <p:nvPr/>
        </p:nvSpPr>
        <p:spPr>
          <a:xfrm>
            <a:off x="640086" y="690710"/>
            <a:ext cx="7446080" cy="3416320"/>
          </a:xfrm>
          <a:prstGeom prst="rect">
            <a:avLst/>
          </a:prstGeom>
        </p:spPr>
        <p:txBody>
          <a:bodyPr wrap="square">
            <a:spAutoFit/>
          </a:bodyPr>
          <a:lstStyle/>
          <a:p>
            <a:endParaRPr lang="en-US" b="1" dirty="0">
              <a:solidFill>
                <a:schemeClr val="tx1">
                  <a:lumMod val="65000"/>
                  <a:lumOff val="35000"/>
                </a:schemeClr>
              </a:solidFill>
            </a:endParaRPr>
          </a:p>
          <a:p>
            <a:r>
              <a:rPr lang="en-US" b="1" dirty="0">
                <a:solidFill>
                  <a:schemeClr val="tx1">
                    <a:lumMod val="65000"/>
                    <a:lumOff val="35000"/>
                  </a:schemeClr>
                </a:solidFill>
              </a:rPr>
              <a:t>Agenda</a:t>
            </a:r>
          </a:p>
          <a:p>
            <a:endParaRPr lang="en-US" dirty="0">
              <a:solidFill>
                <a:schemeClr val="tx1">
                  <a:lumMod val="65000"/>
                  <a:lumOff val="35000"/>
                </a:schemeClr>
              </a:solidFill>
            </a:endParaRPr>
          </a:p>
          <a:p>
            <a:pPr marL="446088" indent="-446088">
              <a:buFont typeface="+mj-lt"/>
              <a:buAutoNum type="arabicPeriod"/>
            </a:pPr>
            <a:r>
              <a:rPr lang="en-US" dirty="0"/>
              <a:t>Introductions and Action Points</a:t>
            </a:r>
          </a:p>
          <a:p>
            <a:pPr marL="446088" lvl="0" indent="-446088">
              <a:buFont typeface="+mj-lt"/>
              <a:buAutoNum type="arabicPeriod"/>
            </a:pPr>
            <a:r>
              <a:rPr lang="en-US" dirty="0" smtClean="0"/>
              <a:t>Information </a:t>
            </a:r>
            <a:r>
              <a:rPr lang="en-US" dirty="0"/>
              <a:t>Management &amp; Activity Info</a:t>
            </a:r>
          </a:p>
          <a:p>
            <a:pPr marL="446088" lvl="0" indent="-446088">
              <a:buFont typeface="+mj-lt"/>
              <a:buAutoNum type="arabicPeriod"/>
            </a:pPr>
            <a:r>
              <a:rPr lang="en-US" dirty="0" smtClean="0"/>
              <a:t>Assessments</a:t>
            </a:r>
            <a:endParaRPr lang="en-US" dirty="0"/>
          </a:p>
          <a:p>
            <a:pPr marL="446088" lvl="0" indent="-446088">
              <a:buFont typeface="+mj-lt"/>
              <a:buAutoNum type="arabicPeriod"/>
            </a:pPr>
            <a:r>
              <a:rPr lang="en-US" dirty="0" smtClean="0"/>
              <a:t>Field Level Coordination</a:t>
            </a:r>
            <a:endParaRPr lang="en-GB" dirty="0"/>
          </a:p>
          <a:p>
            <a:pPr marL="446088" lvl="0" indent="-446088">
              <a:buFont typeface="+mj-lt"/>
              <a:buAutoNum type="arabicPeriod"/>
            </a:pPr>
            <a:r>
              <a:rPr lang="en-US" dirty="0"/>
              <a:t>West Mosul - Shelter &amp; NFI Camps</a:t>
            </a:r>
            <a:endParaRPr lang="en-GB" dirty="0"/>
          </a:p>
          <a:p>
            <a:pPr marL="446088" indent="-446088">
              <a:buFont typeface="+mj-lt"/>
              <a:buAutoNum type="arabicPeriod"/>
            </a:pPr>
            <a:r>
              <a:rPr lang="en-GB" dirty="0" smtClean="0"/>
              <a:t>AOB</a:t>
            </a:r>
          </a:p>
          <a:p>
            <a:r>
              <a:rPr lang="en-US" dirty="0" smtClean="0"/>
              <a:t>	- Partner Updates </a:t>
            </a:r>
          </a:p>
          <a:p>
            <a:r>
              <a:rPr lang="en-US" dirty="0"/>
              <a:t>	</a:t>
            </a:r>
            <a:r>
              <a:rPr lang="en-US" dirty="0" smtClean="0"/>
              <a:t>- NFIs vs CRIs</a:t>
            </a:r>
            <a:endParaRPr lang="en-GB" dirty="0"/>
          </a:p>
          <a:p>
            <a:pPr algn="r"/>
            <a:r>
              <a:rPr lang="en-US" i="1" dirty="0">
                <a:solidFill>
                  <a:schemeClr val="tx1">
                    <a:lumMod val="65000"/>
                    <a:lumOff val="35000"/>
                  </a:schemeClr>
                </a:solidFill>
              </a:rPr>
              <a:t>Wednesday, 1</a:t>
            </a:r>
            <a:r>
              <a:rPr lang="en-US" i="1" baseline="30000" dirty="0">
                <a:solidFill>
                  <a:schemeClr val="tx1">
                    <a:lumMod val="65000"/>
                    <a:lumOff val="35000"/>
                  </a:schemeClr>
                </a:solidFill>
              </a:rPr>
              <a:t>st</a:t>
            </a:r>
            <a:r>
              <a:rPr lang="en-US" i="1" dirty="0">
                <a:solidFill>
                  <a:schemeClr val="tx1">
                    <a:lumMod val="65000"/>
                    <a:lumOff val="35000"/>
                  </a:schemeClr>
                </a:solidFill>
              </a:rPr>
              <a:t> March 2017</a:t>
            </a:r>
          </a:p>
        </p:txBody>
      </p:sp>
    </p:spTree>
    <p:extLst>
      <p:ext uri="{BB962C8B-B14F-4D97-AF65-F5344CB8AC3E}">
        <p14:creationId xmlns:p14="http://schemas.microsoft.com/office/powerpoint/2010/main" val="30921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MCNA IV and HNO/HRP process</a:t>
            </a:r>
            <a:endParaRPr lang="en-GB" dirty="0"/>
          </a:p>
        </p:txBody>
      </p:sp>
      <p:sp>
        <p:nvSpPr>
          <p:cNvPr id="3" name="Content Placeholder 2"/>
          <p:cNvSpPr>
            <a:spLocks noGrp="1"/>
          </p:cNvSpPr>
          <p:nvPr>
            <p:ph idx="1"/>
          </p:nvPr>
        </p:nvSpPr>
        <p:spPr>
          <a:xfrm>
            <a:off x="1618467" y="778616"/>
            <a:ext cx="6816616" cy="4230289"/>
          </a:xfrm>
        </p:spPr>
        <p:txBody>
          <a:bodyPr>
            <a:noAutofit/>
          </a:bodyPr>
          <a:lstStyle/>
          <a:p>
            <a:pPr marL="214313" indent="-214313">
              <a:buClr>
                <a:srgbClr val="EE5859"/>
              </a:buClr>
              <a:defRPr/>
            </a:pPr>
            <a:r>
              <a:rPr lang="en-US" sz="1400" b="1" u="sng" dirty="0">
                <a:latin typeface="Arial Narrow" panose="020B0606020202030204" pitchFamily="34" charset="0"/>
              </a:rPr>
              <a:t>HRP Alignment:</a:t>
            </a:r>
            <a:r>
              <a:rPr lang="en-US" sz="1400" dirty="0">
                <a:latin typeface="Arial Narrow" panose="020B0606020202030204" pitchFamily="34" charset="0"/>
              </a:rPr>
              <a:t> MCNAs usually align with the HNO/HRP process to inform multi-cluster programming.</a:t>
            </a:r>
          </a:p>
          <a:p>
            <a:pPr marL="214313" indent="-214313">
              <a:buClr>
                <a:srgbClr val="EE5859"/>
              </a:buClr>
              <a:defRPr/>
            </a:pPr>
            <a:r>
              <a:rPr lang="en-US" sz="1400" b="1" u="sng" dirty="0">
                <a:latin typeface="Arial Narrow" panose="020B0606020202030204" pitchFamily="34" charset="0"/>
              </a:rPr>
              <a:t>Cluster-driven assessment: </a:t>
            </a:r>
            <a:r>
              <a:rPr lang="en-US" sz="1400" dirty="0">
                <a:latin typeface="Arial Narrow" panose="020B0606020202030204" pitchFamily="34" charset="0"/>
              </a:rPr>
              <a:t>Cluster leads are included throughout the process.</a:t>
            </a:r>
          </a:p>
          <a:p>
            <a:pPr marL="214313" indent="-214313">
              <a:buClr>
                <a:srgbClr val="EE5859"/>
              </a:buClr>
              <a:defRPr/>
            </a:pPr>
            <a:r>
              <a:rPr lang="en-US" sz="1400" b="1" u="sng" dirty="0">
                <a:latin typeface="Arial Narrow" panose="020B0606020202030204" pitchFamily="34" charset="0"/>
              </a:rPr>
              <a:t>Open access dataset:</a:t>
            </a:r>
            <a:r>
              <a:rPr lang="en-US" sz="1400" dirty="0">
                <a:latin typeface="Arial Narrow" panose="020B0606020202030204" pitchFamily="34" charset="0"/>
              </a:rPr>
              <a:t> clean dataset with cluster leads for dissemination, and can be used as a resource for additional data analysis.</a:t>
            </a:r>
          </a:p>
          <a:p>
            <a:pPr marL="214313" indent="-214313">
              <a:buClr>
                <a:srgbClr val="EE5859"/>
              </a:buClr>
              <a:defRPr/>
            </a:pPr>
            <a:endParaRPr lang="en-US" sz="1000" dirty="0">
              <a:latin typeface="Arial Narrow" panose="020B0606020202030204" pitchFamily="34" charset="0"/>
            </a:endParaRPr>
          </a:p>
          <a:p>
            <a:pPr marL="214313" indent="-214313">
              <a:buClr>
                <a:srgbClr val="EE5859"/>
              </a:buClr>
              <a:defRPr/>
            </a:pPr>
            <a:endParaRPr lang="en-US" sz="2000" dirty="0">
              <a:latin typeface="Arial Narrow" panose="020B0606020202030204" pitchFamily="34" charset="0"/>
            </a:endParaRPr>
          </a:p>
          <a:p>
            <a:pPr marL="214313" indent="-214313">
              <a:buClr>
                <a:srgbClr val="EE5859"/>
              </a:buClr>
              <a:defRPr/>
            </a:pPr>
            <a:endParaRPr lang="en-US" sz="2000" dirty="0">
              <a:latin typeface="Arial Narrow" panose="020B0606020202030204" pitchFamily="34" charset="0"/>
            </a:endParaRPr>
          </a:p>
          <a:p>
            <a:pPr marL="214313" indent="-214313">
              <a:buClr>
                <a:srgbClr val="EE5859"/>
              </a:buClr>
              <a:defRPr/>
            </a:pPr>
            <a:endParaRPr lang="en-US" sz="2000"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endParaRPr lang="en-US" dirty="0">
              <a:latin typeface="Arial Narrow" panose="020B0606020202030204" pitchFamily="34" charset="0"/>
            </a:endParaRPr>
          </a:p>
          <a:p>
            <a:pPr marL="214313" indent="-214313">
              <a:buClr>
                <a:srgbClr val="EE5859"/>
              </a:buClr>
              <a:defRPr/>
            </a:pPr>
            <a:r>
              <a:rPr lang="en-US" b="1" u="sng" dirty="0">
                <a:latin typeface="Arial Narrow" panose="020B0606020202030204" pitchFamily="34" charset="0"/>
              </a:rPr>
              <a:t>Open access dataset:</a:t>
            </a:r>
            <a:r>
              <a:rPr lang="en-US" dirty="0">
                <a:latin typeface="Arial Narrow" panose="020B0606020202030204" pitchFamily="34" charset="0"/>
              </a:rPr>
              <a:t> clean dataset to be shared  this week among cluster leads to allow for more in-depth </a:t>
            </a:r>
            <a:r>
              <a:rPr lang="en-US" dirty="0" err="1">
                <a:latin typeface="Arial Narrow" panose="020B0606020202030204" pitchFamily="34" charset="0"/>
              </a:rPr>
              <a:t>anaylsis</a:t>
            </a:r>
            <a:r>
              <a:rPr lang="en-US" dirty="0">
                <a:latin typeface="Arial Narrow" panose="020B0606020202030204" pitchFamily="34" charset="0"/>
              </a:rPr>
              <a:t> by IMOs</a:t>
            </a:r>
          </a:p>
        </p:txBody>
      </p:sp>
      <p:sp>
        <p:nvSpPr>
          <p:cNvPr id="5" name="Content Placeholder 2"/>
          <p:cNvSpPr txBox="1">
            <a:spLocks/>
          </p:cNvSpPr>
          <p:nvPr/>
        </p:nvSpPr>
        <p:spPr>
          <a:xfrm>
            <a:off x="233756" y="939998"/>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EE5859"/>
                </a:solidFill>
              </a:rPr>
              <a:t>Background</a:t>
            </a:r>
          </a:p>
          <a:p>
            <a:pPr>
              <a:lnSpc>
                <a:spcPct val="180000"/>
              </a:lnSpc>
              <a:buClr>
                <a:srgbClr val="EE5859"/>
              </a:buClr>
              <a:defRPr/>
            </a:pPr>
            <a:r>
              <a:rPr lang="en-US" sz="975" b="1" dirty="0">
                <a:solidFill>
                  <a:srgbClr val="58585A">
                    <a:lumMod val="20000"/>
                    <a:lumOff val="80000"/>
                  </a:srgbClr>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58585A">
                    <a:lumMod val="20000"/>
                    <a:lumOff val="80000"/>
                  </a:srgbClr>
                </a:solidFill>
              </a:rPr>
              <a:t>Q&amp;A</a:t>
            </a: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graphicFrame>
        <p:nvGraphicFramePr>
          <p:cNvPr id="6" name="Diagram 5"/>
          <p:cNvGraphicFramePr/>
          <p:nvPr>
            <p:extLst>
              <p:ext uri="{D42A27DB-BD31-4B8C-83A1-F6EECF244321}">
                <p14:modId xmlns:p14="http://schemas.microsoft.com/office/powerpoint/2010/main" val="3909535732"/>
              </p:ext>
            </p:extLst>
          </p:nvPr>
        </p:nvGraphicFramePr>
        <p:xfrm>
          <a:off x="1741816" y="2115879"/>
          <a:ext cx="6519681" cy="3027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9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a:t>
            </a:r>
            <a:endParaRPr lang="en-GB" dirty="0"/>
          </a:p>
        </p:txBody>
      </p:sp>
      <p:sp>
        <p:nvSpPr>
          <p:cNvPr id="5" name="Content Placeholder 2"/>
          <p:cNvSpPr txBox="1">
            <a:spLocks/>
          </p:cNvSpPr>
          <p:nvPr/>
        </p:nvSpPr>
        <p:spPr>
          <a:xfrm>
            <a:off x="139508" y="965596"/>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58585A">
                    <a:lumMod val="20000"/>
                    <a:lumOff val="80000"/>
                  </a:srgbClr>
                </a:solidFill>
              </a:rPr>
              <a:t>Background</a:t>
            </a:r>
          </a:p>
          <a:p>
            <a:pPr>
              <a:lnSpc>
                <a:spcPct val="180000"/>
              </a:lnSpc>
              <a:buClr>
                <a:srgbClr val="EE5859"/>
              </a:buClr>
              <a:defRPr/>
            </a:pPr>
            <a:r>
              <a:rPr lang="en-US" sz="975" b="1" dirty="0">
                <a:solidFill>
                  <a:srgbClr val="EE5859"/>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58585A">
                    <a:lumMod val="20000"/>
                    <a:lumOff val="80000"/>
                  </a:srgbClr>
                </a:solidFill>
              </a:rPr>
              <a:t>Q&amp;A</a:t>
            </a: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sp>
        <p:nvSpPr>
          <p:cNvPr id="6" name="Content Placeholder 2"/>
          <p:cNvSpPr txBox="1">
            <a:spLocks/>
          </p:cNvSpPr>
          <p:nvPr/>
        </p:nvSpPr>
        <p:spPr>
          <a:xfrm>
            <a:off x="1297173" y="778616"/>
            <a:ext cx="6884302" cy="43648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5859"/>
              </a:buClr>
              <a:buNone/>
              <a:defRPr/>
            </a:pPr>
            <a:r>
              <a:rPr lang="en-US" sz="1800" b="1" dirty="0">
                <a:solidFill>
                  <a:srgbClr val="EE5859"/>
                </a:solidFill>
              </a:rPr>
              <a:t>Coverage</a:t>
            </a:r>
          </a:p>
          <a:p>
            <a:pPr>
              <a:buClr>
                <a:srgbClr val="EE5859"/>
              </a:buClr>
              <a:defRPr/>
            </a:pPr>
            <a:r>
              <a:rPr lang="en-US" sz="1400" b="1" dirty="0">
                <a:solidFill>
                  <a:srgbClr val="000000"/>
                </a:solidFill>
              </a:rPr>
              <a:t>Whole of Iraq assessment </a:t>
            </a:r>
            <a:r>
              <a:rPr lang="en-US" sz="1400" dirty="0">
                <a:solidFill>
                  <a:srgbClr val="000000"/>
                </a:solidFill>
              </a:rPr>
              <a:t>(security permitting), which plans to cover:</a:t>
            </a:r>
          </a:p>
          <a:p>
            <a:pPr lvl="1">
              <a:buClr>
                <a:srgbClr val="EE5859"/>
              </a:buClr>
              <a:defRPr/>
            </a:pPr>
            <a:r>
              <a:rPr lang="en-US" sz="1400" b="1" dirty="0">
                <a:solidFill>
                  <a:srgbClr val="EE5859"/>
                </a:solidFill>
              </a:rPr>
              <a:t>18 Governorates </a:t>
            </a:r>
            <a:r>
              <a:rPr lang="en-US" sz="1400" dirty="0">
                <a:solidFill>
                  <a:srgbClr val="000000"/>
                </a:solidFill>
              </a:rPr>
              <a:t>(based on accessibility and not all districts).</a:t>
            </a:r>
          </a:p>
          <a:p>
            <a:pPr lvl="1">
              <a:buClr>
                <a:srgbClr val="EE5859"/>
              </a:buClr>
              <a:defRPr/>
            </a:pPr>
            <a:r>
              <a:rPr lang="en-US" sz="1400" b="1" dirty="0">
                <a:solidFill>
                  <a:srgbClr val="EE5859"/>
                </a:solidFill>
              </a:rPr>
              <a:t>75% of districts to be covered </a:t>
            </a:r>
            <a:r>
              <a:rPr lang="en-US" sz="1400" dirty="0">
                <a:solidFill>
                  <a:srgbClr val="000000"/>
                </a:solidFill>
              </a:rPr>
              <a:t>(82 of the 109 districts will be covered that have an IDP presence).</a:t>
            </a:r>
          </a:p>
          <a:p>
            <a:pPr lvl="1">
              <a:buClr>
                <a:srgbClr val="EE5859"/>
              </a:buClr>
              <a:defRPr/>
            </a:pPr>
            <a:r>
              <a:rPr lang="en-US" sz="1400" dirty="0">
                <a:solidFill>
                  <a:srgbClr val="000000"/>
                </a:solidFill>
              </a:rPr>
              <a:t>Areas omitted due to security include: Anbar (6 districts), Baghdad (8 districts), Erbil (2 districts), Kirkuk (</a:t>
            </a:r>
            <a:r>
              <a:rPr lang="en-US" sz="1400" dirty="0" err="1">
                <a:solidFill>
                  <a:srgbClr val="000000"/>
                </a:solidFill>
              </a:rPr>
              <a:t>Hawiga</a:t>
            </a:r>
            <a:r>
              <a:rPr lang="en-US" sz="1400" dirty="0">
                <a:solidFill>
                  <a:srgbClr val="000000"/>
                </a:solidFill>
              </a:rPr>
              <a:t>), Ninewa (7 districts) and Salah -al-Din (5 districts).</a:t>
            </a:r>
          </a:p>
          <a:p>
            <a:pPr marL="214313" indent="-214313">
              <a:buClr>
                <a:srgbClr val="EE5859"/>
              </a:buClr>
              <a:defRPr/>
            </a:pPr>
            <a:r>
              <a:rPr lang="en-US" sz="1400" b="1" dirty="0">
                <a:solidFill>
                  <a:srgbClr val="000000"/>
                </a:solidFill>
              </a:rPr>
              <a:t>Extended coverage from MCNA III: </a:t>
            </a:r>
            <a:r>
              <a:rPr lang="en-US" sz="1400" b="1" dirty="0">
                <a:solidFill>
                  <a:srgbClr val="EE5859"/>
                </a:solidFill>
              </a:rPr>
              <a:t>Partial access to Kirkuk, Salah -al-Din and Anbar.</a:t>
            </a:r>
          </a:p>
          <a:p>
            <a:pPr marL="214313" indent="-214313">
              <a:buClr>
                <a:srgbClr val="EE5859"/>
              </a:buClr>
              <a:defRPr/>
            </a:pPr>
            <a:r>
              <a:rPr lang="en-US" sz="1400" dirty="0">
                <a:solidFill>
                  <a:srgbClr val="000000"/>
                </a:solidFill>
              </a:rPr>
              <a:t>Data collection conducted by trained national enumerators starting in mid-March and to complete in mid- April</a:t>
            </a:r>
            <a:r>
              <a:rPr lang="en-US" sz="1400" dirty="0" smtClean="0">
                <a:solidFill>
                  <a:srgbClr val="000000"/>
                </a:solidFill>
              </a:rPr>
              <a:t>.</a:t>
            </a:r>
            <a:endParaRPr lang="en-US" sz="1400" b="1" dirty="0">
              <a:solidFill>
                <a:srgbClr val="EE5859"/>
              </a:solidFill>
            </a:endParaRPr>
          </a:p>
          <a:p>
            <a:pPr marL="0" indent="0">
              <a:buClr>
                <a:srgbClr val="EE5859"/>
              </a:buClr>
              <a:buNone/>
              <a:defRPr/>
            </a:pPr>
            <a:r>
              <a:rPr lang="en-US" sz="1800" b="1" dirty="0">
                <a:solidFill>
                  <a:srgbClr val="EE5859"/>
                </a:solidFill>
              </a:rPr>
              <a:t>Sampling </a:t>
            </a:r>
          </a:p>
          <a:p>
            <a:pPr marL="214313" lvl="1" indent="-214313">
              <a:spcBef>
                <a:spcPts val="750"/>
              </a:spcBef>
              <a:buClr>
                <a:srgbClr val="EE5859"/>
              </a:buClr>
              <a:defRPr/>
            </a:pPr>
            <a:r>
              <a:rPr lang="en-US" sz="1400" dirty="0">
                <a:solidFill>
                  <a:srgbClr val="000000"/>
                </a:solidFill>
              </a:rPr>
              <a:t>Household level data collection with significant results at </a:t>
            </a:r>
            <a:r>
              <a:rPr lang="en-US" sz="1400" b="1" dirty="0">
                <a:solidFill>
                  <a:srgbClr val="000000"/>
                </a:solidFill>
              </a:rPr>
              <a:t>governorate level</a:t>
            </a:r>
            <a:r>
              <a:rPr lang="en-US" sz="1400" dirty="0">
                <a:solidFill>
                  <a:srgbClr val="000000"/>
                </a:solidFill>
              </a:rPr>
              <a:t>, with a </a:t>
            </a:r>
            <a:r>
              <a:rPr lang="en-US" sz="1400" b="1" dirty="0">
                <a:solidFill>
                  <a:srgbClr val="EE5859"/>
                </a:solidFill>
              </a:rPr>
              <a:t>95</a:t>
            </a:r>
            <a:r>
              <a:rPr lang="en-US" sz="1400" dirty="0">
                <a:solidFill>
                  <a:srgbClr val="EE5859"/>
                </a:solidFill>
              </a:rPr>
              <a:t>%</a:t>
            </a:r>
            <a:r>
              <a:rPr lang="en-US" sz="1400" dirty="0">
                <a:solidFill>
                  <a:srgbClr val="000000"/>
                </a:solidFill>
              </a:rPr>
              <a:t> confidence level and </a:t>
            </a:r>
            <a:r>
              <a:rPr lang="en-US" sz="1400" b="1" dirty="0">
                <a:solidFill>
                  <a:srgbClr val="EE5859"/>
                </a:solidFill>
              </a:rPr>
              <a:t>10%</a:t>
            </a:r>
            <a:r>
              <a:rPr lang="en-US" sz="1400" dirty="0">
                <a:solidFill>
                  <a:srgbClr val="000000"/>
                </a:solidFill>
              </a:rPr>
              <a:t> margin of error; and a </a:t>
            </a:r>
            <a:r>
              <a:rPr lang="en-US" sz="1400" b="1" dirty="0">
                <a:solidFill>
                  <a:srgbClr val="000000"/>
                </a:solidFill>
              </a:rPr>
              <a:t>district level significance </a:t>
            </a:r>
            <a:r>
              <a:rPr lang="en-US" sz="1400" dirty="0">
                <a:solidFill>
                  <a:srgbClr val="000000"/>
                </a:solidFill>
              </a:rPr>
              <a:t>with a </a:t>
            </a:r>
            <a:r>
              <a:rPr lang="en-US" sz="1400" b="1" dirty="0">
                <a:solidFill>
                  <a:srgbClr val="EE5859"/>
                </a:solidFill>
              </a:rPr>
              <a:t>90%</a:t>
            </a:r>
            <a:r>
              <a:rPr lang="en-US" sz="1400" dirty="0">
                <a:solidFill>
                  <a:srgbClr val="000000"/>
                </a:solidFill>
              </a:rPr>
              <a:t> confidence level and </a:t>
            </a:r>
            <a:r>
              <a:rPr lang="en-US" sz="1400" b="1" dirty="0">
                <a:solidFill>
                  <a:srgbClr val="EE5859"/>
                </a:solidFill>
              </a:rPr>
              <a:t>10%</a:t>
            </a:r>
            <a:r>
              <a:rPr lang="en-US" sz="1400" dirty="0">
                <a:solidFill>
                  <a:srgbClr val="000000"/>
                </a:solidFill>
              </a:rPr>
              <a:t> margin of error.</a:t>
            </a:r>
            <a:endParaRPr lang="en-US" sz="1800" b="1" dirty="0">
              <a:solidFill>
                <a:srgbClr val="EE5859"/>
              </a:solidFill>
            </a:endParaRPr>
          </a:p>
          <a:p>
            <a:pPr>
              <a:buClr>
                <a:srgbClr val="EE5859"/>
              </a:buClr>
              <a:defRPr/>
            </a:pPr>
            <a:r>
              <a:rPr lang="en-US" sz="1400" dirty="0">
                <a:solidFill>
                  <a:srgbClr val="000000"/>
                </a:solidFill>
              </a:rPr>
              <a:t>Cluster sampling using GIS points based off IOM DTM data on IDP population size and respective location in Iraq. </a:t>
            </a:r>
          </a:p>
          <a:p>
            <a:pPr marL="0" indent="0">
              <a:buClr>
                <a:srgbClr val="EE5859"/>
              </a:buClr>
              <a:buNone/>
              <a:defRPr/>
            </a:pPr>
            <a:endParaRPr lang="en-US" sz="1050" dirty="0">
              <a:solidFill>
                <a:srgbClr val="000000"/>
              </a:solidFill>
            </a:endParaRPr>
          </a:p>
          <a:p>
            <a:pPr>
              <a:buClr>
                <a:srgbClr val="EE5859"/>
              </a:buClr>
              <a:defRPr/>
            </a:pPr>
            <a:endParaRPr lang="en-US" sz="1050" dirty="0">
              <a:solidFill>
                <a:srgbClr val="000000"/>
              </a:solidFill>
            </a:endParaRPr>
          </a:p>
          <a:p>
            <a:pPr marL="0" indent="0">
              <a:buClr>
                <a:srgbClr val="EE5859"/>
              </a:buClr>
              <a:buNone/>
              <a:defRPr/>
            </a:pPr>
            <a:endParaRPr lang="en-US" sz="1050" dirty="0">
              <a:solidFill>
                <a:srgbClr val="EE5859"/>
              </a:solidFill>
            </a:endParaRPr>
          </a:p>
        </p:txBody>
      </p:sp>
    </p:spTree>
    <p:extLst>
      <p:ext uri="{BB962C8B-B14F-4D97-AF65-F5344CB8AC3E}">
        <p14:creationId xmlns:p14="http://schemas.microsoft.com/office/powerpoint/2010/main" val="270386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a:t>
            </a:r>
            <a:endParaRPr lang="en-GB" dirty="0"/>
          </a:p>
        </p:txBody>
      </p:sp>
      <p:sp>
        <p:nvSpPr>
          <p:cNvPr id="5" name="Content Placeholder 2"/>
          <p:cNvSpPr txBox="1">
            <a:spLocks/>
          </p:cNvSpPr>
          <p:nvPr/>
        </p:nvSpPr>
        <p:spPr>
          <a:xfrm>
            <a:off x="233756" y="939998"/>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58585A">
                    <a:lumMod val="20000"/>
                    <a:lumOff val="80000"/>
                  </a:srgbClr>
                </a:solidFill>
              </a:rPr>
              <a:t>Background</a:t>
            </a:r>
          </a:p>
          <a:p>
            <a:pPr>
              <a:lnSpc>
                <a:spcPct val="180000"/>
              </a:lnSpc>
              <a:buClr>
                <a:srgbClr val="EE5859"/>
              </a:buClr>
              <a:defRPr/>
            </a:pPr>
            <a:r>
              <a:rPr lang="en-US" sz="975" b="1" dirty="0">
                <a:solidFill>
                  <a:srgbClr val="EE5859"/>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58585A">
                    <a:lumMod val="20000"/>
                    <a:lumOff val="80000"/>
                  </a:srgbClr>
                </a:solidFill>
              </a:rPr>
              <a:t>Q&amp;A</a:t>
            </a: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pic>
        <p:nvPicPr>
          <p:cNvPr id="7"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83981" y="817496"/>
            <a:ext cx="5677786" cy="4387381"/>
          </a:xfrm>
        </p:spPr>
      </p:pic>
      <p:sp>
        <p:nvSpPr>
          <p:cNvPr id="3" name="TextBox 2"/>
          <p:cNvSpPr txBox="1"/>
          <p:nvPr/>
        </p:nvSpPr>
        <p:spPr>
          <a:xfrm>
            <a:off x="2494231" y="473839"/>
            <a:ext cx="4687593" cy="300082"/>
          </a:xfrm>
          <a:prstGeom prst="rect">
            <a:avLst/>
          </a:prstGeom>
          <a:noFill/>
        </p:spPr>
        <p:txBody>
          <a:bodyPr wrap="square" rtlCol="0">
            <a:spAutoFit/>
          </a:bodyPr>
          <a:lstStyle/>
          <a:p>
            <a:pPr defTabSz="685800"/>
            <a:r>
              <a:rPr lang="de-CH" sz="1350" dirty="0">
                <a:solidFill>
                  <a:srgbClr val="000000"/>
                </a:solidFill>
              </a:rPr>
              <a:t>Coverage of areas during previous MCNA (III)</a:t>
            </a:r>
            <a:endParaRPr lang="en-GB" sz="1350" dirty="0">
              <a:solidFill>
                <a:srgbClr val="000000"/>
              </a:solidFill>
            </a:endParaRPr>
          </a:p>
        </p:txBody>
      </p:sp>
    </p:spTree>
    <p:extLst>
      <p:ext uri="{BB962C8B-B14F-4D97-AF65-F5344CB8AC3E}">
        <p14:creationId xmlns:p14="http://schemas.microsoft.com/office/powerpoint/2010/main" val="278300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 Review</a:t>
            </a:r>
            <a:endParaRPr lang="en-GB" dirty="0"/>
          </a:p>
        </p:txBody>
      </p:sp>
      <p:sp>
        <p:nvSpPr>
          <p:cNvPr id="3" name="Content Placeholder 2"/>
          <p:cNvSpPr>
            <a:spLocks noGrp="1"/>
          </p:cNvSpPr>
          <p:nvPr>
            <p:ph idx="1"/>
          </p:nvPr>
        </p:nvSpPr>
        <p:spPr>
          <a:xfrm>
            <a:off x="2494231" y="939999"/>
            <a:ext cx="4784875" cy="3803881"/>
          </a:xfrm>
        </p:spPr>
        <p:txBody>
          <a:bodyPr>
            <a:noAutofit/>
          </a:bodyPr>
          <a:lstStyle/>
          <a:p>
            <a:pPr marL="0" indent="0">
              <a:buClr>
                <a:srgbClr val="EE5859"/>
              </a:buClr>
              <a:buNone/>
              <a:defRPr/>
            </a:pPr>
            <a:endParaRPr lang="en-US" sz="1050" dirty="0">
              <a:latin typeface="Arial Narrow" panose="020B0606020202030204" pitchFamily="34" charset="0"/>
            </a:endParaRPr>
          </a:p>
          <a:p>
            <a:pPr>
              <a:buClr>
                <a:srgbClr val="EE5859"/>
              </a:buClr>
              <a:defRPr/>
            </a:pPr>
            <a:endParaRPr lang="en-US" sz="1050" dirty="0">
              <a:latin typeface="Arial Narrow" panose="020B0606020202030204" pitchFamily="34" charset="0"/>
            </a:endParaRPr>
          </a:p>
          <a:p>
            <a:pPr marL="0" indent="0">
              <a:buClr>
                <a:srgbClr val="EE5859"/>
              </a:buClr>
              <a:buNone/>
              <a:defRPr/>
            </a:pPr>
            <a:endParaRPr lang="en-US" sz="1050" dirty="0">
              <a:solidFill>
                <a:schemeClr val="accent1"/>
              </a:solidFill>
              <a:latin typeface="+mj-lt"/>
            </a:endParaRPr>
          </a:p>
        </p:txBody>
      </p:sp>
      <p:sp>
        <p:nvSpPr>
          <p:cNvPr id="5" name="Content Placeholder 2"/>
          <p:cNvSpPr txBox="1">
            <a:spLocks/>
          </p:cNvSpPr>
          <p:nvPr/>
        </p:nvSpPr>
        <p:spPr>
          <a:xfrm>
            <a:off x="233756" y="933698"/>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58585A">
                    <a:lumMod val="20000"/>
                    <a:lumOff val="80000"/>
                  </a:srgbClr>
                </a:solidFill>
              </a:rPr>
              <a:t>Background</a:t>
            </a:r>
          </a:p>
          <a:p>
            <a:pPr>
              <a:lnSpc>
                <a:spcPct val="180000"/>
              </a:lnSpc>
              <a:buClr>
                <a:srgbClr val="EE5859"/>
              </a:buClr>
              <a:defRPr/>
            </a:pPr>
            <a:r>
              <a:rPr lang="en-US" sz="975" b="1" dirty="0">
                <a:solidFill>
                  <a:srgbClr val="58585A">
                    <a:lumMod val="20000"/>
                    <a:lumOff val="80000"/>
                  </a:srgbClr>
                </a:solidFill>
              </a:rPr>
              <a:t>Methodology</a:t>
            </a:r>
          </a:p>
          <a:p>
            <a:pPr>
              <a:lnSpc>
                <a:spcPct val="180000"/>
              </a:lnSpc>
              <a:buClr>
                <a:srgbClr val="EE5859"/>
              </a:buClr>
              <a:defRPr/>
            </a:pPr>
            <a:r>
              <a:rPr lang="en-US" sz="975" b="1" dirty="0">
                <a:solidFill>
                  <a:srgbClr val="EE5859"/>
                </a:solidFill>
              </a:rPr>
              <a:t>Indicator Review</a:t>
            </a:r>
          </a:p>
          <a:p>
            <a:pPr>
              <a:lnSpc>
                <a:spcPct val="180000"/>
              </a:lnSpc>
              <a:buClr>
                <a:srgbClr val="EE5859"/>
              </a:buClr>
              <a:defRPr/>
            </a:pPr>
            <a:r>
              <a:rPr lang="en-US" sz="975" b="1" dirty="0">
                <a:solidFill>
                  <a:srgbClr val="58585A">
                    <a:lumMod val="20000"/>
                    <a:lumOff val="80000"/>
                  </a:srgbClr>
                </a:solidFill>
              </a:rPr>
              <a:t>Q&amp;A		</a:t>
            </a:r>
            <a:endParaRPr lang="en-US" sz="975" dirty="0">
              <a:solidFill>
                <a:srgbClr val="58585A">
                  <a:lumMod val="20000"/>
                  <a:lumOff val="80000"/>
                </a:srgbClr>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sp>
        <p:nvSpPr>
          <p:cNvPr id="6" name="Content Placeholder 2"/>
          <p:cNvSpPr txBox="1">
            <a:spLocks/>
          </p:cNvSpPr>
          <p:nvPr/>
        </p:nvSpPr>
        <p:spPr>
          <a:xfrm>
            <a:off x="1435396" y="837080"/>
            <a:ext cx="6985590" cy="41495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5859"/>
              </a:buClr>
              <a:buNone/>
              <a:defRPr/>
            </a:pPr>
            <a:r>
              <a:rPr lang="en-US" sz="1400" b="1" u="sng" dirty="0">
                <a:solidFill>
                  <a:srgbClr val="000000"/>
                </a:solidFill>
              </a:rPr>
              <a:t>Indicator Review Process:</a:t>
            </a:r>
            <a:r>
              <a:rPr lang="en-US" sz="1400" dirty="0">
                <a:solidFill>
                  <a:srgbClr val="000000"/>
                </a:solidFill>
              </a:rPr>
              <a:t> </a:t>
            </a:r>
          </a:p>
          <a:p>
            <a:pPr marL="0" indent="0">
              <a:buClr>
                <a:srgbClr val="EE5859"/>
              </a:buClr>
              <a:buNone/>
              <a:defRPr/>
            </a:pPr>
            <a:r>
              <a:rPr lang="en-US" sz="1400" dirty="0">
                <a:solidFill>
                  <a:srgbClr val="000000"/>
                </a:solidFill>
              </a:rPr>
              <a:t>Using the </a:t>
            </a:r>
            <a:r>
              <a:rPr lang="en-US" sz="1400" dirty="0" err="1">
                <a:solidFill>
                  <a:srgbClr val="000000"/>
                </a:solidFill>
              </a:rPr>
              <a:t>indic</a:t>
            </a:r>
            <a:r>
              <a:rPr lang="de-CH" sz="1400" dirty="0">
                <a:solidFill>
                  <a:srgbClr val="000000"/>
                </a:solidFill>
              </a:rPr>
              <a:t>ators from the previous MCNA III round:</a:t>
            </a:r>
          </a:p>
          <a:p>
            <a:pPr marL="600075" lvl="1" indent="-257175">
              <a:buClr>
                <a:srgbClr val="EE5859"/>
              </a:buClr>
              <a:buFont typeface="+mj-lt"/>
              <a:buAutoNum type="arabicPeriod"/>
              <a:defRPr/>
            </a:pPr>
            <a:r>
              <a:rPr lang="de-CH" sz="1400" dirty="0">
                <a:solidFill>
                  <a:srgbClr val="000000"/>
                </a:solidFill>
              </a:rPr>
              <a:t>Cluster Coordinator to disseminate to all Shelter/NFI partners for review;</a:t>
            </a:r>
          </a:p>
          <a:p>
            <a:pPr marL="600075" lvl="1" indent="-257175">
              <a:buClr>
                <a:srgbClr val="EE5859"/>
              </a:buClr>
              <a:buFont typeface="+mj-lt"/>
              <a:buAutoNum type="arabicPeriod"/>
              <a:defRPr/>
            </a:pPr>
            <a:r>
              <a:rPr lang="de-CH" sz="1400" dirty="0">
                <a:solidFill>
                  <a:srgbClr val="000000"/>
                </a:solidFill>
              </a:rPr>
              <a:t>Consolidated feedback to be provided to REACH by </a:t>
            </a:r>
            <a:r>
              <a:rPr lang="de-CH" sz="1400" b="1" u="sng" dirty="0">
                <a:solidFill>
                  <a:srgbClr val="EE5859"/>
                </a:solidFill>
              </a:rPr>
              <a:t>8 March</a:t>
            </a:r>
            <a:r>
              <a:rPr lang="de-CH" sz="1400" b="1" dirty="0">
                <a:solidFill>
                  <a:srgbClr val="EE5859"/>
                </a:solidFill>
              </a:rPr>
              <a:t> </a:t>
            </a:r>
            <a:r>
              <a:rPr lang="de-CH" sz="1400" dirty="0">
                <a:solidFill>
                  <a:srgbClr val="000000"/>
                </a:solidFill>
              </a:rPr>
              <a:t>(1 week period);</a:t>
            </a:r>
          </a:p>
          <a:p>
            <a:pPr marL="600075" lvl="1" indent="-257175">
              <a:buClr>
                <a:srgbClr val="EE5859"/>
              </a:buClr>
              <a:buFont typeface="+mj-lt"/>
              <a:buAutoNum type="arabicPeriod"/>
              <a:defRPr/>
            </a:pPr>
            <a:r>
              <a:rPr lang="de-CH" sz="1400" dirty="0">
                <a:solidFill>
                  <a:srgbClr val="000000"/>
                </a:solidFill>
              </a:rPr>
              <a:t>REACH reviews and, if needed, amends the tool and analytical frame in response to FSC feedback.</a:t>
            </a:r>
          </a:p>
          <a:p>
            <a:pPr marL="600075" lvl="1" indent="-257175">
              <a:buClr>
                <a:srgbClr val="EE5859"/>
              </a:buClr>
              <a:buFont typeface="+mj-lt"/>
              <a:buAutoNum type="arabicPeriod"/>
              <a:defRPr/>
            </a:pPr>
            <a:endParaRPr lang="en-US" sz="1400" dirty="0">
              <a:solidFill>
                <a:srgbClr val="000000"/>
              </a:solidFill>
            </a:endParaRPr>
          </a:p>
          <a:p>
            <a:pPr marL="0" indent="0">
              <a:buClr>
                <a:srgbClr val="EE5859"/>
              </a:buClr>
              <a:buNone/>
              <a:defRPr/>
            </a:pPr>
            <a:r>
              <a:rPr lang="en-US" sz="1400" b="1" u="sng" dirty="0">
                <a:solidFill>
                  <a:srgbClr val="000000"/>
                </a:solidFill>
              </a:rPr>
              <a:t>Key considerations:</a:t>
            </a:r>
            <a:r>
              <a:rPr lang="en-US" sz="1400" dirty="0">
                <a:solidFill>
                  <a:srgbClr val="000000"/>
                </a:solidFill>
              </a:rPr>
              <a:t> </a:t>
            </a:r>
          </a:p>
          <a:p>
            <a:pPr marL="214313" indent="-214313">
              <a:buClr>
                <a:srgbClr val="EE5859"/>
              </a:buClr>
              <a:defRPr/>
            </a:pPr>
            <a:r>
              <a:rPr lang="en-GB" sz="1400" b="1" dirty="0">
                <a:solidFill>
                  <a:srgbClr val="000000"/>
                </a:solidFill>
              </a:rPr>
              <a:t>Minor revisions only </a:t>
            </a:r>
            <a:r>
              <a:rPr lang="en-GB" sz="1400" dirty="0">
                <a:solidFill>
                  <a:srgbClr val="000000"/>
                </a:solidFill>
              </a:rPr>
              <a:t>to enable longitudinal trend analysis. Please keep in mind that this tool has undergone full cluster review three times prior to this round.</a:t>
            </a:r>
          </a:p>
          <a:p>
            <a:pPr marL="214313" indent="-214313">
              <a:buClr>
                <a:srgbClr val="EE5859"/>
              </a:buClr>
              <a:defRPr/>
            </a:pPr>
            <a:r>
              <a:rPr lang="en-GB" sz="1400" dirty="0">
                <a:solidFill>
                  <a:srgbClr val="000000"/>
                </a:solidFill>
              </a:rPr>
              <a:t>Please review based on </a:t>
            </a:r>
            <a:r>
              <a:rPr lang="en-GB" sz="1400" b="1" dirty="0">
                <a:solidFill>
                  <a:srgbClr val="000000"/>
                </a:solidFill>
              </a:rPr>
              <a:t>relevance</a:t>
            </a:r>
            <a:r>
              <a:rPr lang="en-GB" sz="1400" dirty="0">
                <a:solidFill>
                  <a:srgbClr val="000000"/>
                </a:solidFill>
              </a:rPr>
              <a:t>; if something is agreed as no longer relevant than can be removed.</a:t>
            </a:r>
          </a:p>
          <a:p>
            <a:pPr marL="214313" indent="-214313">
              <a:buClr>
                <a:srgbClr val="EE5859"/>
              </a:buClr>
              <a:defRPr/>
            </a:pPr>
            <a:r>
              <a:rPr lang="en-GB" sz="1400" b="1" dirty="0">
                <a:solidFill>
                  <a:srgbClr val="000000"/>
                </a:solidFill>
              </a:rPr>
              <a:t>Additional indicators can only be included by deleting another indicator</a:t>
            </a:r>
            <a:r>
              <a:rPr lang="en-GB" sz="1400" dirty="0">
                <a:solidFill>
                  <a:srgbClr val="000000"/>
                </a:solidFill>
              </a:rPr>
              <a:t>, so would require a strong rationale and clarity on which indicator would be removed.</a:t>
            </a:r>
          </a:p>
          <a:p>
            <a:pPr marL="214313" indent="-214313">
              <a:buClr>
                <a:srgbClr val="EE5859"/>
              </a:buClr>
              <a:defRPr/>
            </a:pPr>
            <a:r>
              <a:rPr lang="en-GB" sz="1400" dirty="0">
                <a:solidFill>
                  <a:srgbClr val="000000"/>
                </a:solidFill>
              </a:rPr>
              <a:t>REACH can opt to keep an indicator if deemed crucial to other clusters or general longitudinal analysis.</a:t>
            </a:r>
          </a:p>
        </p:txBody>
      </p:sp>
    </p:spTree>
    <p:extLst>
      <p:ext uri="{BB962C8B-B14F-4D97-AF65-F5344CB8AC3E}">
        <p14:creationId xmlns:p14="http://schemas.microsoft.com/office/powerpoint/2010/main" val="2218701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 Review</a:t>
            </a:r>
            <a:endParaRPr lang="en-GB" dirty="0"/>
          </a:p>
        </p:txBody>
      </p:sp>
      <p:sp>
        <p:nvSpPr>
          <p:cNvPr id="3" name="Content Placeholder 2"/>
          <p:cNvSpPr>
            <a:spLocks noGrp="1"/>
          </p:cNvSpPr>
          <p:nvPr>
            <p:ph idx="1"/>
          </p:nvPr>
        </p:nvSpPr>
        <p:spPr>
          <a:xfrm>
            <a:off x="2494231" y="939999"/>
            <a:ext cx="4784875" cy="3803881"/>
          </a:xfrm>
        </p:spPr>
        <p:txBody>
          <a:bodyPr>
            <a:noAutofit/>
          </a:bodyPr>
          <a:lstStyle/>
          <a:p>
            <a:pPr marL="0" indent="0">
              <a:buClr>
                <a:srgbClr val="EE5859"/>
              </a:buClr>
              <a:buNone/>
              <a:defRPr/>
            </a:pPr>
            <a:endParaRPr lang="en-US" sz="1050" dirty="0">
              <a:latin typeface="Arial Narrow" panose="020B0606020202030204" pitchFamily="34" charset="0"/>
            </a:endParaRPr>
          </a:p>
          <a:p>
            <a:pPr>
              <a:buClr>
                <a:srgbClr val="EE5859"/>
              </a:buClr>
              <a:defRPr/>
            </a:pPr>
            <a:endParaRPr lang="en-US" sz="1050" dirty="0">
              <a:latin typeface="Arial Narrow" panose="020B0606020202030204" pitchFamily="34" charset="0"/>
            </a:endParaRPr>
          </a:p>
          <a:p>
            <a:pPr marL="0" indent="0">
              <a:buClr>
                <a:srgbClr val="EE5859"/>
              </a:buClr>
              <a:buNone/>
              <a:defRPr/>
            </a:pPr>
            <a:endParaRPr lang="en-US" sz="1050" dirty="0">
              <a:solidFill>
                <a:schemeClr val="accent1"/>
              </a:solidFill>
              <a:latin typeface="+mj-lt"/>
            </a:endParaRPr>
          </a:p>
        </p:txBody>
      </p:sp>
      <p:sp>
        <p:nvSpPr>
          <p:cNvPr id="5" name="Content Placeholder 2"/>
          <p:cNvSpPr txBox="1">
            <a:spLocks/>
          </p:cNvSpPr>
          <p:nvPr/>
        </p:nvSpPr>
        <p:spPr>
          <a:xfrm>
            <a:off x="118243" y="976227"/>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58585A">
                    <a:lumMod val="20000"/>
                    <a:lumOff val="80000"/>
                  </a:srgbClr>
                </a:solidFill>
              </a:rPr>
              <a:t>Background</a:t>
            </a:r>
          </a:p>
          <a:p>
            <a:pPr>
              <a:lnSpc>
                <a:spcPct val="180000"/>
              </a:lnSpc>
              <a:buClr>
                <a:srgbClr val="EE5859"/>
              </a:buClr>
              <a:defRPr/>
            </a:pPr>
            <a:r>
              <a:rPr lang="en-US" sz="975" b="1" dirty="0">
                <a:solidFill>
                  <a:srgbClr val="58585A">
                    <a:lumMod val="20000"/>
                    <a:lumOff val="80000"/>
                  </a:srgbClr>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EE5859"/>
                </a:solidFill>
              </a:rPr>
              <a:t>Q&amp;A</a:t>
            </a: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sp>
        <p:nvSpPr>
          <p:cNvPr id="6" name="Content Placeholder 2"/>
          <p:cNvSpPr txBox="1">
            <a:spLocks/>
          </p:cNvSpPr>
          <p:nvPr/>
        </p:nvSpPr>
        <p:spPr>
          <a:xfrm>
            <a:off x="2494230" y="939997"/>
            <a:ext cx="4784875"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EE5859"/>
              </a:buClr>
              <a:buNone/>
              <a:defRPr/>
            </a:pPr>
            <a:endParaRPr lang="en-US" sz="5400" b="1" u="sng" dirty="0">
              <a:solidFill>
                <a:srgbClr val="000000"/>
              </a:solidFill>
            </a:endParaRPr>
          </a:p>
          <a:p>
            <a:pPr marL="0" indent="0" algn="ctr">
              <a:buClr>
                <a:srgbClr val="EE5859"/>
              </a:buClr>
              <a:buNone/>
              <a:defRPr/>
            </a:pPr>
            <a:r>
              <a:rPr lang="en-US" sz="5400" b="1" dirty="0">
                <a:solidFill>
                  <a:srgbClr val="000000"/>
                </a:solidFill>
              </a:rPr>
              <a:t>Q&amp;A</a:t>
            </a:r>
          </a:p>
          <a:p>
            <a:pPr marL="0" indent="0">
              <a:buClr>
                <a:srgbClr val="EE5859"/>
              </a:buClr>
              <a:buNone/>
              <a:defRPr/>
            </a:pPr>
            <a:endParaRPr lang="en-US" sz="1200" b="1" u="sng" dirty="0">
              <a:solidFill>
                <a:srgbClr val="000000"/>
              </a:solidFill>
            </a:endParaRPr>
          </a:p>
          <a:p>
            <a:pPr marL="0" indent="0">
              <a:buClr>
                <a:srgbClr val="EE5859"/>
              </a:buClr>
              <a:buNone/>
              <a:defRPr/>
            </a:pPr>
            <a:endParaRPr lang="en-US" sz="1200" b="1" u="sng" dirty="0">
              <a:solidFill>
                <a:srgbClr val="000000"/>
              </a:solidFill>
            </a:endParaRPr>
          </a:p>
          <a:p>
            <a:pPr marL="0" indent="0">
              <a:buClr>
                <a:srgbClr val="EE5859"/>
              </a:buClr>
              <a:buNone/>
              <a:defRPr/>
            </a:pPr>
            <a:endParaRPr lang="en-US" sz="1200" b="1" u="sng" dirty="0">
              <a:solidFill>
                <a:srgbClr val="000000"/>
              </a:solidFill>
            </a:endParaRPr>
          </a:p>
          <a:p>
            <a:pPr marL="0" indent="0">
              <a:buClr>
                <a:srgbClr val="EE5859"/>
              </a:buClr>
              <a:buNone/>
              <a:defRPr/>
            </a:pPr>
            <a:endParaRPr lang="en-US" sz="1200" b="1" u="sng" dirty="0">
              <a:solidFill>
                <a:srgbClr val="000000"/>
              </a:solidFill>
            </a:endParaRPr>
          </a:p>
          <a:p>
            <a:pPr marL="0" indent="0">
              <a:buClr>
                <a:srgbClr val="EE5859"/>
              </a:buClr>
              <a:buNone/>
              <a:defRPr/>
            </a:pPr>
            <a:endParaRPr lang="en-GB" sz="1200" dirty="0">
              <a:solidFill>
                <a:srgbClr val="000000"/>
              </a:solidFill>
            </a:endParaRPr>
          </a:p>
          <a:p>
            <a:pPr marL="0" indent="0">
              <a:buClr>
                <a:srgbClr val="EE5859"/>
              </a:buClr>
              <a:buNone/>
              <a:defRPr/>
            </a:pPr>
            <a:r>
              <a:rPr lang="de-CH" sz="1200" b="1" u="sng" dirty="0">
                <a:solidFill>
                  <a:srgbClr val="000000"/>
                </a:solidFill>
              </a:rPr>
              <a:t>REACH contacts: </a:t>
            </a:r>
          </a:p>
          <a:p>
            <a:pPr marL="0" indent="0">
              <a:buClr>
                <a:srgbClr val="EE5859"/>
              </a:buClr>
              <a:buNone/>
              <a:defRPr/>
            </a:pPr>
            <a:r>
              <a:rPr lang="de-CH" sz="1200" dirty="0">
                <a:solidFill>
                  <a:srgbClr val="000000"/>
                </a:solidFill>
              </a:rPr>
              <a:t>Tessa Richardson: </a:t>
            </a:r>
            <a:r>
              <a:rPr lang="de-CH" sz="1200" dirty="0">
                <a:solidFill>
                  <a:srgbClr val="000000"/>
                </a:solidFill>
                <a:hlinkClick r:id="rId2"/>
              </a:rPr>
              <a:t>Tessa.Richardson@reach-initiative.org</a:t>
            </a:r>
            <a:r>
              <a:rPr lang="de-CH" sz="1200" dirty="0">
                <a:solidFill>
                  <a:srgbClr val="000000"/>
                </a:solidFill>
              </a:rPr>
              <a:t> </a:t>
            </a:r>
          </a:p>
          <a:p>
            <a:pPr marL="0" indent="0">
              <a:buClr>
                <a:srgbClr val="EE5859"/>
              </a:buClr>
              <a:buNone/>
              <a:defRPr/>
            </a:pPr>
            <a:r>
              <a:rPr lang="de-CH" sz="1200" dirty="0">
                <a:solidFill>
                  <a:srgbClr val="000000"/>
                </a:solidFill>
              </a:rPr>
              <a:t>Homera Cheema: </a:t>
            </a:r>
            <a:r>
              <a:rPr lang="de-CH" sz="1200" dirty="0">
                <a:solidFill>
                  <a:srgbClr val="000000"/>
                </a:solidFill>
                <a:hlinkClick r:id="rId3"/>
              </a:rPr>
              <a:t>Homera.Cheema@reach-initiative.org</a:t>
            </a:r>
            <a:r>
              <a:rPr lang="de-CH" sz="1200" dirty="0">
                <a:solidFill>
                  <a:srgbClr val="000000"/>
                </a:solidFill>
              </a:rPr>
              <a:t> </a:t>
            </a:r>
            <a:endParaRPr lang="en-GB" sz="1200" dirty="0">
              <a:solidFill>
                <a:srgbClr val="000000"/>
              </a:solidFill>
            </a:endParaRPr>
          </a:p>
        </p:txBody>
      </p:sp>
    </p:spTree>
    <p:extLst>
      <p:ext uri="{BB962C8B-B14F-4D97-AF65-F5344CB8AC3E}">
        <p14:creationId xmlns:p14="http://schemas.microsoft.com/office/powerpoint/2010/main" val="65001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9464" y="111383"/>
            <a:ext cx="8813083" cy="400050"/>
          </a:xfrm>
          <a:prstGeom prst="rect">
            <a:avLst/>
          </a:prstGeom>
          <a:solidFill>
            <a:srgbClr val="056EB4"/>
          </a:solidFill>
          <a:ln>
            <a:noFill/>
          </a:ln>
          <a:extLst/>
        </p:spPr>
        <p:txBody>
          <a:bodyPr wrap="none" lIns="0" tIns="0" rIns="0" bIns="0" anchor="ctr"/>
          <a:lstStyle/>
          <a:p>
            <a:pPr marL="286941" indent="-257175" eaLnBrk="0" hangingPunct="0">
              <a:spcBef>
                <a:spcPts val="600"/>
              </a:spcBef>
              <a:buClr>
                <a:schemeClr val="bg1"/>
              </a:buClr>
              <a:buSzPct val="100000"/>
            </a:pPr>
            <a:r>
              <a:rPr lang="en-US" sz="2400" b="1" dirty="0">
                <a:solidFill>
                  <a:schemeClr val="bg1"/>
                </a:solidFill>
                <a:latin typeface="Arial" charset="0"/>
                <a:sym typeface="Times" pitchFamily="18" charset="0"/>
              </a:rPr>
              <a:t>Rapid Needs Assessment (RNA) mechanism </a:t>
            </a:r>
          </a:p>
        </p:txBody>
      </p:sp>
      <p:graphicFrame>
        <p:nvGraphicFramePr>
          <p:cNvPr id="4" name="Table 3"/>
          <p:cNvGraphicFramePr>
            <a:graphicFrameLocks noGrp="1"/>
          </p:cNvGraphicFramePr>
          <p:nvPr>
            <p:extLst>
              <p:ext uri="{D42A27DB-BD31-4B8C-83A1-F6EECF244321}">
                <p14:modId xmlns:p14="http://schemas.microsoft.com/office/powerpoint/2010/main" val="912588568"/>
              </p:ext>
            </p:extLst>
          </p:nvPr>
        </p:nvGraphicFramePr>
        <p:xfrm>
          <a:off x="633984" y="721911"/>
          <a:ext cx="7821168" cy="3640048"/>
        </p:xfrm>
        <a:graphic>
          <a:graphicData uri="http://schemas.openxmlformats.org/drawingml/2006/table">
            <a:tbl>
              <a:tblPr firstRow="1" bandRow="1">
                <a:tableStyleId>{C083E6E3-FA7D-4D7B-A595-EF9225AFEA82}</a:tableStyleId>
              </a:tblPr>
              <a:tblGrid>
                <a:gridCol w="3864802"/>
                <a:gridCol w="3956366"/>
              </a:tblGrid>
              <a:tr h="278873">
                <a:tc>
                  <a:txBody>
                    <a:bodyPr/>
                    <a:lstStyle/>
                    <a:p>
                      <a:r>
                        <a:rPr lang="en-US" sz="1400" b="1" dirty="0" smtClean="0"/>
                        <a:t>WHAT</a:t>
                      </a:r>
                      <a:r>
                        <a:rPr lang="en-US" sz="1400" b="1" baseline="0" dirty="0" smtClean="0"/>
                        <a:t>: </a:t>
                      </a:r>
                      <a:r>
                        <a:rPr lang="en-US" sz="1400" dirty="0" smtClean="0"/>
                        <a:t>Single </a:t>
                      </a:r>
                      <a:r>
                        <a:rPr lang="en-US" sz="1400" b="1" dirty="0" smtClean="0">
                          <a:solidFill>
                            <a:schemeClr val="accent4">
                              <a:lumMod val="75000"/>
                            </a:schemeClr>
                          </a:solidFill>
                        </a:rPr>
                        <a:t>rapid</a:t>
                      </a:r>
                      <a:r>
                        <a:rPr lang="en-US" sz="1400" dirty="0" smtClean="0"/>
                        <a:t> tool.</a:t>
                      </a:r>
                      <a:endParaRPr lang="en-US" sz="1400" dirty="0"/>
                    </a:p>
                  </a:txBody>
                  <a:tcPr marL="68580" marR="68580" marT="34290" marB="34290"/>
                </a:tc>
                <a:tc>
                  <a:txBody>
                    <a:bodyPr/>
                    <a:lstStyle/>
                    <a:p>
                      <a:r>
                        <a:rPr lang="en-US" sz="1400" b="1" dirty="0" smtClean="0"/>
                        <a:t>NOT </a:t>
                      </a:r>
                      <a:r>
                        <a:rPr lang="en-US" sz="1400" dirty="0" smtClean="0"/>
                        <a:t>In-depth sectoral assessment</a:t>
                      </a:r>
                      <a:endParaRPr lang="en-US" sz="1400" dirty="0"/>
                    </a:p>
                  </a:txBody>
                  <a:tcPr marL="68580" marR="68580" marT="34290" marB="34290"/>
                </a:tc>
              </a:tr>
              <a:tr h="940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WHY: </a:t>
                      </a:r>
                      <a:r>
                        <a:rPr lang="en-US" sz="1400" dirty="0" smtClean="0"/>
                        <a:t>Trigger either </a:t>
                      </a:r>
                      <a:r>
                        <a:rPr lang="en-US" sz="1400" b="1" kern="1200" dirty="0" smtClean="0">
                          <a:solidFill>
                            <a:schemeClr val="accent4">
                              <a:lumMod val="75000"/>
                            </a:schemeClr>
                          </a:solidFill>
                          <a:latin typeface="+mn-lt"/>
                          <a:ea typeface="+mn-ea"/>
                          <a:cs typeface="+mn-cs"/>
                        </a:rPr>
                        <a:t>response</a:t>
                      </a:r>
                      <a:r>
                        <a:rPr lang="en-US" sz="1400" dirty="0" smtClean="0"/>
                        <a:t> or more </a:t>
                      </a:r>
                      <a:r>
                        <a:rPr lang="en-US" sz="1400" b="1" kern="1200" dirty="0" smtClean="0">
                          <a:solidFill>
                            <a:schemeClr val="accent4">
                              <a:lumMod val="75000"/>
                            </a:schemeClr>
                          </a:solidFill>
                          <a:latin typeface="+mn-lt"/>
                          <a:ea typeface="+mn-ea"/>
                          <a:cs typeface="+mn-cs"/>
                        </a:rPr>
                        <a:t>detailed sector specific assessments</a:t>
                      </a:r>
                      <a:r>
                        <a:rPr lang="en-US" sz="1400" dirty="0" smtClean="0"/>
                        <a:t>. At a minimum, can </a:t>
                      </a:r>
                      <a:r>
                        <a:rPr lang="en-US" sz="1400" b="1" kern="1200" dirty="0" smtClean="0">
                          <a:solidFill>
                            <a:schemeClr val="accent4">
                              <a:lumMod val="75000"/>
                            </a:schemeClr>
                          </a:solidFill>
                          <a:latin typeface="+mn-lt"/>
                          <a:ea typeface="+mn-ea"/>
                          <a:cs typeface="+mn-cs"/>
                        </a:rPr>
                        <a:t>flag</a:t>
                      </a:r>
                      <a:r>
                        <a:rPr lang="en-US" sz="1400" dirty="0" smtClean="0">
                          <a:solidFill>
                            <a:schemeClr val="accent2">
                              <a:lumMod val="75000"/>
                            </a:schemeClr>
                          </a:solidFill>
                        </a:rPr>
                        <a:t> </a:t>
                      </a:r>
                      <a:r>
                        <a:rPr lang="en-US" sz="1400" dirty="0" smtClean="0"/>
                        <a:t>a hotspot; at maximum, inform emergency </a:t>
                      </a:r>
                      <a:r>
                        <a:rPr lang="en-US" sz="1400" b="1" kern="1200" dirty="0" smtClean="0">
                          <a:solidFill>
                            <a:schemeClr val="accent4">
                              <a:lumMod val="75000"/>
                            </a:schemeClr>
                          </a:solidFill>
                          <a:latin typeface="+mn-lt"/>
                          <a:ea typeface="+mn-ea"/>
                          <a:cs typeface="+mn-cs"/>
                        </a:rPr>
                        <a:t>response</a:t>
                      </a:r>
                      <a:r>
                        <a:rPr lang="en-US" sz="1400" dirty="0" smtClean="0"/>
                        <a:t>. </a:t>
                      </a: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NOT </a:t>
                      </a:r>
                      <a:r>
                        <a:rPr lang="en-US" sz="1400" b="0" dirty="0" smtClean="0"/>
                        <a:t>identifying key priorities for the  long term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txBody>
                  <a:tcPr marL="68580" marR="68580" marT="34290" marB="34290"/>
                </a:tc>
              </a:tr>
              <a:tr h="316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WHO: </a:t>
                      </a:r>
                      <a:r>
                        <a:rPr lang="en-US" sz="1400" b="0" dirty="0" smtClean="0"/>
                        <a:t>All</a:t>
                      </a:r>
                      <a:r>
                        <a:rPr lang="en-US" sz="1400" b="0" baseline="0" dirty="0" smtClean="0"/>
                        <a:t> partners </a:t>
                      </a:r>
                      <a:endParaRPr lang="en-US" sz="1400" b="1" dirty="0" smtClean="0"/>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a:t>
                      </a:r>
                    </a:p>
                  </a:txBody>
                  <a:tcPr marL="68580" marR="68580" marT="34290" marB="34290"/>
                </a:tc>
              </a:tr>
              <a:tr h="1381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WHEN/WHERE:</a:t>
                      </a:r>
                      <a:r>
                        <a:rPr lang="en-US" sz="1400" dirty="0" smtClean="0"/>
                        <a:t> Used at the very </a:t>
                      </a:r>
                      <a:r>
                        <a:rPr lang="en-US" sz="1400" b="1" kern="1200" dirty="0" smtClean="0">
                          <a:solidFill>
                            <a:schemeClr val="accent4">
                              <a:lumMod val="75000"/>
                            </a:schemeClr>
                          </a:solidFill>
                          <a:latin typeface="+mn-lt"/>
                          <a:ea typeface="+mn-ea"/>
                          <a:cs typeface="+mn-cs"/>
                        </a:rPr>
                        <a:t>earliest stages </a:t>
                      </a:r>
                      <a:r>
                        <a:rPr lang="en-US" sz="1400" b="0" baseline="0" dirty="0" smtClean="0">
                          <a:solidFill>
                            <a:schemeClr val="tx1"/>
                          </a:solidFill>
                        </a:rPr>
                        <a:t>in areas where no assessment mechanisms are in place. </a:t>
                      </a:r>
                      <a:endParaRPr lang="en-US" sz="1400" b="0" dirty="0" smtClean="0">
                        <a:solidFill>
                          <a:schemeClr val="tx1"/>
                        </a:solidFill>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NOT </a:t>
                      </a:r>
                      <a:r>
                        <a:rPr lang="en-US" sz="1400" dirty="0" smtClean="0">
                          <a:latin typeface="Calibri" panose="020F0502020204030204" pitchFamily="34" charset="0"/>
                          <a:ea typeface="SimSun" panose="02010600030101010101" pitchFamily="2" charset="-122"/>
                          <a:cs typeface="Arial" panose="020B0604020202020204" pitchFamily="34" charset="0"/>
                        </a:rPr>
                        <a:t>taking the place of existing assessments such as the Rapid RASP, RPA, MVAM, etc. </a:t>
                      </a:r>
                      <a:r>
                        <a:rPr lang="en-US" sz="1400" dirty="0" smtClean="0"/>
                        <a:t>Can trigger them</a:t>
                      </a:r>
                      <a:r>
                        <a:rPr lang="en-US" sz="1400" baseline="0" dirty="0" smtClean="0"/>
                        <a:t> and help </a:t>
                      </a:r>
                      <a:r>
                        <a:rPr lang="en-US" sz="1400" baseline="0" dirty="0" err="1" smtClean="0"/>
                        <a:t>prioritise</a:t>
                      </a:r>
                      <a:r>
                        <a:rPr lang="en-US" sz="1400" baseline="0" dirty="0" smtClean="0"/>
                        <a:t> access missions, RRM distributions, Emergency Response, sectoral assessments, etc.</a:t>
                      </a:r>
                      <a:endParaRPr lang="en-GB" sz="1400" dirty="0" smtClean="0"/>
                    </a:p>
                  </a:txBody>
                  <a:tcPr marL="68580" marR="68580" marT="34290" marB="34290"/>
                </a:tc>
              </a:tr>
              <a:tr h="719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HOW: </a:t>
                      </a:r>
                      <a:r>
                        <a:rPr lang="en-US" sz="1400" dirty="0" smtClean="0"/>
                        <a:t>Used for </a:t>
                      </a:r>
                      <a:r>
                        <a:rPr lang="en-US" sz="1400" b="1" kern="1200" dirty="0" smtClean="0">
                          <a:solidFill>
                            <a:schemeClr val="accent4">
                              <a:lumMod val="75000"/>
                            </a:schemeClr>
                          </a:solidFill>
                          <a:latin typeface="+mn-lt"/>
                          <a:ea typeface="+mn-ea"/>
                          <a:cs typeface="+mn-cs"/>
                        </a:rPr>
                        <a:t>remote</a:t>
                      </a:r>
                      <a:r>
                        <a:rPr lang="en-US" sz="1400" b="1" dirty="0" smtClean="0">
                          <a:solidFill>
                            <a:schemeClr val="accent2">
                              <a:lumMod val="75000"/>
                            </a:schemeClr>
                          </a:solidFill>
                        </a:rPr>
                        <a:t> </a:t>
                      </a:r>
                      <a:r>
                        <a:rPr lang="en-US" sz="1400" dirty="0" smtClean="0"/>
                        <a:t>or </a:t>
                      </a:r>
                      <a:r>
                        <a:rPr lang="en-US" sz="1400" b="1" kern="1200" dirty="0" smtClean="0">
                          <a:solidFill>
                            <a:schemeClr val="accent4">
                              <a:lumMod val="75000"/>
                            </a:schemeClr>
                          </a:solidFill>
                          <a:latin typeface="+mn-lt"/>
                          <a:ea typeface="+mn-ea"/>
                          <a:cs typeface="+mn-cs"/>
                        </a:rPr>
                        <a:t>on site </a:t>
                      </a:r>
                      <a:r>
                        <a:rPr lang="en-US" sz="1400" dirty="0" smtClean="0"/>
                        <a:t>info gathering at community</a:t>
                      </a:r>
                      <a:r>
                        <a:rPr lang="en-US" sz="1400" baseline="0" dirty="0" smtClean="0"/>
                        <a:t> level via DO or KI. </a:t>
                      </a:r>
                      <a:r>
                        <a:rPr lang="en-US" sz="1400" b="1" dirty="0" smtClean="0"/>
                        <a:t>‘</a:t>
                      </a:r>
                      <a:r>
                        <a:rPr lang="en-US" sz="1400" b="0" dirty="0" smtClean="0"/>
                        <a:t>Quick and dirty’</a:t>
                      </a:r>
                      <a:r>
                        <a:rPr lang="en-US" sz="1400" b="0" baseline="0" dirty="0" smtClean="0"/>
                        <a:t> and ‘good enough’ principle.</a:t>
                      </a:r>
                      <a:endParaRPr lang="en-US" sz="1400" dirty="0" smtClean="0">
                        <a:latin typeface="Calibri" panose="020F0502020204030204" pitchFamily="34" charset="0"/>
                        <a:ea typeface="SimSun" panose="02010600030101010101" pitchFamily="2" charset="-122"/>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NOT</a:t>
                      </a:r>
                      <a:r>
                        <a:rPr lang="en-US" sz="1400" dirty="0" smtClean="0"/>
                        <a:t> conducted at</a:t>
                      </a:r>
                      <a:r>
                        <a:rPr lang="en-US" sz="1400" baseline="0" dirty="0" smtClean="0"/>
                        <a:t> h</a:t>
                      </a:r>
                      <a:r>
                        <a:rPr lang="en-US" sz="1400" dirty="0" smtClean="0"/>
                        <a:t>ousehold level. </a:t>
                      </a:r>
                    </a:p>
                    <a:p>
                      <a:endParaRPr lang="en-US" sz="1400" dirty="0"/>
                    </a:p>
                  </a:txBody>
                  <a:tcPr marL="68580" marR="68580" marT="34290" marB="34290"/>
                </a:tc>
              </a:tr>
            </a:tbl>
          </a:graphicData>
        </a:graphic>
      </p:graphicFrame>
    </p:spTree>
    <p:extLst>
      <p:ext uri="{BB962C8B-B14F-4D97-AF65-F5344CB8AC3E}">
        <p14:creationId xmlns:p14="http://schemas.microsoft.com/office/powerpoint/2010/main" val="2355876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16</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400" dirty="0" smtClean="0">
                <a:latin typeface="Calibri Light" panose="020F0302020204030204" pitchFamily="34" charset="0"/>
              </a:rPr>
              <a:t>4. Field Level Coordination</a:t>
            </a:r>
            <a:endParaRPr lang="en-GB" sz="2400" dirty="0">
              <a:solidFill>
                <a:srgbClr val="0070C0"/>
              </a:solidFill>
              <a:latin typeface="Calibri Light" panose="020F0302020204030204" pitchFamily="34" charset="0"/>
            </a:endParaRPr>
          </a:p>
        </p:txBody>
      </p:sp>
      <p:sp>
        <p:nvSpPr>
          <p:cNvPr id="2" name="TextBox 1"/>
          <p:cNvSpPr txBox="1"/>
          <p:nvPr/>
        </p:nvSpPr>
        <p:spPr>
          <a:xfrm>
            <a:off x="453710" y="646198"/>
            <a:ext cx="8069056" cy="800219"/>
          </a:xfrm>
          <a:prstGeom prst="rect">
            <a:avLst/>
          </a:prstGeom>
          <a:noFill/>
        </p:spPr>
        <p:txBody>
          <a:bodyPr wrap="square" rtlCol="0">
            <a:spAutoFit/>
          </a:bodyPr>
          <a:lstStyle/>
          <a:p>
            <a:r>
              <a:rPr lang="en-GB" sz="1400" dirty="0"/>
              <a:t> </a:t>
            </a:r>
          </a:p>
          <a:p>
            <a:r>
              <a:rPr lang="en-GB" sz="1400" dirty="0"/>
              <a:t> </a:t>
            </a:r>
          </a:p>
          <a:p>
            <a:endParaRPr lang="en-GB" dirty="0"/>
          </a:p>
        </p:txBody>
      </p:sp>
      <p:graphicFrame>
        <p:nvGraphicFramePr>
          <p:cNvPr id="3" name="Table 2"/>
          <p:cNvGraphicFramePr>
            <a:graphicFrameLocks noGrp="1"/>
          </p:cNvGraphicFramePr>
          <p:nvPr>
            <p:extLst/>
          </p:nvPr>
        </p:nvGraphicFramePr>
        <p:xfrm>
          <a:off x="665154" y="810222"/>
          <a:ext cx="8583705" cy="3933087"/>
        </p:xfrm>
        <a:graphic>
          <a:graphicData uri="http://schemas.openxmlformats.org/drawingml/2006/table">
            <a:tbl>
              <a:tblPr firstRow="1" bandRow="1">
                <a:tableStyleId>{5C22544A-7EE6-4342-B048-85BDC9FD1C3A}</a:tableStyleId>
              </a:tblPr>
              <a:tblGrid>
                <a:gridCol w="8353091">
                  <a:extLst>
                    <a:ext uri="{9D8B030D-6E8A-4147-A177-3AD203B41FA5}">
                      <a16:colId xmlns:a16="http://schemas.microsoft.com/office/drawing/2014/main" xmlns="" val="20000"/>
                    </a:ext>
                  </a:extLst>
                </a:gridCol>
                <a:gridCol w="230614">
                  <a:extLst>
                    <a:ext uri="{9D8B030D-6E8A-4147-A177-3AD203B41FA5}">
                      <a16:colId xmlns:a16="http://schemas.microsoft.com/office/drawing/2014/main" xmlns="" val="20001"/>
                    </a:ext>
                  </a:extLst>
                </a:gridCol>
              </a:tblGrid>
              <a:tr h="3933087">
                <a:tc>
                  <a:txBody>
                    <a:bodyPr/>
                    <a:lstStyle/>
                    <a:p>
                      <a:pPr marL="0" indent="0">
                        <a:buFont typeface="Arial" charset="0"/>
                        <a:buNone/>
                      </a:pPr>
                      <a:r>
                        <a:rPr lang="en-GB" sz="2000" b="1" kern="1200" dirty="0" smtClean="0">
                          <a:solidFill>
                            <a:schemeClr val="tx1"/>
                          </a:solidFill>
                          <a:effectLst/>
                          <a:latin typeface="+mn-lt"/>
                          <a:ea typeface="+mn-ea"/>
                          <a:cs typeface="+mn-cs"/>
                        </a:rPr>
                        <a:t>Nimrod</a:t>
                      </a:r>
                      <a:r>
                        <a:rPr lang="en-GB" sz="2000" b="1" kern="1200" baseline="0" dirty="0" smtClean="0">
                          <a:solidFill>
                            <a:schemeClr val="tx1"/>
                          </a:solidFill>
                          <a:effectLst/>
                          <a:latin typeface="+mn-lt"/>
                          <a:ea typeface="+mn-ea"/>
                          <a:cs typeface="+mn-cs"/>
                        </a:rPr>
                        <a:t> sub-district, Al </a:t>
                      </a:r>
                      <a:r>
                        <a:rPr lang="en-GB" sz="2000" b="1" kern="1200" baseline="0" dirty="0" err="1" smtClean="0">
                          <a:solidFill>
                            <a:schemeClr val="tx1"/>
                          </a:solidFill>
                          <a:effectLst/>
                          <a:latin typeface="+mn-lt"/>
                          <a:ea typeface="+mn-ea"/>
                          <a:cs typeface="+mn-cs"/>
                        </a:rPr>
                        <a:t>Hamdaniya</a:t>
                      </a:r>
                      <a:r>
                        <a:rPr lang="en-GB" sz="2000" b="1" kern="1200" baseline="0" dirty="0" smtClean="0">
                          <a:solidFill>
                            <a:schemeClr val="tx1"/>
                          </a:solidFill>
                          <a:effectLst/>
                          <a:latin typeface="+mn-lt"/>
                          <a:ea typeface="+mn-ea"/>
                          <a:cs typeface="+mn-cs"/>
                        </a:rPr>
                        <a:t> district, Ninewa governorate</a:t>
                      </a:r>
                    </a:p>
                    <a:p>
                      <a:pPr marL="0" indent="0">
                        <a:buFont typeface="Arial" charset="0"/>
                        <a:buNone/>
                      </a:pPr>
                      <a:endParaRPr lang="en-GB" sz="2000" b="0" kern="1200" baseline="0" dirty="0" smtClean="0">
                        <a:solidFill>
                          <a:schemeClr val="tx1"/>
                        </a:solidFill>
                        <a:effectLst/>
                        <a:latin typeface="+mn-lt"/>
                        <a:ea typeface="+mn-ea"/>
                        <a:cs typeface="+mn-cs"/>
                      </a:endParaRPr>
                    </a:p>
                    <a:p>
                      <a:pPr marL="0" indent="0">
                        <a:buFont typeface="Arial" charset="0"/>
                        <a:buNone/>
                      </a:pPr>
                      <a:endParaRPr lang="en-GB" sz="2000" b="0" kern="1200" dirty="0">
                        <a:solidFill>
                          <a:schemeClr val="tx1"/>
                        </a:solidFill>
                        <a:effectLst/>
                        <a:latin typeface="+mn-lt"/>
                        <a:ea typeface="+mn-ea"/>
                        <a:cs typeface="+mn-cs"/>
                      </a:endParaRPr>
                    </a:p>
                  </a:txBody>
                  <a:tcPr>
                    <a:solidFill>
                      <a:schemeClr val="bg1"/>
                    </a:solidFill>
                  </a:tcPr>
                </a:tc>
                <a:tc>
                  <a:txBody>
                    <a:bodyPr/>
                    <a:lstStyle/>
                    <a:p>
                      <a:endParaRPr lang="en-GB" sz="1400" i="1" dirty="0">
                        <a:solidFill>
                          <a:schemeClr val="tx1"/>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6" name="Content Placeholder 6"/>
          <p:cNvSpPr txBox="1">
            <a:spLocks/>
          </p:cNvSpPr>
          <p:nvPr/>
        </p:nvSpPr>
        <p:spPr>
          <a:xfrm>
            <a:off x="457201" y="718439"/>
            <a:ext cx="8229600" cy="3649846"/>
          </a:xfrm>
          <a:prstGeom prst="rect">
            <a:avLst/>
          </a:prstGeom>
        </p:spPr>
        <p:txBody>
          <a:bodyPr>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856" y="225370"/>
            <a:ext cx="1186016" cy="1186016"/>
          </a:xfrm>
          <a:prstGeom prst="rect">
            <a:avLst/>
          </a:prstGeom>
        </p:spPr>
      </p:pic>
      <p:pic>
        <p:nvPicPr>
          <p:cNvPr id="8" name="Picture 7"/>
          <p:cNvPicPr>
            <a:picLocks noChangeAspect="1"/>
          </p:cNvPicPr>
          <p:nvPr/>
        </p:nvPicPr>
        <p:blipFill>
          <a:blip r:embed="rId3"/>
          <a:stretch>
            <a:fillRect/>
          </a:stretch>
        </p:blipFill>
        <p:spPr>
          <a:xfrm>
            <a:off x="1603827" y="1241390"/>
            <a:ext cx="5220684" cy="3331923"/>
          </a:xfrm>
          <a:prstGeom prst="rect">
            <a:avLst/>
          </a:prstGeom>
        </p:spPr>
      </p:pic>
    </p:spTree>
    <p:extLst>
      <p:ext uri="{BB962C8B-B14F-4D97-AF65-F5344CB8AC3E}">
        <p14:creationId xmlns:p14="http://schemas.microsoft.com/office/powerpoint/2010/main" val="118338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96980" y="284636"/>
            <a:ext cx="1209367" cy="1188823"/>
          </a:xfrm>
          <a:prstGeom prst="rect">
            <a:avLst/>
          </a:prstGeom>
        </p:spPr>
      </p:pic>
      <p:sp>
        <p:nvSpPr>
          <p:cNvPr id="3" name="Content Placeholder 2"/>
          <p:cNvSpPr>
            <a:spLocks noGrp="1"/>
          </p:cNvSpPr>
          <p:nvPr>
            <p:ph idx="1"/>
          </p:nvPr>
        </p:nvSpPr>
        <p:spPr>
          <a:xfrm>
            <a:off x="457200" y="353961"/>
            <a:ext cx="8229600" cy="4240662"/>
          </a:xfrm>
        </p:spPr>
        <p:txBody>
          <a:bodyPr>
            <a:normAutofit lnSpcReduction="10000"/>
          </a:bodyPr>
          <a:lstStyle/>
          <a:p>
            <a:pPr marL="0" indent="0">
              <a:buNone/>
            </a:pPr>
            <a:r>
              <a:rPr lang="en-US" sz="2000" b="1" dirty="0" smtClean="0"/>
              <a:t>Challenges</a:t>
            </a:r>
          </a:p>
          <a:p>
            <a:pPr>
              <a:buFontTx/>
              <a:buChar char="-"/>
            </a:pPr>
            <a:r>
              <a:rPr lang="en-US" sz="2000" dirty="0" smtClean="0"/>
              <a:t>Many actors, some unknown, some not very responsive</a:t>
            </a:r>
          </a:p>
          <a:p>
            <a:pPr>
              <a:buFontTx/>
              <a:buChar char="-"/>
            </a:pPr>
            <a:r>
              <a:rPr lang="en-US" sz="2000" dirty="0" smtClean="0"/>
              <a:t>Coordination efforts started in January 2017</a:t>
            </a:r>
          </a:p>
          <a:p>
            <a:pPr>
              <a:buFontTx/>
              <a:buChar char="-"/>
            </a:pPr>
            <a:r>
              <a:rPr lang="en-US" sz="2000" dirty="0" smtClean="0"/>
              <a:t>Aligning assessment and distribution efforts</a:t>
            </a:r>
          </a:p>
          <a:p>
            <a:pPr>
              <a:buFontTx/>
              <a:buChar char="-"/>
            </a:pPr>
            <a:r>
              <a:rPr lang="en-US" sz="2000" dirty="0" smtClean="0"/>
              <a:t>Needs of other sectors, no other focal points</a:t>
            </a:r>
          </a:p>
          <a:p>
            <a:pPr marL="0" indent="0">
              <a:buNone/>
            </a:pPr>
            <a:endParaRPr lang="en-US" sz="2000" dirty="0"/>
          </a:p>
          <a:p>
            <a:pPr marL="0" indent="0">
              <a:buNone/>
            </a:pPr>
            <a:r>
              <a:rPr lang="en-US" sz="2000" b="1" dirty="0" smtClean="0"/>
              <a:t>Outcomes</a:t>
            </a:r>
          </a:p>
          <a:p>
            <a:pPr>
              <a:buFont typeface="Wingdings" panose="05000000000000000000" pitchFamily="2" charset="2"/>
              <a:buChar char="ü"/>
            </a:pPr>
            <a:r>
              <a:rPr lang="en-US" sz="2000" dirty="0" smtClean="0"/>
              <a:t>Communication between partners on a bilateral level as well as via the skype group</a:t>
            </a:r>
          </a:p>
          <a:p>
            <a:pPr>
              <a:buFont typeface="Wingdings" panose="05000000000000000000" pitchFamily="2" charset="2"/>
              <a:buChar char="ü"/>
            </a:pPr>
            <a:r>
              <a:rPr lang="en-US" sz="2000" dirty="0" smtClean="0"/>
              <a:t>Most actors took part in the coordination efforts</a:t>
            </a:r>
          </a:p>
          <a:p>
            <a:pPr>
              <a:buFont typeface="Wingdings" panose="05000000000000000000" pitchFamily="2" charset="2"/>
              <a:buChar char="ü"/>
            </a:pPr>
            <a:r>
              <a:rPr lang="en-US" sz="2000" dirty="0" smtClean="0"/>
              <a:t>Duplications could be avoided (partners were able to cancel planned distributions)</a:t>
            </a:r>
          </a:p>
          <a:p>
            <a:pPr>
              <a:buFontTx/>
              <a:buChar char="-"/>
            </a:pPr>
            <a:endParaRPr lang="en-US" sz="2000" dirty="0"/>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Tree>
    <p:extLst>
      <p:ext uri="{BB962C8B-B14F-4D97-AF65-F5344CB8AC3E}">
        <p14:creationId xmlns:p14="http://schemas.microsoft.com/office/powerpoint/2010/main" val="2427846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96980" y="284636"/>
            <a:ext cx="1209367" cy="1188823"/>
          </a:xfrm>
          <a:prstGeom prst="rect">
            <a:avLst/>
          </a:prstGeom>
        </p:spPr>
      </p:pic>
      <p:sp>
        <p:nvSpPr>
          <p:cNvPr id="3" name="Content Placeholder 2"/>
          <p:cNvSpPr>
            <a:spLocks noGrp="1"/>
          </p:cNvSpPr>
          <p:nvPr>
            <p:ph idx="1"/>
          </p:nvPr>
        </p:nvSpPr>
        <p:spPr>
          <a:xfrm>
            <a:off x="457200" y="353961"/>
            <a:ext cx="8229600" cy="4240662"/>
          </a:xfrm>
        </p:spPr>
        <p:txBody>
          <a:bodyPr>
            <a:normAutofit/>
          </a:bodyPr>
          <a:lstStyle/>
          <a:p>
            <a:pPr marL="0" indent="0">
              <a:buNone/>
            </a:pPr>
            <a:r>
              <a:rPr lang="en-US" sz="2000" b="1" dirty="0" smtClean="0"/>
              <a:t>Lessons Learnt</a:t>
            </a:r>
          </a:p>
          <a:p>
            <a:pPr marL="0" indent="0">
              <a:buNone/>
            </a:pPr>
            <a:endParaRPr lang="en-US" sz="2000" b="1" dirty="0"/>
          </a:p>
          <a:p>
            <a:pPr>
              <a:buFont typeface="Wingdings" panose="05000000000000000000" pitchFamily="2" charset="2"/>
              <a:buChar char="v"/>
            </a:pPr>
            <a:r>
              <a:rPr lang="en-US" sz="2000" dirty="0" smtClean="0"/>
              <a:t>Willingness of actors to coordinate efforts was very strong </a:t>
            </a:r>
          </a:p>
          <a:p>
            <a:pPr>
              <a:buFont typeface="Wingdings" panose="05000000000000000000" pitchFamily="2" charset="2"/>
              <a:buChar char="v"/>
            </a:pPr>
            <a:r>
              <a:rPr lang="en-US" sz="2000" dirty="0" smtClean="0"/>
              <a:t>Feedback was very positive as soon as PIN announced to be focal point</a:t>
            </a:r>
          </a:p>
          <a:p>
            <a:pPr>
              <a:buFont typeface="Wingdings" panose="05000000000000000000" pitchFamily="2" charset="2"/>
              <a:buChar char="v"/>
            </a:pPr>
            <a:r>
              <a:rPr lang="en-US" sz="2000" dirty="0" smtClean="0"/>
              <a:t>Duplications could be avoided and gaps often filled</a:t>
            </a:r>
          </a:p>
          <a:p>
            <a:pPr>
              <a:buFont typeface="Wingdings" panose="05000000000000000000" pitchFamily="2" charset="2"/>
              <a:buChar char="v"/>
            </a:pPr>
            <a:r>
              <a:rPr lang="en-US" sz="2000" dirty="0" smtClean="0"/>
              <a:t>Field based coordination should be set up at the beginning of a response, this would help to properly track activities and improve the over all response</a:t>
            </a:r>
          </a:p>
          <a:p>
            <a:pPr>
              <a:buFont typeface="Wingdings" panose="05000000000000000000" pitchFamily="2" charset="2"/>
              <a:buChar char="v"/>
            </a:pPr>
            <a:r>
              <a:rPr lang="en-US" sz="2000" dirty="0" smtClean="0"/>
              <a:t>Field based coordination could be for all major sectors, as information gathering is very easy and integrated responses often implemented</a:t>
            </a:r>
          </a:p>
          <a:p>
            <a:pPr>
              <a:buFont typeface="Wingdings" panose="05000000000000000000" pitchFamily="2" charset="2"/>
              <a:buChar char="v"/>
            </a:pPr>
            <a:endParaRPr lang="en-US" sz="2000" dirty="0"/>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18</a:t>
            </a:fld>
            <a:endParaRPr lang="en-GB">
              <a:latin typeface="Calibri"/>
            </a:endParaRPr>
          </a:p>
        </p:txBody>
      </p:sp>
    </p:spTree>
    <p:extLst>
      <p:ext uri="{BB962C8B-B14F-4D97-AF65-F5344CB8AC3E}">
        <p14:creationId xmlns:p14="http://schemas.microsoft.com/office/powerpoint/2010/main" val="3813135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96980" y="284636"/>
            <a:ext cx="1209367" cy="1188823"/>
          </a:xfrm>
          <a:prstGeom prst="rect">
            <a:avLst/>
          </a:prstGeom>
        </p:spPr>
      </p:pic>
      <p:sp>
        <p:nvSpPr>
          <p:cNvPr id="3" name="Content Placeholder 2"/>
          <p:cNvSpPr>
            <a:spLocks noGrp="1"/>
          </p:cNvSpPr>
          <p:nvPr>
            <p:ph idx="1"/>
          </p:nvPr>
        </p:nvSpPr>
        <p:spPr>
          <a:xfrm>
            <a:off x="457200" y="353961"/>
            <a:ext cx="8229600" cy="4240662"/>
          </a:xfrm>
        </p:spPr>
        <p:txBody>
          <a:bodyPr>
            <a:normAutofit/>
          </a:bodyPr>
          <a:lstStyle/>
          <a:p>
            <a:pPr>
              <a:buFont typeface="Wingdings" panose="05000000000000000000" pitchFamily="2" charset="2"/>
              <a:buChar char="v"/>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a:p>
          <a:p>
            <a:pPr marL="0" indent="0">
              <a:buNone/>
            </a:pPr>
            <a:r>
              <a:rPr lang="en-US" sz="2000" i="1" dirty="0" smtClean="0"/>
              <a:t>Field based coordination takes some time and efforts. However, in an underfunded humanitarian crisis like in Iraq, it is a very good tool to respond timely and effectively to the needs of the affected population. </a:t>
            </a:r>
          </a:p>
          <a:p>
            <a:pPr marL="0" indent="0">
              <a:buNone/>
            </a:pPr>
            <a:r>
              <a:rPr lang="en-US" sz="2000" i="1" dirty="0" smtClean="0"/>
              <a:t>It should not be an exception, but a norm!</a:t>
            </a:r>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19</a:t>
            </a:fld>
            <a:endParaRPr lang="en-GB">
              <a:latin typeface="Calibri"/>
            </a:endParaRPr>
          </a:p>
        </p:txBody>
      </p:sp>
    </p:spTree>
    <p:extLst>
      <p:ext uri="{BB962C8B-B14F-4D97-AF65-F5344CB8AC3E}">
        <p14:creationId xmlns:p14="http://schemas.microsoft.com/office/powerpoint/2010/main" val="739620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pPr/>
              <a:t>2</a:t>
            </a:fld>
            <a:endParaRPr lang="en-GB" dirty="0"/>
          </a:p>
        </p:txBody>
      </p:sp>
      <p:sp>
        <p:nvSpPr>
          <p:cNvPr id="5" name="Title 1"/>
          <p:cNvSpPr txBox="1">
            <a:spLocks/>
          </p:cNvSpPr>
          <p:nvPr/>
        </p:nvSpPr>
        <p:spPr>
          <a:xfrm>
            <a:off x="399495" y="225370"/>
            <a:ext cx="8287306"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400" b="0" dirty="0" smtClean="0">
                <a:latin typeface="Calibri Light" panose="020F0302020204030204" pitchFamily="34" charset="0"/>
              </a:rPr>
              <a:t>1.</a:t>
            </a:r>
            <a:r>
              <a:rPr lang="en-US" sz="2400" b="0" dirty="0">
                <a:latin typeface="Calibri Light" panose="020F0302020204030204" pitchFamily="34" charset="0"/>
              </a:rPr>
              <a:t>	</a:t>
            </a:r>
            <a:r>
              <a:rPr lang="en-US" sz="2400" b="0" dirty="0">
                <a:solidFill>
                  <a:srgbClr val="0070C0"/>
                </a:solidFill>
                <a:latin typeface="Calibri Light" panose="020F0302020204030204" pitchFamily="34" charset="0"/>
              </a:rPr>
              <a:t>Cluster Team Structure</a:t>
            </a:r>
            <a:endParaRPr lang="en-GB" sz="2400" b="0" dirty="0">
              <a:solidFill>
                <a:srgbClr val="0070C0"/>
              </a:solidFill>
              <a:latin typeface="Calibri Light" panose="020F0302020204030204" pitchFamily="34" charset="0"/>
            </a:endParaRPr>
          </a:p>
        </p:txBody>
      </p:sp>
      <p:sp>
        <p:nvSpPr>
          <p:cNvPr id="2" name="TextBox 1"/>
          <p:cNvSpPr txBox="1"/>
          <p:nvPr/>
        </p:nvSpPr>
        <p:spPr>
          <a:xfrm>
            <a:off x="453710" y="646198"/>
            <a:ext cx="8069056" cy="2523768"/>
          </a:xfrm>
          <a:prstGeom prst="rect">
            <a:avLst/>
          </a:prstGeom>
          <a:noFill/>
        </p:spPr>
        <p:txBody>
          <a:bodyPr wrap="square" rtlCol="0">
            <a:spAutoFit/>
          </a:bodyPr>
          <a:lstStyle/>
          <a:p>
            <a:r>
              <a:rPr lang="en-GB" sz="1400" dirty="0"/>
              <a:t> </a:t>
            </a:r>
          </a:p>
          <a:p>
            <a:r>
              <a:rPr lang="en-GB" sz="1400" dirty="0"/>
              <a:t> </a:t>
            </a:r>
          </a:p>
          <a:p>
            <a:r>
              <a:rPr lang="en-GB" sz="1400" b="1" dirty="0"/>
              <a:t>Ryan Smith</a:t>
            </a:r>
            <a:endParaRPr lang="en-GB" sz="1400" dirty="0"/>
          </a:p>
          <a:p>
            <a:r>
              <a:rPr lang="en-GB" sz="1400" dirty="0"/>
              <a:t>Roving Cluster Coordinator (</a:t>
            </a:r>
            <a:r>
              <a:rPr lang="en-GB" sz="1400" dirty="0" err="1"/>
              <a:t>Duhok</a:t>
            </a:r>
            <a:r>
              <a:rPr lang="en-GB" sz="1400" dirty="0"/>
              <a:t>) - </a:t>
            </a:r>
            <a:r>
              <a:rPr lang="en-GB" sz="1400" b="1" dirty="0"/>
              <a:t>Zone 2 Focal Point</a:t>
            </a:r>
            <a:endParaRPr lang="en-GB" sz="1400" dirty="0"/>
          </a:p>
          <a:p>
            <a:r>
              <a:rPr lang="en-GB" sz="1400" dirty="0"/>
              <a:t>Catholic Relief Services</a:t>
            </a:r>
          </a:p>
          <a:p>
            <a:r>
              <a:rPr lang="en-GB" sz="1400" dirty="0"/>
              <a:t>+964 (0) 751 755 8451</a:t>
            </a:r>
          </a:p>
          <a:p>
            <a:r>
              <a:rPr lang="en-GB" sz="1400" u="sng" dirty="0">
                <a:hlinkClick r:id="rId2"/>
              </a:rPr>
              <a:t>coordroving.iraq@sheltercluster.org</a:t>
            </a:r>
            <a:endParaRPr lang="en-GB" sz="1400" dirty="0"/>
          </a:p>
          <a:p>
            <a:r>
              <a:rPr lang="en-GB" sz="1400" dirty="0"/>
              <a:t> </a:t>
            </a:r>
          </a:p>
          <a:p>
            <a:r>
              <a:rPr lang="en-GB" sz="1400" dirty="0"/>
              <a:t> </a:t>
            </a:r>
          </a:p>
          <a:p>
            <a:r>
              <a:rPr lang="en-GB" sz="1400" dirty="0"/>
              <a:t> </a:t>
            </a:r>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40495569"/>
              </p:ext>
            </p:extLst>
          </p:nvPr>
        </p:nvGraphicFramePr>
        <p:xfrm>
          <a:off x="453710" y="692415"/>
          <a:ext cx="7899206" cy="3949387"/>
        </p:xfrm>
        <a:graphic>
          <a:graphicData uri="http://schemas.openxmlformats.org/drawingml/2006/table">
            <a:tbl>
              <a:tblPr firstRow="1" bandRow="1">
                <a:tableStyleId>{5C22544A-7EE6-4342-B048-85BDC9FD1C3A}</a:tableStyleId>
              </a:tblPr>
              <a:tblGrid>
                <a:gridCol w="3559878">
                  <a:extLst>
                    <a:ext uri="{9D8B030D-6E8A-4147-A177-3AD203B41FA5}">
                      <a16:colId xmlns="" xmlns:a16="http://schemas.microsoft.com/office/drawing/2014/main" val="20000"/>
                    </a:ext>
                  </a:extLst>
                </a:gridCol>
                <a:gridCol w="4339328">
                  <a:extLst>
                    <a:ext uri="{9D8B030D-6E8A-4147-A177-3AD203B41FA5}">
                      <a16:colId xmlns="" xmlns:a16="http://schemas.microsoft.com/office/drawing/2014/main" val="20001"/>
                    </a:ext>
                  </a:extLst>
                </a:gridCol>
              </a:tblGrid>
              <a:tr h="3949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ysClr val="windowText" lastClr="000000"/>
                          </a:solidFill>
                        </a:rPr>
                        <a:t>Richard Evans </a:t>
                      </a:r>
                      <a:r>
                        <a:rPr lang="en-GB" sz="1400" b="0" dirty="0">
                          <a:solidFill>
                            <a:sysClr val="windowText" lastClr="000000"/>
                          </a:solidFill>
                        </a:rPr>
                        <a:t>- UNHCR</a:t>
                      </a:r>
                      <a:br>
                        <a:rPr lang="en-GB" sz="1400" b="0" dirty="0">
                          <a:solidFill>
                            <a:sysClr val="windowText" lastClr="000000"/>
                          </a:solidFill>
                        </a:rPr>
                      </a:br>
                      <a:r>
                        <a:rPr lang="en-GB" sz="1400" b="0" dirty="0">
                          <a:solidFill>
                            <a:sysClr val="windowText" lastClr="000000"/>
                          </a:solidFill>
                        </a:rPr>
                        <a:t>National Cluster Coordinator</a:t>
                      </a:r>
                      <a:br>
                        <a:rPr lang="en-GB" sz="1400" b="0" dirty="0">
                          <a:solidFill>
                            <a:sysClr val="windowText" lastClr="000000"/>
                          </a:solidFill>
                        </a:rPr>
                      </a:br>
                      <a:r>
                        <a:rPr lang="en-GB" sz="1400" b="0" dirty="0">
                          <a:solidFill>
                            <a:sysClr val="windowText" lastClr="000000"/>
                          </a:solidFill>
                        </a:rPr>
                        <a:t>+964 (0) 771 994 5694</a:t>
                      </a:r>
                      <a:br>
                        <a:rPr lang="en-GB" sz="1400" b="0" dirty="0">
                          <a:solidFill>
                            <a:sysClr val="windowText" lastClr="000000"/>
                          </a:solidFill>
                        </a:rPr>
                      </a:br>
                      <a:r>
                        <a:rPr lang="en-GB" sz="1400" u="sng" dirty="0">
                          <a:solidFill>
                            <a:sysClr val="windowText" lastClr="000000"/>
                          </a:solidFill>
                          <a:hlinkClick r:id="rId3"/>
                        </a:rPr>
                        <a:t>coord.iraq@sheltercluster.org</a:t>
                      </a:r>
                      <a:endParaRPr lang="en-GB" sz="1400" dirty="0">
                        <a:solidFill>
                          <a:sysClr val="windowText" lastClr="000000"/>
                        </a:solidFill>
                      </a:endParaRPr>
                    </a:p>
                    <a:p>
                      <a:endParaRPr lang="en-US" sz="1400" dirty="0">
                        <a:solidFill>
                          <a:schemeClr val="tx1"/>
                        </a:solidFill>
                      </a:endParaRPr>
                    </a:p>
                    <a:p>
                      <a:r>
                        <a:rPr lang="en-GB" sz="1400" b="1" dirty="0">
                          <a:solidFill>
                            <a:schemeClr val="tx1"/>
                          </a:solidFill>
                        </a:rPr>
                        <a:t>Michel Tia </a:t>
                      </a:r>
                      <a:r>
                        <a:rPr lang="en-GB" sz="1400" b="0" dirty="0">
                          <a:solidFill>
                            <a:schemeClr val="tx1"/>
                          </a:solidFill>
                        </a:rPr>
                        <a:t>- IOM</a:t>
                      </a:r>
                    </a:p>
                    <a:p>
                      <a:r>
                        <a:rPr lang="en-GB" sz="1400" b="0" dirty="0">
                          <a:solidFill>
                            <a:schemeClr val="tx1"/>
                          </a:solidFill>
                        </a:rPr>
                        <a:t>Information Management Officer - National</a:t>
                      </a:r>
                    </a:p>
                    <a:p>
                      <a:r>
                        <a:rPr lang="en-GB" sz="1400" b="0" dirty="0">
                          <a:solidFill>
                            <a:schemeClr val="tx1"/>
                          </a:solidFill>
                        </a:rPr>
                        <a:t>+964 (0) 750 021 1720</a:t>
                      </a:r>
                    </a:p>
                    <a:p>
                      <a:r>
                        <a:rPr lang="en-GB" sz="1400" u="sng" dirty="0">
                          <a:solidFill>
                            <a:schemeClr val="tx1"/>
                          </a:solidFill>
                          <a:hlinkClick r:id="rId4"/>
                        </a:rPr>
                        <a:t>im2.iraq@sheltercluster.org</a:t>
                      </a:r>
                      <a:endParaRPr lang="en-GB" sz="1400" u="sng" dirty="0">
                        <a:solidFill>
                          <a:schemeClr val="tx1"/>
                        </a:solidFill>
                      </a:endParaRPr>
                    </a:p>
                    <a:p>
                      <a:endParaRPr lang="en-US" sz="1400" u="sng" dirty="0">
                        <a:solidFill>
                          <a:schemeClr val="tx1"/>
                        </a:solidFill>
                      </a:endParaRPr>
                    </a:p>
                    <a:p>
                      <a:r>
                        <a:rPr lang="en-GB" sz="1400" b="1" kern="1200" dirty="0">
                          <a:solidFill>
                            <a:schemeClr val="tx1"/>
                          </a:solidFill>
                          <a:effectLst/>
                          <a:latin typeface="+mn-lt"/>
                          <a:ea typeface="+mn-ea"/>
                          <a:cs typeface="+mn-cs"/>
                        </a:rPr>
                        <a:t>Cornelius Weira </a:t>
                      </a:r>
                      <a:r>
                        <a:rPr lang="en-GB" sz="1400" b="0" kern="1200" dirty="0">
                          <a:solidFill>
                            <a:schemeClr val="tx1"/>
                          </a:solidFill>
                          <a:effectLst/>
                          <a:latin typeface="+mn-lt"/>
                          <a:ea typeface="+mn-ea"/>
                          <a:cs typeface="+mn-cs"/>
                        </a:rPr>
                        <a:t>- IOM</a:t>
                      </a:r>
                    </a:p>
                    <a:p>
                      <a:r>
                        <a:rPr lang="en-GB" sz="1400" b="0" kern="1200" dirty="0">
                          <a:solidFill>
                            <a:schemeClr val="tx1"/>
                          </a:solidFill>
                          <a:effectLst/>
                          <a:latin typeface="+mn-lt"/>
                          <a:ea typeface="+mn-ea"/>
                          <a:cs typeface="+mn-cs"/>
                        </a:rPr>
                        <a:t>Sub National Co-Chair - Centre and South  </a:t>
                      </a:r>
                    </a:p>
                    <a:p>
                      <a:r>
                        <a:rPr lang="en-GB" sz="1400" b="0" kern="1200" dirty="0">
                          <a:solidFill>
                            <a:schemeClr val="tx1"/>
                          </a:solidFill>
                          <a:effectLst/>
                          <a:latin typeface="+mn-lt"/>
                          <a:ea typeface="+mn-ea"/>
                          <a:cs typeface="+mn-cs"/>
                        </a:rPr>
                        <a:t>Mobile</a:t>
                      </a:r>
                      <a:r>
                        <a:rPr lang="en-GB" sz="1400" b="0" kern="1200" dirty="0">
                          <a:solidFill>
                            <a:schemeClr val="lt1"/>
                          </a:solidFill>
                          <a:effectLst/>
                          <a:latin typeface="+mn-lt"/>
                          <a:ea typeface="+mn-ea"/>
                          <a:cs typeface="+mn-cs"/>
                        </a:rPr>
                        <a:t> </a:t>
                      </a:r>
                      <a:r>
                        <a:rPr lang="en-GB" sz="1400" b="0" kern="1200" dirty="0">
                          <a:solidFill>
                            <a:schemeClr val="tx1"/>
                          </a:solidFill>
                          <a:effectLst/>
                          <a:latin typeface="+mn-lt"/>
                          <a:ea typeface="+mn-ea"/>
                          <a:cs typeface="+mn-cs"/>
                        </a:rPr>
                        <a:t>+964 (0) 751 234 2548</a:t>
                      </a:r>
                    </a:p>
                    <a:p>
                      <a:r>
                        <a:rPr lang="en-GB" sz="1400" b="1" u="sng" kern="1200" dirty="0">
                          <a:solidFill>
                            <a:schemeClr val="lt1"/>
                          </a:solidFill>
                          <a:effectLst/>
                          <a:latin typeface="+mn-lt"/>
                          <a:ea typeface="+mn-ea"/>
                          <a:cs typeface="+mn-cs"/>
                          <a:hlinkClick r:id="rId5"/>
                        </a:rPr>
                        <a:t>coord4.iraq@sheltercluster.org</a:t>
                      </a:r>
                      <a:r>
                        <a:rPr lang="en-GB" sz="1400" b="1" kern="1200" dirty="0">
                          <a:solidFill>
                            <a:schemeClr val="lt1"/>
                          </a:solidFill>
                          <a:effectLst/>
                          <a:latin typeface="+mn-lt"/>
                          <a:ea typeface="+mn-ea"/>
                          <a:cs typeface="+mn-cs"/>
                        </a:rPr>
                        <a:t> </a:t>
                      </a:r>
                      <a:endParaRPr lang="en-GB" sz="1400" dirty="0">
                        <a:solidFill>
                          <a:schemeClr val="tx1"/>
                        </a:solidFill>
                      </a:endParaRPr>
                    </a:p>
                    <a:p>
                      <a:endParaRPr lang="en-US" sz="1400" dirty="0">
                        <a:solidFill>
                          <a:sysClr val="windowText" lastClr="000000"/>
                        </a:solidFill>
                      </a:endParaRPr>
                    </a:p>
                  </a:txBody>
                  <a:tcPr>
                    <a:solidFill>
                      <a:schemeClr val="bg1"/>
                    </a:solidFill>
                  </a:tcPr>
                </a:tc>
                <a:tc>
                  <a:txBody>
                    <a:bodyPr/>
                    <a:lstStyle/>
                    <a:p>
                      <a:r>
                        <a:rPr lang="en-GB" sz="1400" b="1" dirty="0">
                          <a:solidFill>
                            <a:sysClr val="windowText" lastClr="000000"/>
                          </a:solidFill>
                        </a:rPr>
                        <a:t>Michael </a:t>
                      </a:r>
                      <a:r>
                        <a:rPr lang="en-GB" sz="1400" b="1" dirty="0" err="1">
                          <a:solidFill>
                            <a:sysClr val="windowText" lastClr="000000"/>
                          </a:solidFill>
                        </a:rPr>
                        <a:t>Gloeckle</a:t>
                      </a:r>
                      <a:r>
                        <a:rPr lang="en-GB" sz="1400" b="1" dirty="0">
                          <a:solidFill>
                            <a:sysClr val="windowText" lastClr="000000"/>
                          </a:solidFill>
                        </a:rPr>
                        <a:t> </a:t>
                      </a:r>
                      <a:r>
                        <a:rPr lang="en-GB" sz="1400" b="0" dirty="0">
                          <a:solidFill>
                            <a:sysClr val="windowText" lastClr="000000"/>
                          </a:solidFill>
                        </a:rPr>
                        <a:t>- NRC</a:t>
                      </a:r>
                    </a:p>
                    <a:p>
                      <a:r>
                        <a:rPr lang="en-GB" sz="1400" b="0" dirty="0">
                          <a:solidFill>
                            <a:sysClr val="windowText" lastClr="000000"/>
                          </a:solidFill>
                        </a:rPr>
                        <a:t>National Co-Chair - Technical Coordinator </a:t>
                      </a:r>
                    </a:p>
                    <a:p>
                      <a:r>
                        <a:rPr lang="en-GB" sz="1400" b="0" dirty="0">
                          <a:solidFill>
                            <a:sysClr val="windowText" lastClr="000000"/>
                          </a:solidFill>
                        </a:rPr>
                        <a:t>+964 (0) 750 878 7793</a:t>
                      </a:r>
                    </a:p>
                    <a:p>
                      <a:r>
                        <a:rPr lang="en-GB" sz="1400" u="sng" dirty="0">
                          <a:solidFill>
                            <a:sysClr val="windowText" lastClr="000000"/>
                          </a:solidFill>
                          <a:hlinkClick r:id="rId6"/>
                        </a:rPr>
                        <a:t>coord2.iraq@sheltercluster.org</a:t>
                      </a:r>
                      <a:endParaRPr lang="en-GB" sz="1400" dirty="0">
                        <a:solidFill>
                          <a:sysClr val="windowText" lastClr="000000"/>
                        </a:solidFill>
                      </a:endParaRPr>
                    </a:p>
                    <a:p>
                      <a:endParaRPr lang="en-US" sz="1400" dirty="0">
                        <a:solidFill>
                          <a:sysClr val="windowText" lastClr="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Shada Qahoush</a:t>
                      </a:r>
                      <a:r>
                        <a:rPr lang="en-GB" sz="1400" b="0" kern="1200" dirty="0">
                          <a:solidFill>
                            <a:schemeClr val="tx1"/>
                          </a:solidFill>
                          <a:effectLst/>
                          <a:latin typeface="+mn-lt"/>
                          <a:ea typeface="+mn-ea"/>
                          <a:cs typeface="+mn-cs"/>
                        </a:rPr>
                        <a:t>- Catholic Relief Services</a:t>
                      </a:r>
                    </a:p>
                    <a:p>
                      <a:r>
                        <a:rPr lang="en-GB" sz="1400" b="0" kern="1200" dirty="0" err="1">
                          <a:solidFill>
                            <a:schemeClr val="tx1"/>
                          </a:solidFill>
                          <a:effectLst/>
                          <a:latin typeface="+mn-lt"/>
                          <a:ea typeface="+mn-ea"/>
                          <a:cs typeface="+mn-cs"/>
                        </a:rPr>
                        <a:t>Ninewa</a:t>
                      </a:r>
                      <a:r>
                        <a:rPr lang="en-GB" sz="1400" b="0" kern="1200" dirty="0">
                          <a:solidFill>
                            <a:schemeClr val="tx1"/>
                          </a:solidFill>
                          <a:effectLst/>
                          <a:latin typeface="+mn-lt"/>
                          <a:ea typeface="+mn-ea"/>
                          <a:cs typeface="+mn-cs"/>
                        </a:rPr>
                        <a:t> &amp;</a:t>
                      </a:r>
                      <a:r>
                        <a:rPr lang="en-GB" sz="1400" b="0" kern="1200" baseline="0" dirty="0">
                          <a:solidFill>
                            <a:schemeClr val="tx1"/>
                          </a:solidFill>
                          <a:effectLst/>
                          <a:latin typeface="+mn-lt"/>
                          <a:ea typeface="+mn-ea"/>
                          <a:cs typeface="+mn-cs"/>
                        </a:rPr>
                        <a:t> Mosul Focal Point</a:t>
                      </a:r>
                      <a:endParaRPr lang="en-GB" sz="1400" b="0"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+964 (0) 751 755 8451</a:t>
                      </a:r>
                    </a:p>
                    <a:p>
                      <a:r>
                        <a:rPr lang="en-GB" sz="1400" b="1" u="sng" kern="1200" dirty="0">
                          <a:solidFill>
                            <a:schemeClr val="lt1"/>
                          </a:solidFill>
                          <a:effectLst/>
                          <a:latin typeface="+mn-lt"/>
                          <a:ea typeface="+mn-ea"/>
                          <a:cs typeface="+mn-cs"/>
                          <a:hlinkClick r:id="rId2"/>
                        </a:rPr>
                        <a:t>coordroving.iraq@sheltercluster.org</a:t>
                      </a:r>
                      <a:endParaRPr lang="en-GB" sz="1400" b="1" kern="1200" dirty="0">
                        <a:solidFill>
                          <a:schemeClr val="lt1"/>
                        </a:solidFill>
                        <a:effectLst/>
                        <a:latin typeface="+mn-lt"/>
                        <a:ea typeface="+mn-ea"/>
                        <a:cs typeface="+mn-cs"/>
                      </a:endParaRPr>
                    </a:p>
                    <a:p>
                      <a:endParaRPr lang="en-US" sz="1400" dirty="0">
                        <a:solidFill>
                          <a:sysClr val="windowText" lastClr="000000"/>
                        </a:solidFill>
                      </a:endParaRPr>
                    </a:p>
                    <a:p>
                      <a:endParaRPr lang="en-GB" sz="1400" i="1" dirty="0">
                        <a:solidFill>
                          <a:schemeClr val="tx1"/>
                        </a:solidFill>
                      </a:endParaRPr>
                    </a:p>
                  </a:txBody>
                  <a:tcPr>
                    <a:solidFill>
                      <a:schemeClr val="bg1"/>
                    </a:solidFill>
                  </a:tcPr>
                </a:tc>
                <a:extLst>
                  <a:ext uri="{0D108BD9-81ED-4DB2-BD59-A6C34878D82A}">
                    <a16:rowId xmlns="" xmlns:a16="http://schemas.microsoft.com/office/drawing/2014/main" val="10000"/>
                  </a:ext>
                </a:extLst>
              </a:tr>
            </a:tbl>
          </a:graphicData>
        </a:graphic>
      </p:graphicFrame>
      <p:pic>
        <p:nvPicPr>
          <p:cNvPr id="6" name="Picture 5"/>
          <p:cNvPicPr>
            <a:picLocks noChangeAspect="1"/>
          </p:cNvPicPr>
          <p:nvPr/>
        </p:nvPicPr>
        <p:blipFill>
          <a:blip r:embed="rId7"/>
          <a:stretch>
            <a:fillRect/>
          </a:stretch>
        </p:blipFill>
        <p:spPr>
          <a:xfrm>
            <a:off x="4040190" y="3811328"/>
            <a:ext cx="896095" cy="896095"/>
          </a:xfrm>
          <a:prstGeom prst="rect">
            <a:avLst/>
          </a:prstGeom>
        </p:spPr>
      </p:pic>
      <p:pic>
        <p:nvPicPr>
          <p:cNvPr id="7" name="Picture 6"/>
          <p:cNvPicPr>
            <a:picLocks noChangeAspect="1"/>
          </p:cNvPicPr>
          <p:nvPr/>
        </p:nvPicPr>
        <p:blipFill>
          <a:blip r:embed="rId8"/>
          <a:stretch>
            <a:fillRect/>
          </a:stretch>
        </p:blipFill>
        <p:spPr>
          <a:xfrm>
            <a:off x="6650880" y="3913794"/>
            <a:ext cx="646080" cy="694943"/>
          </a:xfrm>
          <a:prstGeom prst="rect">
            <a:avLst/>
          </a:prstGeom>
        </p:spPr>
      </p:pic>
      <p:pic>
        <p:nvPicPr>
          <p:cNvPr id="8" name="Picture 7"/>
          <p:cNvPicPr>
            <a:picLocks noChangeAspect="1"/>
          </p:cNvPicPr>
          <p:nvPr/>
        </p:nvPicPr>
        <p:blipFill>
          <a:blip r:embed="rId9"/>
          <a:stretch>
            <a:fillRect/>
          </a:stretch>
        </p:blipFill>
        <p:spPr>
          <a:xfrm>
            <a:off x="5047934" y="4014371"/>
            <a:ext cx="622324" cy="563699"/>
          </a:xfrm>
          <a:prstGeom prst="rect">
            <a:avLst/>
          </a:prstGeom>
        </p:spPr>
      </p:pic>
      <p:pic>
        <p:nvPicPr>
          <p:cNvPr id="9" name="Picture 8"/>
          <p:cNvPicPr>
            <a:picLocks noChangeAspect="1"/>
          </p:cNvPicPr>
          <p:nvPr/>
        </p:nvPicPr>
        <p:blipFill>
          <a:blip r:embed="rId10"/>
          <a:stretch>
            <a:fillRect/>
          </a:stretch>
        </p:blipFill>
        <p:spPr>
          <a:xfrm>
            <a:off x="5773922" y="3913794"/>
            <a:ext cx="685401" cy="691161"/>
          </a:xfrm>
          <a:prstGeom prst="rect">
            <a:avLst/>
          </a:prstGeom>
        </p:spPr>
      </p:pic>
    </p:spTree>
    <p:extLst>
      <p:ext uri="{BB962C8B-B14F-4D97-AF65-F5344CB8AC3E}">
        <p14:creationId xmlns:p14="http://schemas.microsoft.com/office/powerpoint/2010/main" val="772295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692727"/>
            <a:ext cx="8109284" cy="4050582"/>
          </a:xfrm>
        </p:spPr>
        <p:txBody>
          <a:bodyPr>
            <a:normAutofit/>
          </a:bodyPr>
          <a:lstStyle/>
          <a:p>
            <a:endParaRPr lang="en-US" sz="2000" dirty="0"/>
          </a:p>
          <a:p>
            <a:pPr marL="0" indent="0">
              <a:buNone/>
            </a:pPr>
            <a:endParaRPr lang="en-GB" sz="2000" i="1" dirty="0"/>
          </a:p>
        </p:txBody>
      </p:sp>
      <p:sp>
        <p:nvSpPr>
          <p:cNvPr id="4" name="Slide Number Placeholder 3"/>
          <p:cNvSpPr>
            <a:spLocks noGrp="1"/>
          </p:cNvSpPr>
          <p:nvPr>
            <p:ph type="sldNum" sz="quarter" idx="12"/>
          </p:nvPr>
        </p:nvSpPr>
        <p:spPr/>
        <p:txBody>
          <a:bodyPr/>
          <a:lstStyle/>
          <a:p>
            <a:fld id="{1327C452-0D12-48F3-BB65-BBA3E6350F2C}" type="slidenum">
              <a:rPr lang="en-GB" smtClean="0"/>
              <a:pPr/>
              <a:t>20</a:t>
            </a:fld>
            <a:endParaRPr lang="en-GB" dirty="0"/>
          </a:p>
        </p:txBody>
      </p:sp>
      <p:graphicFrame>
        <p:nvGraphicFramePr>
          <p:cNvPr id="2" name="Table 1"/>
          <p:cNvGraphicFramePr>
            <a:graphicFrameLocks noGrp="1"/>
          </p:cNvGraphicFramePr>
          <p:nvPr>
            <p:extLst/>
          </p:nvPr>
        </p:nvGraphicFramePr>
        <p:xfrm>
          <a:off x="5615709" y="1292662"/>
          <a:ext cx="812800" cy="2194560"/>
        </p:xfrm>
        <a:graphic>
          <a:graphicData uri="http://schemas.openxmlformats.org/drawingml/2006/table">
            <a:tbl>
              <a:tblPr firstRow="1" firstCol="1" bandRow="1">
                <a:tableStyleId>{5C22544A-7EE6-4342-B048-85BDC9FD1C3A}</a:tableStyleId>
              </a:tblPr>
              <a:tblGrid>
                <a:gridCol w="162560">
                  <a:extLst>
                    <a:ext uri="{9D8B030D-6E8A-4147-A177-3AD203B41FA5}">
                      <a16:colId xmlns="" xmlns:a16="http://schemas.microsoft.com/office/drawing/2014/main" val="20000"/>
                    </a:ext>
                  </a:extLst>
                </a:gridCol>
                <a:gridCol w="162560">
                  <a:extLst>
                    <a:ext uri="{9D8B030D-6E8A-4147-A177-3AD203B41FA5}">
                      <a16:colId xmlns="" xmlns:a16="http://schemas.microsoft.com/office/drawing/2014/main" val="20001"/>
                    </a:ext>
                  </a:extLst>
                </a:gridCol>
                <a:gridCol w="162560">
                  <a:extLst>
                    <a:ext uri="{9D8B030D-6E8A-4147-A177-3AD203B41FA5}">
                      <a16:colId xmlns="" xmlns:a16="http://schemas.microsoft.com/office/drawing/2014/main" val="20002"/>
                    </a:ext>
                  </a:extLst>
                </a:gridCol>
                <a:gridCol w="162560">
                  <a:extLst>
                    <a:ext uri="{9D8B030D-6E8A-4147-A177-3AD203B41FA5}">
                      <a16:colId xmlns="" xmlns:a16="http://schemas.microsoft.com/office/drawing/2014/main" val="20003"/>
                    </a:ext>
                  </a:extLst>
                </a:gridCol>
                <a:gridCol w="162560">
                  <a:extLst>
                    <a:ext uri="{9D8B030D-6E8A-4147-A177-3AD203B41FA5}">
                      <a16:colId xmlns="" xmlns:a16="http://schemas.microsoft.com/office/drawing/2014/main" val="20004"/>
                    </a:ext>
                  </a:extLst>
                </a:gridCol>
              </a:tblGrid>
              <a:tr h="0">
                <a:tc gridSpan="5">
                  <a:txBody>
                    <a:bodyPr/>
                    <a:lstStyle/>
                    <a:p>
                      <a:pPr>
                        <a:spcAft>
                          <a:spcPts val="0"/>
                        </a:spcAft>
                      </a:pPr>
                      <a:endParaRPr lang="en-GB" sz="2400" dirty="0">
                        <a:solidFill>
                          <a:schemeClr val="accent5"/>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a:spcAft>
                          <a:spcPts val="0"/>
                        </a:spcAft>
                      </a:pPr>
                      <a:endParaRPr lang="en-GB" sz="20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b="1"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20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90" y="89801"/>
            <a:ext cx="5795901" cy="8174243"/>
          </a:xfrm>
          <a:prstGeom prst="rect">
            <a:avLst/>
          </a:prstGeom>
        </p:spPr>
      </p:pic>
      <p:sp>
        <p:nvSpPr>
          <p:cNvPr id="6" name="Title 1"/>
          <p:cNvSpPr txBox="1">
            <a:spLocks/>
          </p:cNvSpPr>
          <p:nvPr/>
        </p:nvSpPr>
        <p:spPr>
          <a:xfrm>
            <a:off x="144313" y="237612"/>
            <a:ext cx="1652589" cy="1559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400" b="0" dirty="0" smtClean="0">
                <a:latin typeface="Calibri Light" panose="020F0302020204030204" pitchFamily="34" charset="0"/>
              </a:rPr>
              <a:t>5. </a:t>
            </a:r>
            <a:r>
              <a:rPr lang="en-US" sz="2400" b="0" dirty="0" smtClean="0">
                <a:solidFill>
                  <a:srgbClr val="0070C0"/>
                </a:solidFill>
                <a:latin typeface="Calibri Light" panose="020F0302020204030204" pitchFamily="34" charset="0"/>
              </a:rPr>
              <a:t>West Mosul – Shelter &amp; NFI Camps</a:t>
            </a:r>
            <a:endParaRPr lang="en-GB" sz="2400" b="0" dirty="0">
              <a:solidFill>
                <a:srgbClr val="0070C0"/>
              </a:solidFill>
              <a:latin typeface="Calibri Light" panose="020F0302020204030204" pitchFamily="34" charset="0"/>
            </a:endParaRPr>
          </a:p>
        </p:txBody>
      </p:sp>
    </p:spTree>
    <p:extLst>
      <p:ext uri="{BB962C8B-B14F-4D97-AF65-F5344CB8AC3E}">
        <p14:creationId xmlns:p14="http://schemas.microsoft.com/office/powerpoint/2010/main" val="1442215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692727"/>
            <a:ext cx="8109284" cy="4050582"/>
          </a:xfrm>
        </p:spPr>
        <p:txBody>
          <a:bodyPr>
            <a:normAutofit/>
          </a:bodyPr>
          <a:lstStyle/>
          <a:p>
            <a:endParaRPr lang="en-US" sz="2000" dirty="0"/>
          </a:p>
          <a:p>
            <a:pPr marL="0" indent="0">
              <a:buNone/>
            </a:pPr>
            <a:endParaRPr lang="en-GB" sz="2000" i="1" dirty="0"/>
          </a:p>
        </p:txBody>
      </p:sp>
      <p:sp>
        <p:nvSpPr>
          <p:cNvPr id="4" name="Slide Number Placeholder 3"/>
          <p:cNvSpPr>
            <a:spLocks noGrp="1"/>
          </p:cNvSpPr>
          <p:nvPr>
            <p:ph type="sldNum" sz="quarter" idx="12"/>
          </p:nvPr>
        </p:nvSpPr>
        <p:spPr/>
        <p:txBody>
          <a:bodyPr/>
          <a:lstStyle/>
          <a:p>
            <a:fld id="{1327C452-0D12-48F3-BB65-BBA3E6350F2C}" type="slidenum">
              <a:rPr lang="en-GB" smtClean="0"/>
              <a:pPr/>
              <a:t>21</a:t>
            </a:fld>
            <a:endParaRPr lang="en-GB" dirty="0"/>
          </a:p>
        </p:txBody>
      </p:sp>
      <p:graphicFrame>
        <p:nvGraphicFramePr>
          <p:cNvPr id="2" name="Table 1"/>
          <p:cNvGraphicFramePr>
            <a:graphicFrameLocks noGrp="1"/>
          </p:cNvGraphicFramePr>
          <p:nvPr>
            <p:extLst/>
          </p:nvPr>
        </p:nvGraphicFramePr>
        <p:xfrm>
          <a:off x="5615709" y="1292662"/>
          <a:ext cx="812800" cy="2194560"/>
        </p:xfrm>
        <a:graphic>
          <a:graphicData uri="http://schemas.openxmlformats.org/drawingml/2006/table">
            <a:tbl>
              <a:tblPr firstRow="1" firstCol="1" bandRow="1">
                <a:tableStyleId>{5C22544A-7EE6-4342-B048-85BDC9FD1C3A}</a:tableStyleId>
              </a:tblPr>
              <a:tblGrid>
                <a:gridCol w="162560">
                  <a:extLst>
                    <a:ext uri="{9D8B030D-6E8A-4147-A177-3AD203B41FA5}">
                      <a16:colId xmlns="" xmlns:a16="http://schemas.microsoft.com/office/drawing/2014/main" val="20000"/>
                    </a:ext>
                  </a:extLst>
                </a:gridCol>
                <a:gridCol w="162560">
                  <a:extLst>
                    <a:ext uri="{9D8B030D-6E8A-4147-A177-3AD203B41FA5}">
                      <a16:colId xmlns="" xmlns:a16="http://schemas.microsoft.com/office/drawing/2014/main" val="20001"/>
                    </a:ext>
                  </a:extLst>
                </a:gridCol>
                <a:gridCol w="162560">
                  <a:extLst>
                    <a:ext uri="{9D8B030D-6E8A-4147-A177-3AD203B41FA5}">
                      <a16:colId xmlns="" xmlns:a16="http://schemas.microsoft.com/office/drawing/2014/main" val="20002"/>
                    </a:ext>
                  </a:extLst>
                </a:gridCol>
                <a:gridCol w="162560">
                  <a:extLst>
                    <a:ext uri="{9D8B030D-6E8A-4147-A177-3AD203B41FA5}">
                      <a16:colId xmlns="" xmlns:a16="http://schemas.microsoft.com/office/drawing/2014/main" val="20003"/>
                    </a:ext>
                  </a:extLst>
                </a:gridCol>
                <a:gridCol w="162560">
                  <a:extLst>
                    <a:ext uri="{9D8B030D-6E8A-4147-A177-3AD203B41FA5}">
                      <a16:colId xmlns="" xmlns:a16="http://schemas.microsoft.com/office/drawing/2014/main" val="20004"/>
                    </a:ext>
                  </a:extLst>
                </a:gridCol>
              </a:tblGrid>
              <a:tr h="0">
                <a:tc gridSpan="5">
                  <a:txBody>
                    <a:bodyPr/>
                    <a:lstStyle/>
                    <a:p>
                      <a:pPr>
                        <a:spcAft>
                          <a:spcPts val="0"/>
                        </a:spcAft>
                      </a:pPr>
                      <a:endParaRPr lang="en-GB" sz="2400" dirty="0">
                        <a:solidFill>
                          <a:schemeClr val="accent5"/>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a:spcAft>
                          <a:spcPts val="0"/>
                        </a:spcAft>
                      </a:pPr>
                      <a:endParaRPr lang="en-GB" sz="20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b="1"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6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2000" dirty="0">
                        <a:effectLst/>
                        <a:latin typeface="Calibri" charset="0"/>
                        <a:ea typeface="Calibri" charset="0"/>
                        <a:cs typeface="Times New Roman"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0">
                <a:tc>
                  <a:txBody>
                    <a:bodyPr/>
                    <a:lstStyle/>
                    <a:p>
                      <a:pPr>
                        <a:spcAft>
                          <a:spcPts val="0"/>
                        </a:spcAft>
                      </a:pPr>
                      <a:endParaRPr lang="en-GB" sz="2000" dirty="0">
                        <a:solidFill>
                          <a:schemeClr val="bg1"/>
                        </a:solidFill>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pic>
        <p:nvPicPr>
          <p:cNvPr id="5" name="Picture 4"/>
          <p:cNvPicPr>
            <a:picLocks noChangeAspect="1"/>
          </p:cNvPicPr>
          <p:nvPr/>
        </p:nvPicPr>
        <p:blipFill>
          <a:blip r:embed="rId2"/>
          <a:stretch>
            <a:fillRect/>
          </a:stretch>
        </p:blipFill>
        <p:spPr>
          <a:xfrm>
            <a:off x="1196900" y="106675"/>
            <a:ext cx="6558531" cy="4604463"/>
          </a:xfrm>
          <a:prstGeom prst="rect">
            <a:avLst/>
          </a:prstGeom>
        </p:spPr>
      </p:pic>
    </p:spTree>
    <p:extLst>
      <p:ext uri="{BB962C8B-B14F-4D97-AF65-F5344CB8AC3E}">
        <p14:creationId xmlns:p14="http://schemas.microsoft.com/office/powerpoint/2010/main" val="662556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05220" y="4491993"/>
            <a:ext cx="6984168" cy="22367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a:p>
        </p:txBody>
      </p:sp>
      <p:sp>
        <p:nvSpPr>
          <p:cNvPr id="8" name="Rectangle 7"/>
          <p:cNvSpPr/>
          <p:nvPr/>
        </p:nvSpPr>
        <p:spPr>
          <a:xfrm>
            <a:off x="1089214" y="151654"/>
            <a:ext cx="5932449" cy="3674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a:p>
        </p:txBody>
      </p:sp>
      <p:sp>
        <p:nvSpPr>
          <p:cNvPr id="9" name="Rectangle 8"/>
          <p:cNvSpPr/>
          <p:nvPr/>
        </p:nvSpPr>
        <p:spPr>
          <a:xfrm>
            <a:off x="7021663" y="151654"/>
            <a:ext cx="1067726" cy="367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a:p>
        </p:txBody>
      </p:sp>
      <p:pic>
        <p:nvPicPr>
          <p:cNvPr id="7" name="Picture 6"/>
          <p:cNvPicPr>
            <a:picLocks noChangeAspect="1"/>
          </p:cNvPicPr>
          <p:nvPr/>
        </p:nvPicPr>
        <p:blipFill rotWithShape="1">
          <a:blip r:embed="rId2" cstate="email">
            <a:biLevel thresh="25000"/>
            <a:extLst>
              <a:ext uri="{28A0092B-C50C-407E-A947-70E740481C1C}">
                <a14:useLocalDpi xmlns:a14="http://schemas.microsoft.com/office/drawing/2010/main"/>
              </a:ext>
            </a:extLst>
          </a:blip>
          <a:srcRect/>
          <a:stretch/>
        </p:blipFill>
        <p:spPr>
          <a:xfrm>
            <a:off x="7102253" y="191208"/>
            <a:ext cx="882180" cy="286922"/>
          </a:xfrm>
          <a:prstGeom prst="rect">
            <a:avLst/>
          </a:prstGeom>
        </p:spPr>
      </p:pic>
      <p:sp>
        <p:nvSpPr>
          <p:cNvPr id="10" name="TextBox 9"/>
          <p:cNvSpPr txBox="1"/>
          <p:nvPr/>
        </p:nvSpPr>
        <p:spPr>
          <a:xfrm>
            <a:off x="1142471" y="151654"/>
            <a:ext cx="5340266" cy="367409"/>
          </a:xfrm>
          <a:prstGeom prst="rect">
            <a:avLst/>
          </a:prstGeom>
        </p:spPr>
        <p:txBody>
          <a:bodyPr vert="horz" wrap="square" lIns="62215" tIns="31107" rIns="62215" bIns="31107" rtlCol="0" anchor="ctr">
            <a:normAutofit/>
          </a:bodyPr>
          <a:lstStyle/>
          <a:p>
            <a:r>
              <a:rPr lang="en-US" sz="1361" b="1" dirty="0">
                <a:solidFill>
                  <a:schemeClr val="bg1"/>
                </a:solidFill>
              </a:rPr>
              <a:t>West Mosul Camps and E-Sites Preparedness Status </a:t>
            </a:r>
            <a:r>
              <a:rPr lang="en-US" sz="1361" dirty="0">
                <a:solidFill>
                  <a:schemeClr val="bg1"/>
                </a:solidFill>
              </a:rPr>
              <a:t>| 24</a:t>
            </a:r>
            <a:r>
              <a:rPr lang="en-US" sz="1361" baseline="30000" dirty="0">
                <a:solidFill>
                  <a:schemeClr val="bg1"/>
                </a:solidFill>
              </a:rPr>
              <a:t>th</a:t>
            </a:r>
            <a:r>
              <a:rPr lang="en-US" sz="1361" dirty="0">
                <a:solidFill>
                  <a:schemeClr val="bg1"/>
                </a:solidFill>
              </a:rPr>
              <a:t> Feb 2017 </a:t>
            </a:r>
            <a:endParaRPr lang="en-GB" sz="1361"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508864548"/>
              </p:ext>
            </p:extLst>
          </p:nvPr>
        </p:nvGraphicFramePr>
        <p:xfrm>
          <a:off x="1105220" y="518110"/>
          <a:ext cx="6984167" cy="3922765"/>
        </p:xfrm>
        <a:graphic>
          <a:graphicData uri="http://schemas.openxmlformats.org/drawingml/2006/table">
            <a:tbl>
              <a:tblPr>
                <a:tableStyleId>{5940675A-B579-460E-94D1-54222C63F5DA}</a:tableStyleId>
              </a:tblPr>
              <a:tblGrid>
                <a:gridCol w="231587">
                  <a:extLst>
                    <a:ext uri="{9D8B030D-6E8A-4147-A177-3AD203B41FA5}">
                      <a16:colId xmlns="" xmlns:a16="http://schemas.microsoft.com/office/drawing/2014/main" val="20000"/>
                    </a:ext>
                  </a:extLst>
                </a:gridCol>
                <a:gridCol w="1128482">
                  <a:extLst>
                    <a:ext uri="{9D8B030D-6E8A-4147-A177-3AD203B41FA5}">
                      <a16:colId xmlns="" xmlns:a16="http://schemas.microsoft.com/office/drawing/2014/main" val="20001"/>
                    </a:ext>
                  </a:extLst>
                </a:gridCol>
                <a:gridCol w="538926">
                  <a:extLst>
                    <a:ext uri="{9D8B030D-6E8A-4147-A177-3AD203B41FA5}">
                      <a16:colId xmlns="" xmlns:a16="http://schemas.microsoft.com/office/drawing/2014/main" val="20002"/>
                    </a:ext>
                  </a:extLst>
                </a:gridCol>
                <a:gridCol w="391946">
                  <a:extLst>
                    <a:ext uri="{9D8B030D-6E8A-4147-A177-3AD203B41FA5}">
                      <a16:colId xmlns="" xmlns:a16="http://schemas.microsoft.com/office/drawing/2014/main" val="20003"/>
                    </a:ext>
                  </a:extLst>
                </a:gridCol>
                <a:gridCol w="930872">
                  <a:extLst>
                    <a:ext uri="{9D8B030D-6E8A-4147-A177-3AD203B41FA5}">
                      <a16:colId xmlns="" xmlns:a16="http://schemas.microsoft.com/office/drawing/2014/main" val="20004"/>
                    </a:ext>
                  </a:extLst>
                </a:gridCol>
                <a:gridCol w="3762354">
                  <a:extLst>
                    <a:ext uri="{9D8B030D-6E8A-4147-A177-3AD203B41FA5}">
                      <a16:colId xmlns="" xmlns:a16="http://schemas.microsoft.com/office/drawing/2014/main" val="20005"/>
                    </a:ext>
                  </a:extLst>
                </a:gridCol>
              </a:tblGrid>
              <a:tr h="120332">
                <a:tc>
                  <a:txBody>
                    <a:bodyPr/>
                    <a:lstStyle/>
                    <a:p>
                      <a:pPr>
                        <a:lnSpc>
                          <a:spcPct val="100000"/>
                        </a:lnSpc>
                        <a:spcAft>
                          <a:spcPts val="0"/>
                        </a:spcAft>
                      </a:pP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CAMPS/E-SITES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PLOTS </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500" b="1" dirty="0">
                          <a:solidFill>
                            <a:schemeClr val="tx1">
                              <a:lumMod val="50000"/>
                              <a:lumOff val="50000"/>
                            </a:schemeClr>
                          </a:solidFill>
                          <a:effectLst/>
                          <a:latin typeface="+mj-lt"/>
                          <a:ea typeface="Calibri" panose="020F0502020204030204" pitchFamily="34" charset="0"/>
                          <a:cs typeface="Arial" panose="020B0604020202020204" pitchFamily="34" charset="0"/>
                        </a:rPr>
                        <a:t>STATUS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TIMELINE</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 NOTES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44939">
                <a:tc rowSpan="4">
                  <a:txBody>
                    <a:bodyPr/>
                    <a:lstStyle/>
                    <a:p>
                      <a:pPr algn="ctr">
                        <a:lnSpc>
                          <a:spcPct val="100000"/>
                        </a:lnSpc>
                        <a:spcAft>
                          <a:spcPts val="0"/>
                        </a:spcAft>
                      </a:pPr>
                      <a:r>
                        <a:rPr lang="en-GB" sz="700" dirty="0">
                          <a:solidFill>
                            <a:schemeClr val="bg1"/>
                          </a:solidFill>
                          <a:effectLst/>
                        </a:rPr>
                        <a:t>EAST</a:t>
                      </a:r>
                      <a:endParaRPr lang="en-GB" sz="700" kern="1200" dirty="0">
                        <a:solidFill>
                          <a:schemeClr val="bg1"/>
                        </a:solidFill>
                        <a:effectLst/>
                        <a:latin typeface="+mn-lt"/>
                        <a:ea typeface="Calibri" panose="020F0502020204030204" pitchFamily="34" charset="0"/>
                        <a:cs typeface="Arial" panose="020B0604020202020204" pitchFamily="34" charset="0"/>
                      </a:endParaRPr>
                    </a:p>
                  </a:txBody>
                  <a:tcPr marL="46661" marR="46661" marT="0" marB="0" vert="vert27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0000"/>
                        </a:lnSpc>
                        <a:spcAft>
                          <a:spcPts val="0"/>
                        </a:spcAft>
                      </a:pPr>
                      <a:r>
                        <a:rPr lang="en-GB" sz="600" b="1" dirty="0" err="1">
                          <a:solidFill>
                            <a:schemeClr val="accent1"/>
                          </a:solidFill>
                          <a:effectLst/>
                        </a:rPr>
                        <a:t>Chamakor</a:t>
                      </a:r>
                      <a:r>
                        <a:rPr lang="en-GB" sz="600" b="1" dirty="0">
                          <a:solidFill>
                            <a:schemeClr val="accent1"/>
                          </a:solidFill>
                          <a:effectLst/>
                        </a:rPr>
                        <a:t> (UNHCR)</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2,400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nSpc>
                          <a:spcPct val="100000"/>
                        </a:lnSpc>
                        <a:spcAft>
                          <a:spcPts val="0"/>
                        </a:spcAft>
                      </a:pPr>
                      <a:r>
                        <a:rPr lang="en-GB" sz="600" dirty="0">
                          <a:effectLst/>
                        </a:rPr>
                        <a:t>Ready </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camp construction is ready. Partners have been identified and they are in standby. </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Khazer</a:t>
                      </a:r>
                      <a:r>
                        <a:rPr lang="en-GB" sz="600" b="1" dirty="0">
                          <a:solidFill>
                            <a:schemeClr val="accent1"/>
                          </a:solidFill>
                          <a:effectLst/>
                        </a:rPr>
                        <a:t> M1 (</a:t>
                      </a:r>
                      <a:r>
                        <a:rPr lang="en-GB" sz="600" b="1" dirty="0" err="1">
                          <a:solidFill>
                            <a:schemeClr val="accent1"/>
                          </a:solidFill>
                          <a:effectLst/>
                        </a:rPr>
                        <a:t>MoDM</a:t>
                      </a:r>
                      <a:r>
                        <a:rPr lang="en-GB" sz="600" b="1" dirty="0">
                          <a:solidFill>
                            <a:schemeClr val="accent1"/>
                          </a:solidFill>
                          <a:effectLst/>
                        </a:rPr>
                        <a:t>)</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1,000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99FF99"/>
                    </a:solidFill>
                  </a:tcPr>
                </a:tc>
                <a:tc>
                  <a:txBody>
                    <a:bodyPr/>
                    <a:lstStyle/>
                    <a:p>
                      <a:pPr>
                        <a:lnSpc>
                          <a:spcPct val="100000"/>
                        </a:lnSpc>
                        <a:spcAft>
                          <a:spcPts val="0"/>
                        </a:spcAft>
                      </a:pPr>
                      <a:r>
                        <a:rPr lang="en-GB" sz="600" dirty="0">
                          <a:effectLst/>
                        </a:rPr>
                        <a:t>Ready</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Due to the number of returnees, the camp has now space available to welcome newly arrivals. If the number of returnees increase in the coming days, then more than 1,000 plots will be available.</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Hasansham</a:t>
                      </a:r>
                      <a:r>
                        <a:rPr lang="en-GB" sz="600" b="1" dirty="0">
                          <a:solidFill>
                            <a:schemeClr val="accent1"/>
                          </a:solidFill>
                          <a:effectLst/>
                        </a:rPr>
                        <a:t> M2- extension</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1,000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nSpc>
                          <a:spcPct val="100000"/>
                        </a:lnSpc>
                        <a:spcAft>
                          <a:spcPts val="0"/>
                        </a:spcAft>
                      </a:pPr>
                      <a:r>
                        <a:rPr lang="en-GB" sz="600" dirty="0">
                          <a:effectLst/>
                        </a:rPr>
                        <a:t>By Beginning of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construction of the site is 80% completed, including wash facilities.</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Hasansham</a:t>
                      </a:r>
                      <a:r>
                        <a:rPr lang="en-GB" sz="600" b="1" dirty="0">
                          <a:solidFill>
                            <a:schemeClr val="accent1"/>
                          </a:solidFill>
                          <a:effectLst/>
                        </a:rPr>
                        <a:t> U2 (UNHCR)</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1,500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nSpc>
                          <a:spcPct val="100000"/>
                        </a:lnSpc>
                        <a:spcAft>
                          <a:spcPts val="0"/>
                        </a:spcAft>
                      </a:pPr>
                      <a:r>
                        <a:rPr lang="en-GB" sz="600" dirty="0">
                          <a:effectLst/>
                        </a:rPr>
                        <a:t>By Beginning of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construction of the site is 70% completed. Partners have been identified. </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44939">
                <a:tc>
                  <a:txBody>
                    <a:bodyPr/>
                    <a:lstStyle/>
                    <a:p>
                      <a:endParaRPr lang="en-GB" sz="500" dirty="0"/>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CAMPS/E-SITES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PLOTS </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500" b="1" dirty="0">
                          <a:solidFill>
                            <a:schemeClr val="tx1">
                              <a:lumMod val="50000"/>
                              <a:lumOff val="50000"/>
                            </a:schemeClr>
                          </a:solidFill>
                          <a:effectLst/>
                          <a:latin typeface="+mj-lt"/>
                          <a:ea typeface="Calibri" panose="020F0502020204030204" pitchFamily="34" charset="0"/>
                          <a:cs typeface="Arial" panose="020B0604020202020204" pitchFamily="34" charset="0"/>
                        </a:rPr>
                        <a:t>STATUS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TIMELINE</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 NOTES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44939">
                <a:tc rowSpan="6">
                  <a:txBody>
                    <a:bodyPr/>
                    <a:lstStyle/>
                    <a:p>
                      <a:pPr algn="ctr">
                        <a:lnSpc>
                          <a:spcPct val="100000"/>
                        </a:lnSpc>
                        <a:spcAft>
                          <a:spcPts val="0"/>
                        </a:spcAft>
                      </a:pPr>
                      <a:r>
                        <a:rPr lang="en-GB" sz="700" dirty="0">
                          <a:solidFill>
                            <a:schemeClr val="bg1"/>
                          </a:solidFill>
                          <a:effectLst/>
                        </a:rPr>
                        <a:t>WEST</a:t>
                      </a:r>
                      <a:endParaRPr lang="en-GB" sz="700" dirty="0">
                        <a:solidFill>
                          <a:schemeClr val="bg1"/>
                        </a:solidFill>
                        <a:effectLst/>
                        <a:latin typeface="+mj-lt"/>
                        <a:ea typeface="Calibri" panose="020F0502020204030204" pitchFamily="34" charset="0"/>
                        <a:cs typeface="Arial" panose="020B0604020202020204" pitchFamily="34" charset="0"/>
                      </a:endParaRPr>
                    </a:p>
                  </a:txBody>
                  <a:tcPr marL="46661" marR="46661" marT="0" marB="0" vert="vert27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0000"/>
                        </a:lnSpc>
                        <a:spcAft>
                          <a:spcPts val="0"/>
                        </a:spcAft>
                      </a:pPr>
                      <a:r>
                        <a:rPr lang="en-GB" sz="600" b="1" dirty="0">
                          <a:solidFill>
                            <a:schemeClr val="accent1"/>
                          </a:solidFill>
                          <a:effectLst/>
                        </a:rPr>
                        <a:t>Haj Ali (IOM)</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2,640 plots</a:t>
                      </a:r>
                    </a:p>
                    <a:p>
                      <a:pPr>
                        <a:lnSpc>
                          <a:spcPct val="100000"/>
                        </a:lnSpc>
                        <a:spcAft>
                          <a:spcPts val="0"/>
                        </a:spcAft>
                      </a:pPr>
                      <a:r>
                        <a:rPr lang="en-GB" sz="600" dirty="0">
                          <a:effectLst/>
                        </a:rPr>
                        <a:t>2,640 plots</a:t>
                      </a: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GB" sz="600" dirty="0">
                          <a:effectLst/>
                        </a:rPr>
                        <a:t>By Beginning of March</a:t>
                      </a:r>
                    </a:p>
                    <a:p>
                      <a:pPr>
                        <a:lnSpc>
                          <a:spcPct val="100000"/>
                        </a:lnSpc>
                        <a:spcAft>
                          <a:spcPts val="0"/>
                        </a:spcAft>
                      </a:pPr>
                      <a:r>
                        <a:rPr lang="en-GB" sz="600" dirty="0">
                          <a:effectLst/>
                        </a:rPr>
                        <a:t>By Mid-March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plots are already under construction. The construction of wash facilities could delay a bit the preparedness of the site and postpone the schedule.</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Qayyarah</a:t>
                      </a:r>
                      <a:r>
                        <a:rPr lang="en-GB" sz="600" b="1" dirty="0">
                          <a:solidFill>
                            <a:schemeClr val="accent1"/>
                          </a:solidFill>
                          <a:effectLst/>
                        </a:rPr>
                        <a:t> </a:t>
                      </a:r>
                      <a:r>
                        <a:rPr lang="en-GB" sz="600" b="1" dirty="0" err="1">
                          <a:solidFill>
                            <a:schemeClr val="accent1"/>
                          </a:solidFill>
                          <a:effectLst/>
                        </a:rPr>
                        <a:t>Airtrip</a:t>
                      </a:r>
                      <a:r>
                        <a:rPr lang="en-GB" sz="600" b="1" dirty="0">
                          <a:solidFill>
                            <a:schemeClr val="accent1"/>
                          </a:solidFill>
                          <a:effectLst/>
                        </a:rPr>
                        <a:t> (IOM)</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 5,000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GB" sz="600" dirty="0">
                          <a:effectLst/>
                        </a:rPr>
                        <a:t>By Mid-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construction of plots is in progress. NRC will start the work of the wash facilities for 3,000 plots in the coming week. Once the first 1,000 plots are ready, we could start to allocate newly arrival in the extension.</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Jad’ah</a:t>
                      </a:r>
                      <a:r>
                        <a:rPr lang="en-GB" sz="600" b="1" dirty="0">
                          <a:solidFill>
                            <a:schemeClr val="accent1"/>
                          </a:solidFill>
                          <a:effectLst/>
                        </a:rPr>
                        <a:t> IV extension (</a:t>
                      </a:r>
                      <a:r>
                        <a:rPr lang="en-GB" sz="600" b="1" dirty="0" err="1">
                          <a:solidFill>
                            <a:schemeClr val="accent1"/>
                          </a:solidFill>
                          <a:effectLst/>
                        </a:rPr>
                        <a:t>MoDM</a:t>
                      </a:r>
                      <a:r>
                        <a:rPr lang="en-GB" sz="600" b="1" dirty="0">
                          <a:solidFill>
                            <a:schemeClr val="accent1"/>
                          </a:solidFill>
                          <a:effectLst/>
                        </a:rPr>
                        <a:t>)</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1,500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GB" sz="600" dirty="0">
                          <a:effectLst/>
                        </a:rPr>
                        <a:t>By Beginning of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plots are ready. The construction of wash facilities has started this week.  Identification of partners to cover the extension is ongoing.</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73287">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Hammam</a:t>
                      </a:r>
                      <a:r>
                        <a:rPr lang="en-GB" sz="600" b="1" dirty="0">
                          <a:solidFill>
                            <a:schemeClr val="accent1"/>
                          </a:solidFill>
                          <a:effectLst/>
                        </a:rPr>
                        <a:t> Al-</a:t>
                      </a:r>
                      <a:r>
                        <a:rPr lang="en-GB" sz="600" b="1" dirty="0" err="1">
                          <a:solidFill>
                            <a:schemeClr val="accent1"/>
                          </a:solidFill>
                          <a:effectLst/>
                        </a:rPr>
                        <a:t>Aliel</a:t>
                      </a:r>
                      <a:r>
                        <a:rPr lang="en-GB" sz="600" b="1" dirty="0">
                          <a:solidFill>
                            <a:schemeClr val="accent1"/>
                          </a:solidFill>
                          <a:effectLst/>
                        </a:rPr>
                        <a:t> 1 (</a:t>
                      </a:r>
                      <a:r>
                        <a:rPr lang="en-GB" sz="600" b="1" dirty="0" err="1">
                          <a:solidFill>
                            <a:schemeClr val="accent1"/>
                          </a:solidFill>
                          <a:effectLst/>
                        </a:rPr>
                        <a:t>MoDM</a:t>
                      </a:r>
                      <a:r>
                        <a:rPr lang="en-GB" sz="600" b="1" dirty="0">
                          <a:solidFill>
                            <a:schemeClr val="accent1"/>
                          </a:solidFill>
                          <a:effectLst/>
                        </a:rPr>
                        <a:t>)</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4,000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Aft>
                          <a:spcPts val="0"/>
                        </a:spcAft>
                      </a:pPr>
                      <a:r>
                        <a:rPr lang="en-GB" sz="600" dirty="0">
                          <a:effectLst/>
                        </a:rPr>
                        <a:t>By Mid-March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Wash facilities need to be upgraded by Wash partners before the arrival of new IDPs. Identification of partners is still ongoing. The camp has been fenced. Camp Management Agency has been identified, however we will need an official approval from local authorities. Camp has currently half capacity to be occupied, WASH facilities support only occupation of one block for every two</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Hammam</a:t>
                      </a:r>
                      <a:r>
                        <a:rPr lang="en-GB" sz="600" b="1" dirty="0">
                          <a:solidFill>
                            <a:schemeClr val="accent1"/>
                          </a:solidFill>
                          <a:effectLst/>
                        </a:rPr>
                        <a:t> Al-</a:t>
                      </a:r>
                      <a:r>
                        <a:rPr lang="en-GB" sz="600" b="1" dirty="0" err="1">
                          <a:solidFill>
                            <a:schemeClr val="accent1"/>
                          </a:solidFill>
                          <a:effectLst/>
                        </a:rPr>
                        <a:t>Aliel</a:t>
                      </a:r>
                      <a:r>
                        <a:rPr lang="en-GB" sz="600" b="1" dirty="0">
                          <a:solidFill>
                            <a:schemeClr val="accent1"/>
                          </a:solidFill>
                          <a:effectLst/>
                        </a:rPr>
                        <a:t> 1 (UNHCR)</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5,000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Aft>
                          <a:spcPts val="0"/>
                        </a:spcAft>
                      </a:pPr>
                      <a:r>
                        <a:rPr lang="en-GB" sz="600" dirty="0">
                          <a:effectLst/>
                        </a:rPr>
                        <a:t>By End of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UNHCR has started the site planning.</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a:solidFill>
                            <a:schemeClr val="accent1"/>
                          </a:solidFill>
                          <a:effectLst/>
                        </a:rPr>
                        <a:t>As-</a:t>
                      </a:r>
                      <a:r>
                        <a:rPr lang="en-GB" sz="600" b="1" dirty="0" err="1">
                          <a:solidFill>
                            <a:schemeClr val="accent1"/>
                          </a:solidFill>
                          <a:effectLst/>
                        </a:rPr>
                        <a:t>Salamiyah</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2,500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00000"/>
                        </a:lnSpc>
                        <a:spcAft>
                          <a:spcPts val="0"/>
                        </a:spcAft>
                      </a:pPr>
                      <a:r>
                        <a:rPr lang="en-GB" sz="600" dirty="0">
                          <a:effectLst/>
                        </a:rPr>
                        <a:t>By Mid/End 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plots construction is ongoing but the construction of wash facilities has not started yet. Preposition of partners is ongoing. The camp is not fenced.</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244939">
                <a:tc>
                  <a:txBody>
                    <a:bodyPr/>
                    <a:lstStyle/>
                    <a:p>
                      <a:endParaRPr lang="en-GB" sz="500" dirty="0"/>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CAMPS/E-SITES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PLOTS </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US" sz="500" b="1" dirty="0">
                          <a:solidFill>
                            <a:schemeClr val="tx1">
                              <a:lumMod val="50000"/>
                              <a:lumOff val="50000"/>
                            </a:schemeClr>
                          </a:solidFill>
                          <a:effectLst/>
                          <a:latin typeface="+mj-lt"/>
                          <a:ea typeface="Calibri" panose="020F0502020204030204" pitchFamily="34" charset="0"/>
                          <a:cs typeface="Arial" panose="020B0604020202020204" pitchFamily="34" charset="0"/>
                        </a:rPr>
                        <a:t>STATUS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TIMELINE</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500" b="1" dirty="0">
                          <a:solidFill>
                            <a:schemeClr val="tx1">
                              <a:lumMod val="50000"/>
                              <a:lumOff val="50000"/>
                            </a:schemeClr>
                          </a:solidFill>
                          <a:effectLst/>
                        </a:rPr>
                        <a:t> NOTES</a:t>
                      </a:r>
                      <a:endParaRPr lang="en-GB" sz="500" b="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24494"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44939">
                <a:tc rowSpan="3">
                  <a:txBody>
                    <a:bodyPr/>
                    <a:lstStyle/>
                    <a:p>
                      <a:pPr algn="ctr">
                        <a:lnSpc>
                          <a:spcPct val="100000"/>
                        </a:lnSpc>
                        <a:spcAft>
                          <a:spcPts val="0"/>
                        </a:spcAft>
                      </a:pPr>
                      <a:r>
                        <a:rPr lang="en-GB" sz="700" dirty="0">
                          <a:solidFill>
                            <a:schemeClr val="bg1"/>
                          </a:solidFill>
                          <a:effectLst/>
                        </a:rPr>
                        <a:t>NORTH</a:t>
                      </a:r>
                      <a:endParaRPr lang="en-GB" sz="700" dirty="0">
                        <a:solidFill>
                          <a:schemeClr val="bg1"/>
                        </a:solidFill>
                        <a:effectLst/>
                        <a:latin typeface="+mj-lt"/>
                        <a:ea typeface="Calibri" panose="020F0502020204030204" pitchFamily="34" charset="0"/>
                        <a:cs typeface="Arial" panose="020B0604020202020204" pitchFamily="34" charset="0"/>
                      </a:endParaRPr>
                    </a:p>
                  </a:txBody>
                  <a:tcPr marL="46661" marR="46661" marT="0" marB="0" vert="vert27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0000"/>
                        </a:lnSpc>
                        <a:spcAft>
                          <a:spcPts val="0"/>
                        </a:spcAft>
                      </a:pPr>
                      <a:r>
                        <a:rPr lang="en-GB" sz="600" b="1" dirty="0" err="1">
                          <a:solidFill>
                            <a:schemeClr val="accent1"/>
                          </a:solidFill>
                          <a:effectLst/>
                        </a:rPr>
                        <a:t>Nargizlia</a:t>
                      </a:r>
                      <a:r>
                        <a:rPr lang="en-GB" sz="600" b="1" dirty="0">
                          <a:solidFill>
                            <a:schemeClr val="accent1"/>
                          </a:solidFill>
                          <a:effectLst/>
                        </a:rPr>
                        <a:t> 1</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1,000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spcAft>
                          <a:spcPts val="0"/>
                        </a:spcAft>
                      </a:pPr>
                      <a:r>
                        <a:rPr lang="en-GB" sz="600" dirty="0">
                          <a:effectLst/>
                        </a:rPr>
                        <a:t>Ready</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Due to the number of returnees, the camp has now space available to welcome newly arrivals. If the number of returnees increase in the coming days, then more than 1,000 plots will be available.</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Nargizlia</a:t>
                      </a:r>
                      <a:r>
                        <a:rPr lang="en-GB" sz="600" b="1" dirty="0">
                          <a:solidFill>
                            <a:schemeClr val="accent1"/>
                          </a:solidFill>
                          <a:effectLst/>
                        </a:rPr>
                        <a:t> 3 (new </a:t>
                      </a:r>
                      <a:r>
                        <a:rPr lang="en-GB" sz="600" b="1" dirty="0" err="1">
                          <a:solidFill>
                            <a:schemeClr val="accent1"/>
                          </a:solidFill>
                          <a:effectLst/>
                        </a:rPr>
                        <a:t>Zelikan</a:t>
                      </a:r>
                      <a:r>
                        <a:rPr lang="en-GB" sz="600" b="1" dirty="0">
                          <a:solidFill>
                            <a:schemeClr val="accent1"/>
                          </a:solidFill>
                          <a:effectLst/>
                        </a:rPr>
                        <a:t>)</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4,360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00000"/>
                        </a:lnSpc>
                        <a:spcAft>
                          <a:spcPts val="0"/>
                        </a:spcAft>
                      </a:pPr>
                      <a:r>
                        <a:rPr lang="en-GB" sz="600" dirty="0">
                          <a:effectLst/>
                        </a:rPr>
                        <a:t>By Mid-March</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construction of the site is 80% completed, including wash facilities.</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244939">
                <a:tc vMerge="1">
                  <a:txBody>
                    <a:bodyPr/>
                    <a:lstStyle/>
                    <a:p>
                      <a:pPr>
                        <a:lnSpc>
                          <a:spcPct val="107000"/>
                        </a:lnSpc>
                        <a:spcAft>
                          <a:spcPts val="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0"/>
                        </a:spcAft>
                      </a:pPr>
                      <a:r>
                        <a:rPr lang="en-GB" sz="600" b="1" dirty="0" err="1">
                          <a:solidFill>
                            <a:schemeClr val="accent1"/>
                          </a:solidFill>
                          <a:effectLst/>
                        </a:rPr>
                        <a:t>Amalla</a:t>
                      </a:r>
                      <a:r>
                        <a:rPr lang="en-GB" sz="600" b="1" dirty="0">
                          <a:solidFill>
                            <a:schemeClr val="accent1"/>
                          </a:solidFill>
                          <a:effectLst/>
                        </a:rPr>
                        <a:t> </a:t>
                      </a:r>
                      <a:endParaRPr lang="en-GB" sz="600" b="1" dirty="0">
                        <a:solidFill>
                          <a:schemeClr val="accent1"/>
                        </a:solidFill>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dirty="0">
                          <a:effectLst/>
                        </a:rPr>
                        <a:t>3,032 plots</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nSpc>
                          <a:spcPct val="100000"/>
                        </a:lnSpc>
                        <a:spcAft>
                          <a:spcPts val="0"/>
                        </a:spcAft>
                      </a:pPr>
                      <a:r>
                        <a:rPr lang="en-GB" sz="600" dirty="0">
                          <a:effectLst/>
                        </a:rPr>
                        <a:t>Ready</a:t>
                      </a:r>
                      <a:endParaRPr lang="en-GB" sz="600" dirty="0">
                        <a:effectLst/>
                        <a:latin typeface="+mj-lt"/>
                        <a:ea typeface="Calibri" panose="020F0502020204030204" pitchFamily="34" charset="0"/>
                        <a:cs typeface="Arial" panose="020B0604020202020204" pitchFamily="34" charset="0"/>
                      </a:endParaRPr>
                    </a:p>
                  </a:txBody>
                  <a:tcPr marL="46661" marR="46661" marT="0" marB="0" anchor="ctr">
                    <a:lnL w="12700" cmpd="sng">
                      <a:noFill/>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en-GB" sz="600" i="1" dirty="0">
                          <a:solidFill>
                            <a:schemeClr val="tx1">
                              <a:lumMod val="50000"/>
                              <a:lumOff val="50000"/>
                            </a:schemeClr>
                          </a:solidFill>
                          <a:effectLst/>
                        </a:rPr>
                        <a:t>The camp construction is ready. Partners have been identified and they are in standby.</a:t>
                      </a:r>
                      <a:endParaRPr lang="en-GB" sz="600" i="1" dirty="0">
                        <a:solidFill>
                          <a:schemeClr val="tx1">
                            <a:lumMod val="50000"/>
                            <a:lumOff val="50000"/>
                          </a:schemeClr>
                        </a:solidFill>
                        <a:effectLst/>
                        <a:latin typeface="+mj-lt"/>
                        <a:ea typeface="Calibri" panose="020F0502020204030204" pitchFamily="34" charset="0"/>
                        <a:cs typeface="Arial" panose="020B0604020202020204" pitchFamily="34" charset="0"/>
                      </a:endParaRPr>
                    </a:p>
                  </a:txBody>
                  <a:tcPr marL="46661" marR="46661"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bl>
          </a:graphicData>
        </a:graphic>
      </p:graphicFrame>
      <p:sp>
        <p:nvSpPr>
          <p:cNvPr id="14" name="Oval 13"/>
          <p:cNvSpPr/>
          <p:nvPr/>
        </p:nvSpPr>
        <p:spPr>
          <a:xfrm>
            <a:off x="3140440" y="1158532"/>
            <a:ext cx="119255" cy="1192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2</a:t>
            </a:r>
            <a:endParaRPr lang="en-GB" sz="748" b="1" dirty="0"/>
          </a:p>
        </p:txBody>
      </p:sp>
      <p:sp>
        <p:nvSpPr>
          <p:cNvPr id="15" name="Oval 14"/>
          <p:cNvSpPr/>
          <p:nvPr/>
        </p:nvSpPr>
        <p:spPr>
          <a:xfrm>
            <a:off x="3137475" y="1885991"/>
            <a:ext cx="119255" cy="1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3</a:t>
            </a:r>
            <a:endParaRPr lang="en-GB" sz="748" b="1" dirty="0"/>
          </a:p>
        </p:txBody>
      </p:sp>
      <p:sp>
        <p:nvSpPr>
          <p:cNvPr id="16" name="Oval 15"/>
          <p:cNvSpPr/>
          <p:nvPr/>
        </p:nvSpPr>
        <p:spPr>
          <a:xfrm>
            <a:off x="3138907" y="2715540"/>
            <a:ext cx="119255" cy="1192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4</a:t>
            </a:r>
            <a:endParaRPr lang="en-GB" sz="748" b="1" dirty="0"/>
          </a:p>
        </p:txBody>
      </p:sp>
      <p:sp>
        <p:nvSpPr>
          <p:cNvPr id="17" name="Oval 16"/>
          <p:cNvSpPr/>
          <p:nvPr/>
        </p:nvSpPr>
        <p:spPr>
          <a:xfrm>
            <a:off x="3140441" y="3763853"/>
            <a:ext cx="119255" cy="11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5</a:t>
            </a:r>
            <a:endParaRPr lang="en-GB" sz="748" b="1" dirty="0"/>
          </a:p>
        </p:txBody>
      </p:sp>
      <p:sp>
        <p:nvSpPr>
          <p:cNvPr id="18" name="Oval 17"/>
          <p:cNvSpPr/>
          <p:nvPr/>
        </p:nvSpPr>
        <p:spPr>
          <a:xfrm>
            <a:off x="3137475" y="4251476"/>
            <a:ext cx="119255" cy="1192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6</a:t>
            </a:r>
            <a:endParaRPr lang="en-GB" sz="748" b="1" dirty="0"/>
          </a:p>
        </p:txBody>
      </p:sp>
      <p:sp>
        <p:nvSpPr>
          <p:cNvPr id="19" name="Oval 18"/>
          <p:cNvSpPr/>
          <p:nvPr/>
        </p:nvSpPr>
        <p:spPr>
          <a:xfrm>
            <a:off x="3140440" y="902457"/>
            <a:ext cx="119255" cy="11925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1</a:t>
            </a:r>
            <a:endParaRPr lang="en-GB" sz="748" b="1" dirty="0"/>
          </a:p>
        </p:txBody>
      </p:sp>
      <p:sp>
        <p:nvSpPr>
          <p:cNvPr id="20" name="Oval 19"/>
          <p:cNvSpPr/>
          <p:nvPr/>
        </p:nvSpPr>
        <p:spPr>
          <a:xfrm>
            <a:off x="3140440" y="1392660"/>
            <a:ext cx="119255" cy="1192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2</a:t>
            </a:r>
            <a:endParaRPr lang="en-GB" sz="748" b="1" dirty="0"/>
          </a:p>
        </p:txBody>
      </p:sp>
      <p:sp>
        <p:nvSpPr>
          <p:cNvPr id="21" name="Oval 20"/>
          <p:cNvSpPr/>
          <p:nvPr/>
        </p:nvSpPr>
        <p:spPr>
          <a:xfrm>
            <a:off x="3137475" y="2155708"/>
            <a:ext cx="119255" cy="1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3</a:t>
            </a:r>
            <a:endParaRPr lang="en-GB" sz="748" b="1" dirty="0"/>
          </a:p>
        </p:txBody>
      </p:sp>
      <p:sp>
        <p:nvSpPr>
          <p:cNvPr id="22" name="Oval 21"/>
          <p:cNvSpPr/>
          <p:nvPr/>
        </p:nvSpPr>
        <p:spPr>
          <a:xfrm>
            <a:off x="3137475" y="2407190"/>
            <a:ext cx="119255" cy="1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3</a:t>
            </a:r>
            <a:endParaRPr lang="en-GB" sz="748" b="1" dirty="0"/>
          </a:p>
        </p:txBody>
      </p:sp>
      <p:sp>
        <p:nvSpPr>
          <p:cNvPr id="23" name="Oval 22"/>
          <p:cNvSpPr/>
          <p:nvPr/>
        </p:nvSpPr>
        <p:spPr>
          <a:xfrm>
            <a:off x="3138907" y="3034379"/>
            <a:ext cx="119255" cy="1192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4</a:t>
            </a:r>
            <a:endParaRPr lang="en-GB" sz="748" b="1" dirty="0"/>
          </a:p>
        </p:txBody>
      </p:sp>
      <p:sp>
        <p:nvSpPr>
          <p:cNvPr id="24" name="Oval 23"/>
          <p:cNvSpPr/>
          <p:nvPr/>
        </p:nvSpPr>
        <p:spPr>
          <a:xfrm>
            <a:off x="3138907" y="3284760"/>
            <a:ext cx="119255" cy="1192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4</a:t>
            </a:r>
            <a:endParaRPr lang="en-GB" sz="748" b="1" dirty="0"/>
          </a:p>
        </p:txBody>
      </p:sp>
      <p:sp>
        <p:nvSpPr>
          <p:cNvPr id="25" name="Oval 24"/>
          <p:cNvSpPr/>
          <p:nvPr/>
        </p:nvSpPr>
        <p:spPr>
          <a:xfrm>
            <a:off x="3140441" y="4019325"/>
            <a:ext cx="119255" cy="11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5</a:t>
            </a:r>
            <a:endParaRPr lang="en-GB" sz="748" b="1" dirty="0"/>
          </a:p>
        </p:txBody>
      </p:sp>
      <p:sp>
        <p:nvSpPr>
          <p:cNvPr id="12" name="Oval 11"/>
          <p:cNvSpPr/>
          <p:nvPr/>
        </p:nvSpPr>
        <p:spPr>
          <a:xfrm>
            <a:off x="1417472" y="4544201"/>
            <a:ext cx="119255" cy="11925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1</a:t>
            </a:r>
            <a:endParaRPr lang="en-GB" sz="748" b="1" dirty="0"/>
          </a:p>
        </p:txBody>
      </p:sp>
      <p:sp>
        <p:nvSpPr>
          <p:cNvPr id="27" name="TextBox 26"/>
          <p:cNvSpPr txBox="1"/>
          <p:nvPr/>
        </p:nvSpPr>
        <p:spPr>
          <a:xfrm>
            <a:off x="1536727" y="4491993"/>
            <a:ext cx="962375" cy="223672"/>
          </a:xfrm>
          <a:prstGeom prst="rect">
            <a:avLst/>
          </a:prstGeom>
        </p:spPr>
        <p:txBody>
          <a:bodyPr vert="horz" wrap="square" lIns="62215" tIns="31107" rIns="62215" bIns="31107" rtlCol="0" anchor="ctr">
            <a:normAutofit/>
          </a:bodyPr>
          <a:lstStyle/>
          <a:p>
            <a:r>
              <a:rPr lang="en-US" sz="612" i="1" dirty="0">
                <a:solidFill>
                  <a:schemeClr val="accent1"/>
                </a:solidFill>
              </a:rPr>
              <a:t>Camps Ready</a:t>
            </a:r>
            <a:endParaRPr lang="en-GB" sz="612" i="1" dirty="0">
              <a:solidFill>
                <a:schemeClr val="accent1"/>
              </a:solidFill>
            </a:endParaRPr>
          </a:p>
        </p:txBody>
      </p:sp>
      <p:sp>
        <p:nvSpPr>
          <p:cNvPr id="28" name="Oval 27"/>
          <p:cNvSpPr/>
          <p:nvPr/>
        </p:nvSpPr>
        <p:spPr>
          <a:xfrm>
            <a:off x="2214784" y="4544201"/>
            <a:ext cx="119255" cy="11925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2</a:t>
            </a:r>
            <a:endParaRPr lang="en-GB" sz="748" b="1" dirty="0"/>
          </a:p>
        </p:txBody>
      </p:sp>
      <p:sp>
        <p:nvSpPr>
          <p:cNvPr id="29" name="TextBox 28"/>
          <p:cNvSpPr txBox="1"/>
          <p:nvPr/>
        </p:nvSpPr>
        <p:spPr>
          <a:xfrm>
            <a:off x="2334039" y="4491993"/>
            <a:ext cx="962375" cy="223672"/>
          </a:xfrm>
          <a:prstGeom prst="rect">
            <a:avLst/>
          </a:prstGeom>
        </p:spPr>
        <p:txBody>
          <a:bodyPr vert="horz" wrap="square" lIns="62215" tIns="31107" rIns="62215" bIns="31107" rtlCol="0" anchor="ctr">
            <a:normAutofit/>
          </a:bodyPr>
          <a:lstStyle/>
          <a:p>
            <a:r>
              <a:rPr lang="en-US" sz="612" i="1" dirty="0">
                <a:solidFill>
                  <a:schemeClr val="accent1"/>
                </a:solidFill>
              </a:rPr>
              <a:t>Camps about to be ready</a:t>
            </a:r>
            <a:endParaRPr lang="en-GB" sz="612" i="1" dirty="0">
              <a:solidFill>
                <a:schemeClr val="accent1"/>
              </a:solidFill>
            </a:endParaRPr>
          </a:p>
        </p:txBody>
      </p:sp>
      <p:sp>
        <p:nvSpPr>
          <p:cNvPr id="30" name="Oval 29"/>
          <p:cNvSpPr/>
          <p:nvPr/>
        </p:nvSpPr>
        <p:spPr>
          <a:xfrm>
            <a:off x="3322418" y="4544201"/>
            <a:ext cx="119255" cy="1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3</a:t>
            </a:r>
            <a:endParaRPr lang="en-GB" sz="748" b="1" dirty="0"/>
          </a:p>
        </p:txBody>
      </p:sp>
      <p:sp>
        <p:nvSpPr>
          <p:cNvPr id="31" name="TextBox 30"/>
          <p:cNvSpPr txBox="1"/>
          <p:nvPr/>
        </p:nvSpPr>
        <p:spPr>
          <a:xfrm>
            <a:off x="3441674" y="4491993"/>
            <a:ext cx="962375" cy="223672"/>
          </a:xfrm>
          <a:prstGeom prst="rect">
            <a:avLst/>
          </a:prstGeom>
        </p:spPr>
        <p:txBody>
          <a:bodyPr vert="horz" wrap="square" lIns="62215" tIns="31107" rIns="62215" bIns="31107" rtlCol="0" anchor="ctr">
            <a:normAutofit/>
          </a:bodyPr>
          <a:lstStyle/>
          <a:p>
            <a:r>
              <a:rPr lang="en-US" sz="612" i="1" dirty="0">
                <a:solidFill>
                  <a:schemeClr val="accent1"/>
                </a:solidFill>
              </a:rPr>
              <a:t>Camps in progress</a:t>
            </a:r>
            <a:endParaRPr lang="en-GB" sz="612" i="1" dirty="0">
              <a:solidFill>
                <a:schemeClr val="accent1"/>
              </a:solidFill>
            </a:endParaRPr>
          </a:p>
        </p:txBody>
      </p:sp>
      <p:sp>
        <p:nvSpPr>
          <p:cNvPr id="32" name="Oval 31"/>
          <p:cNvSpPr/>
          <p:nvPr/>
        </p:nvSpPr>
        <p:spPr>
          <a:xfrm>
            <a:off x="4295543" y="4544201"/>
            <a:ext cx="119255" cy="1192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4</a:t>
            </a:r>
            <a:endParaRPr lang="en-GB" sz="748" b="1" dirty="0"/>
          </a:p>
        </p:txBody>
      </p:sp>
      <p:sp>
        <p:nvSpPr>
          <p:cNvPr id="33" name="TextBox 32"/>
          <p:cNvSpPr txBox="1"/>
          <p:nvPr/>
        </p:nvSpPr>
        <p:spPr>
          <a:xfrm>
            <a:off x="4414798" y="4491993"/>
            <a:ext cx="1225604" cy="223672"/>
          </a:xfrm>
          <a:prstGeom prst="rect">
            <a:avLst/>
          </a:prstGeom>
        </p:spPr>
        <p:txBody>
          <a:bodyPr vert="horz" wrap="square" lIns="62215" tIns="31107" rIns="62215" bIns="31107" rtlCol="0" anchor="ctr">
            <a:normAutofit/>
          </a:bodyPr>
          <a:lstStyle/>
          <a:p>
            <a:r>
              <a:rPr lang="en-US" sz="612" i="1" dirty="0">
                <a:solidFill>
                  <a:schemeClr val="accent1"/>
                </a:solidFill>
              </a:rPr>
              <a:t>New camps under construction</a:t>
            </a:r>
            <a:endParaRPr lang="en-GB" sz="612" i="1" dirty="0">
              <a:solidFill>
                <a:schemeClr val="accent1"/>
              </a:solidFill>
            </a:endParaRPr>
          </a:p>
        </p:txBody>
      </p:sp>
      <p:sp>
        <p:nvSpPr>
          <p:cNvPr id="34" name="Oval 33"/>
          <p:cNvSpPr/>
          <p:nvPr/>
        </p:nvSpPr>
        <p:spPr>
          <a:xfrm>
            <a:off x="5654608" y="4544201"/>
            <a:ext cx="119255" cy="1192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5</a:t>
            </a:r>
            <a:endParaRPr lang="en-GB" sz="748" b="1" dirty="0"/>
          </a:p>
        </p:txBody>
      </p:sp>
      <p:sp>
        <p:nvSpPr>
          <p:cNvPr id="35" name="TextBox 34"/>
          <p:cNvSpPr txBox="1"/>
          <p:nvPr/>
        </p:nvSpPr>
        <p:spPr>
          <a:xfrm>
            <a:off x="5773863" y="4491993"/>
            <a:ext cx="1319191" cy="223672"/>
          </a:xfrm>
          <a:prstGeom prst="rect">
            <a:avLst/>
          </a:prstGeom>
        </p:spPr>
        <p:txBody>
          <a:bodyPr vert="horz" wrap="square" lIns="62215" tIns="31107" rIns="62215" bIns="31107" rtlCol="0" anchor="ctr">
            <a:normAutofit/>
          </a:bodyPr>
          <a:lstStyle/>
          <a:p>
            <a:r>
              <a:rPr lang="en-US" sz="612" i="1" dirty="0">
                <a:solidFill>
                  <a:schemeClr val="accent1"/>
                </a:solidFill>
              </a:rPr>
              <a:t>Camps ready but unlikely to be used</a:t>
            </a:r>
            <a:endParaRPr lang="en-GB" sz="612" i="1" dirty="0">
              <a:solidFill>
                <a:schemeClr val="accent1"/>
              </a:solidFill>
            </a:endParaRPr>
          </a:p>
        </p:txBody>
      </p:sp>
      <p:sp>
        <p:nvSpPr>
          <p:cNvPr id="36" name="Oval 35"/>
          <p:cNvSpPr/>
          <p:nvPr/>
        </p:nvSpPr>
        <p:spPr>
          <a:xfrm>
            <a:off x="7033426" y="4544201"/>
            <a:ext cx="119255" cy="1192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6</a:t>
            </a:r>
            <a:endParaRPr lang="en-GB" sz="748" b="1" dirty="0"/>
          </a:p>
        </p:txBody>
      </p:sp>
      <p:sp>
        <p:nvSpPr>
          <p:cNvPr id="37" name="TextBox 36"/>
          <p:cNvSpPr txBox="1"/>
          <p:nvPr/>
        </p:nvSpPr>
        <p:spPr>
          <a:xfrm>
            <a:off x="7152681" y="4491993"/>
            <a:ext cx="962375" cy="223672"/>
          </a:xfrm>
          <a:prstGeom prst="rect">
            <a:avLst/>
          </a:prstGeom>
        </p:spPr>
        <p:txBody>
          <a:bodyPr vert="horz" wrap="square" lIns="62215" tIns="31107" rIns="62215" bIns="31107" rtlCol="0" anchor="ctr">
            <a:normAutofit/>
          </a:bodyPr>
          <a:lstStyle/>
          <a:p>
            <a:r>
              <a:rPr lang="en-US" sz="612" i="1" dirty="0">
                <a:solidFill>
                  <a:schemeClr val="accent1"/>
                </a:solidFill>
              </a:rPr>
              <a:t>Camps unlikely to be used</a:t>
            </a:r>
            <a:endParaRPr lang="en-GB" sz="612" i="1" dirty="0">
              <a:solidFill>
                <a:schemeClr val="accent1"/>
              </a:solidFill>
            </a:endParaRPr>
          </a:p>
        </p:txBody>
      </p:sp>
      <p:sp>
        <p:nvSpPr>
          <p:cNvPr id="44" name="TextBox 43"/>
          <p:cNvSpPr txBox="1"/>
          <p:nvPr/>
        </p:nvSpPr>
        <p:spPr>
          <a:xfrm>
            <a:off x="1085353" y="4491993"/>
            <a:ext cx="962375" cy="223672"/>
          </a:xfrm>
          <a:prstGeom prst="rect">
            <a:avLst/>
          </a:prstGeom>
        </p:spPr>
        <p:txBody>
          <a:bodyPr vert="horz" wrap="square" lIns="62215" tIns="31107" rIns="62215" bIns="31107" rtlCol="0" anchor="ctr">
            <a:normAutofit/>
          </a:bodyPr>
          <a:lstStyle/>
          <a:p>
            <a:r>
              <a:rPr lang="en-US" sz="748" dirty="0">
                <a:solidFill>
                  <a:schemeClr val="accent1"/>
                </a:solidFill>
              </a:rPr>
              <a:t>KEY:</a:t>
            </a:r>
            <a:endParaRPr lang="en-GB" sz="748" dirty="0">
              <a:solidFill>
                <a:schemeClr val="accent1"/>
              </a:solidFill>
            </a:endParaRPr>
          </a:p>
        </p:txBody>
      </p:sp>
      <p:sp>
        <p:nvSpPr>
          <p:cNvPr id="45" name="Oval 44"/>
          <p:cNvSpPr/>
          <p:nvPr/>
        </p:nvSpPr>
        <p:spPr>
          <a:xfrm>
            <a:off x="3140440" y="658044"/>
            <a:ext cx="119255" cy="11925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48" b="1" dirty="0"/>
              <a:t>1</a:t>
            </a:r>
            <a:endParaRPr lang="en-GB" sz="748" b="1" dirty="0"/>
          </a:p>
        </p:txBody>
      </p:sp>
      <p:sp>
        <p:nvSpPr>
          <p:cNvPr id="46" name="TextBox 45"/>
          <p:cNvSpPr txBox="1"/>
          <p:nvPr/>
        </p:nvSpPr>
        <p:spPr>
          <a:xfrm>
            <a:off x="6668583" y="519062"/>
            <a:ext cx="1420805" cy="142997"/>
          </a:xfrm>
          <a:prstGeom prst="rect">
            <a:avLst/>
          </a:prstGeom>
        </p:spPr>
        <p:txBody>
          <a:bodyPr vert="horz" wrap="square" lIns="62215" tIns="31107" rIns="62215" bIns="31107" rtlCol="0" anchor="ctr">
            <a:normAutofit/>
          </a:bodyPr>
          <a:lstStyle/>
          <a:p>
            <a:pPr algn="r"/>
            <a:r>
              <a:rPr lang="en-US" sz="408" dirty="0">
                <a:solidFill>
                  <a:schemeClr val="accent1"/>
                </a:solidFill>
              </a:rPr>
              <a:t>Info: Veronica COSTARELLI – costarel@unhcr.org</a:t>
            </a:r>
            <a:endParaRPr lang="en-GB" sz="408" dirty="0">
              <a:solidFill>
                <a:schemeClr val="accent1"/>
              </a:solidFill>
            </a:endParaRPr>
          </a:p>
        </p:txBody>
      </p:sp>
    </p:spTree>
    <p:extLst>
      <p:ext uri="{BB962C8B-B14F-4D97-AF65-F5344CB8AC3E}">
        <p14:creationId xmlns:p14="http://schemas.microsoft.com/office/powerpoint/2010/main" val="234033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313" y="237612"/>
            <a:ext cx="1652589" cy="1559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400" b="0" dirty="0" smtClean="0">
                <a:solidFill>
                  <a:srgbClr val="0070C0"/>
                </a:solidFill>
                <a:latin typeface="Calibri Light" panose="020F0302020204030204" pitchFamily="34" charset="0"/>
              </a:rPr>
              <a:t>Stocks</a:t>
            </a:r>
            <a:endParaRPr lang="en-GB" sz="2400" b="0" dirty="0">
              <a:solidFill>
                <a:srgbClr val="0070C0"/>
              </a:solidFill>
              <a:latin typeface="Calibri Light" panose="020F0302020204030204" pitchFamily="34" charset="0"/>
            </a:endParaRPr>
          </a:p>
        </p:txBody>
      </p:sp>
      <p:pic>
        <p:nvPicPr>
          <p:cNvPr id="1026" name="Picture 2" descr="C:\Users\mtia\Documents\20160131 Shelter Cluster IMO\# Illustrator &amp;  Photoshop\Photoshop\BaseMap_201702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76" y="-608095"/>
            <a:ext cx="7085273" cy="1000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60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692727"/>
            <a:ext cx="8109284" cy="4050582"/>
          </a:xfrm>
        </p:spPr>
        <p:txBody>
          <a:bodyPr>
            <a:normAutofit/>
          </a:bodyPr>
          <a:lstStyle/>
          <a:p>
            <a:endParaRPr lang="en-US" sz="2000" dirty="0"/>
          </a:p>
          <a:p>
            <a:pPr marL="0" indent="0">
              <a:buNone/>
            </a:pPr>
            <a:endParaRPr lang="en-GB" sz="2000" i="1" dirty="0"/>
          </a:p>
        </p:txBody>
      </p:sp>
      <p:sp>
        <p:nvSpPr>
          <p:cNvPr id="4" name="Slide Number Placeholder 3"/>
          <p:cNvSpPr>
            <a:spLocks noGrp="1"/>
          </p:cNvSpPr>
          <p:nvPr>
            <p:ph type="sldNum" sz="quarter" idx="12"/>
          </p:nvPr>
        </p:nvSpPr>
        <p:spPr/>
        <p:txBody>
          <a:bodyPr/>
          <a:lstStyle/>
          <a:p>
            <a:fld id="{1327C452-0D12-48F3-BB65-BBA3E6350F2C}" type="slidenum">
              <a:rPr lang="en-GB" smtClean="0"/>
              <a:pPr/>
              <a:t>24</a:t>
            </a:fld>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05323737"/>
              </p:ext>
            </p:extLst>
          </p:nvPr>
        </p:nvGraphicFramePr>
        <p:xfrm>
          <a:off x="488273" y="865578"/>
          <a:ext cx="8198526" cy="3381566"/>
        </p:xfrm>
        <a:graphic>
          <a:graphicData uri="http://schemas.openxmlformats.org/drawingml/2006/table">
            <a:tbl>
              <a:tblPr firstRow="1" firstCol="1" bandRow="1">
                <a:tableStyleId>{5C22544A-7EE6-4342-B048-85BDC9FD1C3A}</a:tableStyleId>
              </a:tblPr>
              <a:tblGrid>
                <a:gridCol w="2193352">
                  <a:extLst>
                    <a:ext uri="{9D8B030D-6E8A-4147-A177-3AD203B41FA5}">
                      <a16:colId xmlns="" xmlns:a16="http://schemas.microsoft.com/office/drawing/2014/main" val="20000"/>
                    </a:ext>
                  </a:extLst>
                </a:gridCol>
                <a:gridCol w="1906775">
                  <a:extLst>
                    <a:ext uri="{9D8B030D-6E8A-4147-A177-3AD203B41FA5}">
                      <a16:colId xmlns="" xmlns:a16="http://schemas.microsoft.com/office/drawing/2014/main" val="20001"/>
                    </a:ext>
                  </a:extLst>
                </a:gridCol>
                <a:gridCol w="1535674">
                  <a:extLst>
                    <a:ext uri="{9D8B030D-6E8A-4147-A177-3AD203B41FA5}">
                      <a16:colId xmlns="" xmlns:a16="http://schemas.microsoft.com/office/drawing/2014/main" val="20002"/>
                    </a:ext>
                  </a:extLst>
                </a:gridCol>
                <a:gridCol w="1275347">
                  <a:extLst>
                    <a:ext uri="{9D8B030D-6E8A-4147-A177-3AD203B41FA5}">
                      <a16:colId xmlns="" xmlns:a16="http://schemas.microsoft.com/office/drawing/2014/main" val="20003"/>
                    </a:ext>
                  </a:extLst>
                </a:gridCol>
                <a:gridCol w="1287378">
                  <a:extLst>
                    <a:ext uri="{9D8B030D-6E8A-4147-A177-3AD203B41FA5}">
                      <a16:colId xmlns="" xmlns:a16="http://schemas.microsoft.com/office/drawing/2014/main" val="20004"/>
                    </a:ext>
                  </a:extLst>
                </a:gridCol>
              </a:tblGrid>
              <a:tr h="369094">
                <a:tc gridSpan="5">
                  <a:txBody>
                    <a:bodyPr/>
                    <a:lstStyle/>
                    <a:p>
                      <a:pPr>
                        <a:spcAft>
                          <a:spcPts val="0"/>
                        </a:spcAft>
                      </a:pPr>
                      <a:r>
                        <a:rPr lang="en-GB" sz="2400" b="1" dirty="0" err="1">
                          <a:solidFill>
                            <a:schemeClr val="accent5"/>
                          </a:solidFill>
                          <a:effectLst/>
                          <a:latin typeface="Calibri" charset="0"/>
                          <a:ea typeface="Calibri" charset="0"/>
                          <a:cs typeface="Times New Roman" charset="0"/>
                        </a:rPr>
                        <a:t>Dohuk</a:t>
                      </a:r>
                      <a:r>
                        <a:rPr lang="en-GB" sz="2400" b="1" dirty="0">
                          <a:solidFill>
                            <a:schemeClr val="accent5"/>
                          </a:solidFill>
                          <a:effectLst/>
                          <a:latin typeface="Calibri" charset="0"/>
                          <a:ea typeface="Calibri" charset="0"/>
                          <a:cs typeface="Times New Roman" charset="0"/>
                        </a:rPr>
                        <a:t> Camps</a:t>
                      </a:r>
                      <a:endParaRPr lang="en-GB" sz="2400" dirty="0">
                        <a:solidFill>
                          <a:schemeClr val="accent5"/>
                        </a:solidFill>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149124">
                <a:tc>
                  <a:txBody>
                    <a:bodyPr/>
                    <a:lstStyle/>
                    <a:p>
                      <a:pPr>
                        <a:spcAft>
                          <a:spcPts val="0"/>
                        </a:spcAft>
                      </a:pPr>
                      <a:r>
                        <a:rPr lang="en-GB" sz="2000" b="1" dirty="0">
                          <a:effectLst/>
                          <a:latin typeface="Calibri" charset="0"/>
                          <a:ea typeface="Calibri" charset="0"/>
                          <a:cs typeface="Times New Roman" charset="0"/>
                        </a:rPr>
                        <a:t>Camp</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Main NFI partners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BNFI/CRI</a:t>
                      </a:r>
                      <a:endParaRPr lang="en-GB" sz="1600" b="1"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NFI top up</a:t>
                      </a:r>
                      <a:endParaRPr lang="en-GB" sz="2000" dirty="0">
                        <a:effectLst/>
                        <a:latin typeface="Calibri" charset="0"/>
                        <a:ea typeface="Calibri" charset="0"/>
                        <a:cs typeface="Times New Roman" charset="0"/>
                      </a:endParaRPr>
                    </a:p>
                    <a:p>
                      <a:pPr>
                        <a:spcAft>
                          <a:spcPts val="0"/>
                        </a:spcAft>
                      </a:pPr>
                      <a:r>
                        <a:rPr lang="en-GB" sz="1600" b="1" dirty="0">
                          <a:effectLst/>
                          <a:latin typeface="Calibri" charset="0"/>
                          <a:ea typeface="Calibri" charset="0"/>
                          <a:cs typeface="Times New Roman" charset="0"/>
                        </a:rPr>
                        <a:t>(</a:t>
                      </a:r>
                      <a:r>
                        <a:rPr lang="en-GB" sz="1600" b="1" dirty="0" err="1">
                          <a:effectLst/>
                          <a:latin typeface="Calibri" charset="0"/>
                          <a:ea typeface="Calibri" charset="0"/>
                          <a:cs typeface="Times New Roman" charset="0"/>
                        </a:rPr>
                        <a:t>inc.</a:t>
                      </a:r>
                      <a:r>
                        <a:rPr lang="en-GB" sz="1600" b="1" dirty="0">
                          <a:effectLst/>
                          <a:latin typeface="Calibri" charset="0"/>
                          <a:ea typeface="Calibri" charset="0"/>
                          <a:cs typeface="Times New Roman" charset="0"/>
                        </a:rPr>
                        <a:t> special needs)</a:t>
                      </a:r>
                      <a:endParaRPr lang="en-GB" sz="16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Clothes,</a:t>
                      </a:r>
                      <a:endParaRPr lang="en-GB" sz="2000" dirty="0">
                        <a:effectLst/>
                        <a:latin typeface="Calibri" charset="0"/>
                        <a:ea typeface="Calibri" charset="0"/>
                        <a:cs typeface="Times New Roman" charset="0"/>
                      </a:endParaRPr>
                    </a:p>
                    <a:p>
                      <a:pPr>
                        <a:spcAft>
                          <a:spcPts val="0"/>
                        </a:spcAft>
                      </a:pPr>
                      <a:r>
                        <a:rPr lang="en-GB" sz="1600" b="1" dirty="0">
                          <a:effectLst/>
                          <a:latin typeface="Calibri" charset="0"/>
                          <a:ea typeface="Calibri" charset="0"/>
                          <a:cs typeface="Times New Roman" charset="0"/>
                        </a:rPr>
                        <a:t>(UNICEF under 14)</a:t>
                      </a:r>
                      <a:endParaRPr lang="en-GB" sz="16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Kerosene</a:t>
                      </a:r>
                      <a:endParaRPr lang="en-GB" sz="2000"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1"/>
                  </a:ext>
                </a:extLst>
              </a:tr>
              <a:tr h="369094">
                <a:tc>
                  <a:txBody>
                    <a:bodyPr/>
                    <a:lstStyle/>
                    <a:p>
                      <a:pPr>
                        <a:spcAft>
                          <a:spcPts val="0"/>
                        </a:spcAft>
                      </a:pPr>
                      <a:r>
                        <a:rPr lang="en-GB" sz="2000" dirty="0" err="1">
                          <a:solidFill>
                            <a:schemeClr val="bg1"/>
                          </a:solidFill>
                          <a:effectLst/>
                          <a:latin typeface="Calibri" charset="0"/>
                          <a:ea typeface="Calibri" charset="0"/>
                          <a:cs typeface="Times New Roman" charset="0"/>
                        </a:rPr>
                        <a:t>Amalla</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r>
                        <a:rPr lang="en-GB" sz="1800" dirty="0" smtClean="0">
                          <a:effectLst/>
                          <a:latin typeface="Calibri" charset="0"/>
                          <a:ea typeface="Calibri" charset="0"/>
                          <a:cs typeface="Times New Roman" charset="0"/>
                        </a:rPr>
                        <a:t>NRC</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extLst>
                  <a:ext uri="{0D108BD9-81ED-4DB2-BD59-A6C34878D82A}">
                    <a16:rowId xmlns="" xmlns:a16="http://schemas.microsoft.com/office/drawing/2014/main" val="10002"/>
                  </a:ext>
                </a:extLst>
              </a:tr>
              <a:tr h="376116">
                <a:tc>
                  <a:txBody>
                    <a:bodyPr/>
                    <a:lstStyle/>
                    <a:p>
                      <a:pPr>
                        <a:spcAft>
                          <a:spcPts val="0"/>
                        </a:spcAft>
                      </a:pPr>
                      <a:r>
                        <a:rPr lang="en-GB" sz="2000" dirty="0" err="1">
                          <a:solidFill>
                            <a:schemeClr val="bg1"/>
                          </a:solidFill>
                          <a:effectLst/>
                          <a:latin typeface="Calibri" charset="0"/>
                          <a:ea typeface="Calibri" charset="0"/>
                          <a:cs typeface="Times New Roman" charset="0"/>
                        </a:rPr>
                        <a:t>Qaymawa</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extLst>
                  <a:ext uri="{0D108BD9-81ED-4DB2-BD59-A6C34878D82A}">
                    <a16:rowId xmlns="" xmlns:a16="http://schemas.microsoft.com/office/drawing/2014/main" val="10003"/>
                  </a:ext>
                </a:extLst>
              </a:tr>
              <a:tr h="367456">
                <a:tc>
                  <a:txBody>
                    <a:bodyPr/>
                    <a:lstStyle/>
                    <a:p>
                      <a:pPr>
                        <a:spcAft>
                          <a:spcPts val="0"/>
                        </a:spcAft>
                      </a:pPr>
                      <a:r>
                        <a:rPr lang="en-GB" sz="2000" dirty="0" err="1">
                          <a:solidFill>
                            <a:schemeClr val="bg1"/>
                          </a:solidFill>
                          <a:effectLst/>
                          <a:latin typeface="Calibri" charset="0"/>
                          <a:ea typeface="Calibri" charset="0"/>
                          <a:cs typeface="Times New Roman" charset="0"/>
                        </a:rPr>
                        <a:t>Nargizlia</a:t>
                      </a:r>
                      <a:r>
                        <a:rPr lang="en-GB" sz="2000" dirty="0">
                          <a:solidFill>
                            <a:schemeClr val="bg1"/>
                          </a:solidFill>
                          <a:effectLst/>
                          <a:latin typeface="Calibri" charset="0"/>
                          <a:ea typeface="Calibri" charset="0"/>
                          <a:cs typeface="Times New Roman" charset="0"/>
                        </a:rPr>
                        <a:t> 1</a:t>
                      </a: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tc>
                  <a:txBody>
                    <a:bodyPr/>
                    <a:lstStyle/>
                    <a:p>
                      <a:pPr>
                        <a:spcAft>
                          <a:spcPts val="0"/>
                        </a:spcAft>
                      </a:pPr>
                      <a:r>
                        <a:rPr lang="en-GB" sz="1800" dirty="0">
                          <a:effectLst/>
                          <a:latin typeface="Calibri" charset="0"/>
                          <a:ea typeface="Calibri" charset="0"/>
                          <a:cs typeface="Times New Roman" charset="0"/>
                        </a:rPr>
                        <a:t>WVI, PWJ</a:t>
                      </a:r>
                    </a:p>
                  </a:txBody>
                  <a:tcPr marL="68580" marR="68580" marT="0" marB="0"/>
                </a:tc>
                <a:tc>
                  <a:txBody>
                    <a:bodyPr/>
                    <a:lstStyle/>
                    <a:p>
                      <a:pPr>
                        <a:spcAft>
                          <a:spcPts val="0"/>
                        </a:spcAft>
                      </a:pPr>
                      <a:r>
                        <a:rPr lang="en-GB" sz="1800" dirty="0" err="1">
                          <a:effectLst/>
                          <a:latin typeface="Calibri" charset="0"/>
                          <a:ea typeface="Calibri" charset="0"/>
                          <a:cs typeface="Times New Roman" charset="0"/>
                        </a:rPr>
                        <a:t>Tearfund</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latin typeface="Calibri" charset="0"/>
                          <a:ea typeface="Calibri" charset="0"/>
                          <a:cs typeface="Times New Roman" charset="0"/>
                        </a:rPr>
                        <a:t>MoMD</a:t>
                      </a:r>
                      <a:r>
                        <a:rPr lang="en-GB" sz="1800" dirty="0">
                          <a:effectLst/>
                          <a:latin typeface="Calibri" charset="0"/>
                          <a:ea typeface="Calibri" charset="0"/>
                          <a:cs typeface="Times New Roman" charset="0"/>
                        </a:rPr>
                        <a:t>?</a:t>
                      </a:r>
                    </a:p>
                  </a:txBody>
                  <a:tcPr marL="68580" marR="68580" marT="0" marB="0"/>
                </a:tc>
                <a:extLst>
                  <a:ext uri="{0D108BD9-81ED-4DB2-BD59-A6C34878D82A}">
                    <a16:rowId xmlns="" xmlns:a16="http://schemas.microsoft.com/office/drawing/2014/main" val="10004"/>
                  </a:ext>
                </a:extLst>
              </a:tr>
              <a:tr h="381588">
                <a:tc>
                  <a:txBody>
                    <a:bodyPr/>
                    <a:lstStyle/>
                    <a:p>
                      <a:pPr>
                        <a:spcAft>
                          <a:spcPts val="0"/>
                        </a:spcAft>
                      </a:pPr>
                      <a:r>
                        <a:rPr lang="en-GB" sz="2000" dirty="0" err="1">
                          <a:solidFill>
                            <a:schemeClr val="bg1"/>
                          </a:solidFill>
                          <a:effectLst/>
                          <a:latin typeface="Calibri" charset="0"/>
                          <a:ea typeface="Calibri" charset="0"/>
                          <a:cs typeface="Times New Roman" charset="0"/>
                        </a:rPr>
                        <a:t>Nargizlia</a:t>
                      </a:r>
                      <a:r>
                        <a:rPr lang="en-GB" sz="2000" dirty="0">
                          <a:solidFill>
                            <a:schemeClr val="bg1"/>
                          </a:solidFill>
                          <a:effectLst/>
                          <a:latin typeface="Calibri" charset="0"/>
                          <a:ea typeface="Calibri" charset="0"/>
                          <a:cs typeface="Times New Roman" charset="0"/>
                        </a:rPr>
                        <a:t> 2</a:t>
                      </a:r>
                    </a:p>
                  </a:txBody>
                  <a:tcPr marL="68580" marR="68580" marT="0" marB="0"/>
                </a:tc>
                <a:tc>
                  <a:txBody>
                    <a:bodyPr/>
                    <a:lstStyle/>
                    <a:p>
                      <a:pPr>
                        <a:spcAft>
                          <a:spcPts val="0"/>
                        </a:spcAft>
                      </a:pPr>
                      <a:r>
                        <a:rPr lang="en-GB" sz="1800" dirty="0">
                          <a:effectLst/>
                          <a:latin typeface="Calibri" charset="0"/>
                          <a:ea typeface="Calibri" charset="0"/>
                          <a:cs typeface="Times New Roman" charset="0"/>
                        </a:rPr>
                        <a:t>UNHCR</a:t>
                      </a:r>
                    </a:p>
                  </a:txBody>
                  <a:tcPr marL="68580" marR="68580" marT="0" marB="0"/>
                </a:tc>
                <a:tc>
                  <a:txBody>
                    <a:bodyPr/>
                    <a:lstStyle/>
                    <a:p>
                      <a:pPr>
                        <a:spcAft>
                          <a:spcPts val="0"/>
                        </a:spcAft>
                      </a:pPr>
                      <a:r>
                        <a:rPr lang="en-GB" sz="1800">
                          <a:effectLst/>
                          <a:latin typeface="Calibri" charset="0"/>
                          <a:ea typeface="Calibri" charset="0"/>
                          <a:cs typeface="Times New Roman" charset="0"/>
                        </a:rPr>
                        <a:t>CRS</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err="1">
                          <a:effectLst/>
                          <a:latin typeface="Calibri" charset="0"/>
                          <a:ea typeface="Calibri" charset="0"/>
                          <a:cs typeface="Times New Roman" charset="0"/>
                        </a:rPr>
                        <a:t>MoMD</a:t>
                      </a:r>
                      <a:r>
                        <a:rPr lang="en-GB" sz="1800" dirty="0">
                          <a:effectLst/>
                          <a:latin typeface="Calibri" charset="0"/>
                          <a:ea typeface="Calibri" charset="0"/>
                          <a:cs typeface="Times New Roman" charset="0"/>
                        </a:rPr>
                        <a:t>?</a:t>
                      </a:r>
                    </a:p>
                  </a:txBody>
                  <a:tcPr marL="68580" marR="68580" marT="0" marB="0"/>
                </a:tc>
                <a:extLst>
                  <a:ext uri="{0D108BD9-81ED-4DB2-BD59-A6C34878D82A}">
                    <a16:rowId xmlns="" xmlns:a16="http://schemas.microsoft.com/office/drawing/2014/main" val="10005"/>
                  </a:ext>
                </a:extLst>
              </a:tr>
              <a:tr h="369094">
                <a:tc>
                  <a:txBody>
                    <a:bodyPr/>
                    <a:lstStyle/>
                    <a:p>
                      <a:pPr>
                        <a:spcAft>
                          <a:spcPts val="0"/>
                        </a:spcAft>
                      </a:pPr>
                      <a:r>
                        <a:rPr lang="en-GB" sz="2000" dirty="0" err="1">
                          <a:solidFill>
                            <a:schemeClr val="bg1"/>
                          </a:solidFill>
                          <a:effectLst/>
                          <a:latin typeface="Calibri" charset="0"/>
                          <a:ea typeface="Calibri" charset="0"/>
                          <a:cs typeface="Times New Roman" charset="0"/>
                        </a:rPr>
                        <a:t>Zelikan</a:t>
                      </a:r>
                      <a:r>
                        <a:rPr lang="en-GB" sz="2000" dirty="0">
                          <a:solidFill>
                            <a:schemeClr val="bg1"/>
                          </a:solidFill>
                          <a:effectLst/>
                          <a:latin typeface="Calibri" charset="0"/>
                          <a:ea typeface="Calibri" charset="0"/>
                          <a:cs typeface="Times New Roman" charset="0"/>
                        </a:rPr>
                        <a:t> (new)</a:t>
                      </a:r>
                    </a:p>
                  </a:txBody>
                  <a:tcPr marL="68580" marR="68580" marT="0" marB="0"/>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5384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692727"/>
            <a:ext cx="8109284" cy="4050582"/>
          </a:xfrm>
        </p:spPr>
        <p:txBody>
          <a:bodyPr>
            <a:normAutofit/>
          </a:bodyPr>
          <a:lstStyle/>
          <a:p>
            <a:endParaRPr lang="en-US" sz="2000" dirty="0"/>
          </a:p>
          <a:p>
            <a:pPr marL="0" indent="0">
              <a:buNone/>
            </a:pPr>
            <a:endParaRPr lang="en-GB" sz="2000" i="1" dirty="0"/>
          </a:p>
        </p:txBody>
      </p:sp>
      <p:sp>
        <p:nvSpPr>
          <p:cNvPr id="4" name="Slide Number Placeholder 3"/>
          <p:cNvSpPr>
            <a:spLocks noGrp="1"/>
          </p:cNvSpPr>
          <p:nvPr>
            <p:ph type="sldNum" sz="quarter" idx="12"/>
          </p:nvPr>
        </p:nvSpPr>
        <p:spPr/>
        <p:txBody>
          <a:bodyPr/>
          <a:lstStyle/>
          <a:p>
            <a:fld id="{1327C452-0D12-48F3-BB65-BBA3E6350F2C}" type="slidenum">
              <a:rPr lang="en-GB" smtClean="0"/>
              <a:pPr/>
              <a:t>25</a:t>
            </a:fld>
            <a:endParaRPr lang="en-GB" dirty="0"/>
          </a:p>
        </p:txBody>
      </p:sp>
      <p:sp>
        <p:nvSpPr>
          <p:cNvPr id="5" name="Title 1"/>
          <p:cNvSpPr txBox="1">
            <a:spLocks/>
          </p:cNvSpPr>
          <p:nvPr/>
        </p:nvSpPr>
        <p:spPr>
          <a:xfrm>
            <a:off x="532894" y="444750"/>
            <a:ext cx="8198528"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lvl="0" algn="l"/>
            <a:r>
              <a:rPr lang="en-GB" sz="2400" b="0" dirty="0" smtClean="0">
                <a:solidFill>
                  <a:srgbClr val="0070C0"/>
                </a:solidFill>
                <a:latin typeface="+mj-lt"/>
              </a:rPr>
              <a:t>West </a:t>
            </a:r>
            <a:r>
              <a:rPr lang="en-GB" sz="2400" b="0" dirty="0">
                <a:solidFill>
                  <a:srgbClr val="0070C0"/>
                </a:solidFill>
                <a:latin typeface="+mj-lt"/>
              </a:rPr>
              <a:t>Mosul </a:t>
            </a:r>
            <a:r>
              <a:rPr lang="mr-IN" sz="2400" b="0" dirty="0">
                <a:solidFill>
                  <a:srgbClr val="0070C0"/>
                </a:solidFill>
                <a:latin typeface="+mj-lt"/>
              </a:rPr>
              <a:t>–</a:t>
            </a:r>
            <a:r>
              <a:rPr lang="en-GB" sz="2400" b="0" dirty="0">
                <a:solidFill>
                  <a:srgbClr val="0070C0"/>
                </a:solidFill>
                <a:latin typeface="+mj-lt"/>
              </a:rPr>
              <a:t> Camp Support</a:t>
            </a:r>
          </a:p>
          <a:p>
            <a:pPr algn="l"/>
            <a:endParaRPr lang="en-GB" sz="2400" b="0" dirty="0">
              <a:latin typeface="Calibri Light" panose="020F03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0960257"/>
              </p:ext>
            </p:extLst>
          </p:nvPr>
        </p:nvGraphicFramePr>
        <p:xfrm>
          <a:off x="488273" y="857557"/>
          <a:ext cx="8198526" cy="3329722"/>
        </p:xfrm>
        <a:graphic>
          <a:graphicData uri="http://schemas.openxmlformats.org/drawingml/2006/table">
            <a:tbl>
              <a:tblPr firstRow="1" firstCol="1" bandRow="1">
                <a:tableStyleId>{5C22544A-7EE6-4342-B048-85BDC9FD1C3A}</a:tableStyleId>
              </a:tblPr>
              <a:tblGrid>
                <a:gridCol w="2193352">
                  <a:extLst>
                    <a:ext uri="{9D8B030D-6E8A-4147-A177-3AD203B41FA5}">
                      <a16:colId xmlns="" xmlns:a16="http://schemas.microsoft.com/office/drawing/2014/main" val="20000"/>
                    </a:ext>
                  </a:extLst>
                </a:gridCol>
                <a:gridCol w="1906775">
                  <a:extLst>
                    <a:ext uri="{9D8B030D-6E8A-4147-A177-3AD203B41FA5}">
                      <a16:colId xmlns="" xmlns:a16="http://schemas.microsoft.com/office/drawing/2014/main" val="20001"/>
                    </a:ext>
                  </a:extLst>
                </a:gridCol>
                <a:gridCol w="1535674">
                  <a:extLst>
                    <a:ext uri="{9D8B030D-6E8A-4147-A177-3AD203B41FA5}">
                      <a16:colId xmlns="" xmlns:a16="http://schemas.microsoft.com/office/drawing/2014/main" val="20002"/>
                    </a:ext>
                  </a:extLst>
                </a:gridCol>
                <a:gridCol w="1275347">
                  <a:extLst>
                    <a:ext uri="{9D8B030D-6E8A-4147-A177-3AD203B41FA5}">
                      <a16:colId xmlns="" xmlns:a16="http://schemas.microsoft.com/office/drawing/2014/main" val="20003"/>
                    </a:ext>
                  </a:extLst>
                </a:gridCol>
                <a:gridCol w="1287378">
                  <a:extLst>
                    <a:ext uri="{9D8B030D-6E8A-4147-A177-3AD203B41FA5}">
                      <a16:colId xmlns="" xmlns:a16="http://schemas.microsoft.com/office/drawing/2014/main" val="20004"/>
                    </a:ext>
                  </a:extLst>
                </a:gridCol>
              </a:tblGrid>
              <a:tr h="369094">
                <a:tc gridSpan="5">
                  <a:txBody>
                    <a:bodyPr/>
                    <a:lstStyle/>
                    <a:p>
                      <a:pPr>
                        <a:spcAft>
                          <a:spcPts val="0"/>
                        </a:spcAft>
                      </a:pPr>
                      <a:r>
                        <a:rPr lang="en-GB" sz="2400" dirty="0" err="1">
                          <a:solidFill>
                            <a:srgbClr val="FF0000"/>
                          </a:solidFill>
                          <a:effectLst/>
                        </a:rPr>
                        <a:t>Hassansham</a:t>
                      </a:r>
                      <a:r>
                        <a:rPr lang="en-GB" sz="2400" dirty="0">
                          <a:solidFill>
                            <a:srgbClr val="FF0000"/>
                          </a:solidFill>
                          <a:effectLst/>
                        </a:rPr>
                        <a:t> Camps</a:t>
                      </a:r>
                      <a:endParaRPr lang="en-GB" sz="2400" dirty="0">
                        <a:solidFill>
                          <a:srgbClr val="FF0000"/>
                        </a:solidFill>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914970">
                <a:tc>
                  <a:txBody>
                    <a:bodyPr/>
                    <a:lstStyle/>
                    <a:p>
                      <a:pPr>
                        <a:spcAft>
                          <a:spcPts val="0"/>
                        </a:spcAft>
                      </a:pPr>
                      <a:r>
                        <a:rPr lang="en-GB" sz="2000" dirty="0">
                          <a:effectLst/>
                        </a:rPr>
                        <a:t>Camp</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rPr>
                        <a:t>Main NFI partner(s)</a:t>
                      </a:r>
                    </a:p>
                    <a:p>
                      <a:pPr>
                        <a:spcAft>
                          <a:spcPts val="0"/>
                        </a:spcAft>
                      </a:pPr>
                      <a:r>
                        <a:rPr lang="en-GB" sz="1600" b="1" dirty="0">
                          <a:effectLst/>
                        </a:rPr>
                        <a:t>BNFI/CRI</a:t>
                      </a:r>
                      <a:endParaRPr lang="en-GB" sz="1600" b="1"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rPr>
                        <a:t>NFI top up</a:t>
                      </a:r>
                    </a:p>
                    <a:p>
                      <a:pPr>
                        <a:spcAft>
                          <a:spcPts val="0"/>
                        </a:spcAft>
                      </a:pPr>
                      <a:r>
                        <a:rPr lang="en-GB" sz="1600" b="1" dirty="0">
                          <a:effectLst/>
                        </a:rPr>
                        <a:t>(</a:t>
                      </a:r>
                      <a:r>
                        <a:rPr lang="en-GB" sz="1600" b="1" dirty="0" err="1">
                          <a:effectLst/>
                        </a:rPr>
                        <a:t>inc.</a:t>
                      </a:r>
                      <a:r>
                        <a:rPr lang="en-GB" sz="1600" b="1" dirty="0">
                          <a:effectLst/>
                        </a:rPr>
                        <a:t> special needs)</a:t>
                      </a:r>
                      <a:endParaRPr lang="en-GB" sz="1600" b="1"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rPr>
                        <a:t>Clothes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latin typeface="Calibri" charset="0"/>
                          <a:ea typeface="Calibri" charset="0"/>
                          <a:cs typeface="Times New Roman" charset="0"/>
                        </a:rPr>
                        <a:t>(UNICEF under 14)</a:t>
                      </a:r>
                      <a:endParaRPr lang="en-GB" sz="1600" dirty="0">
                        <a:effectLst/>
                        <a:latin typeface="Calibri" charset="0"/>
                        <a:ea typeface="Calibri" charset="0"/>
                        <a:cs typeface="Times New Roman" charset="0"/>
                      </a:endParaRPr>
                    </a:p>
                    <a:p>
                      <a:pPr>
                        <a:spcAft>
                          <a:spcPts val="0"/>
                        </a:spcAft>
                      </a:pPr>
                      <a:endParaRPr lang="en-GB" sz="2000" b="1"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rPr>
                        <a:t>Kerosene</a:t>
                      </a:r>
                      <a:endParaRPr lang="en-GB" sz="2000" b="1"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1"/>
                  </a:ext>
                </a:extLst>
              </a:tr>
              <a:tr h="369094">
                <a:tc>
                  <a:txBody>
                    <a:bodyPr/>
                    <a:lstStyle/>
                    <a:p>
                      <a:pPr>
                        <a:spcAft>
                          <a:spcPts val="0"/>
                        </a:spcAft>
                      </a:pPr>
                      <a:r>
                        <a:rPr lang="en-GB" sz="2000" dirty="0" err="1">
                          <a:effectLst/>
                        </a:rPr>
                        <a:t>Chamakor</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r>
                        <a:rPr lang="en-GB" sz="1800" dirty="0">
                          <a:effectLst/>
                        </a:rPr>
                        <a:t>/UNHCR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 </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MoMD</a:t>
                      </a:r>
                      <a:endParaRPr lang="en-GB" sz="180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2"/>
                  </a:ext>
                </a:extLst>
              </a:tr>
              <a:tr h="376116">
                <a:tc>
                  <a:txBody>
                    <a:bodyPr/>
                    <a:lstStyle/>
                    <a:p>
                      <a:pPr>
                        <a:spcAft>
                          <a:spcPts val="0"/>
                        </a:spcAft>
                      </a:pPr>
                      <a:r>
                        <a:rPr lang="en-GB" sz="2000" dirty="0" err="1">
                          <a:effectLst/>
                        </a:rPr>
                        <a:t>Hassansham</a:t>
                      </a:r>
                      <a:r>
                        <a:rPr lang="en-GB" sz="2000" dirty="0">
                          <a:effectLst/>
                        </a:rPr>
                        <a:t> M2</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r>
                        <a:rPr lang="en-GB" sz="1800" dirty="0">
                          <a:effectLst/>
                        </a:rPr>
                        <a:t>/UNHCR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 </a:t>
                      </a:r>
                      <a:endParaRPr lang="en-GB" sz="180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MoMD</a:t>
                      </a:r>
                      <a:endParaRPr lang="en-GB" sz="180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3"/>
                  </a:ext>
                </a:extLst>
              </a:tr>
              <a:tr h="367456">
                <a:tc>
                  <a:txBody>
                    <a:bodyPr/>
                    <a:lstStyle/>
                    <a:p>
                      <a:pPr>
                        <a:spcAft>
                          <a:spcPts val="0"/>
                        </a:spcAft>
                      </a:pPr>
                      <a:r>
                        <a:rPr lang="en-GB" sz="2000">
                          <a:effectLst/>
                        </a:rPr>
                        <a:t>Hassansham U2</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r>
                        <a:rPr lang="en-GB" sz="1800" dirty="0">
                          <a:effectLst/>
                        </a:rPr>
                        <a:t>/UNHCR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a:effectLst/>
                        </a:rPr>
                        <a:t>MoMD</a:t>
                      </a:r>
                      <a:endParaRPr lang="en-GB" sz="180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4"/>
                  </a:ext>
                </a:extLst>
              </a:tr>
              <a:tr h="381588">
                <a:tc>
                  <a:txBody>
                    <a:bodyPr/>
                    <a:lstStyle/>
                    <a:p>
                      <a:pPr>
                        <a:spcAft>
                          <a:spcPts val="0"/>
                        </a:spcAft>
                      </a:pPr>
                      <a:r>
                        <a:rPr lang="en-GB" sz="2000">
                          <a:effectLst/>
                        </a:rPr>
                        <a:t>Hassansham U3</a:t>
                      </a:r>
                      <a:endParaRPr lang="en-GB" sz="200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r>
                        <a:rPr lang="en-GB" sz="1800" dirty="0">
                          <a:effectLst/>
                        </a:rPr>
                        <a:t>/UNHCR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endParaRPr lang="en-GB" sz="1800"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5"/>
                  </a:ext>
                </a:extLst>
              </a:tr>
              <a:tr h="369094">
                <a:tc>
                  <a:txBody>
                    <a:bodyPr/>
                    <a:lstStyle/>
                    <a:p>
                      <a:pPr>
                        <a:spcAft>
                          <a:spcPts val="0"/>
                        </a:spcAft>
                      </a:pPr>
                      <a:r>
                        <a:rPr lang="en-GB" sz="2000" dirty="0" err="1">
                          <a:effectLst/>
                        </a:rPr>
                        <a:t>Khazer</a:t>
                      </a:r>
                      <a:r>
                        <a:rPr lang="en-GB" sz="2000" dirty="0">
                          <a:effectLst/>
                        </a:rPr>
                        <a:t> M1</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r>
                        <a:rPr lang="en-GB" sz="1800" dirty="0">
                          <a:effectLst/>
                        </a:rPr>
                        <a:t>/UNHCR</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rPr>
                        <a:t>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err="1">
                          <a:effectLst/>
                        </a:rPr>
                        <a:t>MoMD</a:t>
                      </a:r>
                      <a:endParaRPr lang="en-GB" sz="1800"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09216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6" y="692727"/>
            <a:ext cx="8109284" cy="4050582"/>
          </a:xfrm>
        </p:spPr>
        <p:txBody>
          <a:bodyPr>
            <a:normAutofit/>
          </a:bodyPr>
          <a:lstStyle/>
          <a:p>
            <a:endParaRPr lang="en-US" sz="2000" dirty="0"/>
          </a:p>
          <a:p>
            <a:pPr marL="0" indent="0">
              <a:buNone/>
            </a:pPr>
            <a:endParaRPr lang="en-GB" sz="2000" i="1" dirty="0"/>
          </a:p>
        </p:txBody>
      </p:sp>
      <p:sp>
        <p:nvSpPr>
          <p:cNvPr id="4" name="Slide Number Placeholder 3"/>
          <p:cNvSpPr>
            <a:spLocks noGrp="1"/>
          </p:cNvSpPr>
          <p:nvPr>
            <p:ph type="sldNum" sz="quarter" idx="12"/>
          </p:nvPr>
        </p:nvSpPr>
        <p:spPr/>
        <p:txBody>
          <a:bodyPr/>
          <a:lstStyle/>
          <a:p>
            <a:fld id="{1327C452-0D12-48F3-BB65-BBA3E6350F2C}" type="slidenum">
              <a:rPr lang="en-GB" smtClean="0"/>
              <a:pPr/>
              <a:t>26</a:t>
            </a:fld>
            <a:endParaRPr lang="en-GB" dirty="0"/>
          </a:p>
        </p:txBody>
      </p:sp>
      <p:sp>
        <p:nvSpPr>
          <p:cNvPr id="5" name="Title 1"/>
          <p:cNvSpPr txBox="1">
            <a:spLocks/>
          </p:cNvSpPr>
          <p:nvPr/>
        </p:nvSpPr>
        <p:spPr>
          <a:xfrm>
            <a:off x="532894" y="432718"/>
            <a:ext cx="8198528" cy="42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lvl="0" algn="l"/>
            <a:r>
              <a:rPr lang="en-GB" sz="2400" b="0" dirty="0" smtClean="0">
                <a:solidFill>
                  <a:srgbClr val="0070C0"/>
                </a:solidFill>
                <a:latin typeface="+mj-lt"/>
              </a:rPr>
              <a:t>West </a:t>
            </a:r>
            <a:r>
              <a:rPr lang="en-GB" sz="2400" b="0" dirty="0">
                <a:solidFill>
                  <a:srgbClr val="0070C0"/>
                </a:solidFill>
                <a:latin typeface="+mj-lt"/>
              </a:rPr>
              <a:t>Mosul </a:t>
            </a:r>
            <a:r>
              <a:rPr lang="mr-IN" sz="2400" b="0" dirty="0">
                <a:solidFill>
                  <a:srgbClr val="0070C0"/>
                </a:solidFill>
                <a:latin typeface="+mj-lt"/>
              </a:rPr>
              <a:t>–</a:t>
            </a:r>
            <a:r>
              <a:rPr lang="en-GB" sz="2400" b="0" dirty="0">
                <a:solidFill>
                  <a:srgbClr val="0070C0"/>
                </a:solidFill>
                <a:latin typeface="+mj-lt"/>
              </a:rPr>
              <a:t> Camp Support</a:t>
            </a:r>
          </a:p>
          <a:p>
            <a:pPr algn="l"/>
            <a:endParaRPr lang="en-GB" sz="2400" b="0" dirty="0">
              <a:latin typeface="Calibri Light" panose="020F03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5559249"/>
              </p:ext>
            </p:extLst>
          </p:nvPr>
        </p:nvGraphicFramePr>
        <p:xfrm>
          <a:off x="488273" y="692728"/>
          <a:ext cx="8198526" cy="3804089"/>
        </p:xfrm>
        <a:graphic>
          <a:graphicData uri="http://schemas.openxmlformats.org/drawingml/2006/table">
            <a:tbl>
              <a:tblPr firstRow="1" firstCol="1" bandRow="1">
                <a:tableStyleId>{5C22544A-7EE6-4342-B048-85BDC9FD1C3A}</a:tableStyleId>
              </a:tblPr>
              <a:tblGrid>
                <a:gridCol w="2193352">
                  <a:extLst>
                    <a:ext uri="{9D8B030D-6E8A-4147-A177-3AD203B41FA5}">
                      <a16:colId xmlns="" xmlns:a16="http://schemas.microsoft.com/office/drawing/2014/main" val="20000"/>
                    </a:ext>
                  </a:extLst>
                </a:gridCol>
                <a:gridCol w="1906775">
                  <a:extLst>
                    <a:ext uri="{9D8B030D-6E8A-4147-A177-3AD203B41FA5}">
                      <a16:colId xmlns="" xmlns:a16="http://schemas.microsoft.com/office/drawing/2014/main" val="20001"/>
                    </a:ext>
                  </a:extLst>
                </a:gridCol>
                <a:gridCol w="1499579">
                  <a:extLst>
                    <a:ext uri="{9D8B030D-6E8A-4147-A177-3AD203B41FA5}">
                      <a16:colId xmlns="" xmlns:a16="http://schemas.microsoft.com/office/drawing/2014/main" val="20002"/>
                    </a:ext>
                  </a:extLst>
                </a:gridCol>
                <a:gridCol w="1263316">
                  <a:extLst>
                    <a:ext uri="{9D8B030D-6E8A-4147-A177-3AD203B41FA5}">
                      <a16:colId xmlns="" xmlns:a16="http://schemas.microsoft.com/office/drawing/2014/main" val="20003"/>
                    </a:ext>
                  </a:extLst>
                </a:gridCol>
                <a:gridCol w="1335504">
                  <a:extLst>
                    <a:ext uri="{9D8B030D-6E8A-4147-A177-3AD203B41FA5}">
                      <a16:colId xmlns="" xmlns:a16="http://schemas.microsoft.com/office/drawing/2014/main" val="20004"/>
                    </a:ext>
                  </a:extLst>
                </a:gridCol>
              </a:tblGrid>
              <a:tr h="408076">
                <a:tc gridSpan="5">
                  <a:txBody>
                    <a:bodyPr/>
                    <a:lstStyle/>
                    <a:p>
                      <a:pPr>
                        <a:spcAft>
                          <a:spcPts val="0"/>
                        </a:spcAft>
                      </a:pPr>
                      <a:r>
                        <a:rPr lang="en-GB" sz="2400" b="1" dirty="0" err="1">
                          <a:solidFill>
                            <a:schemeClr val="accent5"/>
                          </a:solidFill>
                          <a:effectLst/>
                          <a:latin typeface="Calibri" charset="0"/>
                          <a:ea typeface="Calibri" charset="0"/>
                          <a:cs typeface="Times New Roman" charset="0"/>
                        </a:rPr>
                        <a:t>Ninewa</a:t>
                      </a:r>
                      <a:r>
                        <a:rPr lang="en-GB" sz="2400" b="1" dirty="0">
                          <a:solidFill>
                            <a:schemeClr val="accent5"/>
                          </a:solidFill>
                          <a:effectLst/>
                          <a:latin typeface="Calibri" charset="0"/>
                          <a:ea typeface="Calibri" charset="0"/>
                          <a:cs typeface="Times New Roman" charset="0"/>
                        </a:rPr>
                        <a:t> Governorate &amp;</a:t>
                      </a:r>
                      <a:r>
                        <a:rPr lang="en-GB" sz="2400" b="1" baseline="0" dirty="0">
                          <a:solidFill>
                            <a:schemeClr val="accent5"/>
                          </a:solidFill>
                          <a:effectLst/>
                          <a:latin typeface="Calibri" charset="0"/>
                          <a:ea typeface="Calibri" charset="0"/>
                          <a:cs typeface="Times New Roman" charset="0"/>
                        </a:rPr>
                        <a:t> </a:t>
                      </a:r>
                      <a:r>
                        <a:rPr lang="en-GB" sz="2400" b="1" dirty="0">
                          <a:solidFill>
                            <a:schemeClr val="accent5"/>
                          </a:solidFill>
                          <a:effectLst/>
                          <a:latin typeface="Calibri" charset="0"/>
                          <a:ea typeface="Calibri" charset="0"/>
                          <a:cs typeface="Times New Roman" charset="0"/>
                        </a:rPr>
                        <a:t>Zone West Camps</a:t>
                      </a:r>
                      <a:endParaRPr lang="en-GB" sz="2400" dirty="0">
                        <a:solidFill>
                          <a:schemeClr val="accent5"/>
                        </a:solidFill>
                        <a:effectLst/>
                        <a:latin typeface="Calibri" charset="0"/>
                        <a:ea typeface="Calibri" charset="0"/>
                        <a:cs typeface="Times New Roman"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91997">
                <a:tc>
                  <a:txBody>
                    <a:bodyPr/>
                    <a:lstStyle/>
                    <a:p>
                      <a:pPr>
                        <a:spcAft>
                          <a:spcPts val="0"/>
                        </a:spcAft>
                      </a:pPr>
                      <a:r>
                        <a:rPr lang="en-GB" sz="2000" b="1" dirty="0">
                          <a:effectLst/>
                          <a:latin typeface="Calibri" charset="0"/>
                          <a:ea typeface="Calibri" charset="0"/>
                          <a:cs typeface="Times New Roman" charset="0"/>
                        </a:rPr>
                        <a:t>Camp</a:t>
                      </a:r>
                      <a:endParaRPr lang="en-GB" sz="20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Main NFI partners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BNFI/CRI</a:t>
                      </a:r>
                      <a:endParaRPr lang="en-GB" sz="1600" b="1"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NFI top up</a:t>
                      </a:r>
                      <a:endParaRPr lang="en-GB" sz="2000" dirty="0">
                        <a:effectLst/>
                        <a:latin typeface="Calibri" charset="0"/>
                        <a:ea typeface="Calibri" charset="0"/>
                        <a:cs typeface="Times New Roman" charset="0"/>
                      </a:endParaRPr>
                    </a:p>
                    <a:p>
                      <a:pPr>
                        <a:spcAft>
                          <a:spcPts val="0"/>
                        </a:spcAft>
                      </a:pPr>
                      <a:r>
                        <a:rPr lang="en-GB" sz="1600" b="1" dirty="0">
                          <a:effectLst/>
                          <a:latin typeface="Calibri" charset="0"/>
                          <a:ea typeface="Calibri" charset="0"/>
                          <a:cs typeface="Times New Roman" charset="0"/>
                        </a:rPr>
                        <a:t>(</a:t>
                      </a:r>
                      <a:r>
                        <a:rPr lang="en-GB" sz="1600" b="1" dirty="0" err="1">
                          <a:effectLst/>
                          <a:latin typeface="Calibri" charset="0"/>
                          <a:ea typeface="Calibri" charset="0"/>
                          <a:cs typeface="Times New Roman" charset="0"/>
                        </a:rPr>
                        <a:t>inc.</a:t>
                      </a:r>
                      <a:r>
                        <a:rPr lang="en-GB" sz="1600" b="1" dirty="0">
                          <a:effectLst/>
                          <a:latin typeface="Calibri" charset="0"/>
                          <a:ea typeface="Calibri" charset="0"/>
                          <a:cs typeface="Times New Roman" charset="0"/>
                        </a:rPr>
                        <a:t> special needs)</a:t>
                      </a:r>
                      <a:endParaRPr lang="en-GB" sz="16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Clothes </a:t>
                      </a:r>
                      <a:r>
                        <a:rPr lang="en-GB" sz="1600" b="1" dirty="0">
                          <a:effectLst/>
                          <a:latin typeface="Calibri" charset="0"/>
                          <a:ea typeface="Calibri" charset="0"/>
                          <a:cs typeface="Times New Roman" charset="0"/>
                        </a:rPr>
                        <a:t>(UNICEF under 14)</a:t>
                      </a:r>
                      <a:endParaRPr lang="en-GB" sz="1600" dirty="0">
                        <a:effectLst/>
                        <a:latin typeface="Calibri" charset="0"/>
                        <a:ea typeface="Calibri" charset="0"/>
                        <a:cs typeface="Times New Roman" charset="0"/>
                      </a:endParaRPr>
                    </a:p>
                  </a:txBody>
                  <a:tcPr marL="68580" marR="68580" marT="0" marB="0"/>
                </a:tc>
                <a:tc>
                  <a:txBody>
                    <a:bodyPr/>
                    <a:lstStyle/>
                    <a:p>
                      <a:pPr>
                        <a:spcAft>
                          <a:spcPts val="0"/>
                        </a:spcAft>
                      </a:pPr>
                      <a:r>
                        <a:rPr lang="en-GB" sz="2000" b="1" dirty="0">
                          <a:effectLst/>
                          <a:latin typeface="Calibri" charset="0"/>
                          <a:ea typeface="Calibri" charset="0"/>
                          <a:cs typeface="Times New Roman" charset="0"/>
                        </a:rPr>
                        <a:t>Kerosene</a:t>
                      </a:r>
                      <a:endParaRPr lang="en-GB" sz="2000"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1"/>
                  </a:ext>
                </a:extLst>
              </a:tr>
              <a:tr h="408076">
                <a:tc>
                  <a:txBody>
                    <a:bodyPr/>
                    <a:lstStyle/>
                    <a:p>
                      <a:pPr>
                        <a:spcAft>
                          <a:spcPts val="0"/>
                        </a:spcAft>
                      </a:pPr>
                      <a:r>
                        <a:rPr lang="en-GB" sz="2000" dirty="0">
                          <a:solidFill>
                            <a:schemeClr val="bg1"/>
                          </a:solidFill>
                          <a:effectLst/>
                          <a:latin typeface="Calibri" charset="0"/>
                          <a:ea typeface="Calibri" charset="0"/>
                          <a:cs typeface="Times New Roman" charset="0"/>
                        </a:rPr>
                        <a:t>As </a:t>
                      </a:r>
                      <a:r>
                        <a:rPr lang="en-GB" sz="2000" dirty="0" err="1">
                          <a:solidFill>
                            <a:schemeClr val="bg1"/>
                          </a:solidFill>
                          <a:effectLst/>
                          <a:latin typeface="Calibri" charset="0"/>
                          <a:ea typeface="Calibri" charset="0"/>
                          <a:cs typeface="Times New Roman" charset="0"/>
                        </a:rPr>
                        <a:t>Salamyaih</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r>
                        <a:rPr lang="en-GB" sz="1800" dirty="0" smtClean="0">
                          <a:effectLst/>
                          <a:latin typeface="Calibri" charset="0"/>
                          <a:ea typeface="Calibri" charset="0"/>
                          <a:cs typeface="Times New Roman" charset="0"/>
                        </a:rPr>
                        <a:t>??????</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r>
                        <a:rPr lang="en-GB" sz="1800" dirty="0" err="1" smtClean="0">
                          <a:effectLst/>
                          <a:latin typeface="Calibri" charset="0"/>
                          <a:ea typeface="Calibri" charset="0"/>
                          <a:cs typeface="Times New Roman" charset="0"/>
                        </a:rPr>
                        <a:t>PiN</a:t>
                      </a:r>
                      <a:r>
                        <a:rPr lang="en-GB" sz="1800" dirty="0" smtClean="0">
                          <a:effectLst/>
                          <a:latin typeface="Calibri" charset="0"/>
                          <a:ea typeface="Calibri" charset="0"/>
                          <a:cs typeface="Times New Roman" charset="0"/>
                        </a:rPr>
                        <a:t>,</a:t>
                      </a:r>
                      <a:r>
                        <a:rPr lang="en-GB" sz="1800" baseline="0" dirty="0" smtClean="0">
                          <a:effectLst/>
                          <a:latin typeface="Calibri" charset="0"/>
                          <a:ea typeface="Calibri" charset="0"/>
                          <a:cs typeface="Times New Roman" charset="0"/>
                        </a:rPr>
                        <a:t> ACTED</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extLst>
                  <a:ext uri="{0D108BD9-81ED-4DB2-BD59-A6C34878D82A}">
                    <a16:rowId xmlns="" xmlns:a16="http://schemas.microsoft.com/office/drawing/2014/main" val="10002"/>
                  </a:ext>
                </a:extLst>
              </a:tr>
              <a:tr h="415838">
                <a:tc>
                  <a:txBody>
                    <a:bodyPr/>
                    <a:lstStyle/>
                    <a:p>
                      <a:pPr>
                        <a:spcAft>
                          <a:spcPts val="0"/>
                        </a:spcAft>
                      </a:pPr>
                      <a:r>
                        <a:rPr lang="en-GB" sz="2000" dirty="0" err="1">
                          <a:solidFill>
                            <a:schemeClr val="bg1"/>
                          </a:solidFill>
                          <a:effectLst/>
                          <a:latin typeface="Calibri" charset="0"/>
                          <a:ea typeface="Calibri" charset="0"/>
                          <a:cs typeface="Times New Roman" charset="0"/>
                        </a:rPr>
                        <a:t>Bartella</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smtClean="0">
                          <a:effectLst/>
                          <a:latin typeface="Calibri" charset="0"/>
                          <a:ea typeface="Calibri" charset="0"/>
                          <a:cs typeface="Times New Roman" charset="0"/>
                        </a:rPr>
                        <a:t>??????</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a:effectLst/>
                          <a:latin typeface="Calibri" charset="0"/>
                          <a:ea typeface="Calibri" charset="0"/>
                          <a:cs typeface="Times New Roman" charset="0"/>
                        </a:rPr>
                        <a:t> </a:t>
                      </a:r>
                    </a:p>
                  </a:txBody>
                  <a:tcPr marL="68580" marR="68580" marT="0" marB="0"/>
                </a:tc>
                <a:tc>
                  <a:txBody>
                    <a:bodyPr/>
                    <a:lstStyle/>
                    <a:p>
                      <a:pPr>
                        <a:spcAft>
                          <a:spcPts val="0"/>
                        </a:spcAft>
                      </a:pPr>
                      <a:r>
                        <a:rPr lang="en-GB" sz="1800">
                          <a:effectLst/>
                          <a:latin typeface="Calibri" charset="0"/>
                          <a:ea typeface="Calibri" charset="0"/>
                          <a:cs typeface="Times New Roman" charset="0"/>
                        </a:rPr>
                        <a:t> </a:t>
                      </a:r>
                    </a:p>
                  </a:txBody>
                  <a:tcPr marL="68580" marR="68580" marT="0" marB="0"/>
                </a:tc>
                <a:extLst>
                  <a:ext uri="{0D108BD9-81ED-4DB2-BD59-A6C34878D82A}">
                    <a16:rowId xmlns="" xmlns:a16="http://schemas.microsoft.com/office/drawing/2014/main" val="10003"/>
                  </a:ext>
                </a:extLst>
              </a:tr>
              <a:tr h="455874">
                <a:tc>
                  <a:txBody>
                    <a:bodyPr/>
                    <a:lstStyle/>
                    <a:p>
                      <a:pPr>
                        <a:spcAft>
                          <a:spcPts val="0"/>
                        </a:spcAft>
                      </a:pPr>
                      <a:r>
                        <a:rPr lang="en-GB" sz="2000" dirty="0" err="1">
                          <a:solidFill>
                            <a:schemeClr val="bg1"/>
                          </a:solidFill>
                          <a:effectLst/>
                          <a:latin typeface="Calibri" charset="0"/>
                          <a:ea typeface="Calibri" charset="0"/>
                          <a:cs typeface="Times New Roman" charset="0"/>
                        </a:rPr>
                        <a:t>Hammam</a:t>
                      </a:r>
                      <a:r>
                        <a:rPr lang="en-GB" sz="2000" dirty="0">
                          <a:solidFill>
                            <a:schemeClr val="bg1"/>
                          </a:solidFill>
                          <a:effectLst/>
                          <a:latin typeface="Calibri" charset="0"/>
                          <a:ea typeface="Calibri" charset="0"/>
                          <a:cs typeface="Times New Roman" charset="0"/>
                        </a:rPr>
                        <a:t> al-</a:t>
                      </a:r>
                      <a:r>
                        <a:rPr lang="en-GB" sz="2000" dirty="0" err="1">
                          <a:solidFill>
                            <a:schemeClr val="bg1"/>
                          </a:solidFill>
                          <a:effectLst/>
                          <a:latin typeface="Calibri" charset="0"/>
                          <a:ea typeface="Calibri" charset="0"/>
                          <a:cs typeface="Times New Roman" charset="0"/>
                        </a:rPr>
                        <a:t>Aliel</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smtClean="0">
                          <a:effectLst/>
                          <a:latin typeface="Calibri" charset="0"/>
                          <a:ea typeface="Calibri" charset="0"/>
                          <a:cs typeface="Times New Roman" charset="0"/>
                        </a:rPr>
                        <a:t>UNHCR &amp; MA</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r>
                        <a:rPr lang="en-GB" sz="1800" dirty="0" smtClean="0">
                          <a:effectLst/>
                          <a:latin typeface="Calibri" charset="0"/>
                          <a:ea typeface="Calibri" charset="0"/>
                          <a:cs typeface="Times New Roman" charset="0"/>
                        </a:rPr>
                        <a:t>SCI </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a:effectLst/>
                          <a:latin typeface="Calibri" charset="0"/>
                          <a:ea typeface="Calibri" charset="0"/>
                          <a:cs typeface="Times New Roman" charset="0"/>
                        </a:rPr>
                        <a:t> </a:t>
                      </a:r>
                    </a:p>
                  </a:txBody>
                  <a:tcPr marL="68580" marR="68580" marT="0" marB="0"/>
                </a:tc>
                <a:extLst>
                  <a:ext uri="{0D108BD9-81ED-4DB2-BD59-A6C34878D82A}">
                    <a16:rowId xmlns="" xmlns:a16="http://schemas.microsoft.com/office/drawing/2014/main" val="10004"/>
                  </a:ext>
                </a:extLst>
              </a:tr>
              <a:tr h="408076">
                <a:tc>
                  <a:txBody>
                    <a:bodyPr/>
                    <a:lstStyle/>
                    <a:p>
                      <a:pPr>
                        <a:spcAft>
                          <a:spcPts val="0"/>
                        </a:spcAft>
                      </a:pPr>
                      <a:r>
                        <a:rPr lang="en-GB" sz="2000" dirty="0">
                          <a:solidFill>
                            <a:schemeClr val="bg1"/>
                          </a:solidFill>
                          <a:effectLst/>
                          <a:latin typeface="Calibri" charset="0"/>
                          <a:ea typeface="Calibri" charset="0"/>
                          <a:cs typeface="Times New Roman" charset="0"/>
                        </a:rPr>
                        <a:t>Haj Ali</a:t>
                      </a:r>
                    </a:p>
                  </a:txBody>
                  <a:tcPr marL="68580" marR="68580" marT="0" marB="0"/>
                </a:tc>
                <a:tc>
                  <a:txBody>
                    <a:bodyPr/>
                    <a:lstStyle/>
                    <a:p>
                      <a:pPr>
                        <a:spcAft>
                          <a:spcPts val="0"/>
                        </a:spcAft>
                      </a:pPr>
                      <a:r>
                        <a:rPr lang="en-GB" sz="1800" dirty="0">
                          <a:effectLst/>
                          <a:latin typeface="Calibri" charset="0"/>
                          <a:ea typeface="Calibri" charset="0"/>
                          <a:cs typeface="Times New Roman" charset="0"/>
                        </a:rPr>
                        <a:t>IOM</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err="1">
                          <a:effectLst/>
                          <a:latin typeface="Calibri" charset="0"/>
                          <a:ea typeface="Calibri" charset="0"/>
                          <a:cs typeface="Times New Roman" charset="0"/>
                        </a:rPr>
                        <a:t>MoMD</a:t>
                      </a:r>
                      <a:r>
                        <a:rPr lang="en-GB" sz="1800" dirty="0">
                          <a:effectLst/>
                          <a:latin typeface="Calibri" charset="0"/>
                          <a:ea typeface="Calibri" charset="0"/>
                          <a:cs typeface="Times New Roman" charset="0"/>
                        </a:rPr>
                        <a:t>/IOM</a:t>
                      </a:r>
                    </a:p>
                  </a:txBody>
                  <a:tcPr marL="68580" marR="68580" marT="0" marB="0"/>
                </a:tc>
                <a:extLst>
                  <a:ext uri="{0D108BD9-81ED-4DB2-BD59-A6C34878D82A}">
                    <a16:rowId xmlns="" xmlns:a16="http://schemas.microsoft.com/office/drawing/2014/main" val="10005"/>
                  </a:ext>
                </a:extLst>
              </a:tr>
              <a:tr h="408076">
                <a:tc>
                  <a:txBody>
                    <a:bodyPr/>
                    <a:lstStyle/>
                    <a:p>
                      <a:pPr>
                        <a:spcAft>
                          <a:spcPts val="0"/>
                        </a:spcAft>
                      </a:pPr>
                      <a:r>
                        <a:rPr lang="en-GB" sz="2000" dirty="0" err="1">
                          <a:solidFill>
                            <a:schemeClr val="bg1"/>
                          </a:solidFill>
                          <a:effectLst/>
                          <a:latin typeface="Calibri" charset="0"/>
                          <a:ea typeface="Calibri" charset="0"/>
                          <a:cs typeface="Times New Roman" charset="0"/>
                        </a:rPr>
                        <a:t>Jed’ah</a:t>
                      </a:r>
                      <a:endParaRPr lang="en-GB" sz="2000" dirty="0">
                        <a:solidFill>
                          <a:schemeClr val="bg1"/>
                        </a:solidFill>
                        <a:effectLst/>
                        <a:latin typeface="Calibri" charset="0"/>
                        <a:ea typeface="Calibri" charset="0"/>
                        <a:cs typeface="Times New Roman" charset="0"/>
                      </a:endParaRPr>
                    </a:p>
                  </a:txBody>
                  <a:tcPr marL="68580" marR="68580" marT="0" marB="0"/>
                </a:tc>
                <a:tc>
                  <a:txBody>
                    <a:bodyPr/>
                    <a:lstStyle/>
                    <a:p>
                      <a:pPr>
                        <a:spcAft>
                          <a:spcPts val="0"/>
                        </a:spcAft>
                      </a:pPr>
                      <a:r>
                        <a:rPr lang="en-GB" sz="1800" dirty="0" smtClean="0">
                          <a:effectLst/>
                          <a:latin typeface="Calibri" charset="0"/>
                          <a:ea typeface="Calibri" charset="0"/>
                          <a:cs typeface="Times New Roman" charset="0"/>
                        </a:rPr>
                        <a:t>UNHCR &amp; MA</a:t>
                      </a: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tc>
                <a:tc>
                  <a:txBody>
                    <a:bodyPr/>
                    <a:lstStyle/>
                    <a:p>
                      <a:pPr>
                        <a:spcAft>
                          <a:spcPts val="0"/>
                        </a:spcAft>
                      </a:pPr>
                      <a:endParaRPr lang="en-GB" sz="1800" dirty="0">
                        <a:effectLst/>
                        <a:latin typeface="Calibri" charset="0"/>
                        <a:ea typeface="Calibri" charset="0"/>
                        <a:cs typeface="Times New Roman" charset="0"/>
                      </a:endParaRPr>
                    </a:p>
                  </a:txBody>
                  <a:tcPr marL="68580" marR="68580" marT="0" marB="0"/>
                </a:tc>
                <a:extLst>
                  <a:ext uri="{0D108BD9-81ED-4DB2-BD59-A6C34878D82A}">
                    <a16:rowId xmlns="" xmlns:a16="http://schemas.microsoft.com/office/drawing/2014/main" val="10006"/>
                  </a:ext>
                </a:extLst>
              </a:tr>
              <a:tr h="408076">
                <a:tc>
                  <a:txBody>
                    <a:bodyPr/>
                    <a:lstStyle/>
                    <a:p>
                      <a:pPr>
                        <a:spcAft>
                          <a:spcPts val="0"/>
                        </a:spcAft>
                      </a:pPr>
                      <a:r>
                        <a:rPr lang="en-GB" sz="2000" dirty="0" err="1">
                          <a:solidFill>
                            <a:schemeClr val="bg1"/>
                          </a:solidFill>
                          <a:effectLst/>
                          <a:latin typeface="Calibri" charset="0"/>
                          <a:ea typeface="Calibri" charset="0"/>
                          <a:cs typeface="Times New Roman" charset="0"/>
                        </a:rPr>
                        <a:t>Qayyarah</a:t>
                      </a:r>
                      <a:r>
                        <a:rPr lang="en-GB" sz="2000" dirty="0">
                          <a:solidFill>
                            <a:schemeClr val="bg1"/>
                          </a:solidFill>
                          <a:effectLst/>
                          <a:latin typeface="Calibri" charset="0"/>
                          <a:ea typeface="Calibri" charset="0"/>
                          <a:cs typeface="Times New Roman" charset="0"/>
                        </a:rPr>
                        <a:t> A/strip</a:t>
                      </a:r>
                    </a:p>
                  </a:txBody>
                  <a:tcPr marL="68580" marR="68580" marT="0" marB="0"/>
                </a:tc>
                <a:tc>
                  <a:txBody>
                    <a:bodyPr/>
                    <a:lstStyle/>
                    <a:p>
                      <a:pPr>
                        <a:spcAft>
                          <a:spcPts val="0"/>
                        </a:spcAft>
                      </a:pPr>
                      <a:r>
                        <a:rPr lang="en-GB" sz="1800" dirty="0">
                          <a:effectLst/>
                          <a:latin typeface="Calibri" charset="0"/>
                          <a:ea typeface="Calibri" charset="0"/>
                          <a:cs typeface="Times New Roman" charset="0"/>
                        </a:rPr>
                        <a:t>IOM</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a:effectLst/>
                          <a:latin typeface="Calibri" charset="0"/>
                          <a:ea typeface="Calibri" charset="0"/>
                          <a:cs typeface="Times New Roman" charset="0"/>
                        </a:rPr>
                        <a:t> </a:t>
                      </a:r>
                    </a:p>
                  </a:txBody>
                  <a:tcPr marL="68580" marR="68580" marT="0" marB="0"/>
                </a:tc>
                <a:tc>
                  <a:txBody>
                    <a:bodyPr/>
                    <a:lstStyle/>
                    <a:p>
                      <a:pPr>
                        <a:spcAft>
                          <a:spcPts val="0"/>
                        </a:spcAft>
                      </a:pPr>
                      <a:r>
                        <a:rPr lang="en-GB" sz="1800" dirty="0" err="1">
                          <a:effectLst/>
                          <a:latin typeface="Calibri" charset="0"/>
                          <a:ea typeface="Calibri" charset="0"/>
                          <a:cs typeface="Times New Roman" charset="0"/>
                        </a:rPr>
                        <a:t>MoMD</a:t>
                      </a:r>
                      <a:r>
                        <a:rPr lang="en-GB" sz="1800" dirty="0">
                          <a:effectLst/>
                          <a:latin typeface="Calibri" charset="0"/>
                          <a:ea typeface="Calibri" charset="0"/>
                          <a:cs typeface="Times New Roman" charset="0"/>
                        </a:rPr>
                        <a:t>/IOM</a:t>
                      </a: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181866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27</a:t>
            </a:fld>
            <a:endParaRPr lang="en-GB">
              <a:latin typeface="Calibri"/>
            </a:endParaRPr>
          </a:p>
        </p:txBody>
      </p:sp>
      <p:sp>
        <p:nvSpPr>
          <p:cNvPr id="8" name="Content Placeholder 2"/>
          <p:cNvSpPr>
            <a:spLocks noGrp="1"/>
          </p:cNvSpPr>
          <p:nvPr>
            <p:ph idx="1"/>
          </p:nvPr>
        </p:nvSpPr>
        <p:spPr>
          <a:xfrm>
            <a:off x="125536" y="777923"/>
            <a:ext cx="8892928" cy="3603009"/>
          </a:xfrm>
        </p:spPr>
        <p:txBody>
          <a:bodyPr>
            <a:noAutofit/>
          </a:bodyPr>
          <a:lstStyle/>
          <a:p>
            <a:pPr algn="just"/>
            <a:r>
              <a:rPr lang="en-US" sz="2400" dirty="0" smtClean="0">
                <a:solidFill>
                  <a:schemeClr val="tx1">
                    <a:lumMod val="75000"/>
                    <a:lumOff val="25000"/>
                  </a:schemeClr>
                </a:solidFill>
                <a:latin typeface="Calibri Light" panose="020F0302020204030204" pitchFamily="34" charset="0"/>
              </a:rPr>
              <a:t>Partner Update?</a:t>
            </a:r>
          </a:p>
          <a:p>
            <a:r>
              <a:rPr lang="en-US" sz="2400" dirty="0">
                <a:solidFill>
                  <a:schemeClr val="tx1">
                    <a:lumMod val="75000"/>
                    <a:lumOff val="25000"/>
                  </a:schemeClr>
                </a:solidFill>
                <a:latin typeface="Calibri Light" panose="020F0302020204030204" pitchFamily="34" charset="0"/>
              </a:rPr>
              <a:t>New Publication </a:t>
            </a:r>
            <a:r>
              <a:rPr lang="en-US" sz="2400" dirty="0" smtClean="0">
                <a:solidFill>
                  <a:schemeClr val="tx1">
                    <a:lumMod val="75000"/>
                    <a:lumOff val="25000"/>
                  </a:schemeClr>
                </a:solidFill>
                <a:latin typeface="Calibri Light" panose="020F0302020204030204" pitchFamily="34" charset="0"/>
              </a:rPr>
              <a:t>from IOM - </a:t>
            </a:r>
            <a:r>
              <a:rPr lang="en-US" sz="1600" dirty="0">
                <a:solidFill>
                  <a:schemeClr val="tx1">
                    <a:lumMod val="75000"/>
                    <a:lumOff val="25000"/>
                  </a:schemeClr>
                </a:solidFill>
                <a:latin typeface="Calibri Light" panose="020F0302020204030204" pitchFamily="34" charset="0"/>
                <a:hlinkClick r:id="rId2"/>
              </a:rPr>
              <a:t>http://</a:t>
            </a:r>
            <a:r>
              <a:rPr lang="en-US" sz="1600" dirty="0" smtClean="0">
                <a:solidFill>
                  <a:schemeClr val="tx1">
                    <a:lumMod val="75000"/>
                    <a:lumOff val="25000"/>
                  </a:schemeClr>
                </a:solidFill>
                <a:latin typeface="Calibri Light" panose="020F0302020204030204" pitchFamily="34" charset="0"/>
                <a:hlinkClick r:id="rId2"/>
              </a:rPr>
              <a:t>iomiraq.net/reports/rehabilitating-repairing-and-upgrading-critical-shelters-and-damaged-houses-0</a:t>
            </a:r>
            <a:endParaRPr lang="en-US" sz="1600" dirty="0" smtClean="0">
              <a:solidFill>
                <a:schemeClr val="tx1">
                  <a:lumMod val="75000"/>
                  <a:lumOff val="25000"/>
                </a:schemeClr>
              </a:solidFill>
              <a:latin typeface="Calibri Light" panose="020F0302020204030204" pitchFamily="34" charset="0"/>
            </a:endParaRPr>
          </a:p>
          <a:p>
            <a:pPr algn="just"/>
            <a:r>
              <a:rPr lang="en-US" sz="2400" dirty="0" smtClean="0">
                <a:solidFill>
                  <a:schemeClr val="tx1">
                    <a:lumMod val="75000"/>
                    <a:lumOff val="25000"/>
                  </a:schemeClr>
                </a:solidFill>
                <a:latin typeface="Calibri Light" panose="020F0302020204030204" pitchFamily="34" charset="0"/>
              </a:rPr>
              <a:t>NFIs vs CRIs </a:t>
            </a:r>
          </a:p>
          <a:p>
            <a:pPr marL="0" indent="0" algn="just">
              <a:buNone/>
            </a:pPr>
            <a:r>
              <a:rPr lang="en-US" sz="1600" dirty="0">
                <a:solidFill>
                  <a:schemeClr val="tx1">
                    <a:lumMod val="75000"/>
                    <a:lumOff val="25000"/>
                  </a:schemeClr>
                </a:solidFill>
                <a:latin typeface="Calibri Light" panose="020F0302020204030204" pitchFamily="34" charset="0"/>
                <a:hlinkClick r:id="rId3"/>
              </a:rPr>
              <a:t>https://</a:t>
            </a:r>
            <a:r>
              <a:rPr lang="en-US" sz="1600" dirty="0" smtClean="0">
                <a:solidFill>
                  <a:schemeClr val="tx1">
                    <a:lumMod val="75000"/>
                    <a:lumOff val="25000"/>
                  </a:schemeClr>
                </a:solidFill>
                <a:latin typeface="Calibri Light" panose="020F0302020204030204" pitchFamily="34" charset="0"/>
                <a:hlinkClick r:id="rId3"/>
              </a:rPr>
              <a:t>www.sheltercluster.org/iraq/documents/20170215-nfi-technical-guidance-v11</a:t>
            </a:r>
            <a:endParaRPr lang="en-US" sz="1600" dirty="0" smtClean="0">
              <a:solidFill>
                <a:schemeClr val="tx1">
                  <a:lumMod val="75000"/>
                  <a:lumOff val="25000"/>
                </a:schemeClr>
              </a:solidFill>
              <a:latin typeface="Calibri Light" panose="020F0302020204030204" pitchFamily="34" charset="0"/>
            </a:endParaRPr>
          </a:p>
          <a:p>
            <a:pPr marL="0" indent="0" algn="just">
              <a:buNone/>
            </a:pPr>
            <a:endParaRPr lang="en-US" sz="1600" dirty="0" smtClean="0">
              <a:solidFill>
                <a:schemeClr val="tx1">
                  <a:lumMod val="75000"/>
                  <a:lumOff val="25000"/>
                </a:schemeClr>
              </a:solidFill>
              <a:latin typeface="Calibri Light" panose="020F0302020204030204" pitchFamily="34" charset="0"/>
            </a:endParaRPr>
          </a:p>
          <a:p>
            <a:pPr marL="0" indent="0" algn="just">
              <a:buNone/>
            </a:pPr>
            <a:r>
              <a:rPr lang="en-US" sz="1600" dirty="0">
                <a:solidFill>
                  <a:schemeClr val="tx1">
                    <a:lumMod val="75000"/>
                    <a:lumOff val="25000"/>
                  </a:schemeClr>
                </a:solidFill>
                <a:latin typeface="Calibri Light" panose="020F0302020204030204" pitchFamily="34" charset="0"/>
                <a:hlinkClick r:id="rId4"/>
              </a:rPr>
              <a:t>https://</a:t>
            </a:r>
            <a:r>
              <a:rPr lang="en-US" sz="1600" dirty="0" smtClean="0">
                <a:solidFill>
                  <a:schemeClr val="tx1">
                    <a:lumMod val="75000"/>
                    <a:lumOff val="25000"/>
                  </a:schemeClr>
                </a:solidFill>
                <a:latin typeface="Calibri Light" panose="020F0302020204030204" pitchFamily="34" charset="0"/>
                <a:hlinkClick r:id="rId4"/>
              </a:rPr>
              <a:t>www.sheltercluster.org/sites/default/files/docs/Selecting%20NFIs%20for%20Shelter%202009.pdf</a:t>
            </a:r>
            <a:endParaRPr lang="en-US" sz="1600" dirty="0" smtClean="0">
              <a:solidFill>
                <a:schemeClr val="tx1">
                  <a:lumMod val="75000"/>
                  <a:lumOff val="25000"/>
                </a:schemeClr>
              </a:solidFill>
              <a:latin typeface="Calibri Light" panose="020F0302020204030204" pitchFamily="34" charset="0"/>
            </a:endParaRPr>
          </a:p>
          <a:p>
            <a:pPr marL="0" indent="0" algn="just">
              <a:buNone/>
            </a:pPr>
            <a:endParaRPr lang="en-US" sz="2400" dirty="0" smtClean="0">
              <a:solidFill>
                <a:schemeClr val="tx1">
                  <a:lumMod val="75000"/>
                  <a:lumOff val="25000"/>
                </a:schemeClr>
              </a:solidFill>
              <a:latin typeface="Calibri Light" panose="020F0302020204030204" pitchFamily="34" charset="0"/>
            </a:endParaRPr>
          </a:p>
          <a:p>
            <a:pPr algn="just"/>
            <a:r>
              <a:rPr lang="en-US" sz="2400" dirty="0" smtClean="0">
                <a:solidFill>
                  <a:schemeClr val="tx1">
                    <a:lumMod val="75000"/>
                    <a:lumOff val="25000"/>
                  </a:schemeClr>
                </a:solidFill>
                <a:latin typeface="Calibri Light" panose="020F0302020204030204" pitchFamily="34" charset="0"/>
              </a:rPr>
              <a:t>Next </a:t>
            </a:r>
            <a:r>
              <a:rPr lang="en-US" sz="2400" dirty="0">
                <a:solidFill>
                  <a:schemeClr val="tx1">
                    <a:lumMod val="75000"/>
                    <a:lumOff val="25000"/>
                  </a:schemeClr>
                </a:solidFill>
                <a:latin typeface="Calibri Light" panose="020F0302020204030204" pitchFamily="34" charset="0"/>
              </a:rPr>
              <a:t>meeting will be Wednesday 15</a:t>
            </a:r>
            <a:r>
              <a:rPr lang="en-US" sz="2400" baseline="30000" dirty="0">
                <a:solidFill>
                  <a:schemeClr val="tx1">
                    <a:lumMod val="75000"/>
                    <a:lumOff val="25000"/>
                  </a:schemeClr>
                </a:solidFill>
                <a:latin typeface="Calibri Light" panose="020F0302020204030204" pitchFamily="34" charset="0"/>
              </a:rPr>
              <a:t>th</a:t>
            </a:r>
            <a:r>
              <a:rPr lang="en-US" sz="2400" dirty="0">
                <a:solidFill>
                  <a:schemeClr val="tx1">
                    <a:lumMod val="75000"/>
                    <a:lumOff val="25000"/>
                  </a:schemeClr>
                </a:solidFill>
                <a:latin typeface="Calibri Light" panose="020F0302020204030204" pitchFamily="34" charset="0"/>
              </a:rPr>
              <a:t> March, 11:00am </a:t>
            </a:r>
            <a:r>
              <a:rPr lang="en-US" sz="2400" dirty="0">
                <a:solidFill>
                  <a:srgbClr val="FF0000"/>
                </a:solidFill>
                <a:latin typeface="Calibri Light" panose="020F0302020204030204" pitchFamily="34" charset="0"/>
              </a:rPr>
              <a:t>at NCCI</a:t>
            </a:r>
            <a:endParaRPr lang="en-US" sz="2400" dirty="0">
              <a:solidFill>
                <a:schemeClr val="tx1">
                  <a:lumMod val="75000"/>
                  <a:lumOff val="25000"/>
                </a:schemeClr>
              </a:solidFill>
              <a:latin typeface="Calibri Light" panose="020F0302020204030204" pitchFamily="34" charset="0"/>
            </a:endParaRPr>
          </a:p>
        </p:txBody>
      </p:sp>
      <p:sp>
        <p:nvSpPr>
          <p:cNvPr id="7" name="Rectangle 6"/>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5"/>
              </a:rPr>
              <a:t>http://sheltercluster.org/response/iraq</a:t>
            </a:r>
            <a:r>
              <a:rPr lang="en-US" sz="1500" dirty="0">
                <a:latin typeface="Calibri Light" panose="020F0302020204030204" pitchFamily="34" charset="0"/>
              </a:rPr>
              <a:t> </a:t>
            </a:r>
          </a:p>
        </p:txBody>
      </p:sp>
      <p:sp>
        <p:nvSpPr>
          <p:cNvPr id="9" name="Title 1"/>
          <p:cNvSpPr txBox="1">
            <a:spLocks/>
          </p:cNvSpPr>
          <p:nvPr/>
        </p:nvSpPr>
        <p:spPr>
          <a:xfrm>
            <a:off x="443883" y="245526"/>
            <a:ext cx="8242918"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US" sz="2400" b="0" dirty="0" smtClean="0">
                <a:latin typeface="Calibri Light" panose="020F0302020204030204" pitchFamily="34" charset="0"/>
              </a:rPr>
              <a:t>6.</a:t>
            </a:r>
            <a:r>
              <a:rPr lang="en-US" sz="2400" b="0" dirty="0">
                <a:latin typeface="Calibri Light" panose="020F0302020204030204" pitchFamily="34" charset="0"/>
              </a:rPr>
              <a:t>	</a:t>
            </a:r>
            <a:r>
              <a:rPr lang="en-US" sz="2400" b="0" dirty="0">
                <a:solidFill>
                  <a:srgbClr val="0070C0"/>
                </a:solidFill>
                <a:latin typeface="Calibri Light" panose="020F0302020204030204" pitchFamily="34" charset="0"/>
              </a:rPr>
              <a:t>AOB</a:t>
            </a:r>
            <a:r>
              <a:rPr lang="en-US" sz="2400" b="0" dirty="0">
                <a:latin typeface="Calibri Light" panose="020F0302020204030204" pitchFamily="34" charset="0"/>
              </a:rPr>
              <a:t> </a:t>
            </a:r>
            <a:endParaRPr lang="en-US" sz="2400" b="0" dirty="0">
              <a:solidFill>
                <a:srgbClr val="0070C0"/>
              </a:solidFill>
              <a:latin typeface="Calibri Light" panose="020F0302020204030204" pitchFamily="34" charset="0"/>
              <a:cs typeface="Arial" panose="020B0604020202020204" pitchFamily="34" charset="0"/>
            </a:endParaRPr>
          </a:p>
        </p:txBody>
      </p:sp>
    </p:spTree>
    <p:extLst>
      <p:ext uri="{BB962C8B-B14F-4D97-AF65-F5344CB8AC3E}">
        <p14:creationId xmlns:p14="http://schemas.microsoft.com/office/powerpoint/2010/main" val="165506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3</a:t>
            </a:fld>
            <a:endParaRPr lang="en-GB" dirty="0">
              <a:solidFill>
                <a:srgbClr val="7F1416"/>
              </a:solidFill>
            </a:endParaRPr>
          </a:p>
        </p:txBody>
      </p:sp>
      <p:sp>
        <p:nvSpPr>
          <p:cNvPr id="2" name="Rectangle 1"/>
          <p:cNvSpPr/>
          <p:nvPr/>
        </p:nvSpPr>
        <p:spPr>
          <a:xfrm>
            <a:off x="3043650" y="4757648"/>
            <a:ext cx="6061167" cy="323165"/>
          </a:xfrm>
          <a:prstGeom prst="rect">
            <a:avLst/>
          </a:prstGeom>
        </p:spPr>
        <p:txBody>
          <a:bodyPr wrap="square">
            <a:spAutoFit/>
          </a:bodyPr>
          <a:lstStyle/>
          <a:p>
            <a:r>
              <a:rPr lang="en-US" sz="1500" dirty="0">
                <a:latin typeface="Calibri Light" panose="020F0302020204030204" pitchFamily="34" charset="0"/>
                <a:hlinkClick r:id="rId3"/>
              </a:rPr>
              <a:t>http://sheltercluster.org/response/iraq</a:t>
            </a:r>
            <a:r>
              <a:rPr lang="en-US" sz="1500" dirty="0">
                <a:latin typeface="Calibri Light" panose="020F0302020204030204" pitchFamily="34" charset="0"/>
              </a:rPr>
              <a:t> </a:t>
            </a:r>
          </a:p>
        </p:txBody>
      </p:sp>
      <p:sp>
        <p:nvSpPr>
          <p:cNvPr id="7" name="Content Placeholder 6"/>
          <p:cNvSpPr txBox="1">
            <a:spLocks/>
          </p:cNvSpPr>
          <p:nvPr/>
        </p:nvSpPr>
        <p:spPr>
          <a:xfrm>
            <a:off x="225631" y="754460"/>
            <a:ext cx="8879185" cy="3858643"/>
          </a:xfrm>
          <a:prstGeom prst="rect">
            <a:avLst/>
          </a:prstGeom>
        </p:spPr>
        <p:txBody>
          <a:bodyPr>
            <a:noAutofit/>
          </a:bodyPr>
          <a:lst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
            </a:pPr>
            <a:r>
              <a:rPr lang="en-US" sz="1600" dirty="0">
                <a:latin typeface="Calibri Light" panose="020F0302020204030204" pitchFamily="34" charset="0"/>
              </a:rPr>
              <a:t>2017 HRP Reporting </a:t>
            </a:r>
            <a:r>
              <a:rPr lang="en-US" sz="1600" dirty="0" smtClean="0">
                <a:latin typeface="Calibri Light" panose="020F0302020204030204" pitchFamily="34" charset="0"/>
              </a:rPr>
              <a:t>– Activity Info &amp; Cluster contributions to the Inter cluster dashboard &amp; Operational Presence.</a:t>
            </a:r>
          </a:p>
          <a:p>
            <a:pPr marL="0" lvl="1" indent="0">
              <a:buNone/>
            </a:pPr>
            <a:endParaRPr lang="en-US" sz="1600" dirty="0" smtClean="0">
              <a:latin typeface="Calibri Light" panose="020F0302020204030204" pitchFamily="34" charset="0"/>
            </a:endParaRPr>
          </a:p>
          <a:p>
            <a:pPr lvl="1">
              <a:buFont typeface="Arial" panose="020B0604020202020204" pitchFamily="34" charset="0"/>
              <a:buChar char="•"/>
            </a:pPr>
            <a:r>
              <a:rPr lang="en-US" sz="2000" dirty="0">
                <a:solidFill>
                  <a:schemeClr val="accent2">
                    <a:lumMod val="50000"/>
                  </a:schemeClr>
                </a:solidFill>
                <a:latin typeface="Calibri Light" panose="020F0302020204030204" pitchFamily="34" charset="0"/>
              </a:rPr>
              <a:t>2017:  IRAQ Shelter &amp; NFI Cluster</a:t>
            </a:r>
            <a:r>
              <a:rPr lang="en-US" sz="1600" dirty="0">
                <a:latin typeface="Calibri Light" panose="020F0302020204030204" pitchFamily="34" charset="0"/>
              </a:rPr>
              <a:t> : this is the name of Shelter and NFI Cluster database in Activity </a:t>
            </a:r>
            <a:r>
              <a:rPr lang="en-US" sz="1600" dirty="0" smtClean="0">
                <a:latin typeface="Calibri Light" panose="020F0302020204030204" pitchFamily="34" charset="0"/>
              </a:rPr>
              <a:t>Info. </a:t>
            </a:r>
          </a:p>
          <a:p>
            <a:pPr marL="457200" lvl="1" indent="0">
              <a:buNone/>
            </a:pPr>
            <a:endParaRPr lang="en-US" sz="1600" dirty="0">
              <a:latin typeface="Calibri Light" panose="020F0302020204030204" pitchFamily="34" charset="0"/>
            </a:endParaRPr>
          </a:p>
          <a:p>
            <a:pPr lvl="1">
              <a:buFont typeface="Arial" panose="020B0604020202020204" pitchFamily="34" charset="0"/>
              <a:buChar char="•"/>
            </a:pPr>
            <a:r>
              <a:rPr lang="en-US" sz="1600" dirty="0" smtClean="0">
                <a:latin typeface="Calibri Light" panose="020F0302020204030204" pitchFamily="34" charset="0"/>
              </a:rPr>
              <a:t>2017 Cluster contributions : in terms of coverage (achievements &amp; operational presence) should be coming from Activity Info.</a:t>
            </a:r>
            <a:endParaRPr lang="en-US" sz="1600" dirty="0">
              <a:latin typeface="Calibri Light" panose="020F0302020204030204" pitchFamily="34" charset="0"/>
            </a:endParaRPr>
          </a:p>
          <a:p>
            <a:pPr marL="457200" lvl="1" indent="0">
              <a:buNone/>
            </a:pPr>
            <a:endParaRPr lang="en-US" sz="1600" dirty="0">
              <a:latin typeface="Calibri Light" panose="020F0302020204030204" pitchFamily="34" charset="0"/>
            </a:endParaRPr>
          </a:p>
          <a:p>
            <a:pPr lvl="1">
              <a:buFont typeface="Arial" panose="020B0604020202020204" pitchFamily="34" charset="0"/>
              <a:buChar char="•"/>
            </a:pPr>
            <a:r>
              <a:rPr lang="en-US" sz="1600" dirty="0" smtClean="0">
                <a:latin typeface="Calibri Light" panose="020F0302020204030204" pitchFamily="34" charset="0"/>
              </a:rPr>
              <a:t>As no </a:t>
            </a:r>
            <a:r>
              <a:rPr lang="en-US" sz="1600" dirty="0">
                <a:latin typeface="Calibri Light" panose="020F0302020204030204" pitchFamily="34" charset="0"/>
              </a:rPr>
              <a:t>4W matrix </a:t>
            </a:r>
            <a:r>
              <a:rPr lang="en-US" sz="1600" dirty="0" smtClean="0">
                <a:latin typeface="Calibri Light" panose="020F0302020204030204" pitchFamily="34" charset="0"/>
              </a:rPr>
              <a:t>been developed </a:t>
            </a:r>
            <a:r>
              <a:rPr lang="en-US" sz="1600" dirty="0">
                <a:latin typeface="Calibri Light" panose="020F0302020204030204" pitchFamily="34" charset="0"/>
              </a:rPr>
              <a:t>in 2017 </a:t>
            </a:r>
            <a:r>
              <a:rPr lang="en-US" sz="1600" dirty="0" smtClean="0">
                <a:latin typeface="Calibri Light" panose="020F0302020204030204" pitchFamily="34" charset="0"/>
              </a:rPr>
              <a:t>how partners can have access to the overall cluster data? </a:t>
            </a:r>
            <a:r>
              <a:rPr lang="en-US" sz="1600" dirty="0">
                <a:latin typeface="Calibri Light" panose="020F0302020204030204" pitchFamily="34" charset="0"/>
              </a:rPr>
              <a:t> </a:t>
            </a:r>
            <a:r>
              <a:rPr lang="en-US" sz="1600" dirty="0" smtClean="0">
                <a:latin typeface="Calibri Light" panose="020F0302020204030204" pitchFamily="34" charset="0"/>
              </a:rPr>
              <a:t>Extract data from AI.</a:t>
            </a:r>
            <a:endParaRPr lang="en-US" sz="1600" dirty="0">
              <a:latin typeface="Calibri Light" panose="020F0302020204030204" pitchFamily="34" charset="0"/>
            </a:endParaRPr>
          </a:p>
          <a:p>
            <a:pPr marL="0" indent="0">
              <a:buNone/>
            </a:pPr>
            <a:endParaRPr lang="en-GB" sz="1600" dirty="0">
              <a:latin typeface="Calibri Light" panose="020F0302020204030204" pitchFamily="34" charset="0"/>
            </a:endParaRPr>
          </a:p>
        </p:txBody>
      </p:sp>
      <p:sp>
        <p:nvSpPr>
          <p:cNvPr id="8" name="Title 1"/>
          <p:cNvSpPr txBox="1">
            <a:spLocks/>
          </p:cNvSpPr>
          <p:nvPr/>
        </p:nvSpPr>
        <p:spPr>
          <a:xfrm>
            <a:off x="457200" y="146912"/>
            <a:ext cx="8118629"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GB" sz="2400" b="0" dirty="0" smtClean="0">
                <a:solidFill>
                  <a:schemeClr val="tx2">
                    <a:lumMod val="90000"/>
                    <a:lumOff val="10000"/>
                  </a:schemeClr>
                </a:solidFill>
                <a:latin typeface="Calibri Light" panose="020F0302020204030204" pitchFamily="34" charset="0"/>
              </a:rPr>
              <a:t>2.</a:t>
            </a:r>
            <a:r>
              <a:rPr lang="en-GB" sz="2000" b="0" dirty="0">
                <a:solidFill>
                  <a:schemeClr val="tx2">
                    <a:lumMod val="90000"/>
                    <a:lumOff val="10000"/>
                  </a:schemeClr>
                </a:solidFill>
                <a:latin typeface="Calibri Light" panose="020F0302020204030204" pitchFamily="34" charset="0"/>
              </a:rPr>
              <a:t>	</a:t>
            </a:r>
            <a:r>
              <a:rPr lang="en-GB" sz="2400" b="0" dirty="0">
                <a:solidFill>
                  <a:schemeClr val="tx2">
                    <a:lumMod val="90000"/>
                    <a:lumOff val="10000"/>
                  </a:schemeClr>
                </a:solidFill>
                <a:latin typeface="Calibri Light" panose="020F0302020204030204" pitchFamily="34" charset="0"/>
              </a:rPr>
              <a:t>Information Management Update</a:t>
            </a:r>
            <a:endParaRPr lang="en-US" sz="2400" b="0" dirty="0">
              <a:solidFill>
                <a:schemeClr val="tx2">
                  <a:lumMod val="90000"/>
                  <a:lumOff val="10000"/>
                </a:schemeClr>
              </a:solidFill>
              <a:latin typeface="Calibri Light" panose="020F0302020204030204" pitchFamily="34" charset="0"/>
            </a:endParaRPr>
          </a:p>
        </p:txBody>
      </p:sp>
    </p:spTree>
    <p:extLst>
      <p:ext uri="{BB962C8B-B14F-4D97-AF65-F5344CB8AC3E}">
        <p14:creationId xmlns:p14="http://schemas.microsoft.com/office/powerpoint/2010/main" val="2385733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4</a:t>
            </a:fld>
            <a:endParaRPr lang="en-GB" dirty="0">
              <a:solidFill>
                <a:srgbClr val="7F1416"/>
              </a:solidFill>
            </a:endParaRPr>
          </a:p>
        </p:txBody>
      </p:sp>
      <p:sp>
        <p:nvSpPr>
          <p:cNvPr id="2" name="Rectangle 1"/>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sp>
        <p:nvSpPr>
          <p:cNvPr id="3" name="Rectangle 2"/>
          <p:cNvSpPr/>
          <p:nvPr/>
        </p:nvSpPr>
        <p:spPr>
          <a:xfrm>
            <a:off x="7295" y="1112398"/>
            <a:ext cx="9089409" cy="430887"/>
          </a:xfrm>
          <a:prstGeom prst="rect">
            <a:avLst/>
          </a:prstGeom>
        </p:spPr>
        <p:txBody>
          <a:bodyPr wrap="square">
            <a:spAutoFit/>
          </a:bodyPr>
          <a:lstStyle/>
          <a:p>
            <a:pPr algn="ctr"/>
            <a:r>
              <a:rPr lang="en-US" sz="2200" dirty="0" smtClean="0">
                <a:solidFill>
                  <a:srgbClr val="0070C0"/>
                </a:solidFill>
                <a:latin typeface="Calibri Light" panose="020F0302020204030204" pitchFamily="34" charset="0"/>
                <a:ea typeface="Verdana" pitchFamily="34" charset="0"/>
                <a:cs typeface="Verdana" pitchFamily="34" charset="0"/>
              </a:rPr>
              <a:t>2017 Shelter </a:t>
            </a:r>
            <a:r>
              <a:rPr lang="en-US" sz="2200" dirty="0">
                <a:solidFill>
                  <a:srgbClr val="0070C0"/>
                </a:solidFill>
                <a:latin typeface="Calibri Light" panose="020F0302020204030204" pitchFamily="34" charset="0"/>
                <a:ea typeface="Verdana" pitchFamily="34" charset="0"/>
                <a:cs typeface="Verdana" pitchFamily="34" charset="0"/>
              </a:rPr>
              <a:t>&amp; </a:t>
            </a:r>
            <a:r>
              <a:rPr lang="en-US" sz="2200" dirty="0" smtClean="0">
                <a:solidFill>
                  <a:srgbClr val="0070C0"/>
                </a:solidFill>
                <a:latin typeface="Calibri Light" panose="020F0302020204030204" pitchFamily="34" charset="0"/>
                <a:ea typeface="Verdana" pitchFamily="34" charset="0"/>
                <a:cs typeface="Verdana" pitchFamily="34" charset="0"/>
              </a:rPr>
              <a:t>NFI Cluster</a:t>
            </a:r>
          </a:p>
        </p:txBody>
      </p:sp>
      <p:pic>
        <p:nvPicPr>
          <p:cNvPr id="6" name="Picture 2" descr="C:\Users\UNHCRuser\Desktop\AI\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86739"/>
            <a:ext cx="1752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8300" y="1681148"/>
            <a:ext cx="8407400" cy="1477328"/>
          </a:xfrm>
          <a:prstGeom prst="rect">
            <a:avLst/>
          </a:prstGeom>
          <a:noFill/>
        </p:spPr>
        <p:txBody>
          <a:bodyPr wrap="square">
            <a:spAutoFit/>
          </a:bodyPr>
          <a:lstStyle/>
          <a:p>
            <a:pPr>
              <a:defRPr/>
            </a:pPr>
            <a:r>
              <a:rPr lang="en-US" sz="2400" dirty="0" smtClean="0">
                <a:solidFill>
                  <a:srgbClr val="0070C0"/>
                </a:solidFill>
                <a:latin typeface="Calibri Light" panose="020F0302020204030204" pitchFamily="34" charset="0"/>
                <a:ea typeface="Verdana" pitchFamily="34" charset="0"/>
                <a:cs typeface="Verdana" pitchFamily="34" charset="0"/>
              </a:rPr>
              <a:t>How to extract data from </a:t>
            </a:r>
            <a:r>
              <a:rPr lang="en-US" sz="6600" dirty="0" smtClean="0">
                <a:solidFill>
                  <a:srgbClr val="0070C0"/>
                </a:solidFill>
              </a:rPr>
              <a:t>ActivityInfo</a:t>
            </a:r>
          </a:p>
          <a:p>
            <a:pPr>
              <a:defRPr/>
            </a:pPr>
            <a:r>
              <a:rPr lang="en-US" sz="2400" dirty="0" smtClean="0">
                <a:solidFill>
                  <a:srgbClr val="0070C0"/>
                </a:solidFill>
                <a:latin typeface="Calibri Light" panose="020F0302020204030204" pitchFamily="34" charset="0"/>
                <a:ea typeface="Verdana" pitchFamily="34" charset="0"/>
                <a:cs typeface="Verdana" pitchFamily="34" charset="0"/>
              </a:rPr>
              <a:t>once </a:t>
            </a:r>
            <a:r>
              <a:rPr lang="en-US" sz="2400" dirty="0">
                <a:solidFill>
                  <a:srgbClr val="0070C0"/>
                </a:solidFill>
                <a:latin typeface="Calibri Light" panose="020F0302020204030204" pitchFamily="34" charset="0"/>
                <a:ea typeface="Verdana" pitchFamily="34" charset="0"/>
                <a:cs typeface="Verdana" pitchFamily="34" charset="0"/>
              </a:rPr>
              <a:t>you’ve logged </a:t>
            </a:r>
            <a:r>
              <a:rPr lang="en-US" sz="2400" dirty="0" smtClean="0">
                <a:solidFill>
                  <a:srgbClr val="0070C0"/>
                </a:solidFill>
                <a:latin typeface="Calibri Light" panose="020F0302020204030204" pitchFamily="34" charset="0"/>
                <a:ea typeface="Verdana" pitchFamily="34" charset="0"/>
                <a:cs typeface="Verdana" pitchFamily="34" charset="0"/>
              </a:rPr>
              <a:t>in..</a:t>
            </a:r>
            <a:endParaRPr lang="en-US" sz="2400" dirty="0">
              <a:solidFill>
                <a:srgbClr val="0070C0"/>
              </a:solidFill>
              <a:latin typeface="Calibri Light" panose="020F0302020204030204" pitchFamily="34" charset="0"/>
              <a:ea typeface="Verdana" pitchFamily="34" charset="0"/>
              <a:cs typeface="Verdana" pitchFamily="34" charset="0"/>
            </a:endParaRPr>
          </a:p>
        </p:txBody>
      </p:sp>
      <p:sp>
        <p:nvSpPr>
          <p:cNvPr id="8" name="Title 1"/>
          <p:cNvSpPr txBox="1">
            <a:spLocks/>
          </p:cNvSpPr>
          <p:nvPr/>
        </p:nvSpPr>
        <p:spPr>
          <a:xfrm>
            <a:off x="457200" y="146912"/>
            <a:ext cx="8118629" cy="3648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GB" sz="2400" b="0" dirty="0" smtClean="0">
                <a:solidFill>
                  <a:schemeClr val="tx2">
                    <a:lumMod val="90000"/>
                    <a:lumOff val="10000"/>
                  </a:schemeClr>
                </a:solidFill>
                <a:latin typeface="Calibri Light" panose="020F0302020204030204" pitchFamily="34" charset="0"/>
              </a:rPr>
              <a:t>2.</a:t>
            </a:r>
            <a:r>
              <a:rPr lang="en-GB" sz="2000" b="0" dirty="0">
                <a:solidFill>
                  <a:schemeClr val="tx2">
                    <a:lumMod val="90000"/>
                    <a:lumOff val="10000"/>
                  </a:schemeClr>
                </a:solidFill>
                <a:latin typeface="Calibri Light" panose="020F0302020204030204" pitchFamily="34" charset="0"/>
              </a:rPr>
              <a:t>	</a:t>
            </a:r>
            <a:r>
              <a:rPr lang="en-GB" sz="2400" b="0" dirty="0">
                <a:solidFill>
                  <a:schemeClr val="tx2">
                    <a:lumMod val="90000"/>
                    <a:lumOff val="10000"/>
                  </a:schemeClr>
                </a:solidFill>
                <a:latin typeface="Calibri Light" panose="020F0302020204030204" pitchFamily="34" charset="0"/>
              </a:rPr>
              <a:t>Information Management Update</a:t>
            </a:r>
            <a:endParaRPr lang="en-US" sz="2400" b="0" dirty="0">
              <a:solidFill>
                <a:schemeClr val="tx2">
                  <a:lumMod val="90000"/>
                  <a:lumOff val="10000"/>
                </a:schemeClr>
              </a:solidFill>
              <a:latin typeface="Calibri Light" panose="020F0302020204030204" pitchFamily="34" charset="0"/>
            </a:endParaRPr>
          </a:p>
        </p:txBody>
      </p:sp>
    </p:spTree>
    <p:extLst>
      <p:ext uri="{BB962C8B-B14F-4D97-AF65-F5344CB8AC3E}">
        <p14:creationId xmlns:p14="http://schemas.microsoft.com/office/powerpoint/2010/main" val="2939746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2F7C0B63-5F5C-DF46-A703-F9FE24BAC747}" type="slidenum">
              <a:rPr lang="en-GB">
                <a:solidFill>
                  <a:srgbClr val="7F1416"/>
                </a:solidFill>
              </a:rPr>
              <a:pPr eaLnBrk="1" hangingPunct="1"/>
              <a:t>5</a:t>
            </a:fld>
            <a:endParaRPr lang="en-GB" dirty="0">
              <a:solidFill>
                <a:srgbClr val="7F1416"/>
              </a:solidFill>
            </a:endParaRPr>
          </a:p>
        </p:txBody>
      </p:sp>
      <p:sp>
        <p:nvSpPr>
          <p:cNvPr id="2" name="Rectangle 1"/>
          <p:cNvSpPr/>
          <p:nvPr/>
        </p:nvSpPr>
        <p:spPr>
          <a:xfrm>
            <a:off x="3043654" y="4757650"/>
            <a:ext cx="6061167" cy="323165"/>
          </a:xfrm>
          <a:prstGeom prst="rect">
            <a:avLst/>
          </a:prstGeom>
        </p:spPr>
        <p:txBody>
          <a:bodyPr wrap="square">
            <a:spAutoFit/>
          </a:bodyPr>
          <a:lstStyle/>
          <a:p>
            <a:r>
              <a:rPr lang="en-US" sz="1500" dirty="0">
                <a:latin typeface="Calibri Light" panose="020F0302020204030204" pitchFamily="34" charset="0"/>
                <a:hlinkClick r:id="rId3"/>
              </a:rPr>
              <a:t>http://</a:t>
            </a:r>
            <a:r>
              <a:rPr lang="en-US" sz="1500" dirty="0" smtClean="0">
                <a:latin typeface="Calibri Light" panose="020F0302020204030204" pitchFamily="34" charset="0"/>
                <a:hlinkClick r:id="rId3"/>
              </a:rPr>
              <a:t>sheltercluster.org/response/iraq</a:t>
            </a:r>
            <a:r>
              <a:rPr lang="en-US" sz="1500" dirty="0" smtClean="0">
                <a:latin typeface="Calibri Light" panose="020F0302020204030204" pitchFamily="34" charset="0"/>
              </a:rPr>
              <a:t> </a:t>
            </a:r>
            <a:endParaRPr lang="en-US" sz="1500" dirty="0">
              <a:latin typeface="Calibri Light" panose="020F0302020204030204" pitchFamily="34" charset="0"/>
            </a:endParaRPr>
          </a:p>
        </p:txBody>
      </p:sp>
      <p:pic>
        <p:nvPicPr>
          <p:cNvPr id="6" name="Picture 2" descr="C:\Users\UNHCRuser\Desktop\AI\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7475"/>
            <a:ext cx="1752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2888" y="104223"/>
            <a:ext cx="9045185" cy="4931661"/>
            <a:chOff x="79514" y="104223"/>
            <a:chExt cx="9045185" cy="4931661"/>
          </a:xfrm>
        </p:grpSpPr>
        <p:pic>
          <p:nvPicPr>
            <p:cNvPr id="1026" name="Picture 2" descr="C:\Users\mtia\Documents\20160131 Shelter Cluster IMO\11_Information Management Working Group\ActivityInfo\2017_AI_Indicators &amp; PPT\Extract the data from 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6" y="104223"/>
              <a:ext cx="7172063" cy="49316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9514" y="790585"/>
              <a:ext cx="1800236" cy="2400657"/>
            </a:xfrm>
            <a:prstGeom prst="rect">
              <a:avLst/>
            </a:prstGeom>
            <a:noFill/>
          </p:spPr>
          <p:txBody>
            <a:bodyPr wrap="square">
              <a:spAutoFit/>
            </a:bodyPr>
            <a:lstStyle/>
            <a:p>
              <a:pPr algn="just">
                <a:defRPr/>
              </a:pPr>
              <a:r>
                <a:rPr lang="en-US" sz="1000" dirty="0" smtClean="0">
                  <a:solidFill>
                    <a:srgbClr val="C00000"/>
                  </a:solidFill>
                  <a:latin typeface="Calibri Light" panose="020F0302020204030204" pitchFamily="34" charset="0"/>
                </a:rPr>
                <a:t>How to extract data from Activity Info once you’ve logged in :</a:t>
              </a:r>
            </a:p>
            <a:p>
              <a:pPr algn="just">
                <a:defRPr/>
              </a:pPr>
              <a:endParaRPr lang="en-US" sz="1000" dirty="0" smtClean="0">
                <a:solidFill>
                  <a:srgbClr val="C00000"/>
                </a:solidFill>
                <a:latin typeface="Calibri Light" panose="020F0302020204030204" pitchFamily="34" charset="0"/>
              </a:endParaRPr>
            </a:p>
            <a:p>
              <a:pPr algn="just">
                <a:defRPr/>
              </a:pPr>
              <a:endParaRPr lang="en-US" sz="1000" dirty="0">
                <a:solidFill>
                  <a:srgbClr val="C00000"/>
                </a:solidFill>
                <a:latin typeface="Calibri Light" panose="020F0302020204030204" pitchFamily="34" charset="0"/>
              </a:endParaRPr>
            </a:p>
            <a:p>
              <a:pPr algn="just">
                <a:defRPr/>
              </a:pPr>
              <a:endParaRPr lang="en-US" sz="1000" dirty="0">
                <a:solidFill>
                  <a:srgbClr val="0070C0"/>
                </a:solidFill>
                <a:latin typeface="Calibri Light" panose="020F0302020204030204" pitchFamily="34" charset="0"/>
              </a:endParaRPr>
            </a:p>
            <a:p>
              <a:pPr marL="228600" indent="-228600" algn="just">
                <a:buFont typeface="+mj-lt"/>
                <a:buAutoNum type="arabicPeriod"/>
                <a:defRPr/>
              </a:pPr>
              <a:r>
                <a:rPr lang="en-US" sz="1000" dirty="0" smtClean="0">
                  <a:solidFill>
                    <a:srgbClr val="0070C0"/>
                  </a:solidFill>
                  <a:latin typeface="Calibri Light" panose="020F0302020204030204" pitchFamily="34" charset="0"/>
                </a:rPr>
                <a:t>Click on Data Entry</a:t>
              </a:r>
            </a:p>
            <a:p>
              <a:pPr marL="228600" indent="-228600" algn="just">
                <a:buFont typeface="+mj-lt"/>
                <a:buAutoNum type="arabicPeriod"/>
                <a:defRPr/>
              </a:pPr>
              <a:endParaRPr lang="en-US" sz="1000" dirty="0" smtClean="0">
                <a:solidFill>
                  <a:srgbClr val="0070C0"/>
                </a:solidFill>
                <a:latin typeface="Calibri Light" panose="020F0302020204030204" pitchFamily="34" charset="0"/>
              </a:endParaRPr>
            </a:p>
            <a:p>
              <a:pPr marL="228600" indent="-228600" algn="just">
                <a:buFont typeface="+mj-lt"/>
                <a:buAutoNum type="arabicPeriod"/>
                <a:defRPr/>
              </a:pPr>
              <a:endParaRPr lang="en-US" sz="1000" dirty="0" smtClean="0">
                <a:solidFill>
                  <a:srgbClr val="0070C0"/>
                </a:solidFill>
                <a:latin typeface="Calibri Light" panose="020F0302020204030204" pitchFamily="34" charset="0"/>
              </a:endParaRPr>
            </a:p>
            <a:p>
              <a:pPr marL="228600" indent="-228600" algn="just">
                <a:buFont typeface="+mj-lt"/>
                <a:buAutoNum type="arabicPeriod"/>
                <a:defRPr/>
              </a:pPr>
              <a:r>
                <a:rPr lang="en-US" sz="1000" dirty="0" smtClean="0">
                  <a:solidFill>
                    <a:srgbClr val="0070C0"/>
                  </a:solidFill>
                  <a:latin typeface="Calibri Light" panose="020F0302020204030204" pitchFamily="34" charset="0"/>
                </a:rPr>
                <a:t>Select the database or the Form</a:t>
              </a:r>
            </a:p>
            <a:p>
              <a:pPr marL="228600" indent="-228600" algn="just">
                <a:buFont typeface="+mj-lt"/>
                <a:buAutoNum type="arabicPeriod"/>
                <a:defRPr/>
              </a:pPr>
              <a:endParaRPr lang="en-US" sz="1000" dirty="0" smtClean="0">
                <a:solidFill>
                  <a:srgbClr val="0070C0"/>
                </a:solidFill>
                <a:latin typeface="Calibri Light" panose="020F0302020204030204" pitchFamily="34" charset="0"/>
              </a:endParaRPr>
            </a:p>
            <a:p>
              <a:pPr marL="228600" indent="-228600" algn="just">
                <a:buFont typeface="+mj-lt"/>
                <a:buAutoNum type="arabicPeriod"/>
                <a:defRPr/>
              </a:pPr>
              <a:endParaRPr lang="en-US" sz="1000" dirty="0" smtClean="0">
                <a:solidFill>
                  <a:srgbClr val="0070C0"/>
                </a:solidFill>
                <a:latin typeface="Calibri Light" panose="020F0302020204030204" pitchFamily="34" charset="0"/>
              </a:endParaRPr>
            </a:p>
            <a:p>
              <a:pPr marL="228600" indent="-228600" algn="just">
                <a:buFont typeface="+mj-lt"/>
                <a:buAutoNum type="arabicPeriod"/>
                <a:defRPr/>
              </a:pPr>
              <a:r>
                <a:rPr lang="en-US" sz="1000" dirty="0" smtClean="0">
                  <a:solidFill>
                    <a:srgbClr val="0070C0"/>
                  </a:solidFill>
                  <a:latin typeface="Calibri Light" panose="020F0302020204030204" pitchFamily="34" charset="0"/>
                </a:rPr>
                <a:t>Click on Export </a:t>
              </a:r>
            </a:p>
            <a:p>
              <a:pPr algn="just">
                <a:defRPr/>
              </a:pPr>
              <a:endParaRPr lang="en-US" sz="1000" dirty="0">
                <a:solidFill>
                  <a:srgbClr val="0070C0"/>
                </a:solidFill>
                <a:latin typeface="Calibri Light" panose="020F0302020204030204" pitchFamily="34" charset="0"/>
              </a:endParaRPr>
            </a:p>
          </p:txBody>
        </p:sp>
        <p:sp>
          <p:nvSpPr>
            <p:cNvPr id="14" name="Rectangle 13"/>
            <p:cNvSpPr/>
            <p:nvPr/>
          </p:nvSpPr>
          <p:spPr>
            <a:xfrm>
              <a:off x="3823253" y="622852"/>
              <a:ext cx="728870" cy="318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20539" y="1027044"/>
              <a:ext cx="484282" cy="29817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52637" y="2236373"/>
              <a:ext cx="3122946" cy="2020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52639" y="2521293"/>
              <a:ext cx="3122946" cy="2020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3405" y="2368025"/>
              <a:ext cx="358838" cy="1532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9346" y="2186753"/>
              <a:ext cx="524489" cy="2020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973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27C452-0D12-48F3-BB65-BBA3E6350F2C}" type="slidenum">
              <a:rPr lang="en-GB" smtClean="0">
                <a:latin typeface="Calibri"/>
              </a:rPr>
              <a:pPr/>
              <a:t>6</a:t>
            </a:fld>
            <a:endParaRPr lang="en-GB">
              <a:latin typeface="Calibri"/>
            </a:endParaRPr>
          </a:p>
        </p:txBody>
      </p:sp>
      <p:sp>
        <p:nvSpPr>
          <p:cNvPr id="3" name="TextBox 2"/>
          <p:cNvSpPr txBox="1"/>
          <p:nvPr/>
        </p:nvSpPr>
        <p:spPr>
          <a:xfrm>
            <a:off x="368300" y="791132"/>
            <a:ext cx="8407400" cy="2123658"/>
          </a:xfrm>
          <a:prstGeom prst="rect">
            <a:avLst/>
          </a:prstGeom>
          <a:noFill/>
        </p:spPr>
        <p:txBody>
          <a:bodyPr wrap="square">
            <a:spAutoFit/>
          </a:bodyPr>
          <a:lstStyle/>
          <a:p>
            <a:pPr>
              <a:defRPr/>
            </a:pPr>
            <a:r>
              <a:rPr lang="en-US" sz="2400" dirty="0" smtClean="0">
                <a:solidFill>
                  <a:srgbClr val="0070C0"/>
                </a:solidFill>
                <a:latin typeface="Calibri Light" panose="020F0302020204030204" pitchFamily="34" charset="0"/>
                <a:ea typeface="Verdana" pitchFamily="34" charset="0"/>
                <a:cs typeface="Verdana" pitchFamily="34" charset="0"/>
              </a:rPr>
              <a:t>Should we stop reporting Mosul Response into </a:t>
            </a:r>
            <a:r>
              <a:rPr lang="en-US" sz="6600" dirty="0" smtClean="0">
                <a:solidFill>
                  <a:srgbClr val="0070C0"/>
                </a:solidFill>
              </a:rPr>
              <a:t>KOBO </a:t>
            </a:r>
            <a:r>
              <a:rPr lang="en-US" sz="2400" dirty="0" smtClean="0">
                <a:solidFill>
                  <a:srgbClr val="0070C0"/>
                </a:solidFill>
                <a:latin typeface="Calibri Light" panose="020F0302020204030204" pitchFamily="34" charset="0"/>
                <a:ea typeface="Verdana" pitchFamily="34" charset="0"/>
                <a:cs typeface="Verdana" pitchFamily="34" charset="0"/>
              </a:rPr>
              <a:t>and keep updating </a:t>
            </a:r>
            <a:r>
              <a:rPr lang="en-US" sz="6600" dirty="0" smtClean="0">
                <a:solidFill>
                  <a:srgbClr val="0070C0"/>
                </a:solidFill>
              </a:rPr>
              <a:t>Activity Info?</a:t>
            </a:r>
            <a:endParaRPr lang="en-US" sz="2400" dirty="0">
              <a:solidFill>
                <a:srgbClr val="0070C0"/>
              </a:solidFill>
              <a:latin typeface="Calibri Light" panose="020F0302020204030204" pitchFamily="34" charset="0"/>
              <a:ea typeface="Verdana" pitchFamily="34" charset="0"/>
              <a:cs typeface="Verdana" pitchFamily="34" charset="0"/>
            </a:endParaRPr>
          </a:p>
        </p:txBody>
      </p:sp>
    </p:spTree>
    <p:extLst>
      <p:ext uri="{BB962C8B-B14F-4D97-AF65-F5344CB8AC3E}">
        <p14:creationId xmlns:p14="http://schemas.microsoft.com/office/powerpoint/2010/main" val="43967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lum contrast="20000"/>
            <a:extLst>
              <a:ext uri="{28A0092B-C50C-407E-A947-70E740481C1C}">
                <a14:useLocalDpi xmlns:a14="http://schemas.microsoft.com/office/drawing/2010/main" val="0"/>
              </a:ext>
            </a:extLst>
          </a:blip>
          <a:srcRect t="9695" r="9695" b="38"/>
          <a:stretch>
            <a:fillRect/>
          </a:stretch>
        </p:blipFill>
        <p:spPr>
          <a:xfrm>
            <a:off x="1143000" y="0"/>
            <a:ext cx="6858001" cy="4689662"/>
          </a:xfrm>
          <a:prstGeom prst="rect">
            <a:avLst/>
          </a:prstGeom>
        </p:spPr>
      </p:pic>
      <p:sp>
        <p:nvSpPr>
          <p:cNvPr id="2" name="Title 1"/>
          <p:cNvSpPr>
            <a:spLocks noGrp="1"/>
          </p:cNvSpPr>
          <p:nvPr>
            <p:ph type="ctrTitle"/>
          </p:nvPr>
        </p:nvSpPr>
        <p:spPr>
          <a:xfrm>
            <a:off x="1318317" y="284868"/>
            <a:ext cx="5935237" cy="493748"/>
          </a:xfrm>
          <a:noFill/>
        </p:spPr>
        <p:txBody>
          <a:bodyPr>
            <a:normAutofit fontScale="90000"/>
          </a:bodyPr>
          <a:lstStyle/>
          <a:p>
            <a:r>
              <a:rPr lang="de-CH" dirty="0" smtClean="0"/>
              <a:t>3. Multi-Cluster Needs Assessment IV </a:t>
            </a:r>
            <a:endParaRPr lang="en-GB" dirty="0"/>
          </a:p>
        </p:txBody>
      </p:sp>
      <p:sp>
        <p:nvSpPr>
          <p:cNvPr id="3" name="Subtitle 2"/>
          <p:cNvSpPr>
            <a:spLocks noGrp="1"/>
          </p:cNvSpPr>
          <p:nvPr>
            <p:ph type="subTitle" idx="1"/>
          </p:nvPr>
        </p:nvSpPr>
        <p:spPr>
          <a:xfrm>
            <a:off x="1303234" y="858852"/>
            <a:ext cx="3774092" cy="756303"/>
          </a:xfrm>
        </p:spPr>
        <p:txBody>
          <a:bodyPr>
            <a:normAutofit/>
          </a:bodyPr>
          <a:lstStyle/>
          <a:p>
            <a:r>
              <a:rPr lang="en-GB" dirty="0" smtClean="0"/>
              <a:t>Shelter Cluster</a:t>
            </a:r>
          </a:p>
          <a:p>
            <a:r>
              <a:rPr lang="en-GB" dirty="0" smtClean="0"/>
              <a:t>Erbil, 1 March 2017</a:t>
            </a:r>
            <a:endParaRPr lang="en-GB" dirty="0"/>
          </a:p>
        </p:txBody>
      </p:sp>
    </p:spTree>
    <p:extLst>
      <p:ext uri="{BB962C8B-B14F-4D97-AF65-F5344CB8AC3E}">
        <p14:creationId xmlns:p14="http://schemas.microsoft.com/office/powerpoint/2010/main" val="3443016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a:t>
            </a:r>
            <a:r>
              <a:rPr lang="en-US" dirty="0" smtClean="0"/>
              <a:t>to </a:t>
            </a:r>
            <a:r>
              <a:rPr lang="en-US" dirty="0"/>
              <a:t>MCNA </a:t>
            </a:r>
            <a:r>
              <a:rPr lang="en-US" dirty="0" smtClean="0"/>
              <a:t>IV</a:t>
            </a:r>
            <a:endParaRPr lang="en-GB" dirty="0"/>
          </a:p>
        </p:txBody>
      </p:sp>
      <p:sp>
        <p:nvSpPr>
          <p:cNvPr id="3" name="Content Placeholder 2"/>
          <p:cNvSpPr>
            <a:spLocks noGrp="1"/>
          </p:cNvSpPr>
          <p:nvPr>
            <p:ph idx="1"/>
          </p:nvPr>
        </p:nvSpPr>
        <p:spPr>
          <a:xfrm>
            <a:off x="1286540" y="826995"/>
            <a:ext cx="7028119" cy="4316505"/>
          </a:xfrm>
        </p:spPr>
        <p:txBody>
          <a:bodyPr>
            <a:noAutofit/>
          </a:bodyPr>
          <a:lstStyle/>
          <a:p>
            <a:pPr marL="214313" indent="-214313">
              <a:buClr>
                <a:srgbClr val="EE5859"/>
              </a:buClr>
              <a:defRPr/>
            </a:pPr>
            <a:r>
              <a:rPr lang="en-US" sz="1400" b="1" u="sng" dirty="0"/>
              <a:t>Objective:</a:t>
            </a:r>
            <a:r>
              <a:rPr lang="en-US" sz="1400" dirty="0"/>
              <a:t> Cluster-driven process that provides comprehensive evidence base of needs amongst internally displaced populations (IDPs) living in non camp-settings across the whole of Iraq.</a:t>
            </a:r>
          </a:p>
          <a:p>
            <a:pPr marL="214313" indent="-214313">
              <a:buClr>
                <a:srgbClr val="EE5859"/>
              </a:buClr>
              <a:defRPr/>
            </a:pPr>
            <a:endParaRPr lang="en-US" sz="1400" dirty="0"/>
          </a:p>
          <a:p>
            <a:pPr marL="214313" indent="-214313">
              <a:buClr>
                <a:srgbClr val="EE5859"/>
              </a:buClr>
              <a:defRPr/>
            </a:pPr>
            <a:r>
              <a:rPr lang="en-GB" sz="1400" dirty="0"/>
              <a:t> </a:t>
            </a:r>
            <a:r>
              <a:rPr lang="en-US" sz="1400" b="1" u="sng" dirty="0"/>
              <a:t>Type of assessment:</a:t>
            </a:r>
            <a:r>
              <a:rPr lang="en-US" sz="1400" dirty="0"/>
              <a:t> MCNAs focus on the needs, perceptions and vulnerabilities of IDPs outside of camps at household level; how they </a:t>
            </a:r>
            <a:r>
              <a:rPr lang="en-US" sz="1400" dirty="0" err="1"/>
              <a:t>prioritise</a:t>
            </a:r>
            <a:r>
              <a:rPr lang="en-US" sz="1400" dirty="0"/>
              <a:t> their needs and view quality of assistance (across all sectors).</a:t>
            </a:r>
          </a:p>
          <a:p>
            <a:pPr marL="600075" lvl="1" indent="-257175">
              <a:buClr>
                <a:srgbClr val="EE5859"/>
              </a:buClr>
              <a:buFont typeface="Courier New" panose="02070309020205020404" pitchFamily="49" charset="0"/>
              <a:buChar char="o"/>
              <a:defRPr/>
            </a:pPr>
            <a:r>
              <a:rPr lang="en-US" sz="1400" b="1" dirty="0"/>
              <a:t>Provides ‘big picture’, comparative overview </a:t>
            </a:r>
            <a:r>
              <a:rPr lang="en-US" sz="1400" dirty="0"/>
              <a:t>(nation-wide, district and governorate level) based on primary data, for specific sectors.</a:t>
            </a:r>
          </a:p>
          <a:p>
            <a:pPr marL="600075" lvl="1" indent="-257175">
              <a:buClr>
                <a:srgbClr val="EE5859"/>
              </a:buClr>
              <a:buFont typeface="Courier New" panose="02070309020205020404" pitchFamily="49" charset="0"/>
              <a:buChar char="o"/>
              <a:defRPr/>
            </a:pPr>
            <a:r>
              <a:rPr lang="en-US" sz="1400" dirty="0"/>
              <a:t>Ideally </a:t>
            </a:r>
            <a:r>
              <a:rPr lang="en-US" sz="1400" b="1" dirty="0"/>
              <a:t>used as evidence-base by clusters to guide HNO/HRP process,</a:t>
            </a:r>
            <a:r>
              <a:rPr lang="en-US" sz="1400" dirty="0"/>
              <a:t> and complement cluster-driven interventions.</a:t>
            </a:r>
          </a:p>
          <a:p>
            <a:pPr marL="600075" lvl="1" indent="-257175">
              <a:buClr>
                <a:srgbClr val="EE5859"/>
              </a:buClr>
              <a:buFont typeface="Courier New" panose="02070309020205020404" pitchFamily="49" charset="0"/>
              <a:buChar char="o"/>
              <a:defRPr/>
            </a:pPr>
            <a:endParaRPr lang="en-US" sz="1400" dirty="0"/>
          </a:p>
          <a:p>
            <a:pPr marL="257175" indent="-257175">
              <a:buClr>
                <a:srgbClr val="EE5859"/>
              </a:buClr>
              <a:defRPr/>
            </a:pPr>
            <a:r>
              <a:rPr lang="en-US" sz="1400" b="1" u="sng" dirty="0"/>
              <a:t>Recurring , nation-wide, longitudinal analysis: </a:t>
            </a:r>
            <a:r>
              <a:rPr lang="en-US" sz="1400" dirty="0"/>
              <a:t>The MCNA IV is a nation-wide assessment, and will collect comparable data at the district-level in Centre-South for the third time, and for the fourth time in KRI. </a:t>
            </a:r>
          </a:p>
          <a:p>
            <a:pPr marL="600075" lvl="1" indent="-257175">
              <a:buClr>
                <a:srgbClr val="EE5859"/>
              </a:buClr>
              <a:buFont typeface="Courier New" panose="02070309020205020404" pitchFamily="49" charset="0"/>
              <a:buChar char="o"/>
              <a:defRPr/>
            </a:pPr>
            <a:r>
              <a:rPr lang="en-US" sz="1400" dirty="0"/>
              <a:t>Nation-wide scope allows for </a:t>
            </a:r>
            <a:r>
              <a:rPr lang="en-US" sz="1400" b="1" dirty="0"/>
              <a:t>country-wide comparisons </a:t>
            </a:r>
            <a:r>
              <a:rPr lang="en-US" sz="1400" dirty="0"/>
              <a:t>at the governorate and district level. </a:t>
            </a:r>
          </a:p>
          <a:p>
            <a:pPr marL="600075" lvl="1" indent="-257175">
              <a:buClr>
                <a:srgbClr val="EE5859"/>
              </a:buClr>
              <a:buFont typeface="Courier New" panose="02070309020205020404" pitchFamily="49" charset="0"/>
              <a:buChar char="o"/>
              <a:defRPr/>
            </a:pPr>
            <a:r>
              <a:rPr lang="en-US" sz="1400" dirty="0"/>
              <a:t>MCNA is the only assessment which allows for </a:t>
            </a:r>
            <a:r>
              <a:rPr lang="en-US" sz="1400" b="1" dirty="0"/>
              <a:t>nation-wide</a:t>
            </a:r>
            <a:r>
              <a:rPr lang="en-US" sz="1400" dirty="0"/>
              <a:t> </a:t>
            </a:r>
            <a:r>
              <a:rPr lang="en-US" sz="1400" b="1" dirty="0"/>
              <a:t>analysis of trends over time </a:t>
            </a:r>
            <a:r>
              <a:rPr lang="en-US" sz="1400" dirty="0"/>
              <a:t>(third year in a row).</a:t>
            </a:r>
          </a:p>
        </p:txBody>
      </p:sp>
      <p:sp>
        <p:nvSpPr>
          <p:cNvPr id="5" name="Content Placeholder 2"/>
          <p:cNvSpPr txBox="1">
            <a:spLocks/>
          </p:cNvSpPr>
          <p:nvPr/>
        </p:nvSpPr>
        <p:spPr>
          <a:xfrm>
            <a:off x="233756" y="939998"/>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EE5859"/>
                </a:solidFill>
              </a:rPr>
              <a:t>Background</a:t>
            </a:r>
          </a:p>
          <a:p>
            <a:pPr>
              <a:lnSpc>
                <a:spcPct val="180000"/>
              </a:lnSpc>
              <a:buClr>
                <a:srgbClr val="EE5859"/>
              </a:buClr>
              <a:defRPr/>
            </a:pPr>
            <a:r>
              <a:rPr lang="en-US" sz="975" b="1" dirty="0">
                <a:solidFill>
                  <a:srgbClr val="58585A">
                    <a:lumMod val="20000"/>
                    <a:lumOff val="80000"/>
                  </a:srgbClr>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58585A">
                    <a:lumMod val="20000"/>
                    <a:lumOff val="80000"/>
                  </a:srgbClr>
                </a:solidFill>
              </a:rPr>
              <a:t>Q&amp;A</a:t>
            </a: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spTree>
    <p:extLst>
      <p:ext uri="{BB962C8B-B14F-4D97-AF65-F5344CB8AC3E}">
        <p14:creationId xmlns:p14="http://schemas.microsoft.com/office/powerpoint/2010/main" val="144221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a:t>
            </a:r>
            <a:r>
              <a:rPr lang="en-US" dirty="0"/>
              <a:t>MCNA </a:t>
            </a:r>
            <a:r>
              <a:rPr lang="en-US" dirty="0" smtClean="0"/>
              <a:t>cycle</a:t>
            </a:r>
            <a:endParaRPr lang="en-GB" dirty="0"/>
          </a:p>
        </p:txBody>
      </p:sp>
      <p:sp>
        <p:nvSpPr>
          <p:cNvPr id="5" name="Content Placeholder 2"/>
          <p:cNvSpPr txBox="1">
            <a:spLocks/>
          </p:cNvSpPr>
          <p:nvPr/>
        </p:nvSpPr>
        <p:spPr>
          <a:xfrm>
            <a:off x="128876" y="939998"/>
            <a:ext cx="1280834" cy="38038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80000"/>
              </a:lnSpc>
              <a:buClr>
                <a:srgbClr val="EE5859"/>
              </a:buClr>
              <a:defRPr/>
            </a:pPr>
            <a:r>
              <a:rPr lang="en-US" sz="975" b="1" dirty="0">
                <a:solidFill>
                  <a:srgbClr val="EE5859"/>
                </a:solidFill>
              </a:rPr>
              <a:t>Background</a:t>
            </a:r>
          </a:p>
          <a:p>
            <a:pPr>
              <a:lnSpc>
                <a:spcPct val="180000"/>
              </a:lnSpc>
              <a:buClr>
                <a:srgbClr val="EE5859"/>
              </a:buClr>
              <a:defRPr/>
            </a:pPr>
            <a:r>
              <a:rPr lang="en-US" sz="975" b="1" dirty="0">
                <a:solidFill>
                  <a:srgbClr val="58585A">
                    <a:lumMod val="20000"/>
                    <a:lumOff val="80000"/>
                  </a:srgbClr>
                </a:solidFill>
              </a:rPr>
              <a:t>Methodology</a:t>
            </a:r>
          </a:p>
          <a:p>
            <a:pPr>
              <a:lnSpc>
                <a:spcPct val="180000"/>
              </a:lnSpc>
              <a:buClr>
                <a:srgbClr val="EE5859"/>
              </a:buClr>
              <a:defRPr/>
            </a:pPr>
            <a:r>
              <a:rPr lang="en-US" sz="975" b="1" dirty="0">
                <a:solidFill>
                  <a:srgbClr val="58585A">
                    <a:lumMod val="20000"/>
                    <a:lumOff val="80000"/>
                  </a:srgbClr>
                </a:solidFill>
              </a:rPr>
              <a:t>Indicator Review</a:t>
            </a:r>
          </a:p>
          <a:p>
            <a:pPr>
              <a:lnSpc>
                <a:spcPct val="180000"/>
              </a:lnSpc>
              <a:buClr>
                <a:srgbClr val="EE5859"/>
              </a:buClr>
              <a:defRPr/>
            </a:pPr>
            <a:r>
              <a:rPr lang="en-US" sz="975" b="1" dirty="0">
                <a:solidFill>
                  <a:srgbClr val="58585A">
                    <a:lumMod val="20000"/>
                    <a:lumOff val="80000"/>
                  </a:srgbClr>
                </a:solidFill>
              </a:rPr>
              <a:t>Q&amp;A</a:t>
            </a:r>
          </a:p>
          <a:p>
            <a:pPr marL="0" indent="0">
              <a:lnSpc>
                <a:spcPct val="180000"/>
              </a:lnSpc>
              <a:buClr>
                <a:srgbClr val="EE5859"/>
              </a:buClr>
              <a:buNone/>
              <a:defRPr/>
            </a:pPr>
            <a:r>
              <a:rPr lang="en-US" sz="975" b="1" dirty="0">
                <a:solidFill>
                  <a:srgbClr val="585859"/>
                </a:solidFill>
              </a:rPr>
              <a:t>		</a:t>
            </a:r>
            <a:endParaRPr lang="en-US" sz="975" dirty="0">
              <a:solidFill>
                <a:srgbClr val="000000"/>
              </a:solidFill>
            </a:endParaRPr>
          </a:p>
          <a:p>
            <a:pPr>
              <a:buClr>
                <a:srgbClr val="EE5859"/>
              </a:buClr>
              <a:defRPr/>
            </a:pPr>
            <a:endParaRPr lang="en-US" sz="975" dirty="0">
              <a:solidFill>
                <a:srgbClr val="000000"/>
              </a:solidFill>
            </a:endParaRPr>
          </a:p>
          <a:p>
            <a:pPr marL="257175" indent="-257175">
              <a:buClr>
                <a:srgbClr val="EE5859"/>
              </a:buClr>
              <a:defRPr/>
            </a:pPr>
            <a:endParaRPr lang="en-US" sz="975" dirty="0">
              <a:solidFill>
                <a:srgbClr val="000000"/>
              </a:solidFill>
            </a:endParaRPr>
          </a:p>
          <a:p>
            <a:pPr>
              <a:buClr>
                <a:srgbClr val="EE5859"/>
              </a:buClr>
              <a:defRPr/>
            </a:pPr>
            <a:endParaRPr lang="en-US" sz="975" dirty="0">
              <a:solidFill>
                <a:srgbClr val="000000"/>
              </a:solidFill>
            </a:endParaRPr>
          </a:p>
          <a:p>
            <a:pPr>
              <a:defRPr/>
            </a:pPr>
            <a:endParaRPr lang="en-US" sz="975" dirty="0">
              <a:solidFill>
                <a:srgbClr val="000000"/>
              </a:solidFill>
            </a:endParaRPr>
          </a:p>
          <a:p>
            <a:endParaRPr lang="en-US" sz="975"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876539"/>
              </p:ext>
            </p:extLst>
          </p:nvPr>
        </p:nvGraphicFramePr>
        <p:xfrm>
          <a:off x="1409709" y="778616"/>
          <a:ext cx="7138867" cy="436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117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E3182D9-F28B-40B8-8D56-ED5889BAAD1F}">
  <ds:schemaRefs>
    <ds:schemaRef ds:uri="ESRI.ArcGIS.Mapping.OfficeIntegration.PowerPointInfo"/>
  </ds:schemaRefs>
</ds:datastoreItem>
</file>

<file path=customXml/itemProps2.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3.xml><?xml version="1.0" encoding="utf-8"?>
<ds:datastoreItem xmlns:ds="http://schemas.openxmlformats.org/officeDocument/2006/customXml" ds:itemID="{06264B26-D188-4C3B-B609-D94718665329}">
  <ds:schemaRefs>
    <ds:schemaRef ds:uri="ESRI.ArcGIS.Mapping.OfficeIntegration.PowerPointInfo"/>
  </ds:schemaRefs>
</ds:datastoreItem>
</file>

<file path=customXml/itemProps4.xml><?xml version="1.0" encoding="utf-8"?>
<ds:datastoreItem xmlns:ds="http://schemas.openxmlformats.org/officeDocument/2006/customXml" ds:itemID="{8D9028CD-DA9F-46A9-B3DF-56D3D7F4B92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17274</TotalTime>
  <Words>2246</Words>
  <Application>Microsoft Office PowerPoint</Application>
  <PresentationFormat>On-screen Show (16:9)</PresentationFormat>
  <Paragraphs>488</Paragraphs>
  <Slides>27</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MS PGothic</vt:lpstr>
      <vt:lpstr>MS PGothic</vt:lpstr>
      <vt:lpstr>SimSun</vt:lpstr>
      <vt:lpstr>Arial</vt:lpstr>
      <vt:lpstr>Arial Narrow</vt:lpstr>
      <vt:lpstr>Calibri</vt:lpstr>
      <vt:lpstr>Calibri Light</vt:lpstr>
      <vt:lpstr>Courier New</vt:lpstr>
      <vt:lpstr>Times</vt:lpstr>
      <vt:lpstr>Times New Roman</vt:lpstr>
      <vt:lpstr>Trade Gothic LT Std</vt:lpstr>
      <vt:lpstr>Verdana</vt:lpstr>
      <vt:lpstr>Wingdings</vt:lpstr>
      <vt:lpstr>Shelter Cluster Red Theme</vt:lpstr>
      <vt:lpstr>REACH</vt:lpstr>
      <vt:lpstr>PowerPoint Presentation</vt:lpstr>
      <vt:lpstr>PowerPoint Presentation</vt:lpstr>
      <vt:lpstr>PowerPoint Presentation</vt:lpstr>
      <vt:lpstr>PowerPoint Presentation</vt:lpstr>
      <vt:lpstr>PowerPoint Presentation</vt:lpstr>
      <vt:lpstr>PowerPoint Presentation</vt:lpstr>
      <vt:lpstr>3. Multi-Cluster Needs Assessment IV </vt:lpstr>
      <vt:lpstr>Background to MCNA IV</vt:lpstr>
      <vt:lpstr>Overview of MCNA cycle</vt:lpstr>
      <vt:lpstr>MCNA IV and HNO/HRP process</vt:lpstr>
      <vt:lpstr>Methodology </vt:lpstr>
      <vt:lpstr>Methodology </vt:lpstr>
      <vt:lpstr>Indicator Review</vt:lpstr>
      <vt:lpstr>Indicator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Bo Hurkmans</dc:creator>
  <cp:lastModifiedBy>Richard Evans</cp:lastModifiedBy>
  <cp:revision>1426</cp:revision>
  <cp:lastPrinted>2014-10-29T09:34:43Z</cp:lastPrinted>
  <dcterms:created xsi:type="dcterms:W3CDTF">2014-10-08T08:24:30Z</dcterms:created>
  <dcterms:modified xsi:type="dcterms:W3CDTF">2017-03-01T13:07:51Z</dcterms:modified>
</cp:coreProperties>
</file>