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73" r:id="rId6"/>
  </p:sldMasterIdLst>
  <p:notesMasterIdLst>
    <p:notesMasterId r:id="rId24"/>
  </p:notesMasterIdLst>
  <p:sldIdLst>
    <p:sldId id="265" r:id="rId7"/>
    <p:sldId id="491" r:id="rId8"/>
    <p:sldId id="522" r:id="rId9"/>
    <p:sldId id="566" r:id="rId10"/>
    <p:sldId id="567" r:id="rId11"/>
    <p:sldId id="568" r:id="rId12"/>
    <p:sldId id="569" r:id="rId13"/>
    <p:sldId id="570" r:id="rId14"/>
    <p:sldId id="572" r:id="rId15"/>
    <p:sldId id="573" r:id="rId16"/>
    <p:sldId id="574" r:id="rId17"/>
    <p:sldId id="530" r:id="rId18"/>
    <p:sldId id="565" r:id="rId19"/>
    <p:sldId id="523" r:id="rId20"/>
    <p:sldId id="524" r:id="rId21"/>
    <p:sldId id="525" r:id="rId22"/>
    <p:sldId id="391" r:id="rId23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NHCR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2358" autoAdjust="0"/>
  </p:normalViewPr>
  <p:slideViewPr>
    <p:cSldViewPr snapToGrid="0" snapToObjects="1">
      <p:cViewPr varScale="1">
        <p:scale>
          <a:sx n="93" d="100"/>
          <a:sy n="93" d="100"/>
        </p:scale>
        <p:origin x="624" y="9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149DE7A-1A12-4746-8822-E7131700A1BD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B69D276-5C27-0048-BF36-4302BA851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3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37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836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52632"/>
            <a:ext cx="6400800" cy="9532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61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6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279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CCM -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34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73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147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357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62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07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60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595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307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80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594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3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7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54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42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4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02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72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80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1416"/>
                </a:solidFill>
              </a:defRPr>
            </a:lvl1pPr>
          </a:lstStyle>
          <a:p>
            <a:pPr defTabSz="914400"/>
            <a:fld id="{1327C452-0D12-48F3-BB65-BBA3E6350F2C}" type="slidenum">
              <a:rPr lang="en-GB" smtClean="0">
                <a:latin typeface="Calibri"/>
              </a:rPr>
              <a:pPr defTabSz="914400"/>
              <a:t>‹#›</a:t>
            </a:fld>
            <a:endParaRPr lang="en-GB" dirty="0">
              <a:latin typeface="Calibri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467544" y="4681985"/>
            <a:ext cx="1908720" cy="400110"/>
            <a:chOff x="3671392" y="6274576"/>
            <a:chExt cx="1908720" cy="533478"/>
          </a:xfrm>
        </p:grpSpPr>
        <p:pic>
          <p:nvPicPr>
            <p:cNvPr id="2049" name="Picture 3" descr="Logo-small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392" y="6381328"/>
              <a:ext cx="360040" cy="315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995936" y="6274576"/>
              <a:ext cx="1584176" cy="533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dirty="0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 Cluster – Iraq</a:t>
              </a:r>
              <a:endParaRPr lang="en-GB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 dirty="0" err="1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sheltercluster.org</a:t>
              </a:r>
              <a:endParaRPr lang="en-GB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 dirty="0">
                  <a:solidFill>
                    <a:srgbClr val="595959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Coordinating Humanitarian Shelter</a:t>
              </a:r>
              <a:endParaRPr lang="en-GB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4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836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672000" y="5056026"/>
            <a:ext cx="1836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5508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326256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22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F141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EB0EF-8821-4C7B-B264-D030949813B4}" type="datetimeFigureOut">
              <a:rPr lang="en-GB" smtClean="0"/>
              <a:t>16/03/2017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83C1C-D19B-41C7-B0B5-94D7B2E24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99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I3fM8by1uwh5LXs8gsqcczpmr6HdsoemYRiW2KAO-MA/edit#gid=21490522" TargetMode="External"/><Relationship Id="rId2" Type="http://schemas.openxmlformats.org/officeDocument/2006/relationships/hyperlink" Target="http://maps.unhcr.org/en/irq_cccm_rapid_ras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heltercluster.org/response/iraq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mailto:im2.iraq@sheltercluster.org" TargetMode="External"/><Relationship Id="rId7" Type="http://schemas.openxmlformats.org/officeDocument/2006/relationships/hyperlink" Target="mailto:coord3.iraq@sheltercluster.org" TargetMode="External"/><Relationship Id="rId12" Type="http://schemas.openxmlformats.org/officeDocument/2006/relationships/image" Target="../media/image6.jpeg"/><Relationship Id="rId2" Type="http://schemas.openxmlformats.org/officeDocument/2006/relationships/hyperlink" Target="mailto:coord.iraq@sheltercluster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oordroving.iraq@sheltercluster.org" TargetMode="External"/><Relationship Id="rId11" Type="http://schemas.openxmlformats.org/officeDocument/2006/relationships/image" Target="../media/image5.png"/><Relationship Id="rId5" Type="http://schemas.openxmlformats.org/officeDocument/2006/relationships/hyperlink" Target="mailto:coord2.iraq@sheltercluster.org" TargetMode="External"/><Relationship Id="rId10" Type="http://schemas.openxmlformats.org/officeDocument/2006/relationships/image" Target="../media/image4.png"/><Relationship Id="rId4" Type="http://schemas.openxmlformats.org/officeDocument/2006/relationships/hyperlink" Target="mailto:coord4.iraq@sheltercluster.org" TargetMode="Externa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hyperlink" Target="http://sheltercluster.org/response/ira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http://sheltercluster.org/response/iraq</a:t>
            </a:r>
            <a:r>
              <a:rPr lang="en-US" sz="1500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7882" y="197490"/>
            <a:ext cx="8148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National Shelter &amp; NFI Cluster Coordination including KR-I and Mosul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6" y="690710"/>
            <a:ext cx="7446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Agenda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6088" indent="-446088">
              <a:buFont typeface="+mj-lt"/>
              <a:buAutoNum type="arabicPeriod"/>
            </a:pPr>
            <a:r>
              <a:rPr lang="en-US" dirty="0"/>
              <a:t>Introductions </a:t>
            </a:r>
          </a:p>
          <a:p>
            <a:pPr marL="446088" indent="-446088">
              <a:buFont typeface="+mj-lt"/>
              <a:buAutoNum type="arabicPeriod"/>
            </a:pPr>
            <a:r>
              <a:rPr lang="en-US" dirty="0"/>
              <a:t>Information Management &amp; Activity Info</a:t>
            </a:r>
          </a:p>
          <a:p>
            <a:pPr marL="446088" lvl="0" indent="-446088">
              <a:buFont typeface="+mj-lt"/>
              <a:buAutoNum type="arabicPeriod"/>
            </a:pPr>
            <a:r>
              <a:rPr lang="en-US" dirty="0"/>
              <a:t>Shelter Box</a:t>
            </a:r>
          </a:p>
          <a:p>
            <a:pPr marL="446088" lvl="0" indent="-446088">
              <a:buFont typeface="+mj-lt"/>
              <a:buAutoNum type="arabicPeriod"/>
            </a:pPr>
            <a:r>
              <a:rPr lang="en-GB" dirty="0" err="1"/>
              <a:t>Climatisation</a:t>
            </a:r>
            <a:r>
              <a:rPr lang="en-GB" dirty="0"/>
              <a:t> Guidelines</a:t>
            </a:r>
          </a:p>
          <a:p>
            <a:pPr marL="446088" lvl="0" indent="-446088">
              <a:buFont typeface="+mj-lt"/>
              <a:buAutoNum type="arabicPeriod"/>
            </a:pPr>
            <a:r>
              <a:rPr lang="en-US" dirty="0"/>
              <a:t>West Mosul - Shelter &amp; NFI Camps</a:t>
            </a:r>
            <a:endParaRPr lang="en-GB" dirty="0"/>
          </a:p>
          <a:p>
            <a:pPr marL="446088" indent="-446088">
              <a:buFont typeface="+mj-lt"/>
              <a:buAutoNum type="arabicPeriod"/>
            </a:pPr>
            <a:r>
              <a:rPr lang="en-GB" dirty="0"/>
              <a:t>AOB</a:t>
            </a:r>
          </a:p>
          <a:p>
            <a:r>
              <a:rPr lang="en-US" dirty="0"/>
              <a:t>	- Partner Updates </a:t>
            </a:r>
          </a:p>
          <a:p>
            <a:r>
              <a:rPr lang="en-GB" dirty="0"/>
              <a:t>	- Out-of-Camp Response</a:t>
            </a:r>
            <a:br>
              <a:rPr lang="en-GB" dirty="0"/>
            </a:br>
            <a:r>
              <a:rPr lang="en-GB" dirty="0"/>
              <a:t>	- NFI stocks, replenishments, funding </a:t>
            </a:r>
          </a:p>
          <a:p>
            <a:endParaRPr lang="en-GB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Wednesday, 15</a:t>
            </a:r>
            <a:r>
              <a:rPr lang="en-US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March 2017</a:t>
            </a:r>
          </a:p>
        </p:txBody>
      </p:sp>
    </p:spTree>
    <p:extLst>
      <p:ext uri="{BB962C8B-B14F-4D97-AF65-F5344CB8AC3E}">
        <p14:creationId xmlns:p14="http://schemas.microsoft.com/office/powerpoint/2010/main" val="30921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6" y="715029"/>
            <a:ext cx="3161860" cy="3953615"/>
          </a:xfrm>
        </p:spPr>
        <p:txBody>
          <a:bodyPr>
            <a:normAutofit/>
          </a:bodyPr>
          <a:lstStyle/>
          <a:p>
            <a:r>
              <a:rPr lang="en-US" sz="2000" dirty="0"/>
              <a:t>Summer Top Up Items:	</a:t>
            </a:r>
          </a:p>
          <a:p>
            <a:pPr lvl="1"/>
            <a:r>
              <a:rPr lang="en-US" sz="1600" dirty="0"/>
              <a:t>Fan</a:t>
            </a:r>
          </a:p>
          <a:p>
            <a:pPr lvl="1"/>
            <a:r>
              <a:rPr lang="en-US" sz="1600" dirty="0" err="1"/>
              <a:t>Coolbox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Shading Net</a:t>
            </a:r>
          </a:p>
          <a:p>
            <a:pPr lvl="1"/>
            <a:r>
              <a:rPr lang="en-US" sz="1600" dirty="0"/>
              <a:t>Bedsheets</a:t>
            </a:r>
          </a:p>
          <a:p>
            <a:pPr lvl="1"/>
            <a:r>
              <a:rPr lang="en-US" sz="1600" dirty="0"/>
              <a:t>Water Jerrycan </a:t>
            </a:r>
          </a:p>
          <a:p>
            <a:pPr lvl="1"/>
            <a:r>
              <a:rPr lang="en-US" sz="1600" dirty="0"/>
              <a:t>Quilts</a:t>
            </a:r>
          </a:p>
          <a:p>
            <a:pPr marL="0" indent="0">
              <a:buNone/>
            </a:pPr>
            <a:endParaRPr lang="en-GB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615709" y="1292662"/>
          <a:ext cx="812800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chemeClr val="accent5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44313" y="237613"/>
            <a:ext cx="7490555" cy="557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US" sz="2400" b="0" dirty="0">
                <a:latin typeface="Calibri Light" panose="020F0302020204030204" pitchFamily="34" charset="0"/>
              </a:rPr>
              <a:t>4. </a:t>
            </a:r>
            <a:r>
              <a:rPr lang="en-US" sz="2400" b="0" dirty="0" err="1">
                <a:solidFill>
                  <a:srgbClr val="0070C0"/>
                </a:solidFill>
                <a:latin typeface="Calibri Light" panose="020F0302020204030204" pitchFamily="34" charset="0"/>
              </a:rPr>
              <a:t>Climatisation</a:t>
            </a:r>
            <a:r>
              <a:rPr lang="en-US" sz="2400" b="0" dirty="0">
                <a:solidFill>
                  <a:srgbClr val="0070C0"/>
                </a:solidFill>
                <a:latin typeface="Calibri Light" panose="020F0302020204030204" pitchFamily="34" charset="0"/>
              </a:rPr>
              <a:t> Guidelines – Seasonal Top Up</a:t>
            </a:r>
            <a:endParaRPr lang="en-GB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06211" y="715029"/>
            <a:ext cx="3161860" cy="3953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Winter Top Up Items:</a:t>
            </a:r>
          </a:p>
          <a:p>
            <a:pPr lvl="1"/>
            <a:r>
              <a:rPr lang="en-US" sz="1600" dirty="0"/>
              <a:t>Winter Clothing</a:t>
            </a:r>
          </a:p>
          <a:p>
            <a:pPr lvl="1"/>
            <a:r>
              <a:rPr lang="en-US" sz="1600" dirty="0"/>
              <a:t>Thermal Roll Mat</a:t>
            </a:r>
          </a:p>
          <a:p>
            <a:pPr lvl="1"/>
            <a:r>
              <a:rPr lang="en-US" sz="1600" dirty="0"/>
              <a:t>Carpet</a:t>
            </a:r>
          </a:p>
          <a:p>
            <a:pPr lvl="1"/>
            <a:r>
              <a:rPr lang="en-US" sz="1600" dirty="0"/>
              <a:t>Kerosene Heater</a:t>
            </a:r>
          </a:p>
          <a:p>
            <a:pPr lvl="1"/>
            <a:r>
              <a:rPr lang="en-US" sz="1600" dirty="0"/>
              <a:t>Kerosene Jerrycan</a:t>
            </a:r>
          </a:p>
          <a:p>
            <a:pPr lvl="1"/>
            <a:r>
              <a:rPr lang="en-US" sz="1600" dirty="0"/>
              <a:t>Kerosene</a:t>
            </a:r>
          </a:p>
          <a:p>
            <a:pPr lvl="1"/>
            <a:r>
              <a:rPr lang="en-US" sz="1600" dirty="0"/>
              <a:t>Mattress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546" y="3404839"/>
            <a:ext cx="768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Unrestricted or restricted cash assistance transfer values for seasonal top ups?  </a:t>
            </a:r>
          </a:p>
        </p:txBody>
      </p:sp>
    </p:spTree>
    <p:extLst>
      <p:ext uri="{BB962C8B-B14F-4D97-AF65-F5344CB8AC3E}">
        <p14:creationId xmlns:p14="http://schemas.microsoft.com/office/powerpoint/2010/main" val="20035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615709" y="1292662"/>
          <a:ext cx="812800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chemeClr val="accent5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44313" y="237613"/>
            <a:ext cx="7490555" cy="557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US" sz="2400" b="0" dirty="0">
                <a:latin typeface="Calibri Light" panose="020F0302020204030204" pitchFamily="34" charset="0"/>
              </a:rPr>
              <a:t>4. </a:t>
            </a:r>
            <a:r>
              <a:rPr lang="en-US" sz="2400" b="0" dirty="0" err="1">
                <a:solidFill>
                  <a:srgbClr val="0070C0"/>
                </a:solidFill>
                <a:latin typeface="Calibri Light" panose="020F0302020204030204" pitchFamily="34" charset="0"/>
              </a:rPr>
              <a:t>Climatisation</a:t>
            </a:r>
            <a:r>
              <a:rPr lang="en-US" sz="2400" b="0" dirty="0">
                <a:solidFill>
                  <a:srgbClr val="0070C0"/>
                </a:solidFill>
                <a:latin typeface="Calibri Light" panose="020F0302020204030204" pitchFamily="34" charset="0"/>
              </a:rPr>
              <a:t> Guidelines – Examples of Shading</a:t>
            </a:r>
            <a:endParaRPr lang="en-GB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8861" y="828284"/>
            <a:ext cx="2671445" cy="1794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747" y="2743634"/>
            <a:ext cx="2695575" cy="178879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685" y="795455"/>
            <a:ext cx="3806096" cy="1827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685" y="2743635"/>
            <a:ext cx="3788597" cy="1788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860759" y="4623051"/>
            <a:ext cx="1585022" cy="2405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9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Photos: Courtesy of NRC Iraq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553200" y="4622448"/>
            <a:ext cx="1600660" cy="2405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9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Photos: Courtesy of AAF/NRC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6" y="692727"/>
            <a:ext cx="8109284" cy="405058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endParaRPr lang="en-GB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12</a:t>
            </a:fld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615709" y="1292662"/>
          <a:ext cx="812800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chemeClr val="accent5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890" y="89801"/>
            <a:ext cx="5795901" cy="81742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4313" y="237612"/>
            <a:ext cx="1652589" cy="1559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US" sz="2400" b="0" dirty="0">
                <a:latin typeface="Calibri Light" panose="020F0302020204030204" pitchFamily="34" charset="0"/>
              </a:rPr>
              <a:t>5. </a:t>
            </a:r>
            <a:r>
              <a:rPr lang="en-US" sz="2400" b="0" dirty="0">
                <a:solidFill>
                  <a:srgbClr val="0070C0"/>
                </a:solidFill>
                <a:latin typeface="Calibri Light" panose="020F0302020204030204" pitchFamily="34" charset="0"/>
              </a:rPr>
              <a:t>West Mosul – Shelter &amp; NFI Camps</a:t>
            </a:r>
            <a:endParaRPr lang="en-GB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2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4313" y="237612"/>
            <a:ext cx="1652589" cy="1559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US" sz="2400" b="0" dirty="0">
                <a:solidFill>
                  <a:srgbClr val="0070C0"/>
                </a:solidFill>
                <a:latin typeface="Calibri Light" panose="020F0302020204030204" pitchFamily="34" charset="0"/>
              </a:rPr>
              <a:t>Stocks</a:t>
            </a:r>
            <a:endParaRPr lang="en-GB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166" y="237612"/>
            <a:ext cx="5369516" cy="758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6" y="692727"/>
            <a:ext cx="8109284" cy="405058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endParaRPr lang="en-GB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14</a:t>
            </a:fld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433035"/>
              </p:ext>
            </p:extLst>
          </p:nvPr>
        </p:nvGraphicFramePr>
        <p:xfrm>
          <a:off x="488274" y="865578"/>
          <a:ext cx="8198526" cy="3325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33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67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56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627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909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 dirty="0" err="1">
                          <a:solidFill>
                            <a:schemeClr val="accent5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Dohuk</a:t>
                      </a:r>
                      <a:r>
                        <a:rPr lang="en-GB" sz="2400" b="1" dirty="0">
                          <a:solidFill>
                            <a:schemeClr val="accent5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Camps</a:t>
                      </a:r>
                      <a:endParaRPr lang="en-GB" sz="2400" dirty="0">
                        <a:solidFill>
                          <a:schemeClr val="accent5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38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Camp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Main NFI partners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effectLst/>
                        </a:rPr>
                        <a:t>BNFI/CRI</a:t>
                      </a:r>
                      <a:endParaRPr lang="en-GB" sz="16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NFI top up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(</a:t>
                      </a:r>
                      <a:r>
                        <a:rPr lang="en-GB" sz="1600" b="1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inc.</a:t>
                      </a:r>
                      <a:r>
                        <a:rPr lang="en-GB" sz="1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special needs)</a:t>
                      </a:r>
                      <a:endParaRPr lang="en-GB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Kerosene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90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Amalla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UNHCR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NRC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UNHCR</a:t>
                      </a: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61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Qaymawa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UNHCR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NHCR</a:t>
                      </a: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7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Nargizlia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UNHCR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WVI, PWJ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MoMD</a:t>
                      </a: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Nargizlia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UNHCR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MoMD</a:t>
                      </a: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90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Zelikan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(new)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WHH/ME/DORCAS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UNHCR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MoMD</a:t>
                      </a: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8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6" y="692727"/>
            <a:ext cx="8109284" cy="405058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endParaRPr lang="en-GB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2894" y="444750"/>
            <a:ext cx="8198528" cy="42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 algn="l"/>
            <a:r>
              <a:rPr lang="en-GB" sz="2400" b="0" dirty="0">
                <a:solidFill>
                  <a:srgbClr val="0070C0"/>
                </a:solidFill>
                <a:latin typeface="+mj-lt"/>
              </a:rPr>
              <a:t>West Mosul </a:t>
            </a:r>
            <a:r>
              <a:rPr lang="mr-IN" sz="2400" b="0" dirty="0">
                <a:solidFill>
                  <a:srgbClr val="0070C0"/>
                </a:solidFill>
                <a:latin typeface="+mj-lt"/>
              </a:rPr>
              <a:t>–</a:t>
            </a:r>
            <a:r>
              <a:rPr lang="en-GB" sz="2400" b="0" dirty="0">
                <a:solidFill>
                  <a:srgbClr val="0070C0"/>
                </a:solidFill>
                <a:latin typeface="+mj-lt"/>
              </a:rPr>
              <a:t> Camp Support</a:t>
            </a:r>
          </a:p>
          <a:p>
            <a:pPr algn="l"/>
            <a:endParaRPr lang="en-GB" sz="2400" b="0" dirty="0">
              <a:latin typeface="Calibri Light" panose="020F03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66572"/>
              </p:ext>
            </p:extLst>
          </p:nvPr>
        </p:nvGraphicFramePr>
        <p:xfrm>
          <a:off x="488273" y="857557"/>
          <a:ext cx="8198526" cy="3173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33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67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56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627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909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solidFill>
                            <a:srgbClr val="FF0000"/>
                          </a:solidFill>
                          <a:effectLst/>
                        </a:rPr>
                        <a:t>Hassansham</a:t>
                      </a: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</a:rPr>
                        <a:t> Camps</a:t>
                      </a: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9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Camp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Main NFI </a:t>
                      </a:r>
                      <a:r>
                        <a:rPr lang="en-GB" sz="2000" b="1" dirty="0" smtClean="0">
                          <a:effectLst/>
                        </a:rPr>
                        <a:t>partners</a:t>
                      </a:r>
                      <a:endParaRPr lang="en-GB" sz="20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BNFI/CRI</a:t>
                      </a:r>
                      <a:endParaRPr lang="en-GB" sz="16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NFI top up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(</a:t>
                      </a:r>
                      <a:r>
                        <a:rPr lang="en-GB" sz="1600" b="1" dirty="0" err="1">
                          <a:effectLst/>
                        </a:rPr>
                        <a:t>inc.</a:t>
                      </a:r>
                      <a:r>
                        <a:rPr lang="en-GB" sz="1600" b="1" dirty="0">
                          <a:effectLst/>
                        </a:rPr>
                        <a:t> special needs)</a:t>
                      </a:r>
                      <a:endParaRPr lang="en-GB" sz="16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Kerosene</a:t>
                      </a:r>
                      <a:endParaRPr lang="en-GB" sz="20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90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Chamakor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MoMD</a:t>
                      </a:r>
                      <a:r>
                        <a:rPr lang="en-GB" sz="1800" dirty="0">
                          <a:effectLst/>
                        </a:rPr>
                        <a:t>/UNHCR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en-GB" sz="1800" dirty="0" err="1" smtClean="0">
                          <a:effectLst/>
                        </a:rPr>
                        <a:t>MoMD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61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Hassansham</a:t>
                      </a:r>
                      <a:r>
                        <a:rPr lang="en-GB" sz="2000" dirty="0">
                          <a:effectLst/>
                        </a:rPr>
                        <a:t> M2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MoMD</a:t>
                      </a:r>
                      <a:r>
                        <a:rPr lang="en-GB" sz="1800" dirty="0">
                          <a:effectLst/>
                        </a:rPr>
                        <a:t>/UNHCR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en-GB" sz="1800" dirty="0" err="1" smtClean="0">
                          <a:effectLst/>
                        </a:rPr>
                        <a:t>MoMD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7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Hassansham U2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MoMD</a:t>
                      </a:r>
                      <a:r>
                        <a:rPr lang="en-GB" sz="1800" dirty="0">
                          <a:effectLst/>
                        </a:rPr>
                        <a:t>/UNHCR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en-GB" sz="1800" dirty="0" err="1" smtClean="0">
                          <a:effectLst/>
                        </a:rPr>
                        <a:t>MoMD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7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Hassansham U3</a:t>
                      </a:r>
                      <a:endParaRPr lang="en-GB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MoMD</a:t>
                      </a:r>
                      <a:r>
                        <a:rPr lang="en-GB" sz="1800" dirty="0">
                          <a:effectLst/>
                        </a:rPr>
                        <a:t>/UNHCR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en-GB" sz="1800" dirty="0" err="1" smtClean="0">
                          <a:effectLst/>
                        </a:rPr>
                        <a:t>MoMD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90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Khazer</a:t>
                      </a:r>
                      <a:r>
                        <a:rPr lang="en-GB" sz="2000" dirty="0">
                          <a:effectLst/>
                        </a:rPr>
                        <a:t> M1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MoMD</a:t>
                      </a:r>
                      <a:r>
                        <a:rPr lang="en-GB" sz="1800" dirty="0">
                          <a:effectLst/>
                        </a:rPr>
                        <a:t>/UNHCR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en-GB" sz="1800" dirty="0" err="1" smtClean="0">
                          <a:effectLst/>
                        </a:rPr>
                        <a:t>MoMD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16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6" y="692727"/>
            <a:ext cx="8109284" cy="405058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endParaRPr lang="en-GB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2894" y="432718"/>
            <a:ext cx="8198528" cy="42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 algn="l"/>
            <a:r>
              <a:rPr lang="en-GB" sz="2400" b="0" dirty="0">
                <a:solidFill>
                  <a:srgbClr val="0070C0"/>
                </a:solidFill>
                <a:latin typeface="+mj-lt"/>
              </a:rPr>
              <a:t>West Mosul </a:t>
            </a:r>
            <a:r>
              <a:rPr lang="mr-IN" sz="2400" b="0" dirty="0">
                <a:solidFill>
                  <a:srgbClr val="0070C0"/>
                </a:solidFill>
                <a:latin typeface="+mj-lt"/>
              </a:rPr>
              <a:t>–</a:t>
            </a:r>
            <a:r>
              <a:rPr lang="en-GB" sz="2400" b="0" dirty="0">
                <a:solidFill>
                  <a:srgbClr val="0070C0"/>
                </a:solidFill>
                <a:latin typeface="+mj-lt"/>
              </a:rPr>
              <a:t> Camp Support</a:t>
            </a:r>
          </a:p>
          <a:p>
            <a:pPr algn="l"/>
            <a:endParaRPr lang="en-GB" sz="2400" b="0" dirty="0">
              <a:latin typeface="Calibri Light" panose="020F03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581790"/>
              </p:ext>
            </p:extLst>
          </p:nvPr>
        </p:nvGraphicFramePr>
        <p:xfrm>
          <a:off x="488273" y="692728"/>
          <a:ext cx="8198526" cy="4172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33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34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02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314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8076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 dirty="0" err="1">
                          <a:solidFill>
                            <a:schemeClr val="accent5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Ninewa</a:t>
                      </a:r>
                      <a:r>
                        <a:rPr lang="en-GB" sz="2400" b="1" dirty="0">
                          <a:solidFill>
                            <a:schemeClr val="accent5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Governorate &amp;</a:t>
                      </a:r>
                      <a:r>
                        <a:rPr lang="en-GB" sz="2400" b="1" baseline="0" dirty="0">
                          <a:solidFill>
                            <a:schemeClr val="accent5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en-GB" sz="2400" b="1" dirty="0">
                          <a:solidFill>
                            <a:schemeClr val="accent5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Zone West Camps</a:t>
                      </a:r>
                      <a:endParaRPr lang="en-GB" sz="2400" dirty="0">
                        <a:solidFill>
                          <a:schemeClr val="accent5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28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Camp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Main NFI partners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effectLst/>
                        </a:rPr>
                        <a:t>BNFI/CRI</a:t>
                      </a:r>
                      <a:endParaRPr lang="en-GB" sz="16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NFI top up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(</a:t>
                      </a:r>
                      <a:r>
                        <a:rPr lang="en-GB" sz="1600" b="1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inc.</a:t>
                      </a:r>
                      <a:r>
                        <a:rPr lang="en-GB" sz="1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special needs)</a:t>
                      </a:r>
                      <a:endParaRPr lang="en-GB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Kerosene</a:t>
                      </a:r>
                      <a:endParaRPr lang="en-GB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2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As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Salamyaih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UNHCR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r>
                        <a:rPr lang="en-GB" sz="18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PiN</a:t>
                      </a: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</a:t>
                      </a:r>
                      <a:r>
                        <a:rPr lang="en-GB" sz="1800" baseline="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ACTED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Bartella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??????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6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Hammam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al-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Aliel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UNHCR / MA / NRC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SCI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91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Haj Ali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IOM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MoMD</a:t>
                      </a: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/IOM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80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Jed’ah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UNHCR &amp; MA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80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Qayyarah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A/strip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IOM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MoMD</a:t>
                      </a:r>
                      <a:r>
                        <a:rPr lang="en-GB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/IOM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186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17</a:t>
            </a:fld>
            <a:endParaRPr lang="en-GB">
              <a:latin typeface="Calibri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5536" y="777923"/>
            <a:ext cx="8892928" cy="3603009"/>
          </a:xfrm>
        </p:spPr>
        <p:txBody>
          <a:bodyPr>
            <a:noAutofit/>
          </a:bodyPr>
          <a:lstStyle/>
          <a:p>
            <a:r>
              <a:rPr lang="en-GB" sz="2400" dirty="0"/>
              <a:t>Out-of-Camp Response </a:t>
            </a:r>
          </a:p>
          <a:p>
            <a:pPr marL="0" indent="0">
              <a:buNone/>
            </a:pPr>
            <a:r>
              <a:rPr lang="en-GB" sz="1400" dirty="0">
                <a:hlinkClick r:id="rId2"/>
              </a:rPr>
              <a:t>http://maps.unhcr.org/en/irq_cccm_rapid_rasp</a:t>
            </a:r>
            <a:endParaRPr lang="en-GB" sz="1400" dirty="0"/>
          </a:p>
          <a:p>
            <a:pPr marL="0" indent="0">
              <a:buNone/>
            </a:pPr>
            <a:r>
              <a:rPr lang="en-GB" sz="1200" dirty="0">
                <a:hlinkClick r:id="rId3"/>
              </a:rPr>
              <a:t>https://docs.google.com/spreadsheets/d/1I3fM8by1uwh5LXs8gsqcczpmr6HdsoemYRiW2KAO-MA/edit#gid=21490522</a:t>
            </a:r>
            <a:endParaRPr lang="en-GB" sz="1200" dirty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NFI stocks, replenishments, funding</a:t>
            </a:r>
            <a:br>
              <a:rPr lang="en-GB" sz="2400" dirty="0"/>
            </a:br>
            <a:r>
              <a:rPr lang="en-GB" sz="2400" dirty="0"/>
              <a:t>	 </a:t>
            </a:r>
          </a:p>
          <a:p>
            <a:r>
              <a:rPr lang="en-US" sz="2400" dirty="0"/>
              <a:t>Partner Updates </a:t>
            </a:r>
          </a:p>
          <a:p>
            <a:pPr marL="0" indent="0" algn="just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just">
              <a:buNone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Next meeting will be Wednesday 29</a:t>
            </a:r>
            <a:r>
              <a:rPr lang="en-US" sz="2400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March, 11:00am </a:t>
            </a:r>
            <a:r>
              <a:rPr lang="en-US" sz="2400" i="1" dirty="0">
                <a:solidFill>
                  <a:srgbClr val="FF0000"/>
                </a:solidFill>
                <a:latin typeface="Calibri Light" panose="020F0302020204030204" pitchFamily="34" charset="0"/>
              </a:rPr>
              <a:t>at NCCI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4"/>
              </a:rPr>
              <a:t>http://sheltercluster.org/response/iraq</a:t>
            </a:r>
            <a:r>
              <a:rPr lang="en-US" sz="1500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3883" y="245526"/>
            <a:ext cx="8242918" cy="364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US" sz="2400" b="0" dirty="0">
                <a:latin typeface="Calibri Light" panose="020F0302020204030204" pitchFamily="34" charset="0"/>
              </a:rPr>
              <a:t>6.	</a:t>
            </a:r>
            <a:r>
              <a:rPr lang="en-US" sz="2400" b="0" dirty="0">
                <a:solidFill>
                  <a:srgbClr val="0070C0"/>
                </a:solidFill>
                <a:latin typeface="Calibri Light" panose="020F0302020204030204" pitchFamily="34" charset="0"/>
              </a:rPr>
              <a:t>AOB</a:t>
            </a:r>
            <a:r>
              <a:rPr lang="en-US" sz="2400" b="0" dirty="0">
                <a:latin typeface="Calibri Light" panose="020F0302020204030204" pitchFamily="34" charset="0"/>
              </a:rPr>
              <a:t> </a:t>
            </a:r>
            <a:endParaRPr lang="en-US" sz="2400" b="0" dirty="0">
              <a:solidFill>
                <a:srgbClr val="0070C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6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824711"/>
              </p:ext>
            </p:extLst>
          </p:nvPr>
        </p:nvGraphicFramePr>
        <p:xfrm>
          <a:off x="399495" y="653291"/>
          <a:ext cx="7899206" cy="401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8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393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143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ysClr val="windowText" lastClr="000000"/>
                          </a:solidFill>
                        </a:rPr>
                        <a:t>Richard Evans </a:t>
                      </a:r>
                      <a:r>
                        <a:rPr lang="en-GB" sz="1400" b="0" dirty="0">
                          <a:solidFill>
                            <a:sysClr val="windowText" lastClr="000000"/>
                          </a:solidFill>
                        </a:rPr>
                        <a:t>- UNHCR</a:t>
                      </a:r>
                      <a:br>
                        <a:rPr lang="en-GB" sz="1400" b="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GB" sz="1400" b="0" dirty="0">
                          <a:solidFill>
                            <a:sysClr val="windowText" lastClr="000000"/>
                          </a:solidFill>
                        </a:rPr>
                        <a:t>National Cluster Coordinator</a:t>
                      </a:r>
                      <a:br>
                        <a:rPr lang="en-GB" sz="1400" b="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GB" sz="1400" b="0" dirty="0">
                          <a:solidFill>
                            <a:sysClr val="windowText" lastClr="000000"/>
                          </a:solidFill>
                        </a:rPr>
                        <a:t>+964 (0) 771 994 5694</a:t>
                      </a:r>
                      <a:br>
                        <a:rPr lang="en-GB" sz="1400" b="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GB" sz="1400" u="sng" dirty="0">
                          <a:solidFill>
                            <a:sysClr val="windowText" lastClr="000000"/>
                          </a:solidFill>
                          <a:hlinkClick r:id="rId2"/>
                        </a:rPr>
                        <a:t>coord.iraq@sheltercluster.org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Michel Tia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- IOM</a:t>
                      </a:r>
                    </a:p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Information Management Officer - National</a:t>
                      </a:r>
                    </a:p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+964 (0) 750 021 1720</a:t>
                      </a:r>
                    </a:p>
                    <a:p>
                      <a:r>
                        <a:rPr lang="en-GB" sz="1400" u="sng" dirty="0">
                          <a:solidFill>
                            <a:schemeClr val="tx1"/>
                          </a:solidFill>
                          <a:hlinkClick r:id="rId3"/>
                        </a:rPr>
                        <a:t>im2.iraq@sheltercluster.org</a:t>
                      </a:r>
                      <a:endParaRPr lang="en-GB" sz="1400" u="sng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u="sng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Cornelius Weira </a:t>
                      </a: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IOM</a:t>
                      </a:r>
                    </a:p>
                    <a:p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 National Co-Chair - Centre and South  </a:t>
                      </a:r>
                    </a:p>
                    <a:p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Mobile</a:t>
                      </a:r>
                      <a:r>
                        <a:rPr lang="en-GB" sz="1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+964 (0) 751 234 2548</a:t>
                      </a:r>
                    </a:p>
                    <a:p>
                      <a:r>
                        <a:rPr lang="en-GB" sz="14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coord4.iraq@sheltercluster.org</a:t>
                      </a: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ysClr val="windowText" lastClr="000000"/>
                          </a:solidFill>
                        </a:rPr>
                        <a:t>Michael </a:t>
                      </a:r>
                      <a:r>
                        <a:rPr lang="en-GB" sz="1400" b="1" dirty="0" err="1">
                          <a:solidFill>
                            <a:sysClr val="windowText" lastClr="000000"/>
                          </a:solidFill>
                        </a:rPr>
                        <a:t>Gloeckle</a:t>
                      </a:r>
                      <a:r>
                        <a:rPr lang="en-GB" sz="1400" b="1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sz="1400" b="0" dirty="0">
                          <a:solidFill>
                            <a:sysClr val="windowText" lastClr="000000"/>
                          </a:solidFill>
                        </a:rPr>
                        <a:t>- NRC</a:t>
                      </a:r>
                    </a:p>
                    <a:p>
                      <a:r>
                        <a:rPr lang="en-GB" sz="1400" b="0" dirty="0">
                          <a:solidFill>
                            <a:sysClr val="windowText" lastClr="000000"/>
                          </a:solidFill>
                        </a:rPr>
                        <a:t>National Co-Chair - Technical Coordinator </a:t>
                      </a:r>
                    </a:p>
                    <a:p>
                      <a:r>
                        <a:rPr lang="en-GB" sz="1400" b="0" dirty="0">
                          <a:solidFill>
                            <a:sysClr val="windowText" lastClr="000000"/>
                          </a:solidFill>
                        </a:rPr>
                        <a:t>+964 (0) 750 878 7793</a:t>
                      </a:r>
                    </a:p>
                    <a:p>
                      <a:r>
                        <a:rPr lang="en-GB" sz="1400" u="sng" dirty="0">
                          <a:solidFill>
                            <a:sysClr val="windowText" lastClr="000000"/>
                          </a:solidFill>
                          <a:hlinkClick r:id="rId5"/>
                        </a:rPr>
                        <a:t>coord2.iraq@sheltercluster.org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sz="1400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Shada Qahoush</a:t>
                      </a: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Catholic Relief Services</a:t>
                      </a:r>
                    </a:p>
                    <a:p>
                      <a:r>
                        <a:rPr lang="en-GB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Ninewa</a:t>
                      </a: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</a:t>
                      </a:r>
                      <a:r>
                        <a:rPr lang="en-GB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Mosul Focal Point</a:t>
                      </a:r>
                      <a:endParaRPr lang="en-GB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+964 (0) 751 755 8451</a:t>
                      </a:r>
                    </a:p>
                    <a:p>
                      <a:r>
                        <a:rPr lang="en-GB" sz="14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coordroving.iraq@sheltercluster.org</a:t>
                      </a:r>
                      <a:endParaRPr lang="en-GB" sz="1400" b="1" u="sng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400" b="1" u="sng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Abdoulaye </a:t>
                      </a:r>
                      <a:r>
                        <a:rPr lang="en-GB" sz="1400" b="1" kern="1200" dirty="0" err="1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Dieye</a:t>
                      </a:r>
                      <a:r>
                        <a:rPr lang="en-GB" sz="14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  <a:r>
                        <a:rPr lang="en-GB" sz="14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NORCAP</a:t>
                      </a:r>
                      <a:endParaRPr lang="en-US" sz="14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Assistant National IM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sng" dirty="0">
                          <a:solidFill>
                            <a:schemeClr val="tx1"/>
                          </a:solidFill>
                          <a:hlinkClick r:id="rId3"/>
                        </a:rPr>
                        <a:t>im2.iraq@sheltercluster.org</a:t>
                      </a:r>
                      <a:endParaRPr lang="en-GB" sz="1400" u="sng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n-US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aurence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West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UNHCR</a:t>
                      </a:r>
                    </a:p>
                    <a:p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ub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National Coordinator – KRI</a:t>
                      </a:r>
                    </a:p>
                    <a:p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obile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964 771 911 0574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sng" dirty="0">
                          <a:solidFill>
                            <a:sysClr val="windowText" lastClr="000000"/>
                          </a:solidFill>
                          <a:hlinkClick r:id="rId7"/>
                        </a:rPr>
                        <a:t>coord3.iraq@sheltercluster.org</a:t>
                      </a:r>
                      <a:endParaRPr lang="en-GB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9495" y="225370"/>
            <a:ext cx="8287306" cy="42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US" sz="2400" b="0" dirty="0">
                <a:latin typeface="Calibri Light" panose="020F0302020204030204" pitchFamily="34" charset="0"/>
              </a:rPr>
              <a:t>1.	</a:t>
            </a:r>
            <a:r>
              <a:rPr lang="en-US" sz="2400" b="0" dirty="0">
                <a:solidFill>
                  <a:srgbClr val="0070C0"/>
                </a:solidFill>
                <a:latin typeface="Calibri Light" panose="020F0302020204030204" pitchFamily="34" charset="0"/>
              </a:rPr>
              <a:t>Cluster Team Structure</a:t>
            </a:r>
            <a:endParaRPr lang="en-GB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874" y="91991"/>
            <a:ext cx="554207" cy="554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376" y="100576"/>
            <a:ext cx="485687" cy="522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609" y="128717"/>
            <a:ext cx="462153" cy="418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966" y="90203"/>
            <a:ext cx="551361" cy="55599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196" y="136659"/>
            <a:ext cx="80772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3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0" y="4757648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4"/>
              </a:rPr>
              <a:t>http://sheltercluster.org/response/iraq</a:t>
            </a:r>
            <a:r>
              <a:rPr lang="en-US" sz="1500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225631" y="754460"/>
            <a:ext cx="8879185" cy="38586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 dirty="0">
              <a:latin typeface="Calibri Light" panose="020F03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63937"/>
            <a:ext cx="8118629" cy="1430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1800" b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 Light" panose="020F0302020204030204" pitchFamily="34" charset="0"/>
              </a:rPr>
              <a:t>2.Information</a:t>
            </a:r>
          </a:p>
          <a:p>
            <a:pPr algn="l"/>
            <a:r>
              <a:rPr lang="en-GB" sz="1800" b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 Light" panose="020F0302020204030204" pitchFamily="34" charset="0"/>
              </a:rPr>
              <a:t> Management</a:t>
            </a:r>
          </a:p>
          <a:p>
            <a:pPr algn="l"/>
            <a:r>
              <a:rPr lang="en-GB" sz="1800" b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 Light" panose="020F0302020204030204" pitchFamily="34" charset="0"/>
              </a:rPr>
              <a:t>Update</a:t>
            </a:r>
            <a:endParaRPr lang="en-US" sz="1800" b="0" dirty="0">
              <a:solidFill>
                <a:schemeClr val="tx2">
                  <a:lumMod val="90000"/>
                  <a:lumOff val="10000"/>
                </a:schemeClr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212712"/>
              </p:ext>
            </p:extLst>
          </p:nvPr>
        </p:nvGraphicFramePr>
        <p:xfrm>
          <a:off x="1788621" y="-139072"/>
          <a:ext cx="7294585" cy="5154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5" imgW="8020016" imgH="5667300" progId="AcroExch.Document.11">
                  <p:embed/>
                </p:oleObj>
              </mc:Choice>
              <mc:Fallback>
                <p:oleObj name="Acrobat Document" r:id="rId5" imgW="8020016" imgH="5667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8621" y="-139072"/>
                        <a:ext cx="7294585" cy="5154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573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1"/>
          <p:cNvGrpSpPr>
            <a:grpSpLocks/>
          </p:cNvGrpSpPr>
          <p:nvPr/>
        </p:nvGrpSpPr>
        <p:grpSpPr bwMode="auto">
          <a:xfrm>
            <a:off x="4160044" y="1"/>
            <a:ext cx="4983956" cy="5143500"/>
            <a:chOff x="742" y="980"/>
            <a:chExt cx="10466" cy="10347"/>
          </a:xfrm>
        </p:grpSpPr>
        <p:pic>
          <p:nvPicPr>
            <p:cNvPr id="2071" name="Picture 2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980"/>
              <a:ext cx="10465" cy="10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9357" y="7486"/>
              <a:ext cx="539" cy="480"/>
            </a:xfrm>
            <a:custGeom>
              <a:avLst/>
              <a:gdLst>
                <a:gd name="T0" fmla="+- 0 9388 9357"/>
                <a:gd name="T1" fmla="*/ T0 w 539"/>
                <a:gd name="T2" fmla="+- 0 7486 7486"/>
                <a:gd name="T3" fmla="*/ 7486 h 480"/>
                <a:gd name="T4" fmla="+- 0 9357 9357"/>
                <a:gd name="T5" fmla="*/ T4 w 539"/>
                <a:gd name="T6" fmla="+- 0 7930 7486"/>
                <a:gd name="T7" fmla="*/ 7930 h 480"/>
                <a:gd name="T8" fmla="+- 0 9864 9357"/>
                <a:gd name="T9" fmla="*/ T8 w 539"/>
                <a:gd name="T10" fmla="+- 0 7966 7486"/>
                <a:gd name="T11" fmla="*/ 7966 h 480"/>
                <a:gd name="T12" fmla="+- 0 9895 9357"/>
                <a:gd name="T13" fmla="*/ T12 w 539"/>
                <a:gd name="T14" fmla="+- 0 7521 7486"/>
                <a:gd name="T15" fmla="*/ 7521 h 480"/>
                <a:gd name="T16" fmla="+- 0 9388 9357"/>
                <a:gd name="T17" fmla="*/ T16 w 539"/>
                <a:gd name="T18" fmla="+- 0 7486 7486"/>
                <a:gd name="T19" fmla="*/ 7486 h 4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39" h="480">
                  <a:moveTo>
                    <a:pt x="31" y="0"/>
                  </a:moveTo>
                  <a:lnTo>
                    <a:pt x="0" y="444"/>
                  </a:lnTo>
                  <a:lnTo>
                    <a:pt x="507" y="480"/>
                  </a:lnTo>
                  <a:lnTo>
                    <a:pt x="538" y="3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4852" y="387639"/>
            <a:ext cx="1579091" cy="295275"/>
            <a:chOff x="0" y="457200"/>
            <a:chExt cx="2105454" cy="393700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0" y="457200"/>
              <a:ext cx="393700" cy="393700"/>
              <a:chOff x="0" y="0"/>
              <a:chExt cx="619" cy="619"/>
            </a:xfrm>
          </p:grpSpPr>
          <p:sp>
            <p:nvSpPr>
              <p:cNvPr id="5" name="Freeform 13"/>
              <p:cNvSpPr>
                <a:spLocks/>
              </p:cNvSpPr>
              <p:nvPr/>
            </p:nvSpPr>
            <p:spPr bwMode="auto">
              <a:xfrm>
                <a:off x="0" y="0"/>
                <a:ext cx="619" cy="619"/>
              </a:xfrm>
              <a:custGeom>
                <a:avLst/>
                <a:gdLst>
                  <a:gd name="T0" fmla="*/ 309 w 619"/>
                  <a:gd name="T1" fmla="*/ 0 h 619"/>
                  <a:gd name="T2" fmla="*/ 238 w 619"/>
                  <a:gd name="T3" fmla="*/ 8 h 619"/>
                  <a:gd name="T4" fmla="*/ 173 w 619"/>
                  <a:gd name="T5" fmla="*/ 31 h 619"/>
                  <a:gd name="T6" fmla="*/ 116 w 619"/>
                  <a:gd name="T7" fmla="*/ 68 h 619"/>
                  <a:gd name="T8" fmla="*/ 68 w 619"/>
                  <a:gd name="T9" fmla="*/ 116 h 619"/>
                  <a:gd name="T10" fmla="*/ 31 w 619"/>
                  <a:gd name="T11" fmla="*/ 173 h 619"/>
                  <a:gd name="T12" fmla="*/ 8 w 619"/>
                  <a:gd name="T13" fmla="*/ 238 h 619"/>
                  <a:gd name="T14" fmla="*/ 0 w 619"/>
                  <a:gd name="T15" fmla="*/ 309 h 619"/>
                  <a:gd name="T16" fmla="*/ 8 w 619"/>
                  <a:gd name="T17" fmla="*/ 380 h 619"/>
                  <a:gd name="T18" fmla="*/ 31 w 619"/>
                  <a:gd name="T19" fmla="*/ 445 h 619"/>
                  <a:gd name="T20" fmla="*/ 68 w 619"/>
                  <a:gd name="T21" fmla="*/ 503 h 619"/>
                  <a:gd name="T22" fmla="*/ 116 w 619"/>
                  <a:gd name="T23" fmla="*/ 551 h 619"/>
                  <a:gd name="T24" fmla="*/ 173 w 619"/>
                  <a:gd name="T25" fmla="*/ 587 h 619"/>
                  <a:gd name="T26" fmla="*/ 238 w 619"/>
                  <a:gd name="T27" fmla="*/ 610 h 619"/>
                  <a:gd name="T28" fmla="*/ 309 w 619"/>
                  <a:gd name="T29" fmla="*/ 619 h 619"/>
                  <a:gd name="T30" fmla="*/ 380 w 619"/>
                  <a:gd name="T31" fmla="*/ 610 h 619"/>
                  <a:gd name="T32" fmla="*/ 445 w 619"/>
                  <a:gd name="T33" fmla="*/ 587 h 619"/>
                  <a:gd name="T34" fmla="*/ 503 w 619"/>
                  <a:gd name="T35" fmla="*/ 551 h 619"/>
                  <a:gd name="T36" fmla="*/ 551 w 619"/>
                  <a:gd name="T37" fmla="*/ 503 h 619"/>
                  <a:gd name="T38" fmla="*/ 587 w 619"/>
                  <a:gd name="T39" fmla="*/ 445 h 619"/>
                  <a:gd name="T40" fmla="*/ 610 w 619"/>
                  <a:gd name="T41" fmla="*/ 380 h 619"/>
                  <a:gd name="T42" fmla="*/ 619 w 619"/>
                  <a:gd name="T43" fmla="*/ 309 h 619"/>
                  <a:gd name="T44" fmla="*/ 610 w 619"/>
                  <a:gd name="T45" fmla="*/ 238 h 619"/>
                  <a:gd name="T46" fmla="*/ 587 w 619"/>
                  <a:gd name="T47" fmla="*/ 173 h 619"/>
                  <a:gd name="T48" fmla="*/ 551 w 619"/>
                  <a:gd name="T49" fmla="*/ 116 h 619"/>
                  <a:gd name="T50" fmla="*/ 503 w 619"/>
                  <a:gd name="T51" fmla="*/ 68 h 619"/>
                  <a:gd name="T52" fmla="*/ 445 w 619"/>
                  <a:gd name="T53" fmla="*/ 31 h 619"/>
                  <a:gd name="T54" fmla="*/ 380 w 619"/>
                  <a:gd name="T55" fmla="*/ 8 h 619"/>
                  <a:gd name="T56" fmla="*/ 309 w 619"/>
                  <a:gd name="T57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19" h="619">
                    <a:moveTo>
                      <a:pt x="309" y="0"/>
                    </a:moveTo>
                    <a:lnTo>
                      <a:pt x="238" y="8"/>
                    </a:lnTo>
                    <a:lnTo>
                      <a:pt x="173" y="31"/>
                    </a:lnTo>
                    <a:lnTo>
                      <a:pt x="116" y="68"/>
                    </a:lnTo>
                    <a:lnTo>
                      <a:pt x="68" y="116"/>
                    </a:lnTo>
                    <a:lnTo>
                      <a:pt x="31" y="173"/>
                    </a:lnTo>
                    <a:lnTo>
                      <a:pt x="8" y="238"/>
                    </a:lnTo>
                    <a:lnTo>
                      <a:pt x="0" y="309"/>
                    </a:lnTo>
                    <a:lnTo>
                      <a:pt x="8" y="380"/>
                    </a:lnTo>
                    <a:lnTo>
                      <a:pt x="31" y="445"/>
                    </a:lnTo>
                    <a:lnTo>
                      <a:pt x="68" y="503"/>
                    </a:lnTo>
                    <a:lnTo>
                      <a:pt x="116" y="551"/>
                    </a:lnTo>
                    <a:lnTo>
                      <a:pt x="173" y="587"/>
                    </a:lnTo>
                    <a:lnTo>
                      <a:pt x="238" y="610"/>
                    </a:lnTo>
                    <a:lnTo>
                      <a:pt x="309" y="619"/>
                    </a:lnTo>
                    <a:lnTo>
                      <a:pt x="380" y="610"/>
                    </a:lnTo>
                    <a:lnTo>
                      <a:pt x="445" y="587"/>
                    </a:lnTo>
                    <a:lnTo>
                      <a:pt x="503" y="551"/>
                    </a:lnTo>
                    <a:lnTo>
                      <a:pt x="551" y="503"/>
                    </a:lnTo>
                    <a:lnTo>
                      <a:pt x="587" y="445"/>
                    </a:lnTo>
                    <a:lnTo>
                      <a:pt x="610" y="380"/>
                    </a:lnTo>
                    <a:lnTo>
                      <a:pt x="619" y="309"/>
                    </a:lnTo>
                    <a:lnTo>
                      <a:pt x="610" y="238"/>
                    </a:lnTo>
                    <a:lnTo>
                      <a:pt x="587" y="173"/>
                    </a:lnTo>
                    <a:lnTo>
                      <a:pt x="551" y="116"/>
                    </a:lnTo>
                    <a:lnTo>
                      <a:pt x="503" y="68"/>
                    </a:lnTo>
                    <a:lnTo>
                      <a:pt x="445" y="31"/>
                    </a:lnTo>
                    <a:lnTo>
                      <a:pt x="380" y="8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00AE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/>
              </a:p>
            </p:txBody>
          </p:sp>
          <p:pic>
            <p:nvPicPr>
              <p:cNvPr id="2060" name="Picture 1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" y="175"/>
                <a:ext cx="351" cy="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478291" y="515730"/>
              <a:ext cx="1627163" cy="276225"/>
              <a:chOff x="0" y="833437"/>
              <a:chExt cx="1627163" cy="276225"/>
            </a:xfrm>
          </p:grpSpPr>
          <p:grpSp>
            <p:nvGrpSpPr>
              <p:cNvPr id="6" name="Group 8"/>
              <p:cNvGrpSpPr>
                <a:grpSpLocks/>
              </p:cNvGrpSpPr>
              <p:nvPr/>
            </p:nvGrpSpPr>
            <p:grpSpPr bwMode="auto">
              <a:xfrm>
                <a:off x="0" y="850900"/>
                <a:ext cx="555625" cy="241300"/>
                <a:chOff x="0" y="0"/>
                <a:chExt cx="876" cy="379"/>
              </a:xfrm>
            </p:grpSpPr>
            <p:pic>
              <p:nvPicPr>
                <p:cNvPr id="2058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9" cy="3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7" name="Picture 9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101"/>
                  <a:ext cx="262" cy="2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" name="Group 1"/>
              <p:cNvGrpSpPr>
                <a:grpSpLocks/>
              </p:cNvGrpSpPr>
              <p:nvPr/>
            </p:nvGrpSpPr>
            <p:grpSpPr bwMode="auto">
              <a:xfrm>
                <a:off x="577825" y="833437"/>
                <a:ext cx="1049338" cy="276225"/>
                <a:chOff x="0" y="0"/>
                <a:chExt cx="1652" cy="434"/>
              </a:xfrm>
            </p:grpSpPr>
            <p:sp>
              <p:nvSpPr>
                <p:cNvPr id="8" name="Line 7"/>
                <p:cNvSpPr>
                  <a:spLocks noChangeShapeType="1"/>
                </p:cNvSpPr>
                <p:nvPr/>
              </p:nvSpPr>
              <p:spPr bwMode="auto">
                <a:xfrm>
                  <a:off x="36" y="36"/>
                  <a:ext cx="0" cy="362"/>
                </a:xfrm>
                <a:prstGeom prst="line">
                  <a:avLst/>
                </a:prstGeom>
                <a:noFill/>
                <a:ln w="45720">
                  <a:solidFill>
                    <a:srgbClr val="00AE8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pic>
              <p:nvPicPr>
                <p:cNvPr id="2054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" y="57"/>
                  <a:ext cx="448" cy="3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AutoShape 5"/>
                <p:cNvSpPr>
                  <a:spLocks/>
                </p:cNvSpPr>
                <p:nvPr/>
              </p:nvSpPr>
              <p:spPr bwMode="auto">
                <a:xfrm>
                  <a:off x="591" y="129"/>
                  <a:ext cx="169" cy="270"/>
                </a:xfrm>
                <a:custGeom>
                  <a:avLst/>
                  <a:gdLst>
                    <a:gd name="T0" fmla="+- 0 659 591"/>
                    <a:gd name="T1" fmla="*/ T0 w 169"/>
                    <a:gd name="T2" fmla="+- 0 136 129"/>
                    <a:gd name="T3" fmla="*/ 136 h 270"/>
                    <a:gd name="T4" fmla="+- 0 591 591"/>
                    <a:gd name="T5" fmla="*/ T4 w 169"/>
                    <a:gd name="T6" fmla="+- 0 136 129"/>
                    <a:gd name="T7" fmla="*/ 136 h 270"/>
                    <a:gd name="T8" fmla="+- 0 591 591"/>
                    <a:gd name="T9" fmla="*/ T8 w 169"/>
                    <a:gd name="T10" fmla="+- 0 398 129"/>
                    <a:gd name="T11" fmla="*/ 398 h 270"/>
                    <a:gd name="T12" fmla="+- 0 663 591"/>
                    <a:gd name="T13" fmla="*/ T12 w 169"/>
                    <a:gd name="T14" fmla="+- 0 398 129"/>
                    <a:gd name="T15" fmla="*/ 398 h 270"/>
                    <a:gd name="T16" fmla="+- 0 663 591"/>
                    <a:gd name="T17" fmla="*/ T16 w 169"/>
                    <a:gd name="T18" fmla="+- 0 268 129"/>
                    <a:gd name="T19" fmla="*/ 268 h 270"/>
                    <a:gd name="T20" fmla="+- 0 664 591"/>
                    <a:gd name="T21" fmla="*/ T20 w 169"/>
                    <a:gd name="T22" fmla="+- 0 257 129"/>
                    <a:gd name="T23" fmla="*/ 257 h 270"/>
                    <a:gd name="T24" fmla="+- 0 669 591"/>
                    <a:gd name="T25" fmla="*/ T24 w 169"/>
                    <a:gd name="T26" fmla="+- 0 237 129"/>
                    <a:gd name="T27" fmla="*/ 237 h 270"/>
                    <a:gd name="T28" fmla="+- 0 673 591"/>
                    <a:gd name="T29" fmla="*/ T28 w 169"/>
                    <a:gd name="T30" fmla="+- 0 228 129"/>
                    <a:gd name="T31" fmla="*/ 228 h 270"/>
                    <a:gd name="T32" fmla="+- 0 684 591"/>
                    <a:gd name="T33" fmla="*/ T32 w 169"/>
                    <a:gd name="T34" fmla="+- 0 213 129"/>
                    <a:gd name="T35" fmla="*/ 213 h 270"/>
                    <a:gd name="T36" fmla="+- 0 691 591"/>
                    <a:gd name="T37" fmla="*/ T36 w 169"/>
                    <a:gd name="T38" fmla="+- 0 207 129"/>
                    <a:gd name="T39" fmla="*/ 207 h 270"/>
                    <a:gd name="T40" fmla="+- 0 709 591"/>
                    <a:gd name="T41" fmla="*/ T40 w 169"/>
                    <a:gd name="T42" fmla="+- 0 198 129"/>
                    <a:gd name="T43" fmla="*/ 198 h 270"/>
                    <a:gd name="T44" fmla="+- 0 721 591"/>
                    <a:gd name="T45" fmla="*/ T44 w 169"/>
                    <a:gd name="T46" fmla="+- 0 196 129"/>
                    <a:gd name="T47" fmla="*/ 196 h 270"/>
                    <a:gd name="T48" fmla="+- 0 760 591"/>
                    <a:gd name="T49" fmla="*/ T48 w 169"/>
                    <a:gd name="T50" fmla="+- 0 196 129"/>
                    <a:gd name="T51" fmla="*/ 196 h 270"/>
                    <a:gd name="T52" fmla="+- 0 760 591"/>
                    <a:gd name="T53" fmla="*/ T52 w 169"/>
                    <a:gd name="T54" fmla="+- 0 185 129"/>
                    <a:gd name="T55" fmla="*/ 185 h 270"/>
                    <a:gd name="T56" fmla="+- 0 659 591"/>
                    <a:gd name="T57" fmla="*/ T56 w 169"/>
                    <a:gd name="T58" fmla="+- 0 185 129"/>
                    <a:gd name="T59" fmla="*/ 185 h 270"/>
                    <a:gd name="T60" fmla="+- 0 659 591"/>
                    <a:gd name="T61" fmla="*/ T60 w 169"/>
                    <a:gd name="T62" fmla="+- 0 136 129"/>
                    <a:gd name="T63" fmla="*/ 136 h 270"/>
                    <a:gd name="T64" fmla="+- 0 760 591"/>
                    <a:gd name="T65" fmla="*/ T64 w 169"/>
                    <a:gd name="T66" fmla="+- 0 196 129"/>
                    <a:gd name="T67" fmla="*/ 196 h 270"/>
                    <a:gd name="T68" fmla="+- 0 738 591"/>
                    <a:gd name="T69" fmla="*/ T68 w 169"/>
                    <a:gd name="T70" fmla="+- 0 196 129"/>
                    <a:gd name="T71" fmla="*/ 196 h 270"/>
                    <a:gd name="T72" fmla="+- 0 743 591"/>
                    <a:gd name="T73" fmla="*/ T72 w 169"/>
                    <a:gd name="T74" fmla="+- 0 196 129"/>
                    <a:gd name="T75" fmla="*/ 196 h 270"/>
                    <a:gd name="T76" fmla="+- 0 752 591"/>
                    <a:gd name="T77" fmla="*/ T76 w 169"/>
                    <a:gd name="T78" fmla="+- 0 197 129"/>
                    <a:gd name="T79" fmla="*/ 197 h 270"/>
                    <a:gd name="T80" fmla="+- 0 756 591"/>
                    <a:gd name="T81" fmla="*/ T80 w 169"/>
                    <a:gd name="T82" fmla="+- 0 198 129"/>
                    <a:gd name="T83" fmla="*/ 198 h 270"/>
                    <a:gd name="T84" fmla="+- 0 760 591"/>
                    <a:gd name="T85" fmla="*/ T84 w 169"/>
                    <a:gd name="T86" fmla="+- 0 198 129"/>
                    <a:gd name="T87" fmla="*/ 198 h 270"/>
                    <a:gd name="T88" fmla="+- 0 760 591"/>
                    <a:gd name="T89" fmla="*/ T88 w 169"/>
                    <a:gd name="T90" fmla="+- 0 196 129"/>
                    <a:gd name="T91" fmla="*/ 196 h 270"/>
                    <a:gd name="T92" fmla="+- 0 749 591"/>
                    <a:gd name="T93" fmla="*/ T92 w 169"/>
                    <a:gd name="T94" fmla="+- 0 129 129"/>
                    <a:gd name="T95" fmla="*/ 129 h 270"/>
                    <a:gd name="T96" fmla="+- 0 735 591"/>
                    <a:gd name="T97" fmla="*/ T96 w 169"/>
                    <a:gd name="T98" fmla="+- 0 129 129"/>
                    <a:gd name="T99" fmla="*/ 129 h 270"/>
                    <a:gd name="T100" fmla="+- 0 726 591"/>
                    <a:gd name="T101" fmla="*/ T100 w 169"/>
                    <a:gd name="T102" fmla="+- 0 130 129"/>
                    <a:gd name="T103" fmla="*/ 130 h 270"/>
                    <a:gd name="T104" fmla="+- 0 709 591"/>
                    <a:gd name="T105" fmla="*/ T104 w 169"/>
                    <a:gd name="T106" fmla="+- 0 136 129"/>
                    <a:gd name="T107" fmla="*/ 136 h 270"/>
                    <a:gd name="T108" fmla="+- 0 701 591"/>
                    <a:gd name="T109" fmla="*/ T108 w 169"/>
                    <a:gd name="T110" fmla="+- 0 139 129"/>
                    <a:gd name="T111" fmla="*/ 139 h 270"/>
                    <a:gd name="T112" fmla="+- 0 686 591"/>
                    <a:gd name="T113" fmla="*/ T112 w 169"/>
                    <a:gd name="T114" fmla="+- 0 149 129"/>
                    <a:gd name="T115" fmla="*/ 149 h 270"/>
                    <a:gd name="T116" fmla="+- 0 680 591"/>
                    <a:gd name="T117" fmla="*/ T116 w 169"/>
                    <a:gd name="T118" fmla="+- 0 155 129"/>
                    <a:gd name="T119" fmla="*/ 155 h 270"/>
                    <a:gd name="T120" fmla="+- 0 668 591"/>
                    <a:gd name="T121" fmla="*/ T120 w 169"/>
                    <a:gd name="T122" fmla="+- 0 169 129"/>
                    <a:gd name="T123" fmla="*/ 169 h 270"/>
                    <a:gd name="T124" fmla="+- 0 664 591"/>
                    <a:gd name="T125" fmla="*/ T124 w 169"/>
                    <a:gd name="T126" fmla="+- 0 176 129"/>
                    <a:gd name="T127" fmla="*/ 176 h 270"/>
                    <a:gd name="T128" fmla="+- 0 660 591"/>
                    <a:gd name="T129" fmla="*/ T128 w 169"/>
                    <a:gd name="T130" fmla="+- 0 185 129"/>
                    <a:gd name="T131" fmla="*/ 185 h 270"/>
                    <a:gd name="T132" fmla="+- 0 760 591"/>
                    <a:gd name="T133" fmla="*/ T132 w 169"/>
                    <a:gd name="T134" fmla="+- 0 185 129"/>
                    <a:gd name="T135" fmla="*/ 185 h 270"/>
                    <a:gd name="T136" fmla="+- 0 760 591"/>
                    <a:gd name="T137" fmla="*/ T136 w 169"/>
                    <a:gd name="T138" fmla="+- 0 131 129"/>
                    <a:gd name="T139" fmla="*/ 131 h 270"/>
                    <a:gd name="T140" fmla="+- 0 754 591"/>
                    <a:gd name="T141" fmla="*/ T140 w 169"/>
                    <a:gd name="T142" fmla="+- 0 130 129"/>
                    <a:gd name="T143" fmla="*/ 130 h 270"/>
                    <a:gd name="T144" fmla="+- 0 749 591"/>
                    <a:gd name="T145" fmla="*/ T144 w 169"/>
                    <a:gd name="T146" fmla="+- 0 129 129"/>
                    <a:gd name="T147" fmla="*/ 129 h 27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</a:cxnLst>
                  <a:rect l="0" t="0" r="r" b="b"/>
                  <a:pathLst>
                    <a:path w="169" h="270">
                      <a:moveTo>
                        <a:pt x="68" y="7"/>
                      </a:moveTo>
                      <a:lnTo>
                        <a:pt x="0" y="7"/>
                      </a:lnTo>
                      <a:lnTo>
                        <a:pt x="0" y="269"/>
                      </a:lnTo>
                      <a:lnTo>
                        <a:pt x="72" y="269"/>
                      </a:lnTo>
                      <a:lnTo>
                        <a:pt x="72" y="139"/>
                      </a:lnTo>
                      <a:lnTo>
                        <a:pt x="73" y="128"/>
                      </a:lnTo>
                      <a:lnTo>
                        <a:pt x="78" y="108"/>
                      </a:lnTo>
                      <a:lnTo>
                        <a:pt x="82" y="99"/>
                      </a:lnTo>
                      <a:lnTo>
                        <a:pt x="93" y="84"/>
                      </a:lnTo>
                      <a:lnTo>
                        <a:pt x="100" y="78"/>
                      </a:lnTo>
                      <a:lnTo>
                        <a:pt x="118" y="69"/>
                      </a:lnTo>
                      <a:lnTo>
                        <a:pt x="130" y="67"/>
                      </a:lnTo>
                      <a:lnTo>
                        <a:pt x="169" y="67"/>
                      </a:lnTo>
                      <a:lnTo>
                        <a:pt x="169" y="56"/>
                      </a:lnTo>
                      <a:lnTo>
                        <a:pt x="68" y="56"/>
                      </a:lnTo>
                      <a:lnTo>
                        <a:pt x="68" y="7"/>
                      </a:lnTo>
                      <a:close/>
                      <a:moveTo>
                        <a:pt x="169" y="67"/>
                      </a:moveTo>
                      <a:lnTo>
                        <a:pt x="147" y="67"/>
                      </a:lnTo>
                      <a:lnTo>
                        <a:pt x="152" y="67"/>
                      </a:lnTo>
                      <a:lnTo>
                        <a:pt x="161" y="68"/>
                      </a:lnTo>
                      <a:lnTo>
                        <a:pt x="165" y="69"/>
                      </a:lnTo>
                      <a:lnTo>
                        <a:pt x="169" y="69"/>
                      </a:lnTo>
                      <a:lnTo>
                        <a:pt x="169" y="67"/>
                      </a:lnTo>
                      <a:close/>
                      <a:moveTo>
                        <a:pt x="158" y="0"/>
                      </a:moveTo>
                      <a:lnTo>
                        <a:pt x="144" y="0"/>
                      </a:lnTo>
                      <a:lnTo>
                        <a:pt x="135" y="1"/>
                      </a:lnTo>
                      <a:lnTo>
                        <a:pt x="118" y="7"/>
                      </a:lnTo>
                      <a:lnTo>
                        <a:pt x="110" y="10"/>
                      </a:lnTo>
                      <a:lnTo>
                        <a:pt x="95" y="20"/>
                      </a:lnTo>
                      <a:lnTo>
                        <a:pt x="89" y="26"/>
                      </a:lnTo>
                      <a:lnTo>
                        <a:pt x="77" y="40"/>
                      </a:lnTo>
                      <a:lnTo>
                        <a:pt x="73" y="47"/>
                      </a:lnTo>
                      <a:lnTo>
                        <a:pt x="69" y="56"/>
                      </a:lnTo>
                      <a:lnTo>
                        <a:pt x="169" y="56"/>
                      </a:lnTo>
                      <a:lnTo>
                        <a:pt x="169" y="2"/>
                      </a:lnTo>
                      <a:lnTo>
                        <a:pt x="163" y="1"/>
                      </a:lnTo>
                      <a:lnTo>
                        <a:pt x="158" y="0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10" name="AutoShape 4"/>
                <p:cNvSpPr>
                  <a:spLocks/>
                </p:cNvSpPr>
                <p:nvPr/>
              </p:nvSpPr>
              <p:spPr bwMode="auto">
                <a:xfrm>
                  <a:off x="785" y="36"/>
                  <a:ext cx="304" cy="362"/>
                </a:xfrm>
                <a:custGeom>
                  <a:avLst/>
                  <a:gdLst>
                    <a:gd name="T0" fmla="+- 0 785 785"/>
                    <a:gd name="T1" fmla="*/ T0 w 304"/>
                    <a:gd name="T2" fmla="+- 0 36 36"/>
                    <a:gd name="T3" fmla="*/ 36 h 362"/>
                    <a:gd name="T4" fmla="+- 0 960 785"/>
                    <a:gd name="T5" fmla="*/ T4 w 304"/>
                    <a:gd name="T6" fmla="+- 0 398 36"/>
                    <a:gd name="T7" fmla="*/ 398 h 362"/>
                    <a:gd name="T8" fmla="+- 0 984 785"/>
                    <a:gd name="T9" fmla="*/ T8 w 304"/>
                    <a:gd name="T10" fmla="+- 0 396 36"/>
                    <a:gd name="T11" fmla="*/ 396 h 362"/>
                    <a:gd name="T12" fmla="+- 0 1007 785"/>
                    <a:gd name="T13" fmla="*/ T12 w 304"/>
                    <a:gd name="T14" fmla="+- 0 392 36"/>
                    <a:gd name="T15" fmla="*/ 392 h 362"/>
                    <a:gd name="T16" fmla="+- 0 1029 785"/>
                    <a:gd name="T17" fmla="*/ T16 w 304"/>
                    <a:gd name="T18" fmla="+- 0 384 36"/>
                    <a:gd name="T19" fmla="*/ 384 h 362"/>
                    <a:gd name="T20" fmla="+- 0 1048 785"/>
                    <a:gd name="T21" fmla="*/ T20 w 304"/>
                    <a:gd name="T22" fmla="+- 0 373 36"/>
                    <a:gd name="T23" fmla="*/ 373 h 362"/>
                    <a:gd name="T24" fmla="+- 0 1065 785"/>
                    <a:gd name="T25" fmla="*/ T24 w 304"/>
                    <a:gd name="T26" fmla="+- 0 359 36"/>
                    <a:gd name="T27" fmla="*/ 359 h 362"/>
                    <a:gd name="T28" fmla="+- 0 1077 785"/>
                    <a:gd name="T29" fmla="*/ T28 w 304"/>
                    <a:gd name="T30" fmla="+- 0 340 36"/>
                    <a:gd name="T31" fmla="*/ 340 h 362"/>
                    <a:gd name="T32" fmla="+- 0 864 785"/>
                    <a:gd name="T33" fmla="*/ T32 w 304"/>
                    <a:gd name="T34" fmla="+- 0 336 36"/>
                    <a:gd name="T35" fmla="*/ 336 h 362"/>
                    <a:gd name="T36" fmla="+- 0 1072 785"/>
                    <a:gd name="T37" fmla="*/ T36 w 304"/>
                    <a:gd name="T38" fmla="+- 0 237 36"/>
                    <a:gd name="T39" fmla="*/ 237 h 362"/>
                    <a:gd name="T40" fmla="+- 0 1062 785"/>
                    <a:gd name="T41" fmla="*/ T40 w 304"/>
                    <a:gd name="T42" fmla="+- 0 224 36"/>
                    <a:gd name="T43" fmla="*/ 224 h 362"/>
                    <a:gd name="T44" fmla="+- 0 1037 785"/>
                    <a:gd name="T45" fmla="*/ T44 w 304"/>
                    <a:gd name="T46" fmla="+- 0 207 36"/>
                    <a:gd name="T47" fmla="*/ 207 h 362"/>
                    <a:gd name="T48" fmla="+- 0 1033 785"/>
                    <a:gd name="T49" fmla="*/ T48 w 304"/>
                    <a:gd name="T50" fmla="+- 0 195 36"/>
                    <a:gd name="T51" fmla="*/ 195 h 362"/>
                    <a:gd name="T52" fmla="+- 0 1049 785"/>
                    <a:gd name="T53" fmla="*/ T52 w 304"/>
                    <a:gd name="T54" fmla="+- 0 183 36"/>
                    <a:gd name="T55" fmla="*/ 183 h 362"/>
                    <a:gd name="T56" fmla="+- 0 864 785"/>
                    <a:gd name="T57" fmla="*/ T56 w 304"/>
                    <a:gd name="T58" fmla="+- 0 98 36"/>
                    <a:gd name="T59" fmla="*/ 98 h 362"/>
                    <a:gd name="T60" fmla="+- 0 1066 785"/>
                    <a:gd name="T61" fmla="*/ T60 w 304"/>
                    <a:gd name="T62" fmla="+- 0 92 36"/>
                    <a:gd name="T63" fmla="*/ 92 h 362"/>
                    <a:gd name="T64" fmla="+- 0 1057 785"/>
                    <a:gd name="T65" fmla="*/ T64 w 304"/>
                    <a:gd name="T66" fmla="+- 0 72 36"/>
                    <a:gd name="T67" fmla="*/ 72 h 362"/>
                    <a:gd name="T68" fmla="+- 0 1028 785"/>
                    <a:gd name="T69" fmla="*/ T68 w 304"/>
                    <a:gd name="T70" fmla="+- 0 49 36"/>
                    <a:gd name="T71" fmla="*/ 49 h 362"/>
                    <a:gd name="T72" fmla="+- 0 1002 785"/>
                    <a:gd name="T73" fmla="*/ T72 w 304"/>
                    <a:gd name="T74" fmla="+- 0 41 36"/>
                    <a:gd name="T75" fmla="*/ 41 h 362"/>
                    <a:gd name="T76" fmla="+- 0 980 785"/>
                    <a:gd name="T77" fmla="*/ T76 w 304"/>
                    <a:gd name="T78" fmla="+- 0 37 36"/>
                    <a:gd name="T79" fmla="*/ 37 h 362"/>
                    <a:gd name="T80" fmla="+- 0 955 785"/>
                    <a:gd name="T81" fmla="*/ T80 w 304"/>
                    <a:gd name="T82" fmla="+- 0 36 36"/>
                    <a:gd name="T83" fmla="*/ 36 h 362"/>
                    <a:gd name="T84" fmla="+- 0 951 785"/>
                    <a:gd name="T85" fmla="*/ T84 w 304"/>
                    <a:gd name="T86" fmla="+- 0 237 36"/>
                    <a:gd name="T87" fmla="*/ 237 h 362"/>
                    <a:gd name="T88" fmla="+- 0 974 785"/>
                    <a:gd name="T89" fmla="*/ T88 w 304"/>
                    <a:gd name="T90" fmla="+- 0 240 36"/>
                    <a:gd name="T91" fmla="*/ 240 h 362"/>
                    <a:gd name="T92" fmla="+- 0 992 785"/>
                    <a:gd name="T93" fmla="*/ T92 w 304"/>
                    <a:gd name="T94" fmla="+- 0 249 36"/>
                    <a:gd name="T95" fmla="*/ 249 h 362"/>
                    <a:gd name="T96" fmla="+- 0 1004 785"/>
                    <a:gd name="T97" fmla="*/ T96 w 304"/>
                    <a:gd name="T98" fmla="+- 0 265 36"/>
                    <a:gd name="T99" fmla="*/ 265 h 362"/>
                    <a:gd name="T100" fmla="+- 0 1008 785"/>
                    <a:gd name="T101" fmla="*/ T100 w 304"/>
                    <a:gd name="T102" fmla="+- 0 288 36"/>
                    <a:gd name="T103" fmla="*/ 288 h 362"/>
                    <a:gd name="T104" fmla="+- 0 1007 785"/>
                    <a:gd name="T105" fmla="*/ T104 w 304"/>
                    <a:gd name="T106" fmla="+- 0 306 36"/>
                    <a:gd name="T107" fmla="*/ 306 h 362"/>
                    <a:gd name="T108" fmla="+- 0 996 785"/>
                    <a:gd name="T109" fmla="*/ T108 w 304"/>
                    <a:gd name="T110" fmla="+- 0 323 36"/>
                    <a:gd name="T111" fmla="*/ 323 h 362"/>
                    <a:gd name="T112" fmla="+- 0 979 785"/>
                    <a:gd name="T113" fmla="*/ T112 w 304"/>
                    <a:gd name="T114" fmla="+- 0 332 36"/>
                    <a:gd name="T115" fmla="*/ 332 h 362"/>
                    <a:gd name="T116" fmla="+- 0 957 785"/>
                    <a:gd name="T117" fmla="*/ T116 w 304"/>
                    <a:gd name="T118" fmla="+- 0 336 36"/>
                    <a:gd name="T119" fmla="*/ 336 h 362"/>
                    <a:gd name="T120" fmla="+- 0 1082 785"/>
                    <a:gd name="T121" fmla="*/ T120 w 304"/>
                    <a:gd name="T122" fmla="+- 0 330 36"/>
                    <a:gd name="T123" fmla="*/ 330 h 362"/>
                    <a:gd name="T124" fmla="+- 0 1087 785"/>
                    <a:gd name="T125" fmla="*/ T124 w 304"/>
                    <a:gd name="T126" fmla="+- 0 306 36"/>
                    <a:gd name="T127" fmla="*/ 306 h 362"/>
                    <a:gd name="T128" fmla="+- 0 1087 785"/>
                    <a:gd name="T129" fmla="*/ T128 w 304"/>
                    <a:gd name="T130" fmla="+- 0 277 36"/>
                    <a:gd name="T131" fmla="*/ 277 h 362"/>
                    <a:gd name="T132" fmla="+- 0 1078 785"/>
                    <a:gd name="T133" fmla="*/ T132 w 304"/>
                    <a:gd name="T134" fmla="+- 0 248 36"/>
                    <a:gd name="T135" fmla="*/ 248 h 362"/>
                    <a:gd name="T136" fmla="+- 0 1067 785"/>
                    <a:gd name="T137" fmla="*/ T136 w 304"/>
                    <a:gd name="T138" fmla="+- 0 98 36"/>
                    <a:gd name="T139" fmla="*/ 98 h 362"/>
                    <a:gd name="T140" fmla="+- 0 953 785"/>
                    <a:gd name="T141" fmla="*/ T140 w 304"/>
                    <a:gd name="T142" fmla="+- 0 98 36"/>
                    <a:gd name="T143" fmla="*/ 98 h 362"/>
                    <a:gd name="T144" fmla="+- 0 972 785"/>
                    <a:gd name="T145" fmla="*/ T144 w 304"/>
                    <a:gd name="T146" fmla="+- 0 103 36"/>
                    <a:gd name="T147" fmla="*/ 103 h 362"/>
                    <a:gd name="T148" fmla="+- 0 986 785"/>
                    <a:gd name="T149" fmla="*/ T148 w 304"/>
                    <a:gd name="T150" fmla="+- 0 113 36"/>
                    <a:gd name="T151" fmla="*/ 113 h 362"/>
                    <a:gd name="T152" fmla="+- 0 993 785"/>
                    <a:gd name="T153" fmla="*/ T152 w 304"/>
                    <a:gd name="T154" fmla="+- 0 131 36"/>
                    <a:gd name="T155" fmla="*/ 131 h 362"/>
                    <a:gd name="T156" fmla="+- 0 989 785"/>
                    <a:gd name="T157" fmla="*/ T156 w 304"/>
                    <a:gd name="T158" fmla="+- 0 166 36"/>
                    <a:gd name="T159" fmla="*/ 166 h 362"/>
                    <a:gd name="T160" fmla="+- 0 959 785"/>
                    <a:gd name="T161" fmla="*/ T160 w 304"/>
                    <a:gd name="T162" fmla="+- 0 183 36"/>
                    <a:gd name="T163" fmla="*/ 183 h 362"/>
                    <a:gd name="T164" fmla="+- 0 1051 785"/>
                    <a:gd name="T165" fmla="*/ T164 w 304"/>
                    <a:gd name="T166" fmla="+- 0 180 36"/>
                    <a:gd name="T167" fmla="*/ 180 h 362"/>
                    <a:gd name="T168" fmla="+- 0 1064 785"/>
                    <a:gd name="T169" fmla="*/ T168 w 304"/>
                    <a:gd name="T170" fmla="+- 0 162 36"/>
                    <a:gd name="T171" fmla="*/ 162 h 362"/>
                    <a:gd name="T172" fmla="+- 0 1070 785"/>
                    <a:gd name="T173" fmla="*/ T172 w 304"/>
                    <a:gd name="T174" fmla="+- 0 139 36"/>
                    <a:gd name="T175" fmla="*/ 139 h 362"/>
                    <a:gd name="T176" fmla="+- 0 1070 785"/>
                    <a:gd name="T177" fmla="*/ T176 w 304"/>
                    <a:gd name="T178" fmla="+- 0 114 36"/>
                    <a:gd name="T179" fmla="*/ 114 h 362"/>
                    <a:gd name="T180" fmla="+- 0 1067 785"/>
                    <a:gd name="T181" fmla="*/ T180 w 304"/>
                    <a:gd name="T182" fmla="+- 0 98 36"/>
                    <a:gd name="T183" fmla="*/ 98 h 36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</a:cxnLst>
                  <a:rect l="0" t="0" r="r" b="b"/>
                  <a:pathLst>
                    <a:path w="304" h="362">
                      <a:moveTo>
                        <a:pt x="170" y="0"/>
                      </a:moveTo>
                      <a:lnTo>
                        <a:pt x="0" y="0"/>
                      </a:lnTo>
                      <a:lnTo>
                        <a:pt x="0" y="362"/>
                      </a:lnTo>
                      <a:lnTo>
                        <a:pt x="175" y="362"/>
                      </a:lnTo>
                      <a:lnTo>
                        <a:pt x="187" y="362"/>
                      </a:lnTo>
                      <a:lnTo>
                        <a:pt x="199" y="360"/>
                      </a:lnTo>
                      <a:lnTo>
                        <a:pt x="211" y="359"/>
                      </a:lnTo>
                      <a:lnTo>
                        <a:pt x="222" y="356"/>
                      </a:lnTo>
                      <a:lnTo>
                        <a:pt x="234" y="352"/>
                      </a:lnTo>
                      <a:lnTo>
                        <a:pt x="244" y="348"/>
                      </a:lnTo>
                      <a:lnTo>
                        <a:pt x="254" y="343"/>
                      </a:lnTo>
                      <a:lnTo>
                        <a:pt x="263" y="337"/>
                      </a:lnTo>
                      <a:lnTo>
                        <a:pt x="272" y="330"/>
                      </a:lnTo>
                      <a:lnTo>
                        <a:pt x="280" y="323"/>
                      </a:lnTo>
                      <a:lnTo>
                        <a:pt x="286" y="314"/>
                      </a:lnTo>
                      <a:lnTo>
                        <a:pt x="292" y="304"/>
                      </a:lnTo>
                      <a:lnTo>
                        <a:pt x="294" y="300"/>
                      </a:lnTo>
                      <a:lnTo>
                        <a:pt x="79" y="300"/>
                      </a:lnTo>
                      <a:lnTo>
                        <a:pt x="79" y="201"/>
                      </a:lnTo>
                      <a:lnTo>
                        <a:pt x="287" y="201"/>
                      </a:lnTo>
                      <a:lnTo>
                        <a:pt x="286" y="199"/>
                      </a:lnTo>
                      <a:lnTo>
                        <a:pt x="277" y="188"/>
                      </a:lnTo>
                      <a:lnTo>
                        <a:pt x="266" y="179"/>
                      </a:lnTo>
                      <a:lnTo>
                        <a:pt x="252" y="171"/>
                      </a:lnTo>
                      <a:lnTo>
                        <a:pt x="236" y="165"/>
                      </a:lnTo>
                      <a:lnTo>
                        <a:pt x="248" y="159"/>
                      </a:lnTo>
                      <a:lnTo>
                        <a:pt x="258" y="152"/>
                      </a:lnTo>
                      <a:lnTo>
                        <a:pt x="264" y="147"/>
                      </a:lnTo>
                      <a:lnTo>
                        <a:pt x="79" y="147"/>
                      </a:lnTo>
                      <a:lnTo>
                        <a:pt x="79" y="62"/>
                      </a:lnTo>
                      <a:lnTo>
                        <a:pt x="282" y="62"/>
                      </a:lnTo>
                      <a:lnTo>
                        <a:pt x="281" y="56"/>
                      </a:lnTo>
                      <a:lnTo>
                        <a:pt x="277" y="47"/>
                      </a:lnTo>
                      <a:lnTo>
                        <a:pt x="272" y="36"/>
                      </a:lnTo>
                      <a:lnTo>
                        <a:pt x="264" y="26"/>
                      </a:lnTo>
                      <a:lnTo>
                        <a:pt x="243" y="13"/>
                      </a:lnTo>
                      <a:lnTo>
                        <a:pt x="231" y="8"/>
                      </a:lnTo>
                      <a:lnTo>
                        <a:pt x="217" y="5"/>
                      </a:lnTo>
                      <a:lnTo>
                        <a:pt x="206" y="3"/>
                      </a:lnTo>
                      <a:lnTo>
                        <a:pt x="195" y="1"/>
                      </a:lnTo>
                      <a:lnTo>
                        <a:pt x="183" y="0"/>
                      </a:lnTo>
                      <a:lnTo>
                        <a:pt x="170" y="0"/>
                      </a:lnTo>
                      <a:close/>
                      <a:moveTo>
                        <a:pt x="287" y="201"/>
                      </a:moveTo>
                      <a:lnTo>
                        <a:pt x="166" y="201"/>
                      </a:lnTo>
                      <a:lnTo>
                        <a:pt x="178" y="202"/>
                      </a:lnTo>
                      <a:lnTo>
                        <a:pt x="189" y="204"/>
                      </a:lnTo>
                      <a:lnTo>
                        <a:pt x="199" y="207"/>
                      </a:lnTo>
                      <a:lnTo>
                        <a:pt x="207" y="213"/>
                      </a:lnTo>
                      <a:lnTo>
                        <a:pt x="214" y="220"/>
                      </a:lnTo>
                      <a:lnTo>
                        <a:pt x="219" y="229"/>
                      </a:lnTo>
                      <a:lnTo>
                        <a:pt x="222" y="240"/>
                      </a:lnTo>
                      <a:lnTo>
                        <a:pt x="223" y="252"/>
                      </a:lnTo>
                      <a:lnTo>
                        <a:pt x="223" y="262"/>
                      </a:lnTo>
                      <a:lnTo>
                        <a:pt x="222" y="270"/>
                      </a:lnTo>
                      <a:lnTo>
                        <a:pt x="215" y="282"/>
                      </a:lnTo>
                      <a:lnTo>
                        <a:pt x="211" y="287"/>
                      </a:lnTo>
                      <a:lnTo>
                        <a:pt x="200" y="294"/>
                      </a:lnTo>
                      <a:lnTo>
                        <a:pt x="194" y="296"/>
                      </a:lnTo>
                      <a:lnTo>
                        <a:pt x="180" y="299"/>
                      </a:lnTo>
                      <a:lnTo>
                        <a:pt x="172" y="300"/>
                      </a:lnTo>
                      <a:lnTo>
                        <a:pt x="294" y="300"/>
                      </a:lnTo>
                      <a:lnTo>
                        <a:pt x="297" y="294"/>
                      </a:lnTo>
                      <a:lnTo>
                        <a:pt x="300" y="283"/>
                      </a:lnTo>
                      <a:lnTo>
                        <a:pt x="302" y="270"/>
                      </a:lnTo>
                      <a:lnTo>
                        <a:pt x="303" y="257"/>
                      </a:lnTo>
                      <a:lnTo>
                        <a:pt x="302" y="241"/>
                      </a:lnTo>
                      <a:lnTo>
                        <a:pt x="299" y="226"/>
                      </a:lnTo>
                      <a:lnTo>
                        <a:pt x="293" y="212"/>
                      </a:lnTo>
                      <a:lnTo>
                        <a:pt x="287" y="201"/>
                      </a:lnTo>
                      <a:close/>
                      <a:moveTo>
                        <a:pt x="282" y="62"/>
                      </a:moveTo>
                      <a:lnTo>
                        <a:pt x="161" y="62"/>
                      </a:lnTo>
                      <a:lnTo>
                        <a:pt x="168" y="62"/>
                      </a:lnTo>
                      <a:lnTo>
                        <a:pt x="181" y="65"/>
                      </a:lnTo>
                      <a:lnTo>
                        <a:pt x="187" y="67"/>
                      </a:lnTo>
                      <a:lnTo>
                        <a:pt x="197" y="73"/>
                      </a:lnTo>
                      <a:lnTo>
                        <a:pt x="201" y="77"/>
                      </a:lnTo>
                      <a:lnTo>
                        <a:pt x="207" y="88"/>
                      </a:lnTo>
                      <a:lnTo>
                        <a:pt x="208" y="95"/>
                      </a:lnTo>
                      <a:lnTo>
                        <a:pt x="208" y="119"/>
                      </a:lnTo>
                      <a:lnTo>
                        <a:pt x="204" y="130"/>
                      </a:lnTo>
                      <a:lnTo>
                        <a:pt x="186" y="143"/>
                      </a:lnTo>
                      <a:lnTo>
                        <a:pt x="174" y="147"/>
                      </a:lnTo>
                      <a:lnTo>
                        <a:pt x="264" y="147"/>
                      </a:lnTo>
                      <a:lnTo>
                        <a:pt x="266" y="144"/>
                      </a:lnTo>
                      <a:lnTo>
                        <a:pt x="273" y="135"/>
                      </a:lnTo>
                      <a:lnTo>
                        <a:pt x="279" y="126"/>
                      </a:lnTo>
                      <a:lnTo>
                        <a:pt x="282" y="115"/>
                      </a:lnTo>
                      <a:lnTo>
                        <a:pt x="285" y="103"/>
                      </a:lnTo>
                      <a:lnTo>
                        <a:pt x="285" y="90"/>
                      </a:lnTo>
                      <a:lnTo>
                        <a:pt x="285" y="78"/>
                      </a:lnTo>
                      <a:lnTo>
                        <a:pt x="283" y="66"/>
                      </a:lnTo>
                      <a:lnTo>
                        <a:pt x="282" y="62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11" name="AutoShape 3"/>
                <p:cNvSpPr>
                  <a:spLocks/>
                </p:cNvSpPr>
                <p:nvPr/>
              </p:nvSpPr>
              <p:spPr bwMode="auto">
                <a:xfrm>
                  <a:off x="1111" y="129"/>
                  <a:ext cx="272" cy="276"/>
                </a:xfrm>
                <a:custGeom>
                  <a:avLst/>
                  <a:gdLst>
                    <a:gd name="T0" fmla="+- 0 1231 1111"/>
                    <a:gd name="T1" fmla="*/ T0 w 272"/>
                    <a:gd name="T2" fmla="+- 0 129 129"/>
                    <a:gd name="T3" fmla="*/ 129 h 276"/>
                    <a:gd name="T4" fmla="+- 0 1203 1111"/>
                    <a:gd name="T5" fmla="*/ T4 w 272"/>
                    <a:gd name="T6" fmla="+- 0 134 129"/>
                    <a:gd name="T7" fmla="*/ 134 h 276"/>
                    <a:gd name="T8" fmla="+- 0 1179 1111"/>
                    <a:gd name="T9" fmla="*/ T8 w 272"/>
                    <a:gd name="T10" fmla="+- 0 144 129"/>
                    <a:gd name="T11" fmla="*/ 144 h 276"/>
                    <a:gd name="T12" fmla="+- 0 1157 1111"/>
                    <a:gd name="T13" fmla="*/ T12 w 272"/>
                    <a:gd name="T14" fmla="+- 0 158 129"/>
                    <a:gd name="T15" fmla="*/ 158 h 276"/>
                    <a:gd name="T16" fmla="+- 0 1140 1111"/>
                    <a:gd name="T17" fmla="*/ T16 w 272"/>
                    <a:gd name="T18" fmla="+- 0 176 129"/>
                    <a:gd name="T19" fmla="*/ 176 h 276"/>
                    <a:gd name="T20" fmla="+- 0 1126 1111"/>
                    <a:gd name="T21" fmla="*/ T20 w 272"/>
                    <a:gd name="T22" fmla="+- 0 198 129"/>
                    <a:gd name="T23" fmla="*/ 198 h 276"/>
                    <a:gd name="T24" fmla="+- 0 1116 1111"/>
                    <a:gd name="T25" fmla="*/ T24 w 272"/>
                    <a:gd name="T26" fmla="+- 0 223 129"/>
                    <a:gd name="T27" fmla="*/ 223 h 276"/>
                    <a:gd name="T28" fmla="+- 0 1112 1111"/>
                    <a:gd name="T29" fmla="*/ T28 w 272"/>
                    <a:gd name="T30" fmla="+- 0 252 129"/>
                    <a:gd name="T31" fmla="*/ 252 h 276"/>
                    <a:gd name="T32" fmla="+- 0 1112 1111"/>
                    <a:gd name="T33" fmla="*/ T32 w 272"/>
                    <a:gd name="T34" fmla="+- 0 283 129"/>
                    <a:gd name="T35" fmla="*/ 283 h 276"/>
                    <a:gd name="T36" fmla="+- 0 1116 1111"/>
                    <a:gd name="T37" fmla="*/ T36 w 272"/>
                    <a:gd name="T38" fmla="+- 0 311 129"/>
                    <a:gd name="T39" fmla="*/ 311 h 276"/>
                    <a:gd name="T40" fmla="+- 0 1126 1111"/>
                    <a:gd name="T41" fmla="*/ T40 w 272"/>
                    <a:gd name="T42" fmla="+- 0 336 129"/>
                    <a:gd name="T43" fmla="*/ 336 h 276"/>
                    <a:gd name="T44" fmla="+- 0 1140 1111"/>
                    <a:gd name="T45" fmla="*/ T44 w 272"/>
                    <a:gd name="T46" fmla="+- 0 358 129"/>
                    <a:gd name="T47" fmla="*/ 358 h 276"/>
                    <a:gd name="T48" fmla="+- 0 1157 1111"/>
                    <a:gd name="T49" fmla="*/ T48 w 272"/>
                    <a:gd name="T50" fmla="+- 0 376 129"/>
                    <a:gd name="T51" fmla="*/ 376 h 276"/>
                    <a:gd name="T52" fmla="+- 0 1179 1111"/>
                    <a:gd name="T53" fmla="*/ T52 w 272"/>
                    <a:gd name="T54" fmla="+- 0 390 129"/>
                    <a:gd name="T55" fmla="*/ 390 h 276"/>
                    <a:gd name="T56" fmla="+- 0 1203 1111"/>
                    <a:gd name="T57" fmla="*/ T56 w 272"/>
                    <a:gd name="T58" fmla="+- 0 399 129"/>
                    <a:gd name="T59" fmla="*/ 399 h 276"/>
                    <a:gd name="T60" fmla="+- 0 1231 1111"/>
                    <a:gd name="T61" fmla="*/ T60 w 272"/>
                    <a:gd name="T62" fmla="+- 0 404 129"/>
                    <a:gd name="T63" fmla="*/ 404 h 276"/>
                    <a:gd name="T64" fmla="+- 0 1261 1111"/>
                    <a:gd name="T65" fmla="*/ T64 w 272"/>
                    <a:gd name="T66" fmla="+- 0 404 129"/>
                    <a:gd name="T67" fmla="*/ 404 h 276"/>
                    <a:gd name="T68" fmla="+- 0 1289 1111"/>
                    <a:gd name="T69" fmla="*/ T68 w 272"/>
                    <a:gd name="T70" fmla="+- 0 399 129"/>
                    <a:gd name="T71" fmla="*/ 399 h 276"/>
                    <a:gd name="T72" fmla="+- 0 1314 1111"/>
                    <a:gd name="T73" fmla="*/ T72 w 272"/>
                    <a:gd name="T74" fmla="+- 0 390 129"/>
                    <a:gd name="T75" fmla="*/ 390 h 276"/>
                    <a:gd name="T76" fmla="+- 0 1336 1111"/>
                    <a:gd name="T77" fmla="*/ T76 w 272"/>
                    <a:gd name="T78" fmla="+- 0 376 129"/>
                    <a:gd name="T79" fmla="*/ 376 h 276"/>
                    <a:gd name="T80" fmla="+- 0 1354 1111"/>
                    <a:gd name="T81" fmla="*/ T80 w 272"/>
                    <a:gd name="T82" fmla="+- 0 358 129"/>
                    <a:gd name="T83" fmla="*/ 358 h 276"/>
                    <a:gd name="T84" fmla="+- 0 1234 1111"/>
                    <a:gd name="T85" fmla="*/ T84 w 272"/>
                    <a:gd name="T86" fmla="+- 0 351 129"/>
                    <a:gd name="T87" fmla="*/ 351 h 276"/>
                    <a:gd name="T88" fmla="+- 0 1208 1111"/>
                    <a:gd name="T89" fmla="*/ T88 w 272"/>
                    <a:gd name="T90" fmla="+- 0 339 129"/>
                    <a:gd name="T91" fmla="*/ 339 h 276"/>
                    <a:gd name="T92" fmla="+- 0 1191 1111"/>
                    <a:gd name="T93" fmla="*/ T92 w 272"/>
                    <a:gd name="T94" fmla="+- 0 317 129"/>
                    <a:gd name="T95" fmla="*/ 317 h 276"/>
                    <a:gd name="T96" fmla="+- 0 1184 1111"/>
                    <a:gd name="T97" fmla="*/ T96 w 272"/>
                    <a:gd name="T98" fmla="+- 0 288 129"/>
                    <a:gd name="T99" fmla="*/ 288 h 276"/>
                    <a:gd name="T100" fmla="+- 0 1183 1111"/>
                    <a:gd name="T101" fmla="*/ T100 w 272"/>
                    <a:gd name="T102" fmla="+- 0 257 129"/>
                    <a:gd name="T103" fmla="*/ 257 h 276"/>
                    <a:gd name="T104" fmla="+- 0 1188 1111"/>
                    <a:gd name="T105" fmla="*/ T104 w 272"/>
                    <a:gd name="T106" fmla="+- 0 226 129"/>
                    <a:gd name="T107" fmla="*/ 226 h 276"/>
                    <a:gd name="T108" fmla="+- 0 1201 1111"/>
                    <a:gd name="T109" fmla="*/ T108 w 272"/>
                    <a:gd name="T110" fmla="+- 0 202 129"/>
                    <a:gd name="T111" fmla="*/ 202 h 276"/>
                    <a:gd name="T112" fmla="+- 0 1224 1111"/>
                    <a:gd name="T113" fmla="*/ T112 w 272"/>
                    <a:gd name="T114" fmla="+- 0 185 129"/>
                    <a:gd name="T115" fmla="*/ 185 h 276"/>
                    <a:gd name="T116" fmla="+- 0 1358 1111"/>
                    <a:gd name="T117" fmla="*/ T116 w 272"/>
                    <a:gd name="T118" fmla="+- 0 183 129"/>
                    <a:gd name="T119" fmla="*/ 183 h 276"/>
                    <a:gd name="T120" fmla="+- 0 1345 1111"/>
                    <a:gd name="T121" fmla="*/ T120 w 272"/>
                    <a:gd name="T122" fmla="+- 0 167 129"/>
                    <a:gd name="T123" fmla="*/ 167 h 276"/>
                    <a:gd name="T124" fmla="+- 0 1326 1111"/>
                    <a:gd name="T125" fmla="*/ T124 w 272"/>
                    <a:gd name="T126" fmla="+- 0 151 129"/>
                    <a:gd name="T127" fmla="*/ 151 h 276"/>
                    <a:gd name="T128" fmla="+- 0 1302 1111"/>
                    <a:gd name="T129" fmla="*/ T128 w 272"/>
                    <a:gd name="T130" fmla="+- 0 139 129"/>
                    <a:gd name="T131" fmla="*/ 139 h 276"/>
                    <a:gd name="T132" fmla="+- 0 1276 1111"/>
                    <a:gd name="T133" fmla="*/ T132 w 272"/>
                    <a:gd name="T134" fmla="+- 0 131 129"/>
                    <a:gd name="T135" fmla="*/ 131 h 276"/>
                    <a:gd name="T136" fmla="+- 0 1246 1111"/>
                    <a:gd name="T137" fmla="*/ T136 w 272"/>
                    <a:gd name="T138" fmla="+- 0 129 129"/>
                    <a:gd name="T139" fmla="*/ 129 h 276"/>
                    <a:gd name="T140" fmla="+- 0 1258 1111"/>
                    <a:gd name="T141" fmla="*/ T140 w 272"/>
                    <a:gd name="T142" fmla="+- 0 183 129"/>
                    <a:gd name="T143" fmla="*/ 183 h 276"/>
                    <a:gd name="T144" fmla="+- 0 1285 1111"/>
                    <a:gd name="T145" fmla="*/ T144 w 272"/>
                    <a:gd name="T146" fmla="+- 0 195 129"/>
                    <a:gd name="T147" fmla="*/ 195 h 276"/>
                    <a:gd name="T148" fmla="+- 0 1302 1111"/>
                    <a:gd name="T149" fmla="*/ T148 w 272"/>
                    <a:gd name="T150" fmla="+- 0 217 129"/>
                    <a:gd name="T151" fmla="*/ 217 h 276"/>
                    <a:gd name="T152" fmla="+- 0 1309 1111"/>
                    <a:gd name="T153" fmla="*/ T152 w 272"/>
                    <a:gd name="T154" fmla="+- 0 246 129"/>
                    <a:gd name="T155" fmla="*/ 246 h 276"/>
                    <a:gd name="T156" fmla="+- 0 1310 1111"/>
                    <a:gd name="T157" fmla="*/ T156 w 272"/>
                    <a:gd name="T158" fmla="+- 0 278 129"/>
                    <a:gd name="T159" fmla="*/ 278 h 276"/>
                    <a:gd name="T160" fmla="+- 0 1305 1111"/>
                    <a:gd name="T161" fmla="*/ T160 w 272"/>
                    <a:gd name="T162" fmla="+- 0 308 129"/>
                    <a:gd name="T163" fmla="*/ 308 h 276"/>
                    <a:gd name="T164" fmla="+- 0 1292 1111"/>
                    <a:gd name="T165" fmla="*/ T164 w 272"/>
                    <a:gd name="T166" fmla="+- 0 333 129"/>
                    <a:gd name="T167" fmla="*/ 333 h 276"/>
                    <a:gd name="T168" fmla="+- 0 1269 1111"/>
                    <a:gd name="T169" fmla="*/ T168 w 272"/>
                    <a:gd name="T170" fmla="+- 0 348 129"/>
                    <a:gd name="T171" fmla="*/ 348 h 276"/>
                    <a:gd name="T172" fmla="+- 0 1358 1111"/>
                    <a:gd name="T173" fmla="*/ T172 w 272"/>
                    <a:gd name="T174" fmla="+- 0 351 129"/>
                    <a:gd name="T175" fmla="*/ 351 h 276"/>
                    <a:gd name="T176" fmla="+- 0 1367 1111"/>
                    <a:gd name="T177" fmla="*/ T176 w 272"/>
                    <a:gd name="T178" fmla="+- 0 336 129"/>
                    <a:gd name="T179" fmla="*/ 336 h 276"/>
                    <a:gd name="T180" fmla="+- 0 1377 1111"/>
                    <a:gd name="T181" fmla="*/ T180 w 272"/>
                    <a:gd name="T182" fmla="+- 0 311 129"/>
                    <a:gd name="T183" fmla="*/ 311 h 276"/>
                    <a:gd name="T184" fmla="+- 0 1382 1111"/>
                    <a:gd name="T185" fmla="*/ T184 w 272"/>
                    <a:gd name="T186" fmla="+- 0 283 129"/>
                    <a:gd name="T187" fmla="*/ 283 h 276"/>
                    <a:gd name="T188" fmla="+- 0 1382 1111"/>
                    <a:gd name="T189" fmla="*/ T188 w 272"/>
                    <a:gd name="T190" fmla="+- 0 252 129"/>
                    <a:gd name="T191" fmla="*/ 252 h 276"/>
                    <a:gd name="T192" fmla="+- 0 1377 1111"/>
                    <a:gd name="T193" fmla="*/ T192 w 272"/>
                    <a:gd name="T194" fmla="+- 0 223 129"/>
                    <a:gd name="T195" fmla="*/ 223 h 276"/>
                    <a:gd name="T196" fmla="+- 0 1367 1111"/>
                    <a:gd name="T197" fmla="*/ T196 w 272"/>
                    <a:gd name="T198" fmla="+- 0 198 129"/>
                    <a:gd name="T199" fmla="*/ 198 h 276"/>
                    <a:gd name="T200" fmla="+- 0 1358 1111"/>
                    <a:gd name="T201" fmla="*/ T200 w 272"/>
                    <a:gd name="T202" fmla="+- 0 183 129"/>
                    <a:gd name="T203" fmla="*/ 183 h 27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</a:cxnLst>
                  <a:rect l="0" t="0" r="r" b="b"/>
                  <a:pathLst>
                    <a:path w="272" h="276">
                      <a:moveTo>
                        <a:pt x="135" y="0"/>
                      </a:moveTo>
                      <a:lnTo>
                        <a:pt x="120" y="0"/>
                      </a:lnTo>
                      <a:lnTo>
                        <a:pt x="106" y="2"/>
                      </a:lnTo>
                      <a:lnTo>
                        <a:pt x="92" y="5"/>
                      </a:lnTo>
                      <a:lnTo>
                        <a:pt x="79" y="10"/>
                      </a:lnTo>
                      <a:lnTo>
                        <a:pt x="68" y="15"/>
                      </a:lnTo>
                      <a:lnTo>
                        <a:pt x="56" y="22"/>
                      </a:lnTo>
                      <a:lnTo>
                        <a:pt x="46" y="29"/>
                      </a:lnTo>
                      <a:lnTo>
                        <a:pt x="37" y="38"/>
                      </a:lnTo>
                      <a:lnTo>
                        <a:pt x="29" y="47"/>
                      </a:lnTo>
                      <a:lnTo>
                        <a:pt x="21" y="57"/>
                      </a:lnTo>
                      <a:lnTo>
                        <a:pt x="15" y="69"/>
                      </a:lnTo>
                      <a:lnTo>
                        <a:pt x="10" y="81"/>
                      </a:lnTo>
                      <a:lnTo>
                        <a:pt x="5" y="94"/>
                      </a:lnTo>
                      <a:lnTo>
                        <a:pt x="2" y="108"/>
                      </a:lnTo>
                      <a:lnTo>
                        <a:pt x="1" y="123"/>
                      </a:lnTo>
                      <a:lnTo>
                        <a:pt x="0" y="138"/>
                      </a:lnTo>
                      <a:lnTo>
                        <a:pt x="1" y="154"/>
                      </a:lnTo>
                      <a:lnTo>
                        <a:pt x="2" y="168"/>
                      </a:lnTo>
                      <a:lnTo>
                        <a:pt x="5" y="182"/>
                      </a:lnTo>
                      <a:lnTo>
                        <a:pt x="10" y="195"/>
                      </a:lnTo>
                      <a:lnTo>
                        <a:pt x="15" y="207"/>
                      </a:lnTo>
                      <a:lnTo>
                        <a:pt x="21" y="218"/>
                      </a:lnTo>
                      <a:lnTo>
                        <a:pt x="29" y="229"/>
                      </a:lnTo>
                      <a:lnTo>
                        <a:pt x="37" y="238"/>
                      </a:lnTo>
                      <a:lnTo>
                        <a:pt x="46" y="247"/>
                      </a:lnTo>
                      <a:lnTo>
                        <a:pt x="56" y="254"/>
                      </a:lnTo>
                      <a:lnTo>
                        <a:pt x="68" y="261"/>
                      </a:lnTo>
                      <a:lnTo>
                        <a:pt x="79" y="266"/>
                      </a:lnTo>
                      <a:lnTo>
                        <a:pt x="92" y="270"/>
                      </a:lnTo>
                      <a:lnTo>
                        <a:pt x="106" y="273"/>
                      </a:lnTo>
                      <a:lnTo>
                        <a:pt x="120" y="275"/>
                      </a:lnTo>
                      <a:lnTo>
                        <a:pt x="135" y="276"/>
                      </a:lnTo>
                      <a:lnTo>
                        <a:pt x="150" y="275"/>
                      </a:lnTo>
                      <a:lnTo>
                        <a:pt x="165" y="273"/>
                      </a:lnTo>
                      <a:lnTo>
                        <a:pt x="178" y="270"/>
                      </a:lnTo>
                      <a:lnTo>
                        <a:pt x="191" y="266"/>
                      </a:lnTo>
                      <a:lnTo>
                        <a:pt x="203" y="261"/>
                      </a:lnTo>
                      <a:lnTo>
                        <a:pt x="215" y="254"/>
                      </a:lnTo>
                      <a:lnTo>
                        <a:pt x="225" y="247"/>
                      </a:lnTo>
                      <a:lnTo>
                        <a:pt x="234" y="238"/>
                      </a:lnTo>
                      <a:lnTo>
                        <a:pt x="243" y="229"/>
                      </a:lnTo>
                      <a:lnTo>
                        <a:pt x="247" y="222"/>
                      </a:lnTo>
                      <a:lnTo>
                        <a:pt x="123" y="222"/>
                      </a:lnTo>
                      <a:lnTo>
                        <a:pt x="113" y="219"/>
                      </a:lnTo>
                      <a:lnTo>
                        <a:pt x="97" y="210"/>
                      </a:lnTo>
                      <a:lnTo>
                        <a:pt x="90" y="204"/>
                      </a:lnTo>
                      <a:lnTo>
                        <a:pt x="80" y="188"/>
                      </a:lnTo>
                      <a:lnTo>
                        <a:pt x="77" y="179"/>
                      </a:lnTo>
                      <a:lnTo>
                        <a:pt x="73" y="159"/>
                      </a:lnTo>
                      <a:lnTo>
                        <a:pt x="72" y="149"/>
                      </a:lnTo>
                      <a:lnTo>
                        <a:pt x="72" y="128"/>
                      </a:lnTo>
                      <a:lnTo>
                        <a:pt x="73" y="117"/>
                      </a:lnTo>
                      <a:lnTo>
                        <a:pt x="77" y="97"/>
                      </a:lnTo>
                      <a:lnTo>
                        <a:pt x="80" y="88"/>
                      </a:lnTo>
                      <a:lnTo>
                        <a:pt x="90" y="73"/>
                      </a:lnTo>
                      <a:lnTo>
                        <a:pt x="97" y="66"/>
                      </a:lnTo>
                      <a:lnTo>
                        <a:pt x="113" y="56"/>
                      </a:lnTo>
                      <a:lnTo>
                        <a:pt x="123" y="54"/>
                      </a:lnTo>
                      <a:lnTo>
                        <a:pt x="247" y="54"/>
                      </a:lnTo>
                      <a:lnTo>
                        <a:pt x="243" y="47"/>
                      </a:lnTo>
                      <a:lnTo>
                        <a:pt x="234" y="38"/>
                      </a:lnTo>
                      <a:lnTo>
                        <a:pt x="225" y="29"/>
                      </a:lnTo>
                      <a:lnTo>
                        <a:pt x="215" y="22"/>
                      </a:lnTo>
                      <a:lnTo>
                        <a:pt x="203" y="15"/>
                      </a:lnTo>
                      <a:lnTo>
                        <a:pt x="191" y="10"/>
                      </a:lnTo>
                      <a:lnTo>
                        <a:pt x="178" y="5"/>
                      </a:lnTo>
                      <a:lnTo>
                        <a:pt x="165" y="2"/>
                      </a:lnTo>
                      <a:lnTo>
                        <a:pt x="150" y="0"/>
                      </a:lnTo>
                      <a:lnTo>
                        <a:pt x="135" y="0"/>
                      </a:lnTo>
                      <a:close/>
                      <a:moveTo>
                        <a:pt x="247" y="54"/>
                      </a:moveTo>
                      <a:lnTo>
                        <a:pt x="147" y="54"/>
                      </a:lnTo>
                      <a:lnTo>
                        <a:pt x="158" y="56"/>
                      </a:lnTo>
                      <a:lnTo>
                        <a:pt x="174" y="66"/>
                      </a:lnTo>
                      <a:lnTo>
                        <a:pt x="181" y="73"/>
                      </a:lnTo>
                      <a:lnTo>
                        <a:pt x="191" y="88"/>
                      </a:lnTo>
                      <a:lnTo>
                        <a:pt x="194" y="97"/>
                      </a:lnTo>
                      <a:lnTo>
                        <a:pt x="198" y="117"/>
                      </a:lnTo>
                      <a:lnTo>
                        <a:pt x="199" y="128"/>
                      </a:lnTo>
                      <a:lnTo>
                        <a:pt x="199" y="149"/>
                      </a:lnTo>
                      <a:lnTo>
                        <a:pt x="198" y="159"/>
                      </a:lnTo>
                      <a:lnTo>
                        <a:pt x="194" y="179"/>
                      </a:lnTo>
                      <a:lnTo>
                        <a:pt x="191" y="188"/>
                      </a:lnTo>
                      <a:lnTo>
                        <a:pt x="181" y="204"/>
                      </a:lnTo>
                      <a:lnTo>
                        <a:pt x="174" y="210"/>
                      </a:lnTo>
                      <a:lnTo>
                        <a:pt x="158" y="219"/>
                      </a:lnTo>
                      <a:lnTo>
                        <a:pt x="147" y="222"/>
                      </a:lnTo>
                      <a:lnTo>
                        <a:pt x="247" y="222"/>
                      </a:lnTo>
                      <a:lnTo>
                        <a:pt x="250" y="218"/>
                      </a:lnTo>
                      <a:lnTo>
                        <a:pt x="256" y="207"/>
                      </a:lnTo>
                      <a:lnTo>
                        <a:pt x="262" y="195"/>
                      </a:lnTo>
                      <a:lnTo>
                        <a:pt x="266" y="182"/>
                      </a:lnTo>
                      <a:lnTo>
                        <a:pt x="269" y="168"/>
                      </a:lnTo>
                      <a:lnTo>
                        <a:pt x="271" y="154"/>
                      </a:lnTo>
                      <a:lnTo>
                        <a:pt x="271" y="138"/>
                      </a:lnTo>
                      <a:lnTo>
                        <a:pt x="271" y="123"/>
                      </a:lnTo>
                      <a:lnTo>
                        <a:pt x="269" y="108"/>
                      </a:lnTo>
                      <a:lnTo>
                        <a:pt x="266" y="94"/>
                      </a:lnTo>
                      <a:lnTo>
                        <a:pt x="262" y="81"/>
                      </a:lnTo>
                      <a:lnTo>
                        <a:pt x="256" y="69"/>
                      </a:lnTo>
                      <a:lnTo>
                        <a:pt x="250" y="57"/>
                      </a:lnTo>
                      <a:lnTo>
                        <a:pt x="247" y="54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12" name="AutoShape 2"/>
                <p:cNvSpPr>
                  <a:spLocks/>
                </p:cNvSpPr>
                <p:nvPr/>
              </p:nvSpPr>
              <p:spPr bwMode="auto">
                <a:xfrm>
                  <a:off x="1379" y="136"/>
                  <a:ext cx="273" cy="263"/>
                </a:xfrm>
                <a:custGeom>
                  <a:avLst/>
                  <a:gdLst>
                    <a:gd name="T0" fmla="+- 0 1469 1379"/>
                    <a:gd name="T1" fmla="*/ T0 w 273"/>
                    <a:gd name="T2" fmla="+- 0 136 136"/>
                    <a:gd name="T3" fmla="*/ 136 h 263"/>
                    <a:gd name="T4" fmla="+- 0 1387 1379"/>
                    <a:gd name="T5" fmla="*/ T4 w 273"/>
                    <a:gd name="T6" fmla="+- 0 136 136"/>
                    <a:gd name="T7" fmla="*/ 136 h 263"/>
                    <a:gd name="T8" fmla="+- 0 1473 1379"/>
                    <a:gd name="T9" fmla="*/ T8 w 273"/>
                    <a:gd name="T10" fmla="+- 0 260 136"/>
                    <a:gd name="T11" fmla="*/ 260 h 263"/>
                    <a:gd name="T12" fmla="+- 0 1379 1379"/>
                    <a:gd name="T13" fmla="*/ T12 w 273"/>
                    <a:gd name="T14" fmla="+- 0 398 136"/>
                    <a:gd name="T15" fmla="*/ 398 h 263"/>
                    <a:gd name="T16" fmla="+- 0 1460 1379"/>
                    <a:gd name="T17" fmla="*/ T16 w 273"/>
                    <a:gd name="T18" fmla="+- 0 398 136"/>
                    <a:gd name="T19" fmla="*/ 398 h 263"/>
                    <a:gd name="T20" fmla="+- 0 1515 1379"/>
                    <a:gd name="T21" fmla="*/ T20 w 273"/>
                    <a:gd name="T22" fmla="+- 0 315 136"/>
                    <a:gd name="T23" fmla="*/ 315 h 263"/>
                    <a:gd name="T24" fmla="+- 0 1594 1379"/>
                    <a:gd name="T25" fmla="*/ T24 w 273"/>
                    <a:gd name="T26" fmla="+- 0 315 136"/>
                    <a:gd name="T27" fmla="*/ 315 h 263"/>
                    <a:gd name="T28" fmla="+- 0 1555 1379"/>
                    <a:gd name="T29" fmla="*/ T28 w 273"/>
                    <a:gd name="T30" fmla="+- 0 259 136"/>
                    <a:gd name="T31" fmla="*/ 259 h 263"/>
                    <a:gd name="T32" fmla="+- 0 1593 1379"/>
                    <a:gd name="T33" fmla="*/ T32 w 273"/>
                    <a:gd name="T34" fmla="+- 0 204 136"/>
                    <a:gd name="T35" fmla="*/ 204 h 263"/>
                    <a:gd name="T36" fmla="+- 0 1516 1379"/>
                    <a:gd name="T37" fmla="*/ T36 w 273"/>
                    <a:gd name="T38" fmla="+- 0 204 136"/>
                    <a:gd name="T39" fmla="*/ 204 h 263"/>
                    <a:gd name="T40" fmla="+- 0 1469 1379"/>
                    <a:gd name="T41" fmla="*/ T40 w 273"/>
                    <a:gd name="T42" fmla="+- 0 136 136"/>
                    <a:gd name="T43" fmla="*/ 136 h 263"/>
                    <a:gd name="T44" fmla="+- 0 1594 1379"/>
                    <a:gd name="T45" fmla="*/ T44 w 273"/>
                    <a:gd name="T46" fmla="+- 0 315 136"/>
                    <a:gd name="T47" fmla="*/ 315 h 263"/>
                    <a:gd name="T48" fmla="+- 0 1515 1379"/>
                    <a:gd name="T49" fmla="*/ T48 w 273"/>
                    <a:gd name="T50" fmla="+- 0 315 136"/>
                    <a:gd name="T51" fmla="*/ 315 h 263"/>
                    <a:gd name="T52" fmla="+- 0 1569 1379"/>
                    <a:gd name="T53" fmla="*/ T52 w 273"/>
                    <a:gd name="T54" fmla="+- 0 398 136"/>
                    <a:gd name="T55" fmla="*/ 398 h 263"/>
                    <a:gd name="T56" fmla="+- 0 1651 1379"/>
                    <a:gd name="T57" fmla="*/ T56 w 273"/>
                    <a:gd name="T58" fmla="+- 0 398 136"/>
                    <a:gd name="T59" fmla="*/ 398 h 263"/>
                    <a:gd name="T60" fmla="+- 0 1594 1379"/>
                    <a:gd name="T61" fmla="*/ T60 w 273"/>
                    <a:gd name="T62" fmla="+- 0 315 136"/>
                    <a:gd name="T63" fmla="*/ 315 h 263"/>
                    <a:gd name="T64" fmla="+- 0 1641 1379"/>
                    <a:gd name="T65" fmla="*/ T64 w 273"/>
                    <a:gd name="T66" fmla="+- 0 136 136"/>
                    <a:gd name="T67" fmla="*/ 136 h 263"/>
                    <a:gd name="T68" fmla="+- 0 1561 1379"/>
                    <a:gd name="T69" fmla="*/ T68 w 273"/>
                    <a:gd name="T70" fmla="+- 0 136 136"/>
                    <a:gd name="T71" fmla="*/ 136 h 263"/>
                    <a:gd name="T72" fmla="+- 0 1516 1379"/>
                    <a:gd name="T73" fmla="*/ T72 w 273"/>
                    <a:gd name="T74" fmla="+- 0 204 136"/>
                    <a:gd name="T75" fmla="*/ 204 h 263"/>
                    <a:gd name="T76" fmla="+- 0 1593 1379"/>
                    <a:gd name="T77" fmla="*/ T76 w 273"/>
                    <a:gd name="T78" fmla="+- 0 204 136"/>
                    <a:gd name="T79" fmla="*/ 204 h 263"/>
                    <a:gd name="T80" fmla="+- 0 1641 1379"/>
                    <a:gd name="T81" fmla="*/ T80 w 273"/>
                    <a:gd name="T82" fmla="+- 0 136 136"/>
                    <a:gd name="T83" fmla="*/ 136 h 26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273" h="263">
                      <a:moveTo>
                        <a:pt x="90" y="0"/>
                      </a:moveTo>
                      <a:lnTo>
                        <a:pt x="8" y="0"/>
                      </a:lnTo>
                      <a:lnTo>
                        <a:pt x="94" y="124"/>
                      </a:lnTo>
                      <a:lnTo>
                        <a:pt x="0" y="262"/>
                      </a:lnTo>
                      <a:lnTo>
                        <a:pt x="81" y="262"/>
                      </a:lnTo>
                      <a:lnTo>
                        <a:pt x="136" y="179"/>
                      </a:lnTo>
                      <a:lnTo>
                        <a:pt x="215" y="179"/>
                      </a:lnTo>
                      <a:lnTo>
                        <a:pt x="176" y="123"/>
                      </a:lnTo>
                      <a:lnTo>
                        <a:pt x="214" y="68"/>
                      </a:lnTo>
                      <a:lnTo>
                        <a:pt x="137" y="68"/>
                      </a:lnTo>
                      <a:lnTo>
                        <a:pt x="90" y="0"/>
                      </a:lnTo>
                      <a:close/>
                      <a:moveTo>
                        <a:pt x="215" y="179"/>
                      </a:moveTo>
                      <a:lnTo>
                        <a:pt x="136" y="179"/>
                      </a:lnTo>
                      <a:lnTo>
                        <a:pt x="190" y="262"/>
                      </a:lnTo>
                      <a:lnTo>
                        <a:pt x="272" y="262"/>
                      </a:lnTo>
                      <a:lnTo>
                        <a:pt x="215" y="179"/>
                      </a:lnTo>
                      <a:close/>
                      <a:moveTo>
                        <a:pt x="262" y="0"/>
                      </a:moveTo>
                      <a:lnTo>
                        <a:pt x="182" y="0"/>
                      </a:lnTo>
                      <a:lnTo>
                        <a:pt x="137" y="68"/>
                      </a:lnTo>
                      <a:lnTo>
                        <a:pt x="214" y="68"/>
                      </a:lnTo>
                      <a:lnTo>
                        <a:pt x="262" y="0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</p:grpSp>
        </p:grpSp>
      </p:grp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3683794" y="545843"/>
            <a:ext cx="1625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5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683794" y="726818"/>
            <a:ext cx="1625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5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3683794" y="88782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614852" y="790050"/>
            <a:ext cx="2841453" cy="0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33" name="Rectangle 32"/>
          <p:cNvSpPr/>
          <p:nvPr/>
        </p:nvSpPr>
        <p:spPr>
          <a:xfrm>
            <a:off x="291366" y="961128"/>
            <a:ext cx="3527957" cy="371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GB" sz="1050" dirty="0">
              <a:solidFill>
                <a:srgbClr val="585858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r>
              <a:rPr lang="en-GB" sz="12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ShelterBox responds to humanitarian crises during the emergency phase, around the world, supporting households through the effective and timely provision of shelter aid. </a:t>
            </a:r>
          </a:p>
          <a:p>
            <a:endParaRPr lang="en-GB" sz="1200" dirty="0">
              <a:solidFill>
                <a:srgbClr val="585858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r>
              <a:rPr lang="en-GB" sz="12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In achieving the short to medium term outcomes of increased physical protection, improved psychological wellbeing and organisational accountability, we intend that our interventions help build resilience and promote self-recovery.</a:t>
            </a:r>
          </a:p>
          <a:p>
            <a:endParaRPr lang="en-GB" sz="1200" dirty="0">
              <a:solidFill>
                <a:srgbClr val="585858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r>
              <a:rPr lang="en-GB" sz="12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We work hard to ensure that our interventions compliment the efforts of other humanitarian stakeholders in a coordinated fashion.</a:t>
            </a:r>
          </a:p>
          <a:p>
            <a:endParaRPr lang="en-GB" sz="1200" dirty="0">
              <a:solidFill>
                <a:srgbClr val="585858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r>
              <a:rPr lang="en-GB" sz="12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We believe that following do no harm principles is as important as the physical assets we provide.</a:t>
            </a:r>
          </a:p>
          <a:p>
            <a:pPr>
              <a:lnSpc>
                <a:spcPct val="150000"/>
              </a:lnSpc>
            </a:pPr>
            <a:endParaRPr lang="en-GB" sz="10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1220" y="365628"/>
            <a:ext cx="476446" cy="364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24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 Light" panose="020F0302020204030204" pitchFamily="34" charset="0"/>
              </a:rPr>
              <a:t>3.</a:t>
            </a:r>
            <a:endParaRPr lang="en-US" sz="2400" b="0" dirty="0">
              <a:solidFill>
                <a:schemeClr val="tx2">
                  <a:lumMod val="90000"/>
                  <a:lumOff val="1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9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9487" y="-136730"/>
            <a:ext cx="3912807" cy="54268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275444" y="342900"/>
            <a:ext cx="1579091" cy="295275"/>
            <a:chOff x="0" y="457200"/>
            <a:chExt cx="2105454" cy="393700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0" y="457200"/>
              <a:ext cx="393700" cy="393700"/>
              <a:chOff x="0" y="0"/>
              <a:chExt cx="619" cy="619"/>
            </a:xfrm>
          </p:grpSpPr>
          <p:sp>
            <p:nvSpPr>
              <p:cNvPr id="5" name="Freeform 13"/>
              <p:cNvSpPr>
                <a:spLocks/>
              </p:cNvSpPr>
              <p:nvPr/>
            </p:nvSpPr>
            <p:spPr bwMode="auto">
              <a:xfrm>
                <a:off x="0" y="0"/>
                <a:ext cx="619" cy="619"/>
              </a:xfrm>
              <a:custGeom>
                <a:avLst/>
                <a:gdLst>
                  <a:gd name="T0" fmla="*/ 309 w 619"/>
                  <a:gd name="T1" fmla="*/ 0 h 619"/>
                  <a:gd name="T2" fmla="*/ 238 w 619"/>
                  <a:gd name="T3" fmla="*/ 8 h 619"/>
                  <a:gd name="T4" fmla="*/ 173 w 619"/>
                  <a:gd name="T5" fmla="*/ 31 h 619"/>
                  <a:gd name="T6" fmla="*/ 116 w 619"/>
                  <a:gd name="T7" fmla="*/ 68 h 619"/>
                  <a:gd name="T8" fmla="*/ 68 w 619"/>
                  <a:gd name="T9" fmla="*/ 116 h 619"/>
                  <a:gd name="T10" fmla="*/ 31 w 619"/>
                  <a:gd name="T11" fmla="*/ 173 h 619"/>
                  <a:gd name="T12" fmla="*/ 8 w 619"/>
                  <a:gd name="T13" fmla="*/ 238 h 619"/>
                  <a:gd name="T14" fmla="*/ 0 w 619"/>
                  <a:gd name="T15" fmla="*/ 309 h 619"/>
                  <a:gd name="T16" fmla="*/ 8 w 619"/>
                  <a:gd name="T17" fmla="*/ 380 h 619"/>
                  <a:gd name="T18" fmla="*/ 31 w 619"/>
                  <a:gd name="T19" fmla="*/ 445 h 619"/>
                  <a:gd name="T20" fmla="*/ 68 w 619"/>
                  <a:gd name="T21" fmla="*/ 503 h 619"/>
                  <a:gd name="T22" fmla="*/ 116 w 619"/>
                  <a:gd name="T23" fmla="*/ 551 h 619"/>
                  <a:gd name="T24" fmla="*/ 173 w 619"/>
                  <a:gd name="T25" fmla="*/ 587 h 619"/>
                  <a:gd name="T26" fmla="*/ 238 w 619"/>
                  <a:gd name="T27" fmla="*/ 610 h 619"/>
                  <a:gd name="T28" fmla="*/ 309 w 619"/>
                  <a:gd name="T29" fmla="*/ 619 h 619"/>
                  <a:gd name="T30" fmla="*/ 380 w 619"/>
                  <a:gd name="T31" fmla="*/ 610 h 619"/>
                  <a:gd name="T32" fmla="*/ 445 w 619"/>
                  <a:gd name="T33" fmla="*/ 587 h 619"/>
                  <a:gd name="T34" fmla="*/ 503 w 619"/>
                  <a:gd name="T35" fmla="*/ 551 h 619"/>
                  <a:gd name="T36" fmla="*/ 551 w 619"/>
                  <a:gd name="T37" fmla="*/ 503 h 619"/>
                  <a:gd name="T38" fmla="*/ 587 w 619"/>
                  <a:gd name="T39" fmla="*/ 445 h 619"/>
                  <a:gd name="T40" fmla="*/ 610 w 619"/>
                  <a:gd name="T41" fmla="*/ 380 h 619"/>
                  <a:gd name="T42" fmla="*/ 619 w 619"/>
                  <a:gd name="T43" fmla="*/ 309 h 619"/>
                  <a:gd name="T44" fmla="*/ 610 w 619"/>
                  <a:gd name="T45" fmla="*/ 238 h 619"/>
                  <a:gd name="T46" fmla="*/ 587 w 619"/>
                  <a:gd name="T47" fmla="*/ 173 h 619"/>
                  <a:gd name="T48" fmla="*/ 551 w 619"/>
                  <a:gd name="T49" fmla="*/ 116 h 619"/>
                  <a:gd name="T50" fmla="*/ 503 w 619"/>
                  <a:gd name="T51" fmla="*/ 68 h 619"/>
                  <a:gd name="T52" fmla="*/ 445 w 619"/>
                  <a:gd name="T53" fmla="*/ 31 h 619"/>
                  <a:gd name="T54" fmla="*/ 380 w 619"/>
                  <a:gd name="T55" fmla="*/ 8 h 619"/>
                  <a:gd name="T56" fmla="*/ 309 w 619"/>
                  <a:gd name="T57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19" h="619">
                    <a:moveTo>
                      <a:pt x="309" y="0"/>
                    </a:moveTo>
                    <a:lnTo>
                      <a:pt x="238" y="8"/>
                    </a:lnTo>
                    <a:lnTo>
                      <a:pt x="173" y="31"/>
                    </a:lnTo>
                    <a:lnTo>
                      <a:pt x="116" y="68"/>
                    </a:lnTo>
                    <a:lnTo>
                      <a:pt x="68" y="116"/>
                    </a:lnTo>
                    <a:lnTo>
                      <a:pt x="31" y="173"/>
                    </a:lnTo>
                    <a:lnTo>
                      <a:pt x="8" y="238"/>
                    </a:lnTo>
                    <a:lnTo>
                      <a:pt x="0" y="309"/>
                    </a:lnTo>
                    <a:lnTo>
                      <a:pt x="8" y="380"/>
                    </a:lnTo>
                    <a:lnTo>
                      <a:pt x="31" y="445"/>
                    </a:lnTo>
                    <a:lnTo>
                      <a:pt x="68" y="503"/>
                    </a:lnTo>
                    <a:lnTo>
                      <a:pt x="116" y="551"/>
                    </a:lnTo>
                    <a:lnTo>
                      <a:pt x="173" y="587"/>
                    </a:lnTo>
                    <a:lnTo>
                      <a:pt x="238" y="610"/>
                    </a:lnTo>
                    <a:lnTo>
                      <a:pt x="309" y="619"/>
                    </a:lnTo>
                    <a:lnTo>
                      <a:pt x="380" y="610"/>
                    </a:lnTo>
                    <a:lnTo>
                      <a:pt x="445" y="587"/>
                    </a:lnTo>
                    <a:lnTo>
                      <a:pt x="503" y="551"/>
                    </a:lnTo>
                    <a:lnTo>
                      <a:pt x="551" y="503"/>
                    </a:lnTo>
                    <a:lnTo>
                      <a:pt x="587" y="445"/>
                    </a:lnTo>
                    <a:lnTo>
                      <a:pt x="610" y="380"/>
                    </a:lnTo>
                    <a:lnTo>
                      <a:pt x="619" y="309"/>
                    </a:lnTo>
                    <a:lnTo>
                      <a:pt x="610" y="238"/>
                    </a:lnTo>
                    <a:lnTo>
                      <a:pt x="587" y="173"/>
                    </a:lnTo>
                    <a:lnTo>
                      <a:pt x="551" y="116"/>
                    </a:lnTo>
                    <a:lnTo>
                      <a:pt x="503" y="68"/>
                    </a:lnTo>
                    <a:lnTo>
                      <a:pt x="445" y="31"/>
                    </a:lnTo>
                    <a:lnTo>
                      <a:pt x="380" y="8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00AE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/>
              </a:p>
            </p:txBody>
          </p:sp>
          <p:pic>
            <p:nvPicPr>
              <p:cNvPr id="2060" name="Picture 1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" y="175"/>
                <a:ext cx="351" cy="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478291" y="515730"/>
              <a:ext cx="1627163" cy="276225"/>
              <a:chOff x="0" y="833437"/>
              <a:chExt cx="1627163" cy="276225"/>
            </a:xfrm>
          </p:grpSpPr>
          <p:grpSp>
            <p:nvGrpSpPr>
              <p:cNvPr id="6" name="Group 8"/>
              <p:cNvGrpSpPr>
                <a:grpSpLocks/>
              </p:cNvGrpSpPr>
              <p:nvPr/>
            </p:nvGrpSpPr>
            <p:grpSpPr bwMode="auto">
              <a:xfrm>
                <a:off x="0" y="850900"/>
                <a:ext cx="555625" cy="241300"/>
                <a:chOff x="0" y="0"/>
                <a:chExt cx="876" cy="379"/>
              </a:xfrm>
            </p:grpSpPr>
            <p:pic>
              <p:nvPicPr>
                <p:cNvPr id="2058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9" cy="3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7" name="Picture 9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101"/>
                  <a:ext cx="262" cy="2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" name="Group 1"/>
              <p:cNvGrpSpPr>
                <a:grpSpLocks/>
              </p:cNvGrpSpPr>
              <p:nvPr/>
            </p:nvGrpSpPr>
            <p:grpSpPr bwMode="auto">
              <a:xfrm>
                <a:off x="577825" y="833437"/>
                <a:ext cx="1049338" cy="276225"/>
                <a:chOff x="0" y="0"/>
                <a:chExt cx="1652" cy="434"/>
              </a:xfrm>
            </p:grpSpPr>
            <p:sp>
              <p:nvSpPr>
                <p:cNvPr id="8" name="Line 7"/>
                <p:cNvSpPr>
                  <a:spLocks noChangeShapeType="1"/>
                </p:cNvSpPr>
                <p:nvPr/>
              </p:nvSpPr>
              <p:spPr bwMode="auto">
                <a:xfrm>
                  <a:off x="36" y="36"/>
                  <a:ext cx="0" cy="362"/>
                </a:xfrm>
                <a:prstGeom prst="line">
                  <a:avLst/>
                </a:prstGeom>
                <a:noFill/>
                <a:ln w="45720">
                  <a:solidFill>
                    <a:srgbClr val="00AE8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pic>
              <p:nvPicPr>
                <p:cNvPr id="2054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" y="57"/>
                  <a:ext cx="448" cy="3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AutoShape 5"/>
                <p:cNvSpPr>
                  <a:spLocks/>
                </p:cNvSpPr>
                <p:nvPr/>
              </p:nvSpPr>
              <p:spPr bwMode="auto">
                <a:xfrm>
                  <a:off x="591" y="129"/>
                  <a:ext cx="169" cy="270"/>
                </a:xfrm>
                <a:custGeom>
                  <a:avLst/>
                  <a:gdLst>
                    <a:gd name="T0" fmla="+- 0 659 591"/>
                    <a:gd name="T1" fmla="*/ T0 w 169"/>
                    <a:gd name="T2" fmla="+- 0 136 129"/>
                    <a:gd name="T3" fmla="*/ 136 h 270"/>
                    <a:gd name="T4" fmla="+- 0 591 591"/>
                    <a:gd name="T5" fmla="*/ T4 w 169"/>
                    <a:gd name="T6" fmla="+- 0 136 129"/>
                    <a:gd name="T7" fmla="*/ 136 h 270"/>
                    <a:gd name="T8" fmla="+- 0 591 591"/>
                    <a:gd name="T9" fmla="*/ T8 w 169"/>
                    <a:gd name="T10" fmla="+- 0 398 129"/>
                    <a:gd name="T11" fmla="*/ 398 h 270"/>
                    <a:gd name="T12" fmla="+- 0 663 591"/>
                    <a:gd name="T13" fmla="*/ T12 w 169"/>
                    <a:gd name="T14" fmla="+- 0 398 129"/>
                    <a:gd name="T15" fmla="*/ 398 h 270"/>
                    <a:gd name="T16" fmla="+- 0 663 591"/>
                    <a:gd name="T17" fmla="*/ T16 w 169"/>
                    <a:gd name="T18" fmla="+- 0 268 129"/>
                    <a:gd name="T19" fmla="*/ 268 h 270"/>
                    <a:gd name="T20" fmla="+- 0 664 591"/>
                    <a:gd name="T21" fmla="*/ T20 w 169"/>
                    <a:gd name="T22" fmla="+- 0 257 129"/>
                    <a:gd name="T23" fmla="*/ 257 h 270"/>
                    <a:gd name="T24" fmla="+- 0 669 591"/>
                    <a:gd name="T25" fmla="*/ T24 w 169"/>
                    <a:gd name="T26" fmla="+- 0 237 129"/>
                    <a:gd name="T27" fmla="*/ 237 h 270"/>
                    <a:gd name="T28" fmla="+- 0 673 591"/>
                    <a:gd name="T29" fmla="*/ T28 w 169"/>
                    <a:gd name="T30" fmla="+- 0 228 129"/>
                    <a:gd name="T31" fmla="*/ 228 h 270"/>
                    <a:gd name="T32" fmla="+- 0 684 591"/>
                    <a:gd name="T33" fmla="*/ T32 w 169"/>
                    <a:gd name="T34" fmla="+- 0 213 129"/>
                    <a:gd name="T35" fmla="*/ 213 h 270"/>
                    <a:gd name="T36" fmla="+- 0 691 591"/>
                    <a:gd name="T37" fmla="*/ T36 w 169"/>
                    <a:gd name="T38" fmla="+- 0 207 129"/>
                    <a:gd name="T39" fmla="*/ 207 h 270"/>
                    <a:gd name="T40" fmla="+- 0 709 591"/>
                    <a:gd name="T41" fmla="*/ T40 w 169"/>
                    <a:gd name="T42" fmla="+- 0 198 129"/>
                    <a:gd name="T43" fmla="*/ 198 h 270"/>
                    <a:gd name="T44" fmla="+- 0 721 591"/>
                    <a:gd name="T45" fmla="*/ T44 w 169"/>
                    <a:gd name="T46" fmla="+- 0 196 129"/>
                    <a:gd name="T47" fmla="*/ 196 h 270"/>
                    <a:gd name="T48" fmla="+- 0 760 591"/>
                    <a:gd name="T49" fmla="*/ T48 w 169"/>
                    <a:gd name="T50" fmla="+- 0 196 129"/>
                    <a:gd name="T51" fmla="*/ 196 h 270"/>
                    <a:gd name="T52" fmla="+- 0 760 591"/>
                    <a:gd name="T53" fmla="*/ T52 w 169"/>
                    <a:gd name="T54" fmla="+- 0 185 129"/>
                    <a:gd name="T55" fmla="*/ 185 h 270"/>
                    <a:gd name="T56" fmla="+- 0 659 591"/>
                    <a:gd name="T57" fmla="*/ T56 w 169"/>
                    <a:gd name="T58" fmla="+- 0 185 129"/>
                    <a:gd name="T59" fmla="*/ 185 h 270"/>
                    <a:gd name="T60" fmla="+- 0 659 591"/>
                    <a:gd name="T61" fmla="*/ T60 w 169"/>
                    <a:gd name="T62" fmla="+- 0 136 129"/>
                    <a:gd name="T63" fmla="*/ 136 h 270"/>
                    <a:gd name="T64" fmla="+- 0 760 591"/>
                    <a:gd name="T65" fmla="*/ T64 w 169"/>
                    <a:gd name="T66" fmla="+- 0 196 129"/>
                    <a:gd name="T67" fmla="*/ 196 h 270"/>
                    <a:gd name="T68" fmla="+- 0 738 591"/>
                    <a:gd name="T69" fmla="*/ T68 w 169"/>
                    <a:gd name="T70" fmla="+- 0 196 129"/>
                    <a:gd name="T71" fmla="*/ 196 h 270"/>
                    <a:gd name="T72" fmla="+- 0 743 591"/>
                    <a:gd name="T73" fmla="*/ T72 w 169"/>
                    <a:gd name="T74" fmla="+- 0 196 129"/>
                    <a:gd name="T75" fmla="*/ 196 h 270"/>
                    <a:gd name="T76" fmla="+- 0 752 591"/>
                    <a:gd name="T77" fmla="*/ T76 w 169"/>
                    <a:gd name="T78" fmla="+- 0 197 129"/>
                    <a:gd name="T79" fmla="*/ 197 h 270"/>
                    <a:gd name="T80" fmla="+- 0 756 591"/>
                    <a:gd name="T81" fmla="*/ T80 w 169"/>
                    <a:gd name="T82" fmla="+- 0 198 129"/>
                    <a:gd name="T83" fmla="*/ 198 h 270"/>
                    <a:gd name="T84" fmla="+- 0 760 591"/>
                    <a:gd name="T85" fmla="*/ T84 w 169"/>
                    <a:gd name="T86" fmla="+- 0 198 129"/>
                    <a:gd name="T87" fmla="*/ 198 h 270"/>
                    <a:gd name="T88" fmla="+- 0 760 591"/>
                    <a:gd name="T89" fmla="*/ T88 w 169"/>
                    <a:gd name="T90" fmla="+- 0 196 129"/>
                    <a:gd name="T91" fmla="*/ 196 h 270"/>
                    <a:gd name="T92" fmla="+- 0 749 591"/>
                    <a:gd name="T93" fmla="*/ T92 w 169"/>
                    <a:gd name="T94" fmla="+- 0 129 129"/>
                    <a:gd name="T95" fmla="*/ 129 h 270"/>
                    <a:gd name="T96" fmla="+- 0 735 591"/>
                    <a:gd name="T97" fmla="*/ T96 w 169"/>
                    <a:gd name="T98" fmla="+- 0 129 129"/>
                    <a:gd name="T99" fmla="*/ 129 h 270"/>
                    <a:gd name="T100" fmla="+- 0 726 591"/>
                    <a:gd name="T101" fmla="*/ T100 w 169"/>
                    <a:gd name="T102" fmla="+- 0 130 129"/>
                    <a:gd name="T103" fmla="*/ 130 h 270"/>
                    <a:gd name="T104" fmla="+- 0 709 591"/>
                    <a:gd name="T105" fmla="*/ T104 w 169"/>
                    <a:gd name="T106" fmla="+- 0 136 129"/>
                    <a:gd name="T107" fmla="*/ 136 h 270"/>
                    <a:gd name="T108" fmla="+- 0 701 591"/>
                    <a:gd name="T109" fmla="*/ T108 w 169"/>
                    <a:gd name="T110" fmla="+- 0 139 129"/>
                    <a:gd name="T111" fmla="*/ 139 h 270"/>
                    <a:gd name="T112" fmla="+- 0 686 591"/>
                    <a:gd name="T113" fmla="*/ T112 w 169"/>
                    <a:gd name="T114" fmla="+- 0 149 129"/>
                    <a:gd name="T115" fmla="*/ 149 h 270"/>
                    <a:gd name="T116" fmla="+- 0 680 591"/>
                    <a:gd name="T117" fmla="*/ T116 w 169"/>
                    <a:gd name="T118" fmla="+- 0 155 129"/>
                    <a:gd name="T119" fmla="*/ 155 h 270"/>
                    <a:gd name="T120" fmla="+- 0 668 591"/>
                    <a:gd name="T121" fmla="*/ T120 w 169"/>
                    <a:gd name="T122" fmla="+- 0 169 129"/>
                    <a:gd name="T123" fmla="*/ 169 h 270"/>
                    <a:gd name="T124" fmla="+- 0 664 591"/>
                    <a:gd name="T125" fmla="*/ T124 w 169"/>
                    <a:gd name="T126" fmla="+- 0 176 129"/>
                    <a:gd name="T127" fmla="*/ 176 h 270"/>
                    <a:gd name="T128" fmla="+- 0 660 591"/>
                    <a:gd name="T129" fmla="*/ T128 w 169"/>
                    <a:gd name="T130" fmla="+- 0 185 129"/>
                    <a:gd name="T131" fmla="*/ 185 h 270"/>
                    <a:gd name="T132" fmla="+- 0 760 591"/>
                    <a:gd name="T133" fmla="*/ T132 w 169"/>
                    <a:gd name="T134" fmla="+- 0 185 129"/>
                    <a:gd name="T135" fmla="*/ 185 h 270"/>
                    <a:gd name="T136" fmla="+- 0 760 591"/>
                    <a:gd name="T137" fmla="*/ T136 w 169"/>
                    <a:gd name="T138" fmla="+- 0 131 129"/>
                    <a:gd name="T139" fmla="*/ 131 h 270"/>
                    <a:gd name="T140" fmla="+- 0 754 591"/>
                    <a:gd name="T141" fmla="*/ T140 w 169"/>
                    <a:gd name="T142" fmla="+- 0 130 129"/>
                    <a:gd name="T143" fmla="*/ 130 h 270"/>
                    <a:gd name="T144" fmla="+- 0 749 591"/>
                    <a:gd name="T145" fmla="*/ T144 w 169"/>
                    <a:gd name="T146" fmla="+- 0 129 129"/>
                    <a:gd name="T147" fmla="*/ 129 h 27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</a:cxnLst>
                  <a:rect l="0" t="0" r="r" b="b"/>
                  <a:pathLst>
                    <a:path w="169" h="270">
                      <a:moveTo>
                        <a:pt x="68" y="7"/>
                      </a:moveTo>
                      <a:lnTo>
                        <a:pt x="0" y="7"/>
                      </a:lnTo>
                      <a:lnTo>
                        <a:pt x="0" y="269"/>
                      </a:lnTo>
                      <a:lnTo>
                        <a:pt x="72" y="269"/>
                      </a:lnTo>
                      <a:lnTo>
                        <a:pt x="72" y="139"/>
                      </a:lnTo>
                      <a:lnTo>
                        <a:pt x="73" y="128"/>
                      </a:lnTo>
                      <a:lnTo>
                        <a:pt x="78" y="108"/>
                      </a:lnTo>
                      <a:lnTo>
                        <a:pt x="82" y="99"/>
                      </a:lnTo>
                      <a:lnTo>
                        <a:pt x="93" y="84"/>
                      </a:lnTo>
                      <a:lnTo>
                        <a:pt x="100" y="78"/>
                      </a:lnTo>
                      <a:lnTo>
                        <a:pt x="118" y="69"/>
                      </a:lnTo>
                      <a:lnTo>
                        <a:pt x="130" y="67"/>
                      </a:lnTo>
                      <a:lnTo>
                        <a:pt x="169" y="67"/>
                      </a:lnTo>
                      <a:lnTo>
                        <a:pt x="169" y="56"/>
                      </a:lnTo>
                      <a:lnTo>
                        <a:pt x="68" y="56"/>
                      </a:lnTo>
                      <a:lnTo>
                        <a:pt x="68" y="7"/>
                      </a:lnTo>
                      <a:close/>
                      <a:moveTo>
                        <a:pt x="169" y="67"/>
                      </a:moveTo>
                      <a:lnTo>
                        <a:pt x="147" y="67"/>
                      </a:lnTo>
                      <a:lnTo>
                        <a:pt x="152" y="67"/>
                      </a:lnTo>
                      <a:lnTo>
                        <a:pt x="161" y="68"/>
                      </a:lnTo>
                      <a:lnTo>
                        <a:pt x="165" y="69"/>
                      </a:lnTo>
                      <a:lnTo>
                        <a:pt x="169" y="69"/>
                      </a:lnTo>
                      <a:lnTo>
                        <a:pt x="169" y="67"/>
                      </a:lnTo>
                      <a:close/>
                      <a:moveTo>
                        <a:pt x="158" y="0"/>
                      </a:moveTo>
                      <a:lnTo>
                        <a:pt x="144" y="0"/>
                      </a:lnTo>
                      <a:lnTo>
                        <a:pt x="135" y="1"/>
                      </a:lnTo>
                      <a:lnTo>
                        <a:pt x="118" y="7"/>
                      </a:lnTo>
                      <a:lnTo>
                        <a:pt x="110" y="10"/>
                      </a:lnTo>
                      <a:lnTo>
                        <a:pt x="95" y="20"/>
                      </a:lnTo>
                      <a:lnTo>
                        <a:pt x="89" y="26"/>
                      </a:lnTo>
                      <a:lnTo>
                        <a:pt x="77" y="40"/>
                      </a:lnTo>
                      <a:lnTo>
                        <a:pt x="73" y="47"/>
                      </a:lnTo>
                      <a:lnTo>
                        <a:pt x="69" y="56"/>
                      </a:lnTo>
                      <a:lnTo>
                        <a:pt x="169" y="56"/>
                      </a:lnTo>
                      <a:lnTo>
                        <a:pt x="169" y="2"/>
                      </a:lnTo>
                      <a:lnTo>
                        <a:pt x="163" y="1"/>
                      </a:lnTo>
                      <a:lnTo>
                        <a:pt x="158" y="0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10" name="AutoShape 4"/>
                <p:cNvSpPr>
                  <a:spLocks/>
                </p:cNvSpPr>
                <p:nvPr/>
              </p:nvSpPr>
              <p:spPr bwMode="auto">
                <a:xfrm>
                  <a:off x="785" y="36"/>
                  <a:ext cx="304" cy="362"/>
                </a:xfrm>
                <a:custGeom>
                  <a:avLst/>
                  <a:gdLst>
                    <a:gd name="T0" fmla="+- 0 785 785"/>
                    <a:gd name="T1" fmla="*/ T0 w 304"/>
                    <a:gd name="T2" fmla="+- 0 36 36"/>
                    <a:gd name="T3" fmla="*/ 36 h 362"/>
                    <a:gd name="T4" fmla="+- 0 960 785"/>
                    <a:gd name="T5" fmla="*/ T4 w 304"/>
                    <a:gd name="T6" fmla="+- 0 398 36"/>
                    <a:gd name="T7" fmla="*/ 398 h 362"/>
                    <a:gd name="T8" fmla="+- 0 984 785"/>
                    <a:gd name="T9" fmla="*/ T8 w 304"/>
                    <a:gd name="T10" fmla="+- 0 396 36"/>
                    <a:gd name="T11" fmla="*/ 396 h 362"/>
                    <a:gd name="T12" fmla="+- 0 1007 785"/>
                    <a:gd name="T13" fmla="*/ T12 w 304"/>
                    <a:gd name="T14" fmla="+- 0 392 36"/>
                    <a:gd name="T15" fmla="*/ 392 h 362"/>
                    <a:gd name="T16" fmla="+- 0 1029 785"/>
                    <a:gd name="T17" fmla="*/ T16 w 304"/>
                    <a:gd name="T18" fmla="+- 0 384 36"/>
                    <a:gd name="T19" fmla="*/ 384 h 362"/>
                    <a:gd name="T20" fmla="+- 0 1048 785"/>
                    <a:gd name="T21" fmla="*/ T20 w 304"/>
                    <a:gd name="T22" fmla="+- 0 373 36"/>
                    <a:gd name="T23" fmla="*/ 373 h 362"/>
                    <a:gd name="T24" fmla="+- 0 1065 785"/>
                    <a:gd name="T25" fmla="*/ T24 w 304"/>
                    <a:gd name="T26" fmla="+- 0 359 36"/>
                    <a:gd name="T27" fmla="*/ 359 h 362"/>
                    <a:gd name="T28" fmla="+- 0 1077 785"/>
                    <a:gd name="T29" fmla="*/ T28 w 304"/>
                    <a:gd name="T30" fmla="+- 0 340 36"/>
                    <a:gd name="T31" fmla="*/ 340 h 362"/>
                    <a:gd name="T32" fmla="+- 0 864 785"/>
                    <a:gd name="T33" fmla="*/ T32 w 304"/>
                    <a:gd name="T34" fmla="+- 0 336 36"/>
                    <a:gd name="T35" fmla="*/ 336 h 362"/>
                    <a:gd name="T36" fmla="+- 0 1072 785"/>
                    <a:gd name="T37" fmla="*/ T36 w 304"/>
                    <a:gd name="T38" fmla="+- 0 237 36"/>
                    <a:gd name="T39" fmla="*/ 237 h 362"/>
                    <a:gd name="T40" fmla="+- 0 1062 785"/>
                    <a:gd name="T41" fmla="*/ T40 w 304"/>
                    <a:gd name="T42" fmla="+- 0 224 36"/>
                    <a:gd name="T43" fmla="*/ 224 h 362"/>
                    <a:gd name="T44" fmla="+- 0 1037 785"/>
                    <a:gd name="T45" fmla="*/ T44 w 304"/>
                    <a:gd name="T46" fmla="+- 0 207 36"/>
                    <a:gd name="T47" fmla="*/ 207 h 362"/>
                    <a:gd name="T48" fmla="+- 0 1033 785"/>
                    <a:gd name="T49" fmla="*/ T48 w 304"/>
                    <a:gd name="T50" fmla="+- 0 195 36"/>
                    <a:gd name="T51" fmla="*/ 195 h 362"/>
                    <a:gd name="T52" fmla="+- 0 1049 785"/>
                    <a:gd name="T53" fmla="*/ T52 w 304"/>
                    <a:gd name="T54" fmla="+- 0 183 36"/>
                    <a:gd name="T55" fmla="*/ 183 h 362"/>
                    <a:gd name="T56" fmla="+- 0 864 785"/>
                    <a:gd name="T57" fmla="*/ T56 w 304"/>
                    <a:gd name="T58" fmla="+- 0 98 36"/>
                    <a:gd name="T59" fmla="*/ 98 h 362"/>
                    <a:gd name="T60" fmla="+- 0 1066 785"/>
                    <a:gd name="T61" fmla="*/ T60 w 304"/>
                    <a:gd name="T62" fmla="+- 0 92 36"/>
                    <a:gd name="T63" fmla="*/ 92 h 362"/>
                    <a:gd name="T64" fmla="+- 0 1057 785"/>
                    <a:gd name="T65" fmla="*/ T64 w 304"/>
                    <a:gd name="T66" fmla="+- 0 72 36"/>
                    <a:gd name="T67" fmla="*/ 72 h 362"/>
                    <a:gd name="T68" fmla="+- 0 1028 785"/>
                    <a:gd name="T69" fmla="*/ T68 w 304"/>
                    <a:gd name="T70" fmla="+- 0 49 36"/>
                    <a:gd name="T71" fmla="*/ 49 h 362"/>
                    <a:gd name="T72" fmla="+- 0 1002 785"/>
                    <a:gd name="T73" fmla="*/ T72 w 304"/>
                    <a:gd name="T74" fmla="+- 0 41 36"/>
                    <a:gd name="T75" fmla="*/ 41 h 362"/>
                    <a:gd name="T76" fmla="+- 0 980 785"/>
                    <a:gd name="T77" fmla="*/ T76 w 304"/>
                    <a:gd name="T78" fmla="+- 0 37 36"/>
                    <a:gd name="T79" fmla="*/ 37 h 362"/>
                    <a:gd name="T80" fmla="+- 0 955 785"/>
                    <a:gd name="T81" fmla="*/ T80 w 304"/>
                    <a:gd name="T82" fmla="+- 0 36 36"/>
                    <a:gd name="T83" fmla="*/ 36 h 362"/>
                    <a:gd name="T84" fmla="+- 0 951 785"/>
                    <a:gd name="T85" fmla="*/ T84 w 304"/>
                    <a:gd name="T86" fmla="+- 0 237 36"/>
                    <a:gd name="T87" fmla="*/ 237 h 362"/>
                    <a:gd name="T88" fmla="+- 0 974 785"/>
                    <a:gd name="T89" fmla="*/ T88 w 304"/>
                    <a:gd name="T90" fmla="+- 0 240 36"/>
                    <a:gd name="T91" fmla="*/ 240 h 362"/>
                    <a:gd name="T92" fmla="+- 0 992 785"/>
                    <a:gd name="T93" fmla="*/ T92 w 304"/>
                    <a:gd name="T94" fmla="+- 0 249 36"/>
                    <a:gd name="T95" fmla="*/ 249 h 362"/>
                    <a:gd name="T96" fmla="+- 0 1004 785"/>
                    <a:gd name="T97" fmla="*/ T96 w 304"/>
                    <a:gd name="T98" fmla="+- 0 265 36"/>
                    <a:gd name="T99" fmla="*/ 265 h 362"/>
                    <a:gd name="T100" fmla="+- 0 1008 785"/>
                    <a:gd name="T101" fmla="*/ T100 w 304"/>
                    <a:gd name="T102" fmla="+- 0 288 36"/>
                    <a:gd name="T103" fmla="*/ 288 h 362"/>
                    <a:gd name="T104" fmla="+- 0 1007 785"/>
                    <a:gd name="T105" fmla="*/ T104 w 304"/>
                    <a:gd name="T106" fmla="+- 0 306 36"/>
                    <a:gd name="T107" fmla="*/ 306 h 362"/>
                    <a:gd name="T108" fmla="+- 0 996 785"/>
                    <a:gd name="T109" fmla="*/ T108 w 304"/>
                    <a:gd name="T110" fmla="+- 0 323 36"/>
                    <a:gd name="T111" fmla="*/ 323 h 362"/>
                    <a:gd name="T112" fmla="+- 0 979 785"/>
                    <a:gd name="T113" fmla="*/ T112 w 304"/>
                    <a:gd name="T114" fmla="+- 0 332 36"/>
                    <a:gd name="T115" fmla="*/ 332 h 362"/>
                    <a:gd name="T116" fmla="+- 0 957 785"/>
                    <a:gd name="T117" fmla="*/ T116 w 304"/>
                    <a:gd name="T118" fmla="+- 0 336 36"/>
                    <a:gd name="T119" fmla="*/ 336 h 362"/>
                    <a:gd name="T120" fmla="+- 0 1082 785"/>
                    <a:gd name="T121" fmla="*/ T120 w 304"/>
                    <a:gd name="T122" fmla="+- 0 330 36"/>
                    <a:gd name="T123" fmla="*/ 330 h 362"/>
                    <a:gd name="T124" fmla="+- 0 1087 785"/>
                    <a:gd name="T125" fmla="*/ T124 w 304"/>
                    <a:gd name="T126" fmla="+- 0 306 36"/>
                    <a:gd name="T127" fmla="*/ 306 h 362"/>
                    <a:gd name="T128" fmla="+- 0 1087 785"/>
                    <a:gd name="T129" fmla="*/ T128 w 304"/>
                    <a:gd name="T130" fmla="+- 0 277 36"/>
                    <a:gd name="T131" fmla="*/ 277 h 362"/>
                    <a:gd name="T132" fmla="+- 0 1078 785"/>
                    <a:gd name="T133" fmla="*/ T132 w 304"/>
                    <a:gd name="T134" fmla="+- 0 248 36"/>
                    <a:gd name="T135" fmla="*/ 248 h 362"/>
                    <a:gd name="T136" fmla="+- 0 1067 785"/>
                    <a:gd name="T137" fmla="*/ T136 w 304"/>
                    <a:gd name="T138" fmla="+- 0 98 36"/>
                    <a:gd name="T139" fmla="*/ 98 h 362"/>
                    <a:gd name="T140" fmla="+- 0 953 785"/>
                    <a:gd name="T141" fmla="*/ T140 w 304"/>
                    <a:gd name="T142" fmla="+- 0 98 36"/>
                    <a:gd name="T143" fmla="*/ 98 h 362"/>
                    <a:gd name="T144" fmla="+- 0 972 785"/>
                    <a:gd name="T145" fmla="*/ T144 w 304"/>
                    <a:gd name="T146" fmla="+- 0 103 36"/>
                    <a:gd name="T147" fmla="*/ 103 h 362"/>
                    <a:gd name="T148" fmla="+- 0 986 785"/>
                    <a:gd name="T149" fmla="*/ T148 w 304"/>
                    <a:gd name="T150" fmla="+- 0 113 36"/>
                    <a:gd name="T151" fmla="*/ 113 h 362"/>
                    <a:gd name="T152" fmla="+- 0 993 785"/>
                    <a:gd name="T153" fmla="*/ T152 w 304"/>
                    <a:gd name="T154" fmla="+- 0 131 36"/>
                    <a:gd name="T155" fmla="*/ 131 h 362"/>
                    <a:gd name="T156" fmla="+- 0 989 785"/>
                    <a:gd name="T157" fmla="*/ T156 w 304"/>
                    <a:gd name="T158" fmla="+- 0 166 36"/>
                    <a:gd name="T159" fmla="*/ 166 h 362"/>
                    <a:gd name="T160" fmla="+- 0 959 785"/>
                    <a:gd name="T161" fmla="*/ T160 w 304"/>
                    <a:gd name="T162" fmla="+- 0 183 36"/>
                    <a:gd name="T163" fmla="*/ 183 h 362"/>
                    <a:gd name="T164" fmla="+- 0 1051 785"/>
                    <a:gd name="T165" fmla="*/ T164 w 304"/>
                    <a:gd name="T166" fmla="+- 0 180 36"/>
                    <a:gd name="T167" fmla="*/ 180 h 362"/>
                    <a:gd name="T168" fmla="+- 0 1064 785"/>
                    <a:gd name="T169" fmla="*/ T168 w 304"/>
                    <a:gd name="T170" fmla="+- 0 162 36"/>
                    <a:gd name="T171" fmla="*/ 162 h 362"/>
                    <a:gd name="T172" fmla="+- 0 1070 785"/>
                    <a:gd name="T173" fmla="*/ T172 w 304"/>
                    <a:gd name="T174" fmla="+- 0 139 36"/>
                    <a:gd name="T175" fmla="*/ 139 h 362"/>
                    <a:gd name="T176" fmla="+- 0 1070 785"/>
                    <a:gd name="T177" fmla="*/ T176 w 304"/>
                    <a:gd name="T178" fmla="+- 0 114 36"/>
                    <a:gd name="T179" fmla="*/ 114 h 362"/>
                    <a:gd name="T180" fmla="+- 0 1067 785"/>
                    <a:gd name="T181" fmla="*/ T180 w 304"/>
                    <a:gd name="T182" fmla="+- 0 98 36"/>
                    <a:gd name="T183" fmla="*/ 98 h 36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</a:cxnLst>
                  <a:rect l="0" t="0" r="r" b="b"/>
                  <a:pathLst>
                    <a:path w="304" h="362">
                      <a:moveTo>
                        <a:pt x="170" y="0"/>
                      </a:moveTo>
                      <a:lnTo>
                        <a:pt x="0" y="0"/>
                      </a:lnTo>
                      <a:lnTo>
                        <a:pt x="0" y="362"/>
                      </a:lnTo>
                      <a:lnTo>
                        <a:pt x="175" y="362"/>
                      </a:lnTo>
                      <a:lnTo>
                        <a:pt x="187" y="362"/>
                      </a:lnTo>
                      <a:lnTo>
                        <a:pt x="199" y="360"/>
                      </a:lnTo>
                      <a:lnTo>
                        <a:pt x="211" y="359"/>
                      </a:lnTo>
                      <a:lnTo>
                        <a:pt x="222" y="356"/>
                      </a:lnTo>
                      <a:lnTo>
                        <a:pt x="234" y="352"/>
                      </a:lnTo>
                      <a:lnTo>
                        <a:pt x="244" y="348"/>
                      </a:lnTo>
                      <a:lnTo>
                        <a:pt x="254" y="343"/>
                      </a:lnTo>
                      <a:lnTo>
                        <a:pt x="263" y="337"/>
                      </a:lnTo>
                      <a:lnTo>
                        <a:pt x="272" y="330"/>
                      </a:lnTo>
                      <a:lnTo>
                        <a:pt x="280" y="323"/>
                      </a:lnTo>
                      <a:lnTo>
                        <a:pt x="286" y="314"/>
                      </a:lnTo>
                      <a:lnTo>
                        <a:pt x="292" y="304"/>
                      </a:lnTo>
                      <a:lnTo>
                        <a:pt x="294" y="300"/>
                      </a:lnTo>
                      <a:lnTo>
                        <a:pt x="79" y="300"/>
                      </a:lnTo>
                      <a:lnTo>
                        <a:pt x="79" y="201"/>
                      </a:lnTo>
                      <a:lnTo>
                        <a:pt x="287" y="201"/>
                      </a:lnTo>
                      <a:lnTo>
                        <a:pt x="286" y="199"/>
                      </a:lnTo>
                      <a:lnTo>
                        <a:pt x="277" y="188"/>
                      </a:lnTo>
                      <a:lnTo>
                        <a:pt x="266" y="179"/>
                      </a:lnTo>
                      <a:lnTo>
                        <a:pt x="252" y="171"/>
                      </a:lnTo>
                      <a:lnTo>
                        <a:pt x="236" y="165"/>
                      </a:lnTo>
                      <a:lnTo>
                        <a:pt x="248" y="159"/>
                      </a:lnTo>
                      <a:lnTo>
                        <a:pt x="258" y="152"/>
                      </a:lnTo>
                      <a:lnTo>
                        <a:pt x="264" y="147"/>
                      </a:lnTo>
                      <a:lnTo>
                        <a:pt x="79" y="147"/>
                      </a:lnTo>
                      <a:lnTo>
                        <a:pt x="79" y="62"/>
                      </a:lnTo>
                      <a:lnTo>
                        <a:pt x="282" y="62"/>
                      </a:lnTo>
                      <a:lnTo>
                        <a:pt x="281" y="56"/>
                      </a:lnTo>
                      <a:lnTo>
                        <a:pt x="277" y="47"/>
                      </a:lnTo>
                      <a:lnTo>
                        <a:pt x="272" y="36"/>
                      </a:lnTo>
                      <a:lnTo>
                        <a:pt x="264" y="26"/>
                      </a:lnTo>
                      <a:lnTo>
                        <a:pt x="243" y="13"/>
                      </a:lnTo>
                      <a:lnTo>
                        <a:pt x="231" y="8"/>
                      </a:lnTo>
                      <a:lnTo>
                        <a:pt x="217" y="5"/>
                      </a:lnTo>
                      <a:lnTo>
                        <a:pt x="206" y="3"/>
                      </a:lnTo>
                      <a:lnTo>
                        <a:pt x="195" y="1"/>
                      </a:lnTo>
                      <a:lnTo>
                        <a:pt x="183" y="0"/>
                      </a:lnTo>
                      <a:lnTo>
                        <a:pt x="170" y="0"/>
                      </a:lnTo>
                      <a:close/>
                      <a:moveTo>
                        <a:pt x="287" y="201"/>
                      </a:moveTo>
                      <a:lnTo>
                        <a:pt x="166" y="201"/>
                      </a:lnTo>
                      <a:lnTo>
                        <a:pt x="178" y="202"/>
                      </a:lnTo>
                      <a:lnTo>
                        <a:pt x="189" y="204"/>
                      </a:lnTo>
                      <a:lnTo>
                        <a:pt x="199" y="207"/>
                      </a:lnTo>
                      <a:lnTo>
                        <a:pt x="207" y="213"/>
                      </a:lnTo>
                      <a:lnTo>
                        <a:pt x="214" y="220"/>
                      </a:lnTo>
                      <a:lnTo>
                        <a:pt x="219" y="229"/>
                      </a:lnTo>
                      <a:lnTo>
                        <a:pt x="222" y="240"/>
                      </a:lnTo>
                      <a:lnTo>
                        <a:pt x="223" y="252"/>
                      </a:lnTo>
                      <a:lnTo>
                        <a:pt x="223" y="262"/>
                      </a:lnTo>
                      <a:lnTo>
                        <a:pt x="222" y="270"/>
                      </a:lnTo>
                      <a:lnTo>
                        <a:pt x="215" y="282"/>
                      </a:lnTo>
                      <a:lnTo>
                        <a:pt x="211" y="287"/>
                      </a:lnTo>
                      <a:lnTo>
                        <a:pt x="200" y="294"/>
                      </a:lnTo>
                      <a:lnTo>
                        <a:pt x="194" y="296"/>
                      </a:lnTo>
                      <a:lnTo>
                        <a:pt x="180" y="299"/>
                      </a:lnTo>
                      <a:lnTo>
                        <a:pt x="172" y="300"/>
                      </a:lnTo>
                      <a:lnTo>
                        <a:pt x="294" y="300"/>
                      </a:lnTo>
                      <a:lnTo>
                        <a:pt x="297" y="294"/>
                      </a:lnTo>
                      <a:lnTo>
                        <a:pt x="300" y="283"/>
                      </a:lnTo>
                      <a:lnTo>
                        <a:pt x="302" y="270"/>
                      </a:lnTo>
                      <a:lnTo>
                        <a:pt x="303" y="257"/>
                      </a:lnTo>
                      <a:lnTo>
                        <a:pt x="302" y="241"/>
                      </a:lnTo>
                      <a:lnTo>
                        <a:pt x="299" y="226"/>
                      </a:lnTo>
                      <a:lnTo>
                        <a:pt x="293" y="212"/>
                      </a:lnTo>
                      <a:lnTo>
                        <a:pt x="287" y="201"/>
                      </a:lnTo>
                      <a:close/>
                      <a:moveTo>
                        <a:pt x="282" y="62"/>
                      </a:moveTo>
                      <a:lnTo>
                        <a:pt x="161" y="62"/>
                      </a:lnTo>
                      <a:lnTo>
                        <a:pt x="168" y="62"/>
                      </a:lnTo>
                      <a:lnTo>
                        <a:pt x="181" y="65"/>
                      </a:lnTo>
                      <a:lnTo>
                        <a:pt x="187" y="67"/>
                      </a:lnTo>
                      <a:lnTo>
                        <a:pt x="197" y="73"/>
                      </a:lnTo>
                      <a:lnTo>
                        <a:pt x="201" y="77"/>
                      </a:lnTo>
                      <a:lnTo>
                        <a:pt x="207" y="88"/>
                      </a:lnTo>
                      <a:lnTo>
                        <a:pt x="208" y="95"/>
                      </a:lnTo>
                      <a:lnTo>
                        <a:pt x="208" y="119"/>
                      </a:lnTo>
                      <a:lnTo>
                        <a:pt x="204" y="130"/>
                      </a:lnTo>
                      <a:lnTo>
                        <a:pt x="186" y="143"/>
                      </a:lnTo>
                      <a:lnTo>
                        <a:pt x="174" y="147"/>
                      </a:lnTo>
                      <a:lnTo>
                        <a:pt x="264" y="147"/>
                      </a:lnTo>
                      <a:lnTo>
                        <a:pt x="266" y="144"/>
                      </a:lnTo>
                      <a:lnTo>
                        <a:pt x="273" y="135"/>
                      </a:lnTo>
                      <a:lnTo>
                        <a:pt x="279" y="126"/>
                      </a:lnTo>
                      <a:lnTo>
                        <a:pt x="282" y="115"/>
                      </a:lnTo>
                      <a:lnTo>
                        <a:pt x="285" y="103"/>
                      </a:lnTo>
                      <a:lnTo>
                        <a:pt x="285" y="90"/>
                      </a:lnTo>
                      <a:lnTo>
                        <a:pt x="285" y="78"/>
                      </a:lnTo>
                      <a:lnTo>
                        <a:pt x="283" y="66"/>
                      </a:lnTo>
                      <a:lnTo>
                        <a:pt x="282" y="62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11" name="AutoShape 3"/>
                <p:cNvSpPr>
                  <a:spLocks/>
                </p:cNvSpPr>
                <p:nvPr/>
              </p:nvSpPr>
              <p:spPr bwMode="auto">
                <a:xfrm>
                  <a:off x="1111" y="129"/>
                  <a:ext cx="272" cy="276"/>
                </a:xfrm>
                <a:custGeom>
                  <a:avLst/>
                  <a:gdLst>
                    <a:gd name="T0" fmla="+- 0 1231 1111"/>
                    <a:gd name="T1" fmla="*/ T0 w 272"/>
                    <a:gd name="T2" fmla="+- 0 129 129"/>
                    <a:gd name="T3" fmla="*/ 129 h 276"/>
                    <a:gd name="T4" fmla="+- 0 1203 1111"/>
                    <a:gd name="T5" fmla="*/ T4 w 272"/>
                    <a:gd name="T6" fmla="+- 0 134 129"/>
                    <a:gd name="T7" fmla="*/ 134 h 276"/>
                    <a:gd name="T8" fmla="+- 0 1179 1111"/>
                    <a:gd name="T9" fmla="*/ T8 w 272"/>
                    <a:gd name="T10" fmla="+- 0 144 129"/>
                    <a:gd name="T11" fmla="*/ 144 h 276"/>
                    <a:gd name="T12" fmla="+- 0 1157 1111"/>
                    <a:gd name="T13" fmla="*/ T12 w 272"/>
                    <a:gd name="T14" fmla="+- 0 158 129"/>
                    <a:gd name="T15" fmla="*/ 158 h 276"/>
                    <a:gd name="T16" fmla="+- 0 1140 1111"/>
                    <a:gd name="T17" fmla="*/ T16 w 272"/>
                    <a:gd name="T18" fmla="+- 0 176 129"/>
                    <a:gd name="T19" fmla="*/ 176 h 276"/>
                    <a:gd name="T20" fmla="+- 0 1126 1111"/>
                    <a:gd name="T21" fmla="*/ T20 w 272"/>
                    <a:gd name="T22" fmla="+- 0 198 129"/>
                    <a:gd name="T23" fmla="*/ 198 h 276"/>
                    <a:gd name="T24" fmla="+- 0 1116 1111"/>
                    <a:gd name="T25" fmla="*/ T24 w 272"/>
                    <a:gd name="T26" fmla="+- 0 223 129"/>
                    <a:gd name="T27" fmla="*/ 223 h 276"/>
                    <a:gd name="T28" fmla="+- 0 1112 1111"/>
                    <a:gd name="T29" fmla="*/ T28 w 272"/>
                    <a:gd name="T30" fmla="+- 0 252 129"/>
                    <a:gd name="T31" fmla="*/ 252 h 276"/>
                    <a:gd name="T32" fmla="+- 0 1112 1111"/>
                    <a:gd name="T33" fmla="*/ T32 w 272"/>
                    <a:gd name="T34" fmla="+- 0 283 129"/>
                    <a:gd name="T35" fmla="*/ 283 h 276"/>
                    <a:gd name="T36" fmla="+- 0 1116 1111"/>
                    <a:gd name="T37" fmla="*/ T36 w 272"/>
                    <a:gd name="T38" fmla="+- 0 311 129"/>
                    <a:gd name="T39" fmla="*/ 311 h 276"/>
                    <a:gd name="T40" fmla="+- 0 1126 1111"/>
                    <a:gd name="T41" fmla="*/ T40 w 272"/>
                    <a:gd name="T42" fmla="+- 0 336 129"/>
                    <a:gd name="T43" fmla="*/ 336 h 276"/>
                    <a:gd name="T44" fmla="+- 0 1140 1111"/>
                    <a:gd name="T45" fmla="*/ T44 w 272"/>
                    <a:gd name="T46" fmla="+- 0 358 129"/>
                    <a:gd name="T47" fmla="*/ 358 h 276"/>
                    <a:gd name="T48" fmla="+- 0 1157 1111"/>
                    <a:gd name="T49" fmla="*/ T48 w 272"/>
                    <a:gd name="T50" fmla="+- 0 376 129"/>
                    <a:gd name="T51" fmla="*/ 376 h 276"/>
                    <a:gd name="T52" fmla="+- 0 1179 1111"/>
                    <a:gd name="T53" fmla="*/ T52 w 272"/>
                    <a:gd name="T54" fmla="+- 0 390 129"/>
                    <a:gd name="T55" fmla="*/ 390 h 276"/>
                    <a:gd name="T56" fmla="+- 0 1203 1111"/>
                    <a:gd name="T57" fmla="*/ T56 w 272"/>
                    <a:gd name="T58" fmla="+- 0 399 129"/>
                    <a:gd name="T59" fmla="*/ 399 h 276"/>
                    <a:gd name="T60" fmla="+- 0 1231 1111"/>
                    <a:gd name="T61" fmla="*/ T60 w 272"/>
                    <a:gd name="T62" fmla="+- 0 404 129"/>
                    <a:gd name="T63" fmla="*/ 404 h 276"/>
                    <a:gd name="T64" fmla="+- 0 1261 1111"/>
                    <a:gd name="T65" fmla="*/ T64 w 272"/>
                    <a:gd name="T66" fmla="+- 0 404 129"/>
                    <a:gd name="T67" fmla="*/ 404 h 276"/>
                    <a:gd name="T68" fmla="+- 0 1289 1111"/>
                    <a:gd name="T69" fmla="*/ T68 w 272"/>
                    <a:gd name="T70" fmla="+- 0 399 129"/>
                    <a:gd name="T71" fmla="*/ 399 h 276"/>
                    <a:gd name="T72" fmla="+- 0 1314 1111"/>
                    <a:gd name="T73" fmla="*/ T72 w 272"/>
                    <a:gd name="T74" fmla="+- 0 390 129"/>
                    <a:gd name="T75" fmla="*/ 390 h 276"/>
                    <a:gd name="T76" fmla="+- 0 1336 1111"/>
                    <a:gd name="T77" fmla="*/ T76 w 272"/>
                    <a:gd name="T78" fmla="+- 0 376 129"/>
                    <a:gd name="T79" fmla="*/ 376 h 276"/>
                    <a:gd name="T80" fmla="+- 0 1354 1111"/>
                    <a:gd name="T81" fmla="*/ T80 w 272"/>
                    <a:gd name="T82" fmla="+- 0 358 129"/>
                    <a:gd name="T83" fmla="*/ 358 h 276"/>
                    <a:gd name="T84" fmla="+- 0 1234 1111"/>
                    <a:gd name="T85" fmla="*/ T84 w 272"/>
                    <a:gd name="T86" fmla="+- 0 351 129"/>
                    <a:gd name="T87" fmla="*/ 351 h 276"/>
                    <a:gd name="T88" fmla="+- 0 1208 1111"/>
                    <a:gd name="T89" fmla="*/ T88 w 272"/>
                    <a:gd name="T90" fmla="+- 0 339 129"/>
                    <a:gd name="T91" fmla="*/ 339 h 276"/>
                    <a:gd name="T92" fmla="+- 0 1191 1111"/>
                    <a:gd name="T93" fmla="*/ T92 w 272"/>
                    <a:gd name="T94" fmla="+- 0 317 129"/>
                    <a:gd name="T95" fmla="*/ 317 h 276"/>
                    <a:gd name="T96" fmla="+- 0 1184 1111"/>
                    <a:gd name="T97" fmla="*/ T96 w 272"/>
                    <a:gd name="T98" fmla="+- 0 288 129"/>
                    <a:gd name="T99" fmla="*/ 288 h 276"/>
                    <a:gd name="T100" fmla="+- 0 1183 1111"/>
                    <a:gd name="T101" fmla="*/ T100 w 272"/>
                    <a:gd name="T102" fmla="+- 0 257 129"/>
                    <a:gd name="T103" fmla="*/ 257 h 276"/>
                    <a:gd name="T104" fmla="+- 0 1188 1111"/>
                    <a:gd name="T105" fmla="*/ T104 w 272"/>
                    <a:gd name="T106" fmla="+- 0 226 129"/>
                    <a:gd name="T107" fmla="*/ 226 h 276"/>
                    <a:gd name="T108" fmla="+- 0 1201 1111"/>
                    <a:gd name="T109" fmla="*/ T108 w 272"/>
                    <a:gd name="T110" fmla="+- 0 202 129"/>
                    <a:gd name="T111" fmla="*/ 202 h 276"/>
                    <a:gd name="T112" fmla="+- 0 1224 1111"/>
                    <a:gd name="T113" fmla="*/ T112 w 272"/>
                    <a:gd name="T114" fmla="+- 0 185 129"/>
                    <a:gd name="T115" fmla="*/ 185 h 276"/>
                    <a:gd name="T116" fmla="+- 0 1358 1111"/>
                    <a:gd name="T117" fmla="*/ T116 w 272"/>
                    <a:gd name="T118" fmla="+- 0 183 129"/>
                    <a:gd name="T119" fmla="*/ 183 h 276"/>
                    <a:gd name="T120" fmla="+- 0 1345 1111"/>
                    <a:gd name="T121" fmla="*/ T120 w 272"/>
                    <a:gd name="T122" fmla="+- 0 167 129"/>
                    <a:gd name="T123" fmla="*/ 167 h 276"/>
                    <a:gd name="T124" fmla="+- 0 1326 1111"/>
                    <a:gd name="T125" fmla="*/ T124 w 272"/>
                    <a:gd name="T126" fmla="+- 0 151 129"/>
                    <a:gd name="T127" fmla="*/ 151 h 276"/>
                    <a:gd name="T128" fmla="+- 0 1302 1111"/>
                    <a:gd name="T129" fmla="*/ T128 w 272"/>
                    <a:gd name="T130" fmla="+- 0 139 129"/>
                    <a:gd name="T131" fmla="*/ 139 h 276"/>
                    <a:gd name="T132" fmla="+- 0 1276 1111"/>
                    <a:gd name="T133" fmla="*/ T132 w 272"/>
                    <a:gd name="T134" fmla="+- 0 131 129"/>
                    <a:gd name="T135" fmla="*/ 131 h 276"/>
                    <a:gd name="T136" fmla="+- 0 1246 1111"/>
                    <a:gd name="T137" fmla="*/ T136 w 272"/>
                    <a:gd name="T138" fmla="+- 0 129 129"/>
                    <a:gd name="T139" fmla="*/ 129 h 276"/>
                    <a:gd name="T140" fmla="+- 0 1258 1111"/>
                    <a:gd name="T141" fmla="*/ T140 w 272"/>
                    <a:gd name="T142" fmla="+- 0 183 129"/>
                    <a:gd name="T143" fmla="*/ 183 h 276"/>
                    <a:gd name="T144" fmla="+- 0 1285 1111"/>
                    <a:gd name="T145" fmla="*/ T144 w 272"/>
                    <a:gd name="T146" fmla="+- 0 195 129"/>
                    <a:gd name="T147" fmla="*/ 195 h 276"/>
                    <a:gd name="T148" fmla="+- 0 1302 1111"/>
                    <a:gd name="T149" fmla="*/ T148 w 272"/>
                    <a:gd name="T150" fmla="+- 0 217 129"/>
                    <a:gd name="T151" fmla="*/ 217 h 276"/>
                    <a:gd name="T152" fmla="+- 0 1309 1111"/>
                    <a:gd name="T153" fmla="*/ T152 w 272"/>
                    <a:gd name="T154" fmla="+- 0 246 129"/>
                    <a:gd name="T155" fmla="*/ 246 h 276"/>
                    <a:gd name="T156" fmla="+- 0 1310 1111"/>
                    <a:gd name="T157" fmla="*/ T156 w 272"/>
                    <a:gd name="T158" fmla="+- 0 278 129"/>
                    <a:gd name="T159" fmla="*/ 278 h 276"/>
                    <a:gd name="T160" fmla="+- 0 1305 1111"/>
                    <a:gd name="T161" fmla="*/ T160 w 272"/>
                    <a:gd name="T162" fmla="+- 0 308 129"/>
                    <a:gd name="T163" fmla="*/ 308 h 276"/>
                    <a:gd name="T164" fmla="+- 0 1292 1111"/>
                    <a:gd name="T165" fmla="*/ T164 w 272"/>
                    <a:gd name="T166" fmla="+- 0 333 129"/>
                    <a:gd name="T167" fmla="*/ 333 h 276"/>
                    <a:gd name="T168" fmla="+- 0 1269 1111"/>
                    <a:gd name="T169" fmla="*/ T168 w 272"/>
                    <a:gd name="T170" fmla="+- 0 348 129"/>
                    <a:gd name="T171" fmla="*/ 348 h 276"/>
                    <a:gd name="T172" fmla="+- 0 1358 1111"/>
                    <a:gd name="T173" fmla="*/ T172 w 272"/>
                    <a:gd name="T174" fmla="+- 0 351 129"/>
                    <a:gd name="T175" fmla="*/ 351 h 276"/>
                    <a:gd name="T176" fmla="+- 0 1367 1111"/>
                    <a:gd name="T177" fmla="*/ T176 w 272"/>
                    <a:gd name="T178" fmla="+- 0 336 129"/>
                    <a:gd name="T179" fmla="*/ 336 h 276"/>
                    <a:gd name="T180" fmla="+- 0 1377 1111"/>
                    <a:gd name="T181" fmla="*/ T180 w 272"/>
                    <a:gd name="T182" fmla="+- 0 311 129"/>
                    <a:gd name="T183" fmla="*/ 311 h 276"/>
                    <a:gd name="T184" fmla="+- 0 1382 1111"/>
                    <a:gd name="T185" fmla="*/ T184 w 272"/>
                    <a:gd name="T186" fmla="+- 0 283 129"/>
                    <a:gd name="T187" fmla="*/ 283 h 276"/>
                    <a:gd name="T188" fmla="+- 0 1382 1111"/>
                    <a:gd name="T189" fmla="*/ T188 w 272"/>
                    <a:gd name="T190" fmla="+- 0 252 129"/>
                    <a:gd name="T191" fmla="*/ 252 h 276"/>
                    <a:gd name="T192" fmla="+- 0 1377 1111"/>
                    <a:gd name="T193" fmla="*/ T192 w 272"/>
                    <a:gd name="T194" fmla="+- 0 223 129"/>
                    <a:gd name="T195" fmla="*/ 223 h 276"/>
                    <a:gd name="T196" fmla="+- 0 1367 1111"/>
                    <a:gd name="T197" fmla="*/ T196 w 272"/>
                    <a:gd name="T198" fmla="+- 0 198 129"/>
                    <a:gd name="T199" fmla="*/ 198 h 276"/>
                    <a:gd name="T200" fmla="+- 0 1358 1111"/>
                    <a:gd name="T201" fmla="*/ T200 w 272"/>
                    <a:gd name="T202" fmla="+- 0 183 129"/>
                    <a:gd name="T203" fmla="*/ 183 h 27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</a:cxnLst>
                  <a:rect l="0" t="0" r="r" b="b"/>
                  <a:pathLst>
                    <a:path w="272" h="276">
                      <a:moveTo>
                        <a:pt x="135" y="0"/>
                      </a:moveTo>
                      <a:lnTo>
                        <a:pt x="120" y="0"/>
                      </a:lnTo>
                      <a:lnTo>
                        <a:pt x="106" y="2"/>
                      </a:lnTo>
                      <a:lnTo>
                        <a:pt x="92" y="5"/>
                      </a:lnTo>
                      <a:lnTo>
                        <a:pt x="79" y="10"/>
                      </a:lnTo>
                      <a:lnTo>
                        <a:pt x="68" y="15"/>
                      </a:lnTo>
                      <a:lnTo>
                        <a:pt x="56" y="22"/>
                      </a:lnTo>
                      <a:lnTo>
                        <a:pt x="46" y="29"/>
                      </a:lnTo>
                      <a:lnTo>
                        <a:pt x="37" y="38"/>
                      </a:lnTo>
                      <a:lnTo>
                        <a:pt x="29" y="47"/>
                      </a:lnTo>
                      <a:lnTo>
                        <a:pt x="21" y="57"/>
                      </a:lnTo>
                      <a:lnTo>
                        <a:pt x="15" y="69"/>
                      </a:lnTo>
                      <a:lnTo>
                        <a:pt x="10" y="81"/>
                      </a:lnTo>
                      <a:lnTo>
                        <a:pt x="5" y="94"/>
                      </a:lnTo>
                      <a:lnTo>
                        <a:pt x="2" y="108"/>
                      </a:lnTo>
                      <a:lnTo>
                        <a:pt x="1" y="123"/>
                      </a:lnTo>
                      <a:lnTo>
                        <a:pt x="0" y="138"/>
                      </a:lnTo>
                      <a:lnTo>
                        <a:pt x="1" y="154"/>
                      </a:lnTo>
                      <a:lnTo>
                        <a:pt x="2" y="168"/>
                      </a:lnTo>
                      <a:lnTo>
                        <a:pt x="5" y="182"/>
                      </a:lnTo>
                      <a:lnTo>
                        <a:pt x="10" y="195"/>
                      </a:lnTo>
                      <a:lnTo>
                        <a:pt x="15" y="207"/>
                      </a:lnTo>
                      <a:lnTo>
                        <a:pt x="21" y="218"/>
                      </a:lnTo>
                      <a:lnTo>
                        <a:pt x="29" y="229"/>
                      </a:lnTo>
                      <a:lnTo>
                        <a:pt x="37" y="238"/>
                      </a:lnTo>
                      <a:lnTo>
                        <a:pt x="46" y="247"/>
                      </a:lnTo>
                      <a:lnTo>
                        <a:pt x="56" y="254"/>
                      </a:lnTo>
                      <a:lnTo>
                        <a:pt x="68" y="261"/>
                      </a:lnTo>
                      <a:lnTo>
                        <a:pt x="79" y="266"/>
                      </a:lnTo>
                      <a:lnTo>
                        <a:pt x="92" y="270"/>
                      </a:lnTo>
                      <a:lnTo>
                        <a:pt x="106" y="273"/>
                      </a:lnTo>
                      <a:lnTo>
                        <a:pt x="120" y="275"/>
                      </a:lnTo>
                      <a:lnTo>
                        <a:pt x="135" y="276"/>
                      </a:lnTo>
                      <a:lnTo>
                        <a:pt x="150" y="275"/>
                      </a:lnTo>
                      <a:lnTo>
                        <a:pt x="165" y="273"/>
                      </a:lnTo>
                      <a:lnTo>
                        <a:pt x="178" y="270"/>
                      </a:lnTo>
                      <a:lnTo>
                        <a:pt x="191" y="266"/>
                      </a:lnTo>
                      <a:lnTo>
                        <a:pt x="203" y="261"/>
                      </a:lnTo>
                      <a:lnTo>
                        <a:pt x="215" y="254"/>
                      </a:lnTo>
                      <a:lnTo>
                        <a:pt x="225" y="247"/>
                      </a:lnTo>
                      <a:lnTo>
                        <a:pt x="234" y="238"/>
                      </a:lnTo>
                      <a:lnTo>
                        <a:pt x="243" y="229"/>
                      </a:lnTo>
                      <a:lnTo>
                        <a:pt x="247" y="222"/>
                      </a:lnTo>
                      <a:lnTo>
                        <a:pt x="123" y="222"/>
                      </a:lnTo>
                      <a:lnTo>
                        <a:pt x="113" y="219"/>
                      </a:lnTo>
                      <a:lnTo>
                        <a:pt x="97" y="210"/>
                      </a:lnTo>
                      <a:lnTo>
                        <a:pt x="90" y="204"/>
                      </a:lnTo>
                      <a:lnTo>
                        <a:pt x="80" y="188"/>
                      </a:lnTo>
                      <a:lnTo>
                        <a:pt x="77" y="179"/>
                      </a:lnTo>
                      <a:lnTo>
                        <a:pt x="73" y="159"/>
                      </a:lnTo>
                      <a:lnTo>
                        <a:pt x="72" y="149"/>
                      </a:lnTo>
                      <a:lnTo>
                        <a:pt x="72" y="128"/>
                      </a:lnTo>
                      <a:lnTo>
                        <a:pt x="73" y="117"/>
                      </a:lnTo>
                      <a:lnTo>
                        <a:pt x="77" y="97"/>
                      </a:lnTo>
                      <a:lnTo>
                        <a:pt x="80" y="88"/>
                      </a:lnTo>
                      <a:lnTo>
                        <a:pt x="90" y="73"/>
                      </a:lnTo>
                      <a:lnTo>
                        <a:pt x="97" y="66"/>
                      </a:lnTo>
                      <a:lnTo>
                        <a:pt x="113" y="56"/>
                      </a:lnTo>
                      <a:lnTo>
                        <a:pt x="123" y="54"/>
                      </a:lnTo>
                      <a:lnTo>
                        <a:pt x="247" y="54"/>
                      </a:lnTo>
                      <a:lnTo>
                        <a:pt x="243" y="47"/>
                      </a:lnTo>
                      <a:lnTo>
                        <a:pt x="234" y="38"/>
                      </a:lnTo>
                      <a:lnTo>
                        <a:pt x="225" y="29"/>
                      </a:lnTo>
                      <a:lnTo>
                        <a:pt x="215" y="22"/>
                      </a:lnTo>
                      <a:lnTo>
                        <a:pt x="203" y="15"/>
                      </a:lnTo>
                      <a:lnTo>
                        <a:pt x="191" y="10"/>
                      </a:lnTo>
                      <a:lnTo>
                        <a:pt x="178" y="5"/>
                      </a:lnTo>
                      <a:lnTo>
                        <a:pt x="165" y="2"/>
                      </a:lnTo>
                      <a:lnTo>
                        <a:pt x="150" y="0"/>
                      </a:lnTo>
                      <a:lnTo>
                        <a:pt x="135" y="0"/>
                      </a:lnTo>
                      <a:close/>
                      <a:moveTo>
                        <a:pt x="247" y="54"/>
                      </a:moveTo>
                      <a:lnTo>
                        <a:pt x="147" y="54"/>
                      </a:lnTo>
                      <a:lnTo>
                        <a:pt x="158" y="56"/>
                      </a:lnTo>
                      <a:lnTo>
                        <a:pt x="174" y="66"/>
                      </a:lnTo>
                      <a:lnTo>
                        <a:pt x="181" y="73"/>
                      </a:lnTo>
                      <a:lnTo>
                        <a:pt x="191" y="88"/>
                      </a:lnTo>
                      <a:lnTo>
                        <a:pt x="194" y="97"/>
                      </a:lnTo>
                      <a:lnTo>
                        <a:pt x="198" y="117"/>
                      </a:lnTo>
                      <a:lnTo>
                        <a:pt x="199" y="128"/>
                      </a:lnTo>
                      <a:lnTo>
                        <a:pt x="199" y="149"/>
                      </a:lnTo>
                      <a:lnTo>
                        <a:pt x="198" y="159"/>
                      </a:lnTo>
                      <a:lnTo>
                        <a:pt x="194" y="179"/>
                      </a:lnTo>
                      <a:lnTo>
                        <a:pt x="191" y="188"/>
                      </a:lnTo>
                      <a:lnTo>
                        <a:pt x="181" y="204"/>
                      </a:lnTo>
                      <a:lnTo>
                        <a:pt x="174" y="210"/>
                      </a:lnTo>
                      <a:lnTo>
                        <a:pt x="158" y="219"/>
                      </a:lnTo>
                      <a:lnTo>
                        <a:pt x="147" y="222"/>
                      </a:lnTo>
                      <a:lnTo>
                        <a:pt x="247" y="222"/>
                      </a:lnTo>
                      <a:lnTo>
                        <a:pt x="250" y="218"/>
                      </a:lnTo>
                      <a:lnTo>
                        <a:pt x="256" y="207"/>
                      </a:lnTo>
                      <a:lnTo>
                        <a:pt x="262" y="195"/>
                      </a:lnTo>
                      <a:lnTo>
                        <a:pt x="266" y="182"/>
                      </a:lnTo>
                      <a:lnTo>
                        <a:pt x="269" y="168"/>
                      </a:lnTo>
                      <a:lnTo>
                        <a:pt x="271" y="154"/>
                      </a:lnTo>
                      <a:lnTo>
                        <a:pt x="271" y="138"/>
                      </a:lnTo>
                      <a:lnTo>
                        <a:pt x="271" y="123"/>
                      </a:lnTo>
                      <a:lnTo>
                        <a:pt x="269" y="108"/>
                      </a:lnTo>
                      <a:lnTo>
                        <a:pt x="266" y="94"/>
                      </a:lnTo>
                      <a:lnTo>
                        <a:pt x="262" y="81"/>
                      </a:lnTo>
                      <a:lnTo>
                        <a:pt x="256" y="69"/>
                      </a:lnTo>
                      <a:lnTo>
                        <a:pt x="250" y="57"/>
                      </a:lnTo>
                      <a:lnTo>
                        <a:pt x="247" y="54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12" name="AutoShape 2"/>
                <p:cNvSpPr>
                  <a:spLocks/>
                </p:cNvSpPr>
                <p:nvPr/>
              </p:nvSpPr>
              <p:spPr bwMode="auto">
                <a:xfrm>
                  <a:off x="1379" y="136"/>
                  <a:ext cx="273" cy="263"/>
                </a:xfrm>
                <a:custGeom>
                  <a:avLst/>
                  <a:gdLst>
                    <a:gd name="T0" fmla="+- 0 1469 1379"/>
                    <a:gd name="T1" fmla="*/ T0 w 273"/>
                    <a:gd name="T2" fmla="+- 0 136 136"/>
                    <a:gd name="T3" fmla="*/ 136 h 263"/>
                    <a:gd name="T4" fmla="+- 0 1387 1379"/>
                    <a:gd name="T5" fmla="*/ T4 w 273"/>
                    <a:gd name="T6" fmla="+- 0 136 136"/>
                    <a:gd name="T7" fmla="*/ 136 h 263"/>
                    <a:gd name="T8" fmla="+- 0 1473 1379"/>
                    <a:gd name="T9" fmla="*/ T8 w 273"/>
                    <a:gd name="T10" fmla="+- 0 260 136"/>
                    <a:gd name="T11" fmla="*/ 260 h 263"/>
                    <a:gd name="T12" fmla="+- 0 1379 1379"/>
                    <a:gd name="T13" fmla="*/ T12 w 273"/>
                    <a:gd name="T14" fmla="+- 0 398 136"/>
                    <a:gd name="T15" fmla="*/ 398 h 263"/>
                    <a:gd name="T16" fmla="+- 0 1460 1379"/>
                    <a:gd name="T17" fmla="*/ T16 w 273"/>
                    <a:gd name="T18" fmla="+- 0 398 136"/>
                    <a:gd name="T19" fmla="*/ 398 h 263"/>
                    <a:gd name="T20" fmla="+- 0 1515 1379"/>
                    <a:gd name="T21" fmla="*/ T20 w 273"/>
                    <a:gd name="T22" fmla="+- 0 315 136"/>
                    <a:gd name="T23" fmla="*/ 315 h 263"/>
                    <a:gd name="T24" fmla="+- 0 1594 1379"/>
                    <a:gd name="T25" fmla="*/ T24 w 273"/>
                    <a:gd name="T26" fmla="+- 0 315 136"/>
                    <a:gd name="T27" fmla="*/ 315 h 263"/>
                    <a:gd name="T28" fmla="+- 0 1555 1379"/>
                    <a:gd name="T29" fmla="*/ T28 w 273"/>
                    <a:gd name="T30" fmla="+- 0 259 136"/>
                    <a:gd name="T31" fmla="*/ 259 h 263"/>
                    <a:gd name="T32" fmla="+- 0 1593 1379"/>
                    <a:gd name="T33" fmla="*/ T32 w 273"/>
                    <a:gd name="T34" fmla="+- 0 204 136"/>
                    <a:gd name="T35" fmla="*/ 204 h 263"/>
                    <a:gd name="T36" fmla="+- 0 1516 1379"/>
                    <a:gd name="T37" fmla="*/ T36 w 273"/>
                    <a:gd name="T38" fmla="+- 0 204 136"/>
                    <a:gd name="T39" fmla="*/ 204 h 263"/>
                    <a:gd name="T40" fmla="+- 0 1469 1379"/>
                    <a:gd name="T41" fmla="*/ T40 w 273"/>
                    <a:gd name="T42" fmla="+- 0 136 136"/>
                    <a:gd name="T43" fmla="*/ 136 h 263"/>
                    <a:gd name="T44" fmla="+- 0 1594 1379"/>
                    <a:gd name="T45" fmla="*/ T44 w 273"/>
                    <a:gd name="T46" fmla="+- 0 315 136"/>
                    <a:gd name="T47" fmla="*/ 315 h 263"/>
                    <a:gd name="T48" fmla="+- 0 1515 1379"/>
                    <a:gd name="T49" fmla="*/ T48 w 273"/>
                    <a:gd name="T50" fmla="+- 0 315 136"/>
                    <a:gd name="T51" fmla="*/ 315 h 263"/>
                    <a:gd name="T52" fmla="+- 0 1569 1379"/>
                    <a:gd name="T53" fmla="*/ T52 w 273"/>
                    <a:gd name="T54" fmla="+- 0 398 136"/>
                    <a:gd name="T55" fmla="*/ 398 h 263"/>
                    <a:gd name="T56" fmla="+- 0 1651 1379"/>
                    <a:gd name="T57" fmla="*/ T56 w 273"/>
                    <a:gd name="T58" fmla="+- 0 398 136"/>
                    <a:gd name="T59" fmla="*/ 398 h 263"/>
                    <a:gd name="T60" fmla="+- 0 1594 1379"/>
                    <a:gd name="T61" fmla="*/ T60 w 273"/>
                    <a:gd name="T62" fmla="+- 0 315 136"/>
                    <a:gd name="T63" fmla="*/ 315 h 263"/>
                    <a:gd name="T64" fmla="+- 0 1641 1379"/>
                    <a:gd name="T65" fmla="*/ T64 w 273"/>
                    <a:gd name="T66" fmla="+- 0 136 136"/>
                    <a:gd name="T67" fmla="*/ 136 h 263"/>
                    <a:gd name="T68" fmla="+- 0 1561 1379"/>
                    <a:gd name="T69" fmla="*/ T68 w 273"/>
                    <a:gd name="T70" fmla="+- 0 136 136"/>
                    <a:gd name="T71" fmla="*/ 136 h 263"/>
                    <a:gd name="T72" fmla="+- 0 1516 1379"/>
                    <a:gd name="T73" fmla="*/ T72 w 273"/>
                    <a:gd name="T74" fmla="+- 0 204 136"/>
                    <a:gd name="T75" fmla="*/ 204 h 263"/>
                    <a:gd name="T76" fmla="+- 0 1593 1379"/>
                    <a:gd name="T77" fmla="*/ T76 w 273"/>
                    <a:gd name="T78" fmla="+- 0 204 136"/>
                    <a:gd name="T79" fmla="*/ 204 h 263"/>
                    <a:gd name="T80" fmla="+- 0 1641 1379"/>
                    <a:gd name="T81" fmla="*/ T80 w 273"/>
                    <a:gd name="T82" fmla="+- 0 136 136"/>
                    <a:gd name="T83" fmla="*/ 136 h 26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273" h="263">
                      <a:moveTo>
                        <a:pt x="90" y="0"/>
                      </a:moveTo>
                      <a:lnTo>
                        <a:pt x="8" y="0"/>
                      </a:lnTo>
                      <a:lnTo>
                        <a:pt x="94" y="124"/>
                      </a:lnTo>
                      <a:lnTo>
                        <a:pt x="0" y="262"/>
                      </a:lnTo>
                      <a:lnTo>
                        <a:pt x="81" y="262"/>
                      </a:lnTo>
                      <a:lnTo>
                        <a:pt x="136" y="179"/>
                      </a:lnTo>
                      <a:lnTo>
                        <a:pt x="215" y="179"/>
                      </a:lnTo>
                      <a:lnTo>
                        <a:pt x="176" y="123"/>
                      </a:lnTo>
                      <a:lnTo>
                        <a:pt x="214" y="68"/>
                      </a:lnTo>
                      <a:lnTo>
                        <a:pt x="137" y="68"/>
                      </a:lnTo>
                      <a:lnTo>
                        <a:pt x="90" y="0"/>
                      </a:lnTo>
                      <a:close/>
                      <a:moveTo>
                        <a:pt x="215" y="179"/>
                      </a:moveTo>
                      <a:lnTo>
                        <a:pt x="136" y="179"/>
                      </a:lnTo>
                      <a:lnTo>
                        <a:pt x="190" y="262"/>
                      </a:lnTo>
                      <a:lnTo>
                        <a:pt x="272" y="262"/>
                      </a:lnTo>
                      <a:lnTo>
                        <a:pt x="215" y="179"/>
                      </a:lnTo>
                      <a:close/>
                      <a:moveTo>
                        <a:pt x="262" y="0"/>
                      </a:moveTo>
                      <a:lnTo>
                        <a:pt x="182" y="0"/>
                      </a:lnTo>
                      <a:lnTo>
                        <a:pt x="137" y="68"/>
                      </a:lnTo>
                      <a:lnTo>
                        <a:pt x="214" y="68"/>
                      </a:lnTo>
                      <a:lnTo>
                        <a:pt x="262" y="0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</p:grpSp>
        </p:grpSp>
      </p:grp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" y="329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3683794" y="545843"/>
            <a:ext cx="1625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5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3683794" y="88782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2664498" y="595654"/>
            <a:ext cx="2841453" cy="0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900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99441" y="1481723"/>
            <a:ext cx="1385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latin typeface="Arial" panose="020B0604020202020204" pitchFamily="34" charset="0"/>
                <a:ea typeface="Open Sans" panose="020B0606030504020204" pitchFamily="34" charset="0"/>
              </a:rPr>
              <a:t/>
            </a:r>
            <a:br>
              <a:rPr lang="en-US" altLang="en-US" sz="900">
                <a:latin typeface="Arial" panose="020B0604020202020204" pitchFamily="34" charset="0"/>
                <a:ea typeface="Open Sans" panose="020B0606030504020204" pitchFamily="34" charset="0"/>
              </a:rPr>
            </a:b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75443" y="308868"/>
            <a:ext cx="19175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808080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OUR COMMITMENT</a:t>
            </a:r>
            <a:endParaRPr lang="en-GB" sz="1200" b="1" dirty="0"/>
          </a:p>
        </p:txBody>
      </p:sp>
      <p:sp>
        <p:nvSpPr>
          <p:cNvPr id="23" name="Rectangle 22"/>
          <p:cNvSpPr/>
          <p:nvPr/>
        </p:nvSpPr>
        <p:spPr>
          <a:xfrm>
            <a:off x="2561103" y="740296"/>
            <a:ext cx="6163376" cy="69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marR="23813">
              <a:lnSpc>
                <a:spcPct val="150000"/>
              </a:lnSpc>
              <a:spcBef>
                <a:spcPts val="472"/>
              </a:spcBef>
            </a:pPr>
            <a:r>
              <a:rPr lang="en-GB" sz="14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We commit to delivering the following in pursuit of evolving excellence in shelter provision:</a:t>
            </a:r>
            <a:endParaRPr lang="en-GB" sz="1400" dirty="0"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75443" y="1562469"/>
            <a:ext cx="6254735" cy="3355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13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Embed an approach that sees shelter as a process towards recovery.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13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Deliver context specific and needs-driven aid that enables the beneficiaries in their recovery process.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13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Work with affected communities through consultation, participation, training and communication.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13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Be transparent in all that we do.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13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Be effective in all aspects of our operations.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13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Deliver to the minimum humanitarian standards. 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13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Partner and coordinate for the greater good of beneficiaries. 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1300" dirty="0">
                <a:solidFill>
                  <a:srgbClr val="58585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Value and represent our donors by demonstrating the effective, efficient and ethical use of resources.</a:t>
            </a:r>
          </a:p>
        </p:txBody>
      </p:sp>
    </p:spTree>
    <p:extLst>
      <p:ext uri="{BB962C8B-B14F-4D97-AF65-F5344CB8AC3E}">
        <p14:creationId xmlns:p14="http://schemas.microsoft.com/office/powerpoint/2010/main" val="306305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" y="329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3683794" y="545843"/>
            <a:ext cx="1625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5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3683794" y="88782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99441" y="1481723"/>
            <a:ext cx="1385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latin typeface="Arial" panose="020B0604020202020204" pitchFamily="34" charset="0"/>
                <a:ea typeface="Open Sans" panose="020B0606030504020204" pitchFamily="34" charset="0"/>
              </a:rPr>
              <a:t/>
            </a:r>
            <a:br>
              <a:rPr lang="en-US" altLang="en-US" sz="900">
                <a:latin typeface="Arial" panose="020B0604020202020204" pitchFamily="34" charset="0"/>
                <a:ea typeface="Open Sans" panose="020B0606030504020204" pitchFamily="34" charset="0"/>
              </a:rPr>
            </a:br>
            <a:endParaRPr lang="en-US" altLang="en-US" sz="135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81" y="104049"/>
            <a:ext cx="7530532" cy="498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6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" y="329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3683794" y="88782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99441" y="1481723"/>
            <a:ext cx="1385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latin typeface="Arial" panose="020B0604020202020204" pitchFamily="34" charset="0"/>
                <a:ea typeface="Open Sans" panose="020B0606030504020204" pitchFamily="34" charset="0"/>
              </a:rPr>
              <a:t/>
            </a:r>
            <a:br>
              <a:rPr lang="en-US" altLang="en-US" sz="900">
                <a:latin typeface="Arial" panose="020B0604020202020204" pitchFamily="34" charset="0"/>
                <a:ea typeface="Open Sans" panose="020B0606030504020204" pitchFamily="34" charset="0"/>
              </a:rPr>
            </a:br>
            <a:endParaRPr lang="en-US" altLang="en-US" sz="135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98" y="179210"/>
            <a:ext cx="3627896" cy="4857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95" y="875581"/>
            <a:ext cx="5031502" cy="416081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75444" y="342900"/>
            <a:ext cx="1579091" cy="295275"/>
            <a:chOff x="0" y="457200"/>
            <a:chExt cx="2105454" cy="393700"/>
          </a:xfrm>
        </p:grpSpPr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0" y="457200"/>
              <a:ext cx="393700" cy="393700"/>
              <a:chOff x="0" y="0"/>
              <a:chExt cx="619" cy="619"/>
            </a:xfrm>
          </p:grpSpPr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0" y="0"/>
                <a:ext cx="619" cy="619"/>
              </a:xfrm>
              <a:custGeom>
                <a:avLst/>
                <a:gdLst>
                  <a:gd name="T0" fmla="*/ 309 w 619"/>
                  <a:gd name="T1" fmla="*/ 0 h 619"/>
                  <a:gd name="T2" fmla="*/ 238 w 619"/>
                  <a:gd name="T3" fmla="*/ 8 h 619"/>
                  <a:gd name="T4" fmla="*/ 173 w 619"/>
                  <a:gd name="T5" fmla="*/ 31 h 619"/>
                  <a:gd name="T6" fmla="*/ 116 w 619"/>
                  <a:gd name="T7" fmla="*/ 68 h 619"/>
                  <a:gd name="T8" fmla="*/ 68 w 619"/>
                  <a:gd name="T9" fmla="*/ 116 h 619"/>
                  <a:gd name="T10" fmla="*/ 31 w 619"/>
                  <a:gd name="T11" fmla="*/ 173 h 619"/>
                  <a:gd name="T12" fmla="*/ 8 w 619"/>
                  <a:gd name="T13" fmla="*/ 238 h 619"/>
                  <a:gd name="T14" fmla="*/ 0 w 619"/>
                  <a:gd name="T15" fmla="*/ 309 h 619"/>
                  <a:gd name="T16" fmla="*/ 8 w 619"/>
                  <a:gd name="T17" fmla="*/ 380 h 619"/>
                  <a:gd name="T18" fmla="*/ 31 w 619"/>
                  <a:gd name="T19" fmla="*/ 445 h 619"/>
                  <a:gd name="T20" fmla="*/ 68 w 619"/>
                  <a:gd name="T21" fmla="*/ 503 h 619"/>
                  <a:gd name="T22" fmla="*/ 116 w 619"/>
                  <a:gd name="T23" fmla="*/ 551 h 619"/>
                  <a:gd name="T24" fmla="*/ 173 w 619"/>
                  <a:gd name="T25" fmla="*/ 587 h 619"/>
                  <a:gd name="T26" fmla="*/ 238 w 619"/>
                  <a:gd name="T27" fmla="*/ 610 h 619"/>
                  <a:gd name="T28" fmla="*/ 309 w 619"/>
                  <a:gd name="T29" fmla="*/ 619 h 619"/>
                  <a:gd name="T30" fmla="*/ 380 w 619"/>
                  <a:gd name="T31" fmla="*/ 610 h 619"/>
                  <a:gd name="T32" fmla="*/ 445 w 619"/>
                  <a:gd name="T33" fmla="*/ 587 h 619"/>
                  <a:gd name="T34" fmla="*/ 503 w 619"/>
                  <a:gd name="T35" fmla="*/ 551 h 619"/>
                  <a:gd name="T36" fmla="*/ 551 w 619"/>
                  <a:gd name="T37" fmla="*/ 503 h 619"/>
                  <a:gd name="T38" fmla="*/ 587 w 619"/>
                  <a:gd name="T39" fmla="*/ 445 h 619"/>
                  <a:gd name="T40" fmla="*/ 610 w 619"/>
                  <a:gd name="T41" fmla="*/ 380 h 619"/>
                  <a:gd name="T42" fmla="*/ 619 w 619"/>
                  <a:gd name="T43" fmla="*/ 309 h 619"/>
                  <a:gd name="T44" fmla="*/ 610 w 619"/>
                  <a:gd name="T45" fmla="*/ 238 h 619"/>
                  <a:gd name="T46" fmla="*/ 587 w 619"/>
                  <a:gd name="T47" fmla="*/ 173 h 619"/>
                  <a:gd name="T48" fmla="*/ 551 w 619"/>
                  <a:gd name="T49" fmla="*/ 116 h 619"/>
                  <a:gd name="T50" fmla="*/ 503 w 619"/>
                  <a:gd name="T51" fmla="*/ 68 h 619"/>
                  <a:gd name="T52" fmla="*/ 445 w 619"/>
                  <a:gd name="T53" fmla="*/ 31 h 619"/>
                  <a:gd name="T54" fmla="*/ 380 w 619"/>
                  <a:gd name="T55" fmla="*/ 8 h 619"/>
                  <a:gd name="T56" fmla="*/ 309 w 619"/>
                  <a:gd name="T57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19" h="619">
                    <a:moveTo>
                      <a:pt x="309" y="0"/>
                    </a:moveTo>
                    <a:lnTo>
                      <a:pt x="238" y="8"/>
                    </a:lnTo>
                    <a:lnTo>
                      <a:pt x="173" y="31"/>
                    </a:lnTo>
                    <a:lnTo>
                      <a:pt x="116" y="68"/>
                    </a:lnTo>
                    <a:lnTo>
                      <a:pt x="68" y="116"/>
                    </a:lnTo>
                    <a:lnTo>
                      <a:pt x="31" y="173"/>
                    </a:lnTo>
                    <a:lnTo>
                      <a:pt x="8" y="238"/>
                    </a:lnTo>
                    <a:lnTo>
                      <a:pt x="0" y="309"/>
                    </a:lnTo>
                    <a:lnTo>
                      <a:pt x="8" y="380"/>
                    </a:lnTo>
                    <a:lnTo>
                      <a:pt x="31" y="445"/>
                    </a:lnTo>
                    <a:lnTo>
                      <a:pt x="68" y="503"/>
                    </a:lnTo>
                    <a:lnTo>
                      <a:pt x="116" y="551"/>
                    </a:lnTo>
                    <a:lnTo>
                      <a:pt x="173" y="587"/>
                    </a:lnTo>
                    <a:lnTo>
                      <a:pt x="238" y="610"/>
                    </a:lnTo>
                    <a:lnTo>
                      <a:pt x="309" y="619"/>
                    </a:lnTo>
                    <a:lnTo>
                      <a:pt x="380" y="610"/>
                    </a:lnTo>
                    <a:lnTo>
                      <a:pt x="445" y="587"/>
                    </a:lnTo>
                    <a:lnTo>
                      <a:pt x="503" y="551"/>
                    </a:lnTo>
                    <a:lnTo>
                      <a:pt x="551" y="503"/>
                    </a:lnTo>
                    <a:lnTo>
                      <a:pt x="587" y="445"/>
                    </a:lnTo>
                    <a:lnTo>
                      <a:pt x="610" y="380"/>
                    </a:lnTo>
                    <a:lnTo>
                      <a:pt x="619" y="309"/>
                    </a:lnTo>
                    <a:lnTo>
                      <a:pt x="610" y="238"/>
                    </a:lnTo>
                    <a:lnTo>
                      <a:pt x="587" y="173"/>
                    </a:lnTo>
                    <a:lnTo>
                      <a:pt x="551" y="116"/>
                    </a:lnTo>
                    <a:lnTo>
                      <a:pt x="503" y="68"/>
                    </a:lnTo>
                    <a:lnTo>
                      <a:pt x="445" y="31"/>
                    </a:lnTo>
                    <a:lnTo>
                      <a:pt x="380" y="8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00AE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/>
              </a:p>
            </p:txBody>
          </p:sp>
          <p:pic>
            <p:nvPicPr>
              <p:cNvPr id="29" name="Picture 1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" y="175"/>
                <a:ext cx="351" cy="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478291" y="515730"/>
              <a:ext cx="1627163" cy="276225"/>
              <a:chOff x="0" y="833437"/>
              <a:chExt cx="1627163" cy="276225"/>
            </a:xfrm>
          </p:grpSpPr>
          <p:grpSp>
            <p:nvGrpSpPr>
              <p:cNvPr id="15" name="Group 8"/>
              <p:cNvGrpSpPr>
                <a:grpSpLocks/>
              </p:cNvGrpSpPr>
              <p:nvPr/>
            </p:nvGrpSpPr>
            <p:grpSpPr bwMode="auto">
              <a:xfrm>
                <a:off x="0" y="850900"/>
                <a:ext cx="555625" cy="241300"/>
                <a:chOff x="0" y="0"/>
                <a:chExt cx="876" cy="379"/>
              </a:xfrm>
            </p:grpSpPr>
            <p:pic>
              <p:nvPicPr>
                <p:cNvPr id="26" name="Picture 10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9" cy="3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101"/>
                  <a:ext cx="262" cy="2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7" name="Group 1"/>
              <p:cNvGrpSpPr>
                <a:grpSpLocks/>
              </p:cNvGrpSpPr>
              <p:nvPr/>
            </p:nvGrpSpPr>
            <p:grpSpPr bwMode="auto">
              <a:xfrm>
                <a:off x="577825" y="833437"/>
                <a:ext cx="1049338" cy="276225"/>
                <a:chOff x="0" y="0"/>
                <a:chExt cx="1652" cy="434"/>
              </a:xfrm>
            </p:grpSpPr>
            <p:sp>
              <p:nvSpPr>
                <p:cNvPr id="18" name="Line 7"/>
                <p:cNvSpPr>
                  <a:spLocks noChangeShapeType="1"/>
                </p:cNvSpPr>
                <p:nvPr/>
              </p:nvSpPr>
              <p:spPr bwMode="auto">
                <a:xfrm>
                  <a:off x="36" y="36"/>
                  <a:ext cx="0" cy="362"/>
                </a:xfrm>
                <a:prstGeom prst="line">
                  <a:avLst/>
                </a:prstGeom>
                <a:noFill/>
                <a:ln w="45720">
                  <a:solidFill>
                    <a:srgbClr val="00AE8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pic>
              <p:nvPicPr>
                <p:cNvPr id="2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" y="57"/>
                  <a:ext cx="448" cy="3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AutoShape 5"/>
                <p:cNvSpPr>
                  <a:spLocks/>
                </p:cNvSpPr>
                <p:nvPr/>
              </p:nvSpPr>
              <p:spPr bwMode="auto">
                <a:xfrm>
                  <a:off x="591" y="129"/>
                  <a:ext cx="169" cy="270"/>
                </a:xfrm>
                <a:custGeom>
                  <a:avLst/>
                  <a:gdLst>
                    <a:gd name="T0" fmla="+- 0 659 591"/>
                    <a:gd name="T1" fmla="*/ T0 w 169"/>
                    <a:gd name="T2" fmla="+- 0 136 129"/>
                    <a:gd name="T3" fmla="*/ 136 h 270"/>
                    <a:gd name="T4" fmla="+- 0 591 591"/>
                    <a:gd name="T5" fmla="*/ T4 w 169"/>
                    <a:gd name="T6" fmla="+- 0 136 129"/>
                    <a:gd name="T7" fmla="*/ 136 h 270"/>
                    <a:gd name="T8" fmla="+- 0 591 591"/>
                    <a:gd name="T9" fmla="*/ T8 w 169"/>
                    <a:gd name="T10" fmla="+- 0 398 129"/>
                    <a:gd name="T11" fmla="*/ 398 h 270"/>
                    <a:gd name="T12" fmla="+- 0 663 591"/>
                    <a:gd name="T13" fmla="*/ T12 w 169"/>
                    <a:gd name="T14" fmla="+- 0 398 129"/>
                    <a:gd name="T15" fmla="*/ 398 h 270"/>
                    <a:gd name="T16" fmla="+- 0 663 591"/>
                    <a:gd name="T17" fmla="*/ T16 w 169"/>
                    <a:gd name="T18" fmla="+- 0 268 129"/>
                    <a:gd name="T19" fmla="*/ 268 h 270"/>
                    <a:gd name="T20" fmla="+- 0 664 591"/>
                    <a:gd name="T21" fmla="*/ T20 w 169"/>
                    <a:gd name="T22" fmla="+- 0 257 129"/>
                    <a:gd name="T23" fmla="*/ 257 h 270"/>
                    <a:gd name="T24" fmla="+- 0 669 591"/>
                    <a:gd name="T25" fmla="*/ T24 w 169"/>
                    <a:gd name="T26" fmla="+- 0 237 129"/>
                    <a:gd name="T27" fmla="*/ 237 h 270"/>
                    <a:gd name="T28" fmla="+- 0 673 591"/>
                    <a:gd name="T29" fmla="*/ T28 w 169"/>
                    <a:gd name="T30" fmla="+- 0 228 129"/>
                    <a:gd name="T31" fmla="*/ 228 h 270"/>
                    <a:gd name="T32" fmla="+- 0 684 591"/>
                    <a:gd name="T33" fmla="*/ T32 w 169"/>
                    <a:gd name="T34" fmla="+- 0 213 129"/>
                    <a:gd name="T35" fmla="*/ 213 h 270"/>
                    <a:gd name="T36" fmla="+- 0 691 591"/>
                    <a:gd name="T37" fmla="*/ T36 w 169"/>
                    <a:gd name="T38" fmla="+- 0 207 129"/>
                    <a:gd name="T39" fmla="*/ 207 h 270"/>
                    <a:gd name="T40" fmla="+- 0 709 591"/>
                    <a:gd name="T41" fmla="*/ T40 w 169"/>
                    <a:gd name="T42" fmla="+- 0 198 129"/>
                    <a:gd name="T43" fmla="*/ 198 h 270"/>
                    <a:gd name="T44" fmla="+- 0 721 591"/>
                    <a:gd name="T45" fmla="*/ T44 w 169"/>
                    <a:gd name="T46" fmla="+- 0 196 129"/>
                    <a:gd name="T47" fmla="*/ 196 h 270"/>
                    <a:gd name="T48" fmla="+- 0 760 591"/>
                    <a:gd name="T49" fmla="*/ T48 w 169"/>
                    <a:gd name="T50" fmla="+- 0 196 129"/>
                    <a:gd name="T51" fmla="*/ 196 h 270"/>
                    <a:gd name="T52" fmla="+- 0 760 591"/>
                    <a:gd name="T53" fmla="*/ T52 w 169"/>
                    <a:gd name="T54" fmla="+- 0 185 129"/>
                    <a:gd name="T55" fmla="*/ 185 h 270"/>
                    <a:gd name="T56" fmla="+- 0 659 591"/>
                    <a:gd name="T57" fmla="*/ T56 w 169"/>
                    <a:gd name="T58" fmla="+- 0 185 129"/>
                    <a:gd name="T59" fmla="*/ 185 h 270"/>
                    <a:gd name="T60" fmla="+- 0 659 591"/>
                    <a:gd name="T61" fmla="*/ T60 w 169"/>
                    <a:gd name="T62" fmla="+- 0 136 129"/>
                    <a:gd name="T63" fmla="*/ 136 h 270"/>
                    <a:gd name="T64" fmla="+- 0 760 591"/>
                    <a:gd name="T65" fmla="*/ T64 w 169"/>
                    <a:gd name="T66" fmla="+- 0 196 129"/>
                    <a:gd name="T67" fmla="*/ 196 h 270"/>
                    <a:gd name="T68" fmla="+- 0 738 591"/>
                    <a:gd name="T69" fmla="*/ T68 w 169"/>
                    <a:gd name="T70" fmla="+- 0 196 129"/>
                    <a:gd name="T71" fmla="*/ 196 h 270"/>
                    <a:gd name="T72" fmla="+- 0 743 591"/>
                    <a:gd name="T73" fmla="*/ T72 w 169"/>
                    <a:gd name="T74" fmla="+- 0 196 129"/>
                    <a:gd name="T75" fmla="*/ 196 h 270"/>
                    <a:gd name="T76" fmla="+- 0 752 591"/>
                    <a:gd name="T77" fmla="*/ T76 w 169"/>
                    <a:gd name="T78" fmla="+- 0 197 129"/>
                    <a:gd name="T79" fmla="*/ 197 h 270"/>
                    <a:gd name="T80" fmla="+- 0 756 591"/>
                    <a:gd name="T81" fmla="*/ T80 w 169"/>
                    <a:gd name="T82" fmla="+- 0 198 129"/>
                    <a:gd name="T83" fmla="*/ 198 h 270"/>
                    <a:gd name="T84" fmla="+- 0 760 591"/>
                    <a:gd name="T85" fmla="*/ T84 w 169"/>
                    <a:gd name="T86" fmla="+- 0 198 129"/>
                    <a:gd name="T87" fmla="*/ 198 h 270"/>
                    <a:gd name="T88" fmla="+- 0 760 591"/>
                    <a:gd name="T89" fmla="*/ T88 w 169"/>
                    <a:gd name="T90" fmla="+- 0 196 129"/>
                    <a:gd name="T91" fmla="*/ 196 h 270"/>
                    <a:gd name="T92" fmla="+- 0 749 591"/>
                    <a:gd name="T93" fmla="*/ T92 w 169"/>
                    <a:gd name="T94" fmla="+- 0 129 129"/>
                    <a:gd name="T95" fmla="*/ 129 h 270"/>
                    <a:gd name="T96" fmla="+- 0 735 591"/>
                    <a:gd name="T97" fmla="*/ T96 w 169"/>
                    <a:gd name="T98" fmla="+- 0 129 129"/>
                    <a:gd name="T99" fmla="*/ 129 h 270"/>
                    <a:gd name="T100" fmla="+- 0 726 591"/>
                    <a:gd name="T101" fmla="*/ T100 w 169"/>
                    <a:gd name="T102" fmla="+- 0 130 129"/>
                    <a:gd name="T103" fmla="*/ 130 h 270"/>
                    <a:gd name="T104" fmla="+- 0 709 591"/>
                    <a:gd name="T105" fmla="*/ T104 w 169"/>
                    <a:gd name="T106" fmla="+- 0 136 129"/>
                    <a:gd name="T107" fmla="*/ 136 h 270"/>
                    <a:gd name="T108" fmla="+- 0 701 591"/>
                    <a:gd name="T109" fmla="*/ T108 w 169"/>
                    <a:gd name="T110" fmla="+- 0 139 129"/>
                    <a:gd name="T111" fmla="*/ 139 h 270"/>
                    <a:gd name="T112" fmla="+- 0 686 591"/>
                    <a:gd name="T113" fmla="*/ T112 w 169"/>
                    <a:gd name="T114" fmla="+- 0 149 129"/>
                    <a:gd name="T115" fmla="*/ 149 h 270"/>
                    <a:gd name="T116" fmla="+- 0 680 591"/>
                    <a:gd name="T117" fmla="*/ T116 w 169"/>
                    <a:gd name="T118" fmla="+- 0 155 129"/>
                    <a:gd name="T119" fmla="*/ 155 h 270"/>
                    <a:gd name="T120" fmla="+- 0 668 591"/>
                    <a:gd name="T121" fmla="*/ T120 w 169"/>
                    <a:gd name="T122" fmla="+- 0 169 129"/>
                    <a:gd name="T123" fmla="*/ 169 h 270"/>
                    <a:gd name="T124" fmla="+- 0 664 591"/>
                    <a:gd name="T125" fmla="*/ T124 w 169"/>
                    <a:gd name="T126" fmla="+- 0 176 129"/>
                    <a:gd name="T127" fmla="*/ 176 h 270"/>
                    <a:gd name="T128" fmla="+- 0 660 591"/>
                    <a:gd name="T129" fmla="*/ T128 w 169"/>
                    <a:gd name="T130" fmla="+- 0 185 129"/>
                    <a:gd name="T131" fmla="*/ 185 h 270"/>
                    <a:gd name="T132" fmla="+- 0 760 591"/>
                    <a:gd name="T133" fmla="*/ T132 w 169"/>
                    <a:gd name="T134" fmla="+- 0 185 129"/>
                    <a:gd name="T135" fmla="*/ 185 h 270"/>
                    <a:gd name="T136" fmla="+- 0 760 591"/>
                    <a:gd name="T137" fmla="*/ T136 w 169"/>
                    <a:gd name="T138" fmla="+- 0 131 129"/>
                    <a:gd name="T139" fmla="*/ 131 h 270"/>
                    <a:gd name="T140" fmla="+- 0 754 591"/>
                    <a:gd name="T141" fmla="*/ T140 w 169"/>
                    <a:gd name="T142" fmla="+- 0 130 129"/>
                    <a:gd name="T143" fmla="*/ 130 h 270"/>
                    <a:gd name="T144" fmla="+- 0 749 591"/>
                    <a:gd name="T145" fmla="*/ T144 w 169"/>
                    <a:gd name="T146" fmla="+- 0 129 129"/>
                    <a:gd name="T147" fmla="*/ 129 h 27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</a:cxnLst>
                  <a:rect l="0" t="0" r="r" b="b"/>
                  <a:pathLst>
                    <a:path w="169" h="270">
                      <a:moveTo>
                        <a:pt x="68" y="7"/>
                      </a:moveTo>
                      <a:lnTo>
                        <a:pt x="0" y="7"/>
                      </a:lnTo>
                      <a:lnTo>
                        <a:pt x="0" y="269"/>
                      </a:lnTo>
                      <a:lnTo>
                        <a:pt x="72" y="269"/>
                      </a:lnTo>
                      <a:lnTo>
                        <a:pt x="72" y="139"/>
                      </a:lnTo>
                      <a:lnTo>
                        <a:pt x="73" y="128"/>
                      </a:lnTo>
                      <a:lnTo>
                        <a:pt x="78" y="108"/>
                      </a:lnTo>
                      <a:lnTo>
                        <a:pt x="82" y="99"/>
                      </a:lnTo>
                      <a:lnTo>
                        <a:pt x="93" y="84"/>
                      </a:lnTo>
                      <a:lnTo>
                        <a:pt x="100" y="78"/>
                      </a:lnTo>
                      <a:lnTo>
                        <a:pt x="118" y="69"/>
                      </a:lnTo>
                      <a:lnTo>
                        <a:pt x="130" y="67"/>
                      </a:lnTo>
                      <a:lnTo>
                        <a:pt x="169" y="67"/>
                      </a:lnTo>
                      <a:lnTo>
                        <a:pt x="169" y="56"/>
                      </a:lnTo>
                      <a:lnTo>
                        <a:pt x="68" y="56"/>
                      </a:lnTo>
                      <a:lnTo>
                        <a:pt x="68" y="7"/>
                      </a:lnTo>
                      <a:close/>
                      <a:moveTo>
                        <a:pt x="169" y="67"/>
                      </a:moveTo>
                      <a:lnTo>
                        <a:pt x="147" y="67"/>
                      </a:lnTo>
                      <a:lnTo>
                        <a:pt x="152" y="67"/>
                      </a:lnTo>
                      <a:lnTo>
                        <a:pt x="161" y="68"/>
                      </a:lnTo>
                      <a:lnTo>
                        <a:pt x="165" y="69"/>
                      </a:lnTo>
                      <a:lnTo>
                        <a:pt x="169" y="69"/>
                      </a:lnTo>
                      <a:lnTo>
                        <a:pt x="169" y="67"/>
                      </a:lnTo>
                      <a:close/>
                      <a:moveTo>
                        <a:pt x="158" y="0"/>
                      </a:moveTo>
                      <a:lnTo>
                        <a:pt x="144" y="0"/>
                      </a:lnTo>
                      <a:lnTo>
                        <a:pt x="135" y="1"/>
                      </a:lnTo>
                      <a:lnTo>
                        <a:pt x="118" y="7"/>
                      </a:lnTo>
                      <a:lnTo>
                        <a:pt x="110" y="10"/>
                      </a:lnTo>
                      <a:lnTo>
                        <a:pt x="95" y="20"/>
                      </a:lnTo>
                      <a:lnTo>
                        <a:pt x="89" y="26"/>
                      </a:lnTo>
                      <a:lnTo>
                        <a:pt x="77" y="40"/>
                      </a:lnTo>
                      <a:lnTo>
                        <a:pt x="73" y="47"/>
                      </a:lnTo>
                      <a:lnTo>
                        <a:pt x="69" y="56"/>
                      </a:lnTo>
                      <a:lnTo>
                        <a:pt x="169" y="56"/>
                      </a:lnTo>
                      <a:lnTo>
                        <a:pt x="169" y="2"/>
                      </a:lnTo>
                      <a:lnTo>
                        <a:pt x="163" y="1"/>
                      </a:lnTo>
                      <a:lnTo>
                        <a:pt x="158" y="0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23" name="AutoShape 4"/>
                <p:cNvSpPr>
                  <a:spLocks/>
                </p:cNvSpPr>
                <p:nvPr/>
              </p:nvSpPr>
              <p:spPr bwMode="auto">
                <a:xfrm>
                  <a:off x="785" y="36"/>
                  <a:ext cx="304" cy="362"/>
                </a:xfrm>
                <a:custGeom>
                  <a:avLst/>
                  <a:gdLst>
                    <a:gd name="T0" fmla="+- 0 785 785"/>
                    <a:gd name="T1" fmla="*/ T0 w 304"/>
                    <a:gd name="T2" fmla="+- 0 36 36"/>
                    <a:gd name="T3" fmla="*/ 36 h 362"/>
                    <a:gd name="T4" fmla="+- 0 960 785"/>
                    <a:gd name="T5" fmla="*/ T4 w 304"/>
                    <a:gd name="T6" fmla="+- 0 398 36"/>
                    <a:gd name="T7" fmla="*/ 398 h 362"/>
                    <a:gd name="T8" fmla="+- 0 984 785"/>
                    <a:gd name="T9" fmla="*/ T8 w 304"/>
                    <a:gd name="T10" fmla="+- 0 396 36"/>
                    <a:gd name="T11" fmla="*/ 396 h 362"/>
                    <a:gd name="T12" fmla="+- 0 1007 785"/>
                    <a:gd name="T13" fmla="*/ T12 w 304"/>
                    <a:gd name="T14" fmla="+- 0 392 36"/>
                    <a:gd name="T15" fmla="*/ 392 h 362"/>
                    <a:gd name="T16" fmla="+- 0 1029 785"/>
                    <a:gd name="T17" fmla="*/ T16 w 304"/>
                    <a:gd name="T18" fmla="+- 0 384 36"/>
                    <a:gd name="T19" fmla="*/ 384 h 362"/>
                    <a:gd name="T20" fmla="+- 0 1048 785"/>
                    <a:gd name="T21" fmla="*/ T20 w 304"/>
                    <a:gd name="T22" fmla="+- 0 373 36"/>
                    <a:gd name="T23" fmla="*/ 373 h 362"/>
                    <a:gd name="T24" fmla="+- 0 1065 785"/>
                    <a:gd name="T25" fmla="*/ T24 w 304"/>
                    <a:gd name="T26" fmla="+- 0 359 36"/>
                    <a:gd name="T27" fmla="*/ 359 h 362"/>
                    <a:gd name="T28" fmla="+- 0 1077 785"/>
                    <a:gd name="T29" fmla="*/ T28 w 304"/>
                    <a:gd name="T30" fmla="+- 0 340 36"/>
                    <a:gd name="T31" fmla="*/ 340 h 362"/>
                    <a:gd name="T32" fmla="+- 0 864 785"/>
                    <a:gd name="T33" fmla="*/ T32 w 304"/>
                    <a:gd name="T34" fmla="+- 0 336 36"/>
                    <a:gd name="T35" fmla="*/ 336 h 362"/>
                    <a:gd name="T36" fmla="+- 0 1072 785"/>
                    <a:gd name="T37" fmla="*/ T36 w 304"/>
                    <a:gd name="T38" fmla="+- 0 237 36"/>
                    <a:gd name="T39" fmla="*/ 237 h 362"/>
                    <a:gd name="T40" fmla="+- 0 1062 785"/>
                    <a:gd name="T41" fmla="*/ T40 w 304"/>
                    <a:gd name="T42" fmla="+- 0 224 36"/>
                    <a:gd name="T43" fmla="*/ 224 h 362"/>
                    <a:gd name="T44" fmla="+- 0 1037 785"/>
                    <a:gd name="T45" fmla="*/ T44 w 304"/>
                    <a:gd name="T46" fmla="+- 0 207 36"/>
                    <a:gd name="T47" fmla="*/ 207 h 362"/>
                    <a:gd name="T48" fmla="+- 0 1033 785"/>
                    <a:gd name="T49" fmla="*/ T48 w 304"/>
                    <a:gd name="T50" fmla="+- 0 195 36"/>
                    <a:gd name="T51" fmla="*/ 195 h 362"/>
                    <a:gd name="T52" fmla="+- 0 1049 785"/>
                    <a:gd name="T53" fmla="*/ T52 w 304"/>
                    <a:gd name="T54" fmla="+- 0 183 36"/>
                    <a:gd name="T55" fmla="*/ 183 h 362"/>
                    <a:gd name="T56" fmla="+- 0 864 785"/>
                    <a:gd name="T57" fmla="*/ T56 w 304"/>
                    <a:gd name="T58" fmla="+- 0 98 36"/>
                    <a:gd name="T59" fmla="*/ 98 h 362"/>
                    <a:gd name="T60" fmla="+- 0 1066 785"/>
                    <a:gd name="T61" fmla="*/ T60 w 304"/>
                    <a:gd name="T62" fmla="+- 0 92 36"/>
                    <a:gd name="T63" fmla="*/ 92 h 362"/>
                    <a:gd name="T64" fmla="+- 0 1057 785"/>
                    <a:gd name="T65" fmla="*/ T64 w 304"/>
                    <a:gd name="T66" fmla="+- 0 72 36"/>
                    <a:gd name="T67" fmla="*/ 72 h 362"/>
                    <a:gd name="T68" fmla="+- 0 1028 785"/>
                    <a:gd name="T69" fmla="*/ T68 w 304"/>
                    <a:gd name="T70" fmla="+- 0 49 36"/>
                    <a:gd name="T71" fmla="*/ 49 h 362"/>
                    <a:gd name="T72" fmla="+- 0 1002 785"/>
                    <a:gd name="T73" fmla="*/ T72 w 304"/>
                    <a:gd name="T74" fmla="+- 0 41 36"/>
                    <a:gd name="T75" fmla="*/ 41 h 362"/>
                    <a:gd name="T76" fmla="+- 0 980 785"/>
                    <a:gd name="T77" fmla="*/ T76 w 304"/>
                    <a:gd name="T78" fmla="+- 0 37 36"/>
                    <a:gd name="T79" fmla="*/ 37 h 362"/>
                    <a:gd name="T80" fmla="+- 0 955 785"/>
                    <a:gd name="T81" fmla="*/ T80 w 304"/>
                    <a:gd name="T82" fmla="+- 0 36 36"/>
                    <a:gd name="T83" fmla="*/ 36 h 362"/>
                    <a:gd name="T84" fmla="+- 0 951 785"/>
                    <a:gd name="T85" fmla="*/ T84 w 304"/>
                    <a:gd name="T86" fmla="+- 0 237 36"/>
                    <a:gd name="T87" fmla="*/ 237 h 362"/>
                    <a:gd name="T88" fmla="+- 0 974 785"/>
                    <a:gd name="T89" fmla="*/ T88 w 304"/>
                    <a:gd name="T90" fmla="+- 0 240 36"/>
                    <a:gd name="T91" fmla="*/ 240 h 362"/>
                    <a:gd name="T92" fmla="+- 0 992 785"/>
                    <a:gd name="T93" fmla="*/ T92 w 304"/>
                    <a:gd name="T94" fmla="+- 0 249 36"/>
                    <a:gd name="T95" fmla="*/ 249 h 362"/>
                    <a:gd name="T96" fmla="+- 0 1004 785"/>
                    <a:gd name="T97" fmla="*/ T96 w 304"/>
                    <a:gd name="T98" fmla="+- 0 265 36"/>
                    <a:gd name="T99" fmla="*/ 265 h 362"/>
                    <a:gd name="T100" fmla="+- 0 1008 785"/>
                    <a:gd name="T101" fmla="*/ T100 w 304"/>
                    <a:gd name="T102" fmla="+- 0 288 36"/>
                    <a:gd name="T103" fmla="*/ 288 h 362"/>
                    <a:gd name="T104" fmla="+- 0 1007 785"/>
                    <a:gd name="T105" fmla="*/ T104 w 304"/>
                    <a:gd name="T106" fmla="+- 0 306 36"/>
                    <a:gd name="T107" fmla="*/ 306 h 362"/>
                    <a:gd name="T108" fmla="+- 0 996 785"/>
                    <a:gd name="T109" fmla="*/ T108 w 304"/>
                    <a:gd name="T110" fmla="+- 0 323 36"/>
                    <a:gd name="T111" fmla="*/ 323 h 362"/>
                    <a:gd name="T112" fmla="+- 0 979 785"/>
                    <a:gd name="T113" fmla="*/ T112 w 304"/>
                    <a:gd name="T114" fmla="+- 0 332 36"/>
                    <a:gd name="T115" fmla="*/ 332 h 362"/>
                    <a:gd name="T116" fmla="+- 0 957 785"/>
                    <a:gd name="T117" fmla="*/ T116 w 304"/>
                    <a:gd name="T118" fmla="+- 0 336 36"/>
                    <a:gd name="T119" fmla="*/ 336 h 362"/>
                    <a:gd name="T120" fmla="+- 0 1082 785"/>
                    <a:gd name="T121" fmla="*/ T120 w 304"/>
                    <a:gd name="T122" fmla="+- 0 330 36"/>
                    <a:gd name="T123" fmla="*/ 330 h 362"/>
                    <a:gd name="T124" fmla="+- 0 1087 785"/>
                    <a:gd name="T125" fmla="*/ T124 w 304"/>
                    <a:gd name="T126" fmla="+- 0 306 36"/>
                    <a:gd name="T127" fmla="*/ 306 h 362"/>
                    <a:gd name="T128" fmla="+- 0 1087 785"/>
                    <a:gd name="T129" fmla="*/ T128 w 304"/>
                    <a:gd name="T130" fmla="+- 0 277 36"/>
                    <a:gd name="T131" fmla="*/ 277 h 362"/>
                    <a:gd name="T132" fmla="+- 0 1078 785"/>
                    <a:gd name="T133" fmla="*/ T132 w 304"/>
                    <a:gd name="T134" fmla="+- 0 248 36"/>
                    <a:gd name="T135" fmla="*/ 248 h 362"/>
                    <a:gd name="T136" fmla="+- 0 1067 785"/>
                    <a:gd name="T137" fmla="*/ T136 w 304"/>
                    <a:gd name="T138" fmla="+- 0 98 36"/>
                    <a:gd name="T139" fmla="*/ 98 h 362"/>
                    <a:gd name="T140" fmla="+- 0 953 785"/>
                    <a:gd name="T141" fmla="*/ T140 w 304"/>
                    <a:gd name="T142" fmla="+- 0 98 36"/>
                    <a:gd name="T143" fmla="*/ 98 h 362"/>
                    <a:gd name="T144" fmla="+- 0 972 785"/>
                    <a:gd name="T145" fmla="*/ T144 w 304"/>
                    <a:gd name="T146" fmla="+- 0 103 36"/>
                    <a:gd name="T147" fmla="*/ 103 h 362"/>
                    <a:gd name="T148" fmla="+- 0 986 785"/>
                    <a:gd name="T149" fmla="*/ T148 w 304"/>
                    <a:gd name="T150" fmla="+- 0 113 36"/>
                    <a:gd name="T151" fmla="*/ 113 h 362"/>
                    <a:gd name="T152" fmla="+- 0 993 785"/>
                    <a:gd name="T153" fmla="*/ T152 w 304"/>
                    <a:gd name="T154" fmla="+- 0 131 36"/>
                    <a:gd name="T155" fmla="*/ 131 h 362"/>
                    <a:gd name="T156" fmla="+- 0 989 785"/>
                    <a:gd name="T157" fmla="*/ T156 w 304"/>
                    <a:gd name="T158" fmla="+- 0 166 36"/>
                    <a:gd name="T159" fmla="*/ 166 h 362"/>
                    <a:gd name="T160" fmla="+- 0 959 785"/>
                    <a:gd name="T161" fmla="*/ T160 w 304"/>
                    <a:gd name="T162" fmla="+- 0 183 36"/>
                    <a:gd name="T163" fmla="*/ 183 h 362"/>
                    <a:gd name="T164" fmla="+- 0 1051 785"/>
                    <a:gd name="T165" fmla="*/ T164 w 304"/>
                    <a:gd name="T166" fmla="+- 0 180 36"/>
                    <a:gd name="T167" fmla="*/ 180 h 362"/>
                    <a:gd name="T168" fmla="+- 0 1064 785"/>
                    <a:gd name="T169" fmla="*/ T168 w 304"/>
                    <a:gd name="T170" fmla="+- 0 162 36"/>
                    <a:gd name="T171" fmla="*/ 162 h 362"/>
                    <a:gd name="T172" fmla="+- 0 1070 785"/>
                    <a:gd name="T173" fmla="*/ T172 w 304"/>
                    <a:gd name="T174" fmla="+- 0 139 36"/>
                    <a:gd name="T175" fmla="*/ 139 h 362"/>
                    <a:gd name="T176" fmla="+- 0 1070 785"/>
                    <a:gd name="T177" fmla="*/ T176 w 304"/>
                    <a:gd name="T178" fmla="+- 0 114 36"/>
                    <a:gd name="T179" fmla="*/ 114 h 362"/>
                    <a:gd name="T180" fmla="+- 0 1067 785"/>
                    <a:gd name="T181" fmla="*/ T180 w 304"/>
                    <a:gd name="T182" fmla="+- 0 98 36"/>
                    <a:gd name="T183" fmla="*/ 98 h 36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</a:cxnLst>
                  <a:rect l="0" t="0" r="r" b="b"/>
                  <a:pathLst>
                    <a:path w="304" h="362">
                      <a:moveTo>
                        <a:pt x="170" y="0"/>
                      </a:moveTo>
                      <a:lnTo>
                        <a:pt x="0" y="0"/>
                      </a:lnTo>
                      <a:lnTo>
                        <a:pt x="0" y="362"/>
                      </a:lnTo>
                      <a:lnTo>
                        <a:pt x="175" y="362"/>
                      </a:lnTo>
                      <a:lnTo>
                        <a:pt x="187" y="362"/>
                      </a:lnTo>
                      <a:lnTo>
                        <a:pt x="199" y="360"/>
                      </a:lnTo>
                      <a:lnTo>
                        <a:pt x="211" y="359"/>
                      </a:lnTo>
                      <a:lnTo>
                        <a:pt x="222" y="356"/>
                      </a:lnTo>
                      <a:lnTo>
                        <a:pt x="234" y="352"/>
                      </a:lnTo>
                      <a:lnTo>
                        <a:pt x="244" y="348"/>
                      </a:lnTo>
                      <a:lnTo>
                        <a:pt x="254" y="343"/>
                      </a:lnTo>
                      <a:lnTo>
                        <a:pt x="263" y="337"/>
                      </a:lnTo>
                      <a:lnTo>
                        <a:pt x="272" y="330"/>
                      </a:lnTo>
                      <a:lnTo>
                        <a:pt x="280" y="323"/>
                      </a:lnTo>
                      <a:lnTo>
                        <a:pt x="286" y="314"/>
                      </a:lnTo>
                      <a:lnTo>
                        <a:pt x="292" y="304"/>
                      </a:lnTo>
                      <a:lnTo>
                        <a:pt x="294" y="300"/>
                      </a:lnTo>
                      <a:lnTo>
                        <a:pt x="79" y="300"/>
                      </a:lnTo>
                      <a:lnTo>
                        <a:pt x="79" y="201"/>
                      </a:lnTo>
                      <a:lnTo>
                        <a:pt x="287" y="201"/>
                      </a:lnTo>
                      <a:lnTo>
                        <a:pt x="286" y="199"/>
                      </a:lnTo>
                      <a:lnTo>
                        <a:pt x="277" y="188"/>
                      </a:lnTo>
                      <a:lnTo>
                        <a:pt x="266" y="179"/>
                      </a:lnTo>
                      <a:lnTo>
                        <a:pt x="252" y="171"/>
                      </a:lnTo>
                      <a:lnTo>
                        <a:pt x="236" y="165"/>
                      </a:lnTo>
                      <a:lnTo>
                        <a:pt x="248" y="159"/>
                      </a:lnTo>
                      <a:lnTo>
                        <a:pt x="258" y="152"/>
                      </a:lnTo>
                      <a:lnTo>
                        <a:pt x="264" y="147"/>
                      </a:lnTo>
                      <a:lnTo>
                        <a:pt x="79" y="147"/>
                      </a:lnTo>
                      <a:lnTo>
                        <a:pt x="79" y="62"/>
                      </a:lnTo>
                      <a:lnTo>
                        <a:pt x="282" y="62"/>
                      </a:lnTo>
                      <a:lnTo>
                        <a:pt x="281" y="56"/>
                      </a:lnTo>
                      <a:lnTo>
                        <a:pt x="277" y="47"/>
                      </a:lnTo>
                      <a:lnTo>
                        <a:pt x="272" y="36"/>
                      </a:lnTo>
                      <a:lnTo>
                        <a:pt x="264" y="26"/>
                      </a:lnTo>
                      <a:lnTo>
                        <a:pt x="243" y="13"/>
                      </a:lnTo>
                      <a:lnTo>
                        <a:pt x="231" y="8"/>
                      </a:lnTo>
                      <a:lnTo>
                        <a:pt x="217" y="5"/>
                      </a:lnTo>
                      <a:lnTo>
                        <a:pt x="206" y="3"/>
                      </a:lnTo>
                      <a:lnTo>
                        <a:pt x="195" y="1"/>
                      </a:lnTo>
                      <a:lnTo>
                        <a:pt x="183" y="0"/>
                      </a:lnTo>
                      <a:lnTo>
                        <a:pt x="170" y="0"/>
                      </a:lnTo>
                      <a:close/>
                      <a:moveTo>
                        <a:pt x="287" y="201"/>
                      </a:moveTo>
                      <a:lnTo>
                        <a:pt x="166" y="201"/>
                      </a:lnTo>
                      <a:lnTo>
                        <a:pt x="178" y="202"/>
                      </a:lnTo>
                      <a:lnTo>
                        <a:pt x="189" y="204"/>
                      </a:lnTo>
                      <a:lnTo>
                        <a:pt x="199" y="207"/>
                      </a:lnTo>
                      <a:lnTo>
                        <a:pt x="207" y="213"/>
                      </a:lnTo>
                      <a:lnTo>
                        <a:pt x="214" y="220"/>
                      </a:lnTo>
                      <a:lnTo>
                        <a:pt x="219" y="229"/>
                      </a:lnTo>
                      <a:lnTo>
                        <a:pt x="222" y="240"/>
                      </a:lnTo>
                      <a:lnTo>
                        <a:pt x="223" y="252"/>
                      </a:lnTo>
                      <a:lnTo>
                        <a:pt x="223" y="262"/>
                      </a:lnTo>
                      <a:lnTo>
                        <a:pt x="222" y="270"/>
                      </a:lnTo>
                      <a:lnTo>
                        <a:pt x="215" y="282"/>
                      </a:lnTo>
                      <a:lnTo>
                        <a:pt x="211" y="287"/>
                      </a:lnTo>
                      <a:lnTo>
                        <a:pt x="200" y="294"/>
                      </a:lnTo>
                      <a:lnTo>
                        <a:pt x="194" y="296"/>
                      </a:lnTo>
                      <a:lnTo>
                        <a:pt x="180" y="299"/>
                      </a:lnTo>
                      <a:lnTo>
                        <a:pt x="172" y="300"/>
                      </a:lnTo>
                      <a:lnTo>
                        <a:pt x="294" y="300"/>
                      </a:lnTo>
                      <a:lnTo>
                        <a:pt x="297" y="294"/>
                      </a:lnTo>
                      <a:lnTo>
                        <a:pt x="300" y="283"/>
                      </a:lnTo>
                      <a:lnTo>
                        <a:pt x="302" y="270"/>
                      </a:lnTo>
                      <a:lnTo>
                        <a:pt x="303" y="257"/>
                      </a:lnTo>
                      <a:lnTo>
                        <a:pt x="302" y="241"/>
                      </a:lnTo>
                      <a:lnTo>
                        <a:pt x="299" y="226"/>
                      </a:lnTo>
                      <a:lnTo>
                        <a:pt x="293" y="212"/>
                      </a:lnTo>
                      <a:lnTo>
                        <a:pt x="287" y="201"/>
                      </a:lnTo>
                      <a:close/>
                      <a:moveTo>
                        <a:pt x="282" y="62"/>
                      </a:moveTo>
                      <a:lnTo>
                        <a:pt x="161" y="62"/>
                      </a:lnTo>
                      <a:lnTo>
                        <a:pt x="168" y="62"/>
                      </a:lnTo>
                      <a:lnTo>
                        <a:pt x="181" y="65"/>
                      </a:lnTo>
                      <a:lnTo>
                        <a:pt x="187" y="67"/>
                      </a:lnTo>
                      <a:lnTo>
                        <a:pt x="197" y="73"/>
                      </a:lnTo>
                      <a:lnTo>
                        <a:pt x="201" y="77"/>
                      </a:lnTo>
                      <a:lnTo>
                        <a:pt x="207" y="88"/>
                      </a:lnTo>
                      <a:lnTo>
                        <a:pt x="208" y="95"/>
                      </a:lnTo>
                      <a:lnTo>
                        <a:pt x="208" y="119"/>
                      </a:lnTo>
                      <a:lnTo>
                        <a:pt x="204" y="130"/>
                      </a:lnTo>
                      <a:lnTo>
                        <a:pt x="186" y="143"/>
                      </a:lnTo>
                      <a:lnTo>
                        <a:pt x="174" y="147"/>
                      </a:lnTo>
                      <a:lnTo>
                        <a:pt x="264" y="147"/>
                      </a:lnTo>
                      <a:lnTo>
                        <a:pt x="266" y="144"/>
                      </a:lnTo>
                      <a:lnTo>
                        <a:pt x="273" y="135"/>
                      </a:lnTo>
                      <a:lnTo>
                        <a:pt x="279" y="126"/>
                      </a:lnTo>
                      <a:lnTo>
                        <a:pt x="282" y="115"/>
                      </a:lnTo>
                      <a:lnTo>
                        <a:pt x="285" y="103"/>
                      </a:lnTo>
                      <a:lnTo>
                        <a:pt x="285" y="90"/>
                      </a:lnTo>
                      <a:lnTo>
                        <a:pt x="285" y="78"/>
                      </a:lnTo>
                      <a:lnTo>
                        <a:pt x="283" y="66"/>
                      </a:lnTo>
                      <a:lnTo>
                        <a:pt x="282" y="62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24" name="AutoShape 3"/>
                <p:cNvSpPr>
                  <a:spLocks/>
                </p:cNvSpPr>
                <p:nvPr/>
              </p:nvSpPr>
              <p:spPr bwMode="auto">
                <a:xfrm>
                  <a:off x="1111" y="129"/>
                  <a:ext cx="272" cy="276"/>
                </a:xfrm>
                <a:custGeom>
                  <a:avLst/>
                  <a:gdLst>
                    <a:gd name="T0" fmla="+- 0 1231 1111"/>
                    <a:gd name="T1" fmla="*/ T0 w 272"/>
                    <a:gd name="T2" fmla="+- 0 129 129"/>
                    <a:gd name="T3" fmla="*/ 129 h 276"/>
                    <a:gd name="T4" fmla="+- 0 1203 1111"/>
                    <a:gd name="T5" fmla="*/ T4 w 272"/>
                    <a:gd name="T6" fmla="+- 0 134 129"/>
                    <a:gd name="T7" fmla="*/ 134 h 276"/>
                    <a:gd name="T8" fmla="+- 0 1179 1111"/>
                    <a:gd name="T9" fmla="*/ T8 w 272"/>
                    <a:gd name="T10" fmla="+- 0 144 129"/>
                    <a:gd name="T11" fmla="*/ 144 h 276"/>
                    <a:gd name="T12" fmla="+- 0 1157 1111"/>
                    <a:gd name="T13" fmla="*/ T12 w 272"/>
                    <a:gd name="T14" fmla="+- 0 158 129"/>
                    <a:gd name="T15" fmla="*/ 158 h 276"/>
                    <a:gd name="T16" fmla="+- 0 1140 1111"/>
                    <a:gd name="T17" fmla="*/ T16 w 272"/>
                    <a:gd name="T18" fmla="+- 0 176 129"/>
                    <a:gd name="T19" fmla="*/ 176 h 276"/>
                    <a:gd name="T20" fmla="+- 0 1126 1111"/>
                    <a:gd name="T21" fmla="*/ T20 w 272"/>
                    <a:gd name="T22" fmla="+- 0 198 129"/>
                    <a:gd name="T23" fmla="*/ 198 h 276"/>
                    <a:gd name="T24" fmla="+- 0 1116 1111"/>
                    <a:gd name="T25" fmla="*/ T24 w 272"/>
                    <a:gd name="T26" fmla="+- 0 223 129"/>
                    <a:gd name="T27" fmla="*/ 223 h 276"/>
                    <a:gd name="T28" fmla="+- 0 1112 1111"/>
                    <a:gd name="T29" fmla="*/ T28 w 272"/>
                    <a:gd name="T30" fmla="+- 0 252 129"/>
                    <a:gd name="T31" fmla="*/ 252 h 276"/>
                    <a:gd name="T32" fmla="+- 0 1112 1111"/>
                    <a:gd name="T33" fmla="*/ T32 w 272"/>
                    <a:gd name="T34" fmla="+- 0 283 129"/>
                    <a:gd name="T35" fmla="*/ 283 h 276"/>
                    <a:gd name="T36" fmla="+- 0 1116 1111"/>
                    <a:gd name="T37" fmla="*/ T36 w 272"/>
                    <a:gd name="T38" fmla="+- 0 311 129"/>
                    <a:gd name="T39" fmla="*/ 311 h 276"/>
                    <a:gd name="T40" fmla="+- 0 1126 1111"/>
                    <a:gd name="T41" fmla="*/ T40 w 272"/>
                    <a:gd name="T42" fmla="+- 0 336 129"/>
                    <a:gd name="T43" fmla="*/ 336 h 276"/>
                    <a:gd name="T44" fmla="+- 0 1140 1111"/>
                    <a:gd name="T45" fmla="*/ T44 w 272"/>
                    <a:gd name="T46" fmla="+- 0 358 129"/>
                    <a:gd name="T47" fmla="*/ 358 h 276"/>
                    <a:gd name="T48" fmla="+- 0 1157 1111"/>
                    <a:gd name="T49" fmla="*/ T48 w 272"/>
                    <a:gd name="T50" fmla="+- 0 376 129"/>
                    <a:gd name="T51" fmla="*/ 376 h 276"/>
                    <a:gd name="T52" fmla="+- 0 1179 1111"/>
                    <a:gd name="T53" fmla="*/ T52 w 272"/>
                    <a:gd name="T54" fmla="+- 0 390 129"/>
                    <a:gd name="T55" fmla="*/ 390 h 276"/>
                    <a:gd name="T56" fmla="+- 0 1203 1111"/>
                    <a:gd name="T57" fmla="*/ T56 w 272"/>
                    <a:gd name="T58" fmla="+- 0 399 129"/>
                    <a:gd name="T59" fmla="*/ 399 h 276"/>
                    <a:gd name="T60" fmla="+- 0 1231 1111"/>
                    <a:gd name="T61" fmla="*/ T60 w 272"/>
                    <a:gd name="T62" fmla="+- 0 404 129"/>
                    <a:gd name="T63" fmla="*/ 404 h 276"/>
                    <a:gd name="T64" fmla="+- 0 1261 1111"/>
                    <a:gd name="T65" fmla="*/ T64 w 272"/>
                    <a:gd name="T66" fmla="+- 0 404 129"/>
                    <a:gd name="T67" fmla="*/ 404 h 276"/>
                    <a:gd name="T68" fmla="+- 0 1289 1111"/>
                    <a:gd name="T69" fmla="*/ T68 w 272"/>
                    <a:gd name="T70" fmla="+- 0 399 129"/>
                    <a:gd name="T71" fmla="*/ 399 h 276"/>
                    <a:gd name="T72" fmla="+- 0 1314 1111"/>
                    <a:gd name="T73" fmla="*/ T72 w 272"/>
                    <a:gd name="T74" fmla="+- 0 390 129"/>
                    <a:gd name="T75" fmla="*/ 390 h 276"/>
                    <a:gd name="T76" fmla="+- 0 1336 1111"/>
                    <a:gd name="T77" fmla="*/ T76 w 272"/>
                    <a:gd name="T78" fmla="+- 0 376 129"/>
                    <a:gd name="T79" fmla="*/ 376 h 276"/>
                    <a:gd name="T80" fmla="+- 0 1354 1111"/>
                    <a:gd name="T81" fmla="*/ T80 w 272"/>
                    <a:gd name="T82" fmla="+- 0 358 129"/>
                    <a:gd name="T83" fmla="*/ 358 h 276"/>
                    <a:gd name="T84" fmla="+- 0 1234 1111"/>
                    <a:gd name="T85" fmla="*/ T84 w 272"/>
                    <a:gd name="T86" fmla="+- 0 351 129"/>
                    <a:gd name="T87" fmla="*/ 351 h 276"/>
                    <a:gd name="T88" fmla="+- 0 1208 1111"/>
                    <a:gd name="T89" fmla="*/ T88 w 272"/>
                    <a:gd name="T90" fmla="+- 0 339 129"/>
                    <a:gd name="T91" fmla="*/ 339 h 276"/>
                    <a:gd name="T92" fmla="+- 0 1191 1111"/>
                    <a:gd name="T93" fmla="*/ T92 w 272"/>
                    <a:gd name="T94" fmla="+- 0 317 129"/>
                    <a:gd name="T95" fmla="*/ 317 h 276"/>
                    <a:gd name="T96" fmla="+- 0 1184 1111"/>
                    <a:gd name="T97" fmla="*/ T96 w 272"/>
                    <a:gd name="T98" fmla="+- 0 288 129"/>
                    <a:gd name="T99" fmla="*/ 288 h 276"/>
                    <a:gd name="T100" fmla="+- 0 1183 1111"/>
                    <a:gd name="T101" fmla="*/ T100 w 272"/>
                    <a:gd name="T102" fmla="+- 0 257 129"/>
                    <a:gd name="T103" fmla="*/ 257 h 276"/>
                    <a:gd name="T104" fmla="+- 0 1188 1111"/>
                    <a:gd name="T105" fmla="*/ T104 w 272"/>
                    <a:gd name="T106" fmla="+- 0 226 129"/>
                    <a:gd name="T107" fmla="*/ 226 h 276"/>
                    <a:gd name="T108" fmla="+- 0 1201 1111"/>
                    <a:gd name="T109" fmla="*/ T108 w 272"/>
                    <a:gd name="T110" fmla="+- 0 202 129"/>
                    <a:gd name="T111" fmla="*/ 202 h 276"/>
                    <a:gd name="T112" fmla="+- 0 1224 1111"/>
                    <a:gd name="T113" fmla="*/ T112 w 272"/>
                    <a:gd name="T114" fmla="+- 0 185 129"/>
                    <a:gd name="T115" fmla="*/ 185 h 276"/>
                    <a:gd name="T116" fmla="+- 0 1358 1111"/>
                    <a:gd name="T117" fmla="*/ T116 w 272"/>
                    <a:gd name="T118" fmla="+- 0 183 129"/>
                    <a:gd name="T119" fmla="*/ 183 h 276"/>
                    <a:gd name="T120" fmla="+- 0 1345 1111"/>
                    <a:gd name="T121" fmla="*/ T120 w 272"/>
                    <a:gd name="T122" fmla="+- 0 167 129"/>
                    <a:gd name="T123" fmla="*/ 167 h 276"/>
                    <a:gd name="T124" fmla="+- 0 1326 1111"/>
                    <a:gd name="T125" fmla="*/ T124 w 272"/>
                    <a:gd name="T126" fmla="+- 0 151 129"/>
                    <a:gd name="T127" fmla="*/ 151 h 276"/>
                    <a:gd name="T128" fmla="+- 0 1302 1111"/>
                    <a:gd name="T129" fmla="*/ T128 w 272"/>
                    <a:gd name="T130" fmla="+- 0 139 129"/>
                    <a:gd name="T131" fmla="*/ 139 h 276"/>
                    <a:gd name="T132" fmla="+- 0 1276 1111"/>
                    <a:gd name="T133" fmla="*/ T132 w 272"/>
                    <a:gd name="T134" fmla="+- 0 131 129"/>
                    <a:gd name="T135" fmla="*/ 131 h 276"/>
                    <a:gd name="T136" fmla="+- 0 1246 1111"/>
                    <a:gd name="T137" fmla="*/ T136 w 272"/>
                    <a:gd name="T138" fmla="+- 0 129 129"/>
                    <a:gd name="T139" fmla="*/ 129 h 276"/>
                    <a:gd name="T140" fmla="+- 0 1258 1111"/>
                    <a:gd name="T141" fmla="*/ T140 w 272"/>
                    <a:gd name="T142" fmla="+- 0 183 129"/>
                    <a:gd name="T143" fmla="*/ 183 h 276"/>
                    <a:gd name="T144" fmla="+- 0 1285 1111"/>
                    <a:gd name="T145" fmla="*/ T144 w 272"/>
                    <a:gd name="T146" fmla="+- 0 195 129"/>
                    <a:gd name="T147" fmla="*/ 195 h 276"/>
                    <a:gd name="T148" fmla="+- 0 1302 1111"/>
                    <a:gd name="T149" fmla="*/ T148 w 272"/>
                    <a:gd name="T150" fmla="+- 0 217 129"/>
                    <a:gd name="T151" fmla="*/ 217 h 276"/>
                    <a:gd name="T152" fmla="+- 0 1309 1111"/>
                    <a:gd name="T153" fmla="*/ T152 w 272"/>
                    <a:gd name="T154" fmla="+- 0 246 129"/>
                    <a:gd name="T155" fmla="*/ 246 h 276"/>
                    <a:gd name="T156" fmla="+- 0 1310 1111"/>
                    <a:gd name="T157" fmla="*/ T156 w 272"/>
                    <a:gd name="T158" fmla="+- 0 278 129"/>
                    <a:gd name="T159" fmla="*/ 278 h 276"/>
                    <a:gd name="T160" fmla="+- 0 1305 1111"/>
                    <a:gd name="T161" fmla="*/ T160 w 272"/>
                    <a:gd name="T162" fmla="+- 0 308 129"/>
                    <a:gd name="T163" fmla="*/ 308 h 276"/>
                    <a:gd name="T164" fmla="+- 0 1292 1111"/>
                    <a:gd name="T165" fmla="*/ T164 w 272"/>
                    <a:gd name="T166" fmla="+- 0 333 129"/>
                    <a:gd name="T167" fmla="*/ 333 h 276"/>
                    <a:gd name="T168" fmla="+- 0 1269 1111"/>
                    <a:gd name="T169" fmla="*/ T168 w 272"/>
                    <a:gd name="T170" fmla="+- 0 348 129"/>
                    <a:gd name="T171" fmla="*/ 348 h 276"/>
                    <a:gd name="T172" fmla="+- 0 1358 1111"/>
                    <a:gd name="T173" fmla="*/ T172 w 272"/>
                    <a:gd name="T174" fmla="+- 0 351 129"/>
                    <a:gd name="T175" fmla="*/ 351 h 276"/>
                    <a:gd name="T176" fmla="+- 0 1367 1111"/>
                    <a:gd name="T177" fmla="*/ T176 w 272"/>
                    <a:gd name="T178" fmla="+- 0 336 129"/>
                    <a:gd name="T179" fmla="*/ 336 h 276"/>
                    <a:gd name="T180" fmla="+- 0 1377 1111"/>
                    <a:gd name="T181" fmla="*/ T180 w 272"/>
                    <a:gd name="T182" fmla="+- 0 311 129"/>
                    <a:gd name="T183" fmla="*/ 311 h 276"/>
                    <a:gd name="T184" fmla="+- 0 1382 1111"/>
                    <a:gd name="T185" fmla="*/ T184 w 272"/>
                    <a:gd name="T186" fmla="+- 0 283 129"/>
                    <a:gd name="T187" fmla="*/ 283 h 276"/>
                    <a:gd name="T188" fmla="+- 0 1382 1111"/>
                    <a:gd name="T189" fmla="*/ T188 w 272"/>
                    <a:gd name="T190" fmla="+- 0 252 129"/>
                    <a:gd name="T191" fmla="*/ 252 h 276"/>
                    <a:gd name="T192" fmla="+- 0 1377 1111"/>
                    <a:gd name="T193" fmla="*/ T192 w 272"/>
                    <a:gd name="T194" fmla="+- 0 223 129"/>
                    <a:gd name="T195" fmla="*/ 223 h 276"/>
                    <a:gd name="T196" fmla="+- 0 1367 1111"/>
                    <a:gd name="T197" fmla="*/ T196 w 272"/>
                    <a:gd name="T198" fmla="+- 0 198 129"/>
                    <a:gd name="T199" fmla="*/ 198 h 276"/>
                    <a:gd name="T200" fmla="+- 0 1358 1111"/>
                    <a:gd name="T201" fmla="*/ T200 w 272"/>
                    <a:gd name="T202" fmla="+- 0 183 129"/>
                    <a:gd name="T203" fmla="*/ 183 h 27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</a:cxnLst>
                  <a:rect l="0" t="0" r="r" b="b"/>
                  <a:pathLst>
                    <a:path w="272" h="276">
                      <a:moveTo>
                        <a:pt x="135" y="0"/>
                      </a:moveTo>
                      <a:lnTo>
                        <a:pt x="120" y="0"/>
                      </a:lnTo>
                      <a:lnTo>
                        <a:pt x="106" y="2"/>
                      </a:lnTo>
                      <a:lnTo>
                        <a:pt x="92" y="5"/>
                      </a:lnTo>
                      <a:lnTo>
                        <a:pt x="79" y="10"/>
                      </a:lnTo>
                      <a:lnTo>
                        <a:pt x="68" y="15"/>
                      </a:lnTo>
                      <a:lnTo>
                        <a:pt x="56" y="22"/>
                      </a:lnTo>
                      <a:lnTo>
                        <a:pt x="46" y="29"/>
                      </a:lnTo>
                      <a:lnTo>
                        <a:pt x="37" y="38"/>
                      </a:lnTo>
                      <a:lnTo>
                        <a:pt x="29" y="47"/>
                      </a:lnTo>
                      <a:lnTo>
                        <a:pt x="21" y="57"/>
                      </a:lnTo>
                      <a:lnTo>
                        <a:pt x="15" y="69"/>
                      </a:lnTo>
                      <a:lnTo>
                        <a:pt x="10" y="81"/>
                      </a:lnTo>
                      <a:lnTo>
                        <a:pt x="5" y="94"/>
                      </a:lnTo>
                      <a:lnTo>
                        <a:pt x="2" y="108"/>
                      </a:lnTo>
                      <a:lnTo>
                        <a:pt x="1" y="123"/>
                      </a:lnTo>
                      <a:lnTo>
                        <a:pt x="0" y="138"/>
                      </a:lnTo>
                      <a:lnTo>
                        <a:pt x="1" y="154"/>
                      </a:lnTo>
                      <a:lnTo>
                        <a:pt x="2" y="168"/>
                      </a:lnTo>
                      <a:lnTo>
                        <a:pt x="5" y="182"/>
                      </a:lnTo>
                      <a:lnTo>
                        <a:pt x="10" y="195"/>
                      </a:lnTo>
                      <a:lnTo>
                        <a:pt x="15" y="207"/>
                      </a:lnTo>
                      <a:lnTo>
                        <a:pt x="21" y="218"/>
                      </a:lnTo>
                      <a:lnTo>
                        <a:pt x="29" y="229"/>
                      </a:lnTo>
                      <a:lnTo>
                        <a:pt x="37" y="238"/>
                      </a:lnTo>
                      <a:lnTo>
                        <a:pt x="46" y="247"/>
                      </a:lnTo>
                      <a:lnTo>
                        <a:pt x="56" y="254"/>
                      </a:lnTo>
                      <a:lnTo>
                        <a:pt x="68" y="261"/>
                      </a:lnTo>
                      <a:lnTo>
                        <a:pt x="79" y="266"/>
                      </a:lnTo>
                      <a:lnTo>
                        <a:pt x="92" y="270"/>
                      </a:lnTo>
                      <a:lnTo>
                        <a:pt x="106" y="273"/>
                      </a:lnTo>
                      <a:lnTo>
                        <a:pt x="120" y="275"/>
                      </a:lnTo>
                      <a:lnTo>
                        <a:pt x="135" y="276"/>
                      </a:lnTo>
                      <a:lnTo>
                        <a:pt x="150" y="275"/>
                      </a:lnTo>
                      <a:lnTo>
                        <a:pt x="165" y="273"/>
                      </a:lnTo>
                      <a:lnTo>
                        <a:pt x="178" y="270"/>
                      </a:lnTo>
                      <a:lnTo>
                        <a:pt x="191" y="266"/>
                      </a:lnTo>
                      <a:lnTo>
                        <a:pt x="203" y="261"/>
                      </a:lnTo>
                      <a:lnTo>
                        <a:pt x="215" y="254"/>
                      </a:lnTo>
                      <a:lnTo>
                        <a:pt x="225" y="247"/>
                      </a:lnTo>
                      <a:lnTo>
                        <a:pt x="234" y="238"/>
                      </a:lnTo>
                      <a:lnTo>
                        <a:pt x="243" y="229"/>
                      </a:lnTo>
                      <a:lnTo>
                        <a:pt x="247" y="222"/>
                      </a:lnTo>
                      <a:lnTo>
                        <a:pt x="123" y="222"/>
                      </a:lnTo>
                      <a:lnTo>
                        <a:pt x="113" y="219"/>
                      </a:lnTo>
                      <a:lnTo>
                        <a:pt x="97" y="210"/>
                      </a:lnTo>
                      <a:lnTo>
                        <a:pt x="90" y="204"/>
                      </a:lnTo>
                      <a:lnTo>
                        <a:pt x="80" y="188"/>
                      </a:lnTo>
                      <a:lnTo>
                        <a:pt x="77" y="179"/>
                      </a:lnTo>
                      <a:lnTo>
                        <a:pt x="73" y="159"/>
                      </a:lnTo>
                      <a:lnTo>
                        <a:pt x="72" y="149"/>
                      </a:lnTo>
                      <a:lnTo>
                        <a:pt x="72" y="128"/>
                      </a:lnTo>
                      <a:lnTo>
                        <a:pt x="73" y="117"/>
                      </a:lnTo>
                      <a:lnTo>
                        <a:pt x="77" y="97"/>
                      </a:lnTo>
                      <a:lnTo>
                        <a:pt x="80" y="88"/>
                      </a:lnTo>
                      <a:lnTo>
                        <a:pt x="90" y="73"/>
                      </a:lnTo>
                      <a:lnTo>
                        <a:pt x="97" y="66"/>
                      </a:lnTo>
                      <a:lnTo>
                        <a:pt x="113" y="56"/>
                      </a:lnTo>
                      <a:lnTo>
                        <a:pt x="123" y="54"/>
                      </a:lnTo>
                      <a:lnTo>
                        <a:pt x="247" y="54"/>
                      </a:lnTo>
                      <a:lnTo>
                        <a:pt x="243" y="47"/>
                      </a:lnTo>
                      <a:lnTo>
                        <a:pt x="234" y="38"/>
                      </a:lnTo>
                      <a:lnTo>
                        <a:pt x="225" y="29"/>
                      </a:lnTo>
                      <a:lnTo>
                        <a:pt x="215" y="22"/>
                      </a:lnTo>
                      <a:lnTo>
                        <a:pt x="203" y="15"/>
                      </a:lnTo>
                      <a:lnTo>
                        <a:pt x="191" y="10"/>
                      </a:lnTo>
                      <a:lnTo>
                        <a:pt x="178" y="5"/>
                      </a:lnTo>
                      <a:lnTo>
                        <a:pt x="165" y="2"/>
                      </a:lnTo>
                      <a:lnTo>
                        <a:pt x="150" y="0"/>
                      </a:lnTo>
                      <a:lnTo>
                        <a:pt x="135" y="0"/>
                      </a:lnTo>
                      <a:close/>
                      <a:moveTo>
                        <a:pt x="247" y="54"/>
                      </a:moveTo>
                      <a:lnTo>
                        <a:pt x="147" y="54"/>
                      </a:lnTo>
                      <a:lnTo>
                        <a:pt x="158" y="56"/>
                      </a:lnTo>
                      <a:lnTo>
                        <a:pt x="174" y="66"/>
                      </a:lnTo>
                      <a:lnTo>
                        <a:pt x="181" y="73"/>
                      </a:lnTo>
                      <a:lnTo>
                        <a:pt x="191" y="88"/>
                      </a:lnTo>
                      <a:lnTo>
                        <a:pt x="194" y="97"/>
                      </a:lnTo>
                      <a:lnTo>
                        <a:pt x="198" y="117"/>
                      </a:lnTo>
                      <a:lnTo>
                        <a:pt x="199" y="128"/>
                      </a:lnTo>
                      <a:lnTo>
                        <a:pt x="199" y="149"/>
                      </a:lnTo>
                      <a:lnTo>
                        <a:pt x="198" y="159"/>
                      </a:lnTo>
                      <a:lnTo>
                        <a:pt x="194" y="179"/>
                      </a:lnTo>
                      <a:lnTo>
                        <a:pt x="191" y="188"/>
                      </a:lnTo>
                      <a:lnTo>
                        <a:pt x="181" y="204"/>
                      </a:lnTo>
                      <a:lnTo>
                        <a:pt x="174" y="210"/>
                      </a:lnTo>
                      <a:lnTo>
                        <a:pt x="158" y="219"/>
                      </a:lnTo>
                      <a:lnTo>
                        <a:pt x="147" y="222"/>
                      </a:lnTo>
                      <a:lnTo>
                        <a:pt x="247" y="222"/>
                      </a:lnTo>
                      <a:lnTo>
                        <a:pt x="250" y="218"/>
                      </a:lnTo>
                      <a:lnTo>
                        <a:pt x="256" y="207"/>
                      </a:lnTo>
                      <a:lnTo>
                        <a:pt x="262" y="195"/>
                      </a:lnTo>
                      <a:lnTo>
                        <a:pt x="266" y="182"/>
                      </a:lnTo>
                      <a:lnTo>
                        <a:pt x="269" y="168"/>
                      </a:lnTo>
                      <a:lnTo>
                        <a:pt x="271" y="154"/>
                      </a:lnTo>
                      <a:lnTo>
                        <a:pt x="271" y="138"/>
                      </a:lnTo>
                      <a:lnTo>
                        <a:pt x="271" y="123"/>
                      </a:lnTo>
                      <a:lnTo>
                        <a:pt x="269" y="108"/>
                      </a:lnTo>
                      <a:lnTo>
                        <a:pt x="266" y="94"/>
                      </a:lnTo>
                      <a:lnTo>
                        <a:pt x="262" y="81"/>
                      </a:lnTo>
                      <a:lnTo>
                        <a:pt x="256" y="69"/>
                      </a:lnTo>
                      <a:lnTo>
                        <a:pt x="250" y="57"/>
                      </a:lnTo>
                      <a:lnTo>
                        <a:pt x="247" y="54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25" name="AutoShape 2"/>
                <p:cNvSpPr>
                  <a:spLocks/>
                </p:cNvSpPr>
                <p:nvPr/>
              </p:nvSpPr>
              <p:spPr bwMode="auto">
                <a:xfrm>
                  <a:off x="1379" y="136"/>
                  <a:ext cx="273" cy="263"/>
                </a:xfrm>
                <a:custGeom>
                  <a:avLst/>
                  <a:gdLst>
                    <a:gd name="T0" fmla="+- 0 1469 1379"/>
                    <a:gd name="T1" fmla="*/ T0 w 273"/>
                    <a:gd name="T2" fmla="+- 0 136 136"/>
                    <a:gd name="T3" fmla="*/ 136 h 263"/>
                    <a:gd name="T4" fmla="+- 0 1387 1379"/>
                    <a:gd name="T5" fmla="*/ T4 w 273"/>
                    <a:gd name="T6" fmla="+- 0 136 136"/>
                    <a:gd name="T7" fmla="*/ 136 h 263"/>
                    <a:gd name="T8" fmla="+- 0 1473 1379"/>
                    <a:gd name="T9" fmla="*/ T8 w 273"/>
                    <a:gd name="T10" fmla="+- 0 260 136"/>
                    <a:gd name="T11" fmla="*/ 260 h 263"/>
                    <a:gd name="T12" fmla="+- 0 1379 1379"/>
                    <a:gd name="T13" fmla="*/ T12 w 273"/>
                    <a:gd name="T14" fmla="+- 0 398 136"/>
                    <a:gd name="T15" fmla="*/ 398 h 263"/>
                    <a:gd name="T16" fmla="+- 0 1460 1379"/>
                    <a:gd name="T17" fmla="*/ T16 w 273"/>
                    <a:gd name="T18" fmla="+- 0 398 136"/>
                    <a:gd name="T19" fmla="*/ 398 h 263"/>
                    <a:gd name="T20" fmla="+- 0 1515 1379"/>
                    <a:gd name="T21" fmla="*/ T20 w 273"/>
                    <a:gd name="T22" fmla="+- 0 315 136"/>
                    <a:gd name="T23" fmla="*/ 315 h 263"/>
                    <a:gd name="T24" fmla="+- 0 1594 1379"/>
                    <a:gd name="T25" fmla="*/ T24 w 273"/>
                    <a:gd name="T26" fmla="+- 0 315 136"/>
                    <a:gd name="T27" fmla="*/ 315 h 263"/>
                    <a:gd name="T28" fmla="+- 0 1555 1379"/>
                    <a:gd name="T29" fmla="*/ T28 w 273"/>
                    <a:gd name="T30" fmla="+- 0 259 136"/>
                    <a:gd name="T31" fmla="*/ 259 h 263"/>
                    <a:gd name="T32" fmla="+- 0 1593 1379"/>
                    <a:gd name="T33" fmla="*/ T32 w 273"/>
                    <a:gd name="T34" fmla="+- 0 204 136"/>
                    <a:gd name="T35" fmla="*/ 204 h 263"/>
                    <a:gd name="T36" fmla="+- 0 1516 1379"/>
                    <a:gd name="T37" fmla="*/ T36 w 273"/>
                    <a:gd name="T38" fmla="+- 0 204 136"/>
                    <a:gd name="T39" fmla="*/ 204 h 263"/>
                    <a:gd name="T40" fmla="+- 0 1469 1379"/>
                    <a:gd name="T41" fmla="*/ T40 w 273"/>
                    <a:gd name="T42" fmla="+- 0 136 136"/>
                    <a:gd name="T43" fmla="*/ 136 h 263"/>
                    <a:gd name="T44" fmla="+- 0 1594 1379"/>
                    <a:gd name="T45" fmla="*/ T44 w 273"/>
                    <a:gd name="T46" fmla="+- 0 315 136"/>
                    <a:gd name="T47" fmla="*/ 315 h 263"/>
                    <a:gd name="T48" fmla="+- 0 1515 1379"/>
                    <a:gd name="T49" fmla="*/ T48 w 273"/>
                    <a:gd name="T50" fmla="+- 0 315 136"/>
                    <a:gd name="T51" fmla="*/ 315 h 263"/>
                    <a:gd name="T52" fmla="+- 0 1569 1379"/>
                    <a:gd name="T53" fmla="*/ T52 w 273"/>
                    <a:gd name="T54" fmla="+- 0 398 136"/>
                    <a:gd name="T55" fmla="*/ 398 h 263"/>
                    <a:gd name="T56" fmla="+- 0 1651 1379"/>
                    <a:gd name="T57" fmla="*/ T56 w 273"/>
                    <a:gd name="T58" fmla="+- 0 398 136"/>
                    <a:gd name="T59" fmla="*/ 398 h 263"/>
                    <a:gd name="T60" fmla="+- 0 1594 1379"/>
                    <a:gd name="T61" fmla="*/ T60 w 273"/>
                    <a:gd name="T62" fmla="+- 0 315 136"/>
                    <a:gd name="T63" fmla="*/ 315 h 263"/>
                    <a:gd name="T64" fmla="+- 0 1641 1379"/>
                    <a:gd name="T65" fmla="*/ T64 w 273"/>
                    <a:gd name="T66" fmla="+- 0 136 136"/>
                    <a:gd name="T67" fmla="*/ 136 h 263"/>
                    <a:gd name="T68" fmla="+- 0 1561 1379"/>
                    <a:gd name="T69" fmla="*/ T68 w 273"/>
                    <a:gd name="T70" fmla="+- 0 136 136"/>
                    <a:gd name="T71" fmla="*/ 136 h 263"/>
                    <a:gd name="T72" fmla="+- 0 1516 1379"/>
                    <a:gd name="T73" fmla="*/ T72 w 273"/>
                    <a:gd name="T74" fmla="+- 0 204 136"/>
                    <a:gd name="T75" fmla="*/ 204 h 263"/>
                    <a:gd name="T76" fmla="+- 0 1593 1379"/>
                    <a:gd name="T77" fmla="*/ T76 w 273"/>
                    <a:gd name="T78" fmla="+- 0 204 136"/>
                    <a:gd name="T79" fmla="*/ 204 h 263"/>
                    <a:gd name="T80" fmla="+- 0 1641 1379"/>
                    <a:gd name="T81" fmla="*/ T80 w 273"/>
                    <a:gd name="T82" fmla="+- 0 136 136"/>
                    <a:gd name="T83" fmla="*/ 136 h 26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273" h="263">
                      <a:moveTo>
                        <a:pt x="90" y="0"/>
                      </a:moveTo>
                      <a:lnTo>
                        <a:pt x="8" y="0"/>
                      </a:lnTo>
                      <a:lnTo>
                        <a:pt x="94" y="124"/>
                      </a:lnTo>
                      <a:lnTo>
                        <a:pt x="0" y="262"/>
                      </a:lnTo>
                      <a:lnTo>
                        <a:pt x="81" y="262"/>
                      </a:lnTo>
                      <a:lnTo>
                        <a:pt x="136" y="179"/>
                      </a:lnTo>
                      <a:lnTo>
                        <a:pt x="215" y="179"/>
                      </a:lnTo>
                      <a:lnTo>
                        <a:pt x="176" y="123"/>
                      </a:lnTo>
                      <a:lnTo>
                        <a:pt x="214" y="68"/>
                      </a:lnTo>
                      <a:lnTo>
                        <a:pt x="137" y="68"/>
                      </a:lnTo>
                      <a:lnTo>
                        <a:pt x="90" y="0"/>
                      </a:lnTo>
                      <a:close/>
                      <a:moveTo>
                        <a:pt x="215" y="179"/>
                      </a:moveTo>
                      <a:lnTo>
                        <a:pt x="136" y="179"/>
                      </a:lnTo>
                      <a:lnTo>
                        <a:pt x="190" y="262"/>
                      </a:lnTo>
                      <a:lnTo>
                        <a:pt x="272" y="262"/>
                      </a:lnTo>
                      <a:lnTo>
                        <a:pt x="215" y="179"/>
                      </a:lnTo>
                      <a:close/>
                      <a:moveTo>
                        <a:pt x="262" y="0"/>
                      </a:moveTo>
                      <a:lnTo>
                        <a:pt x="182" y="0"/>
                      </a:lnTo>
                      <a:lnTo>
                        <a:pt x="137" y="68"/>
                      </a:lnTo>
                      <a:lnTo>
                        <a:pt x="214" y="68"/>
                      </a:lnTo>
                      <a:lnTo>
                        <a:pt x="262" y="0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459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81" y="305464"/>
            <a:ext cx="4153619" cy="310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033" y="1544129"/>
            <a:ext cx="4462732" cy="334704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5444" y="342900"/>
            <a:ext cx="1579091" cy="295275"/>
            <a:chOff x="0" y="457200"/>
            <a:chExt cx="2105454" cy="393700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0" y="457200"/>
              <a:ext cx="393700" cy="393700"/>
              <a:chOff x="0" y="0"/>
              <a:chExt cx="619" cy="619"/>
            </a:xfrm>
          </p:grpSpPr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0" y="0"/>
                <a:ext cx="619" cy="619"/>
              </a:xfrm>
              <a:custGeom>
                <a:avLst/>
                <a:gdLst>
                  <a:gd name="T0" fmla="*/ 309 w 619"/>
                  <a:gd name="T1" fmla="*/ 0 h 619"/>
                  <a:gd name="T2" fmla="*/ 238 w 619"/>
                  <a:gd name="T3" fmla="*/ 8 h 619"/>
                  <a:gd name="T4" fmla="*/ 173 w 619"/>
                  <a:gd name="T5" fmla="*/ 31 h 619"/>
                  <a:gd name="T6" fmla="*/ 116 w 619"/>
                  <a:gd name="T7" fmla="*/ 68 h 619"/>
                  <a:gd name="T8" fmla="*/ 68 w 619"/>
                  <a:gd name="T9" fmla="*/ 116 h 619"/>
                  <a:gd name="T10" fmla="*/ 31 w 619"/>
                  <a:gd name="T11" fmla="*/ 173 h 619"/>
                  <a:gd name="T12" fmla="*/ 8 w 619"/>
                  <a:gd name="T13" fmla="*/ 238 h 619"/>
                  <a:gd name="T14" fmla="*/ 0 w 619"/>
                  <a:gd name="T15" fmla="*/ 309 h 619"/>
                  <a:gd name="T16" fmla="*/ 8 w 619"/>
                  <a:gd name="T17" fmla="*/ 380 h 619"/>
                  <a:gd name="T18" fmla="*/ 31 w 619"/>
                  <a:gd name="T19" fmla="*/ 445 h 619"/>
                  <a:gd name="T20" fmla="*/ 68 w 619"/>
                  <a:gd name="T21" fmla="*/ 503 h 619"/>
                  <a:gd name="T22" fmla="*/ 116 w 619"/>
                  <a:gd name="T23" fmla="*/ 551 h 619"/>
                  <a:gd name="T24" fmla="*/ 173 w 619"/>
                  <a:gd name="T25" fmla="*/ 587 h 619"/>
                  <a:gd name="T26" fmla="*/ 238 w 619"/>
                  <a:gd name="T27" fmla="*/ 610 h 619"/>
                  <a:gd name="T28" fmla="*/ 309 w 619"/>
                  <a:gd name="T29" fmla="*/ 619 h 619"/>
                  <a:gd name="T30" fmla="*/ 380 w 619"/>
                  <a:gd name="T31" fmla="*/ 610 h 619"/>
                  <a:gd name="T32" fmla="*/ 445 w 619"/>
                  <a:gd name="T33" fmla="*/ 587 h 619"/>
                  <a:gd name="T34" fmla="*/ 503 w 619"/>
                  <a:gd name="T35" fmla="*/ 551 h 619"/>
                  <a:gd name="T36" fmla="*/ 551 w 619"/>
                  <a:gd name="T37" fmla="*/ 503 h 619"/>
                  <a:gd name="T38" fmla="*/ 587 w 619"/>
                  <a:gd name="T39" fmla="*/ 445 h 619"/>
                  <a:gd name="T40" fmla="*/ 610 w 619"/>
                  <a:gd name="T41" fmla="*/ 380 h 619"/>
                  <a:gd name="T42" fmla="*/ 619 w 619"/>
                  <a:gd name="T43" fmla="*/ 309 h 619"/>
                  <a:gd name="T44" fmla="*/ 610 w 619"/>
                  <a:gd name="T45" fmla="*/ 238 h 619"/>
                  <a:gd name="T46" fmla="*/ 587 w 619"/>
                  <a:gd name="T47" fmla="*/ 173 h 619"/>
                  <a:gd name="T48" fmla="*/ 551 w 619"/>
                  <a:gd name="T49" fmla="*/ 116 h 619"/>
                  <a:gd name="T50" fmla="*/ 503 w 619"/>
                  <a:gd name="T51" fmla="*/ 68 h 619"/>
                  <a:gd name="T52" fmla="*/ 445 w 619"/>
                  <a:gd name="T53" fmla="*/ 31 h 619"/>
                  <a:gd name="T54" fmla="*/ 380 w 619"/>
                  <a:gd name="T55" fmla="*/ 8 h 619"/>
                  <a:gd name="T56" fmla="*/ 309 w 619"/>
                  <a:gd name="T57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19" h="619">
                    <a:moveTo>
                      <a:pt x="309" y="0"/>
                    </a:moveTo>
                    <a:lnTo>
                      <a:pt x="238" y="8"/>
                    </a:lnTo>
                    <a:lnTo>
                      <a:pt x="173" y="31"/>
                    </a:lnTo>
                    <a:lnTo>
                      <a:pt x="116" y="68"/>
                    </a:lnTo>
                    <a:lnTo>
                      <a:pt x="68" y="116"/>
                    </a:lnTo>
                    <a:lnTo>
                      <a:pt x="31" y="173"/>
                    </a:lnTo>
                    <a:lnTo>
                      <a:pt x="8" y="238"/>
                    </a:lnTo>
                    <a:lnTo>
                      <a:pt x="0" y="309"/>
                    </a:lnTo>
                    <a:lnTo>
                      <a:pt x="8" y="380"/>
                    </a:lnTo>
                    <a:lnTo>
                      <a:pt x="31" y="445"/>
                    </a:lnTo>
                    <a:lnTo>
                      <a:pt x="68" y="503"/>
                    </a:lnTo>
                    <a:lnTo>
                      <a:pt x="116" y="551"/>
                    </a:lnTo>
                    <a:lnTo>
                      <a:pt x="173" y="587"/>
                    </a:lnTo>
                    <a:lnTo>
                      <a:pt x="238" y="610"/>
                    </a:lnTo>
                    <a:lnTo>
                      <a:pt x="309" y="619"/>
                    </a:lnTo>
                    <a:lnTo>
                      <a:pt x="380" y="610"/>
                    </a:lnTo>
                    <a:lnTo>
                      <a:pt x="445" y="587"/>
                    </a:lnTo>
                    <a:lnTo>
                      <a:pt x="503" y="551"/>
                    </a:lnTo>
                    <a:lnTo>
                      <a:pt x="551" y="503"/>
                    </a:lnTo>
                    <a:lnTo>
                      <a:pt x="587" y="445"/>
                    </a:lnTo>
                    <a:lnTo>
                      <a:pt x="610" y="380"/>
                    </a:lnTo>
                    <a:lnTo>
                      <a:pt x="619" y="309"/>
                    </a:lnTo>
                    <a:lnTo>
                      <a:pt x="610" y="238"/>
                    </a:lnTo>
                    <a:lnTo>
                      <a:pt x="587" y="173"/>
                    </a:lnTo>
                    <a:lnTo>
                      <a:pt x="551" y="116"/>
                    </a:lnTo>
                    <a:lnTo>
                      <a:pt x="503" y="68"/>
                    </a:lnTo>
                    <a:lnTo>
                      <a:pt x="445" y="31"/>
                    </a:lnTo>
                    <a:lnTo>
                      <a:pt x="380" y="8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00AE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/>
              </a:p>
            </p:txBody>
          </p:sp>
          <p:pic>
            <p:nvPicPr>
              <p:cNvPr id="20" name="Picture 1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" y="175"/>
                <a:ext cx="351" cy="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478291" y="515730"/>
              <a:ext cx="1627163" cy="276225"/>
              <a:chOff x="0" y="833437"/>
              <a:chExt cx="1627163" cy="276225"/>
            </a:xfrm>
          </p:grpSpPr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0" y="850900"/>
                <a:ext cx="555625" cy="241300"/>
                <a:chOff x="0" y="0"/>
                <a:chExt cx="876" cy="379"/>
              </a:xfrm>
            </p:grpSpPr>
            <p:pic>
              <p:nvPicPr>
                <p:cNvPr id="17" name="Picture 10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9" cy="3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101"/>
                  <a:ext cx="262" cy="2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" name="Group 1"/>
              <p:cNvGrpSpPr>
                <a:grpSpLocks/>
              </p:cNvGrpSpPr>
              <p:nvPr/>
            </p:nvGrpSpPr>
            <p:grpSpPr bwMode="auto">
              <a:xfrm>
                <a:off x="577825" y="833437"/>
                <a:ext cx="1049338" cy="276225"/>
                <a:chOff x="0" y="0"/>
                <a:chExt cx="1652" cy="434"/>
              </a:xfrm>
            </p:grpSpPr>
            <p:sp>
              <p:nvSpPr>
                <p:cNvPr id="11" name="Line 7"/>
                <p:cNvSpPr>
                  <a:spLocks noChangeShapeType="1"/>
                </p:cNvSpPr>
                <p:nvPr/>
              </p:nvSpPr>
              <p:spPr bwMode="auto">
                <a:xfrm>
                  <a:off x="36" y="36"/>
                  <a:ext cx="0" cy="362"/>
                </a:xfrm>
                <a:prstGeom prst="line">
                  <a:avLst/>
                </a:prstGeom>
                <a:noFill/>
                <a:ln w="45720">
                  <a:solidFill>
                    <a:srgbClr val="00AE8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pic>
              <p:nvPicPr>
                <p:cNvPr id="12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" y="57"/>
                  <a:ext cx="448" cy="3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AutoShape 5"/>
                <p:cNvSpPr>
                  <a:spLocks/>
                </p:cNvSpPr>
                <p:nvPr/>
              </p:nvSpPr>
              <p:spPr bwMode="auto">
                <a:xfrm>
                  <a:off x="591" y="129"/>
                  <a:ext cx="169" cy="270"/>
                </a:xfrm>
                <a:custGeom>
                  <a:avLst/>
                  <a:gdLst>
                    <a:gd name="T0" fmla="+- 0 659 591"/>
                    <a:gd name="T1" fmla="*/ T0 w 169"/>
                    <a:gd name="T2" fmla="+- 0 136 129"/>
                    <a:gd name="T3" fmla="*/ 136 h 270"/>
                    <a:gd name="T4" fmla="+- 0 591 591"/>
                    <a:gd name="T5" fmla="*/ T4 w 169"/>
                    <a:gd name="T6" fmla="+- 0 136 129"/>
                    <a:gd name="T7" fmla="*/ 136 h 270"/>
                    <a:gd name="T8" fmla="+- 0 591 591"/>
                    <a:gd name="T9" fmla="*/ T8 w 169"/>
                    <a:gd name="T10" fmla="+- 0 398 129"/>
                    <a:gd name="T11" fmla="*/ 398 h 270"/>
                    <a:gd name="T12" fmla="+- 0 663 591"/>
                    <a:gd name="T13" fmla="*/ T12 w 169"/>
                    <a:gd name="T14" fmla="+- 0 398 129"/>
                    <a:gd name="T15" fmla="*/ 398 h 270"/>
                    <a:gd name="T16" fmla="+- 0 663 591"/>
                    <a:gd name="T17" fmla="*/ T16 w 169"/>
                    <a:gd name="T18" fmla="+- 0 268 129"/>
                    <a:gd name="T19" fmla="*/ 268 h 270"/>
                    <a:gd name="T20" fmla="+- 0 664 591"/>
                    <a:gd name="T21" fmla="*/ T20 w 169"/>
                    <a:gd name="T22" fmla="+- 0 257 129"/>
                    <a:gd name="T23" fmla="*/ 257 h 270"/>
                    <a:gd name="T24" fmla="+- 0 669 591"/>
                    <a:gd name="T25" fmla="*/ T24 w 169"/>
                    <a:gd name="T26" fmla="+- 0 237 129"/>
                    <a:gd name="T27" fmla="*/ 237 h 270"/>
                    <a:gd name="T28" fmla="+- 0 673 591"/>
                    <a:gd name="T29" fmla="*/ T28 w 169"/>
                    <a:gd name="T30" fmla="+- 0 228 129"/>
                    <a:gd name="T31" fmla="*/ 228 h 270"/>
                    <a:gd name="T32" fmla="+- 0 684 591"/>
                    <a:gd name="T33" fmla="*/ T32 w 169"/>
                    <a:gd name="T34" fmla="+- 0 213 129"/>
                    <a:gd name="T35" fmla="*/ 213 h 270"/>
                    <a:gd name="T36" fmla="+- 0 691 591"/>
                    <a:gd name="T37" fmla="*/ T36 w 169"/>
                    <a:gd name="T38" fmla="+- 0 207 129"/>
                    <a:gd name="T39" fmla="*/ 207 h 270"/>
                    <a:gd name="T40" fmla="+- 0 709 591"/>
                    <a:gd name="T41" fmla="*/ T40 w 169"/>
                    <a:gd name="T42" fmla="+- 0 198 129"/>
                    <a:gd name="T43" fmla="*/ 198 h 270"/>
                    <a:gd name="T44" fmla="+- 0 721 591"/>
                    <a:gd name="T45" fmla="*/ T44 w 169"/>
                    <a:gd name="T46" fmla="+- 0 196 129"/>
                    <a:gd name="T47" fmla="*/ 196 h 270"/>
                    <a:gd name="T48" fmla="+- 0 760 591"/>
                    <a:gd name="T49" fmla="*/ T48 w 169"/>
                    <a:gd name="T50" fmla="+- 0 196 129"/>
                    <a:gd name="T51" fmla="*/ 196 h 270"/>
                    <a:gd name="T52" fmla="+- 0 760 591"/>
                    <a:gd name="T53" fmla="*/ T52 w 169"/>
                    <a:gd name="T54" fmla="+- 0 185 129"/>
                    <a:gd name="T55" fmla="*/ 185 h 270"/>
                    <a:gd name="T56" fmla="+- 0 659 591"/>
                    <a:gd name="T57" fmla="*/ T56 w 169"/>
                    <a:gd name="T58" fmla="+- 0 185 129"/>
                    <a:gd name="T59" fmla="*/ 185 h 270"/>
                    <a:gd name="T60" fmla="+- 0 659 591"/>
                    <a:gd name="T61" fmla="*/ T60 w 169"/>
                    <a:gd name="T62" fmla="+- 0 136 129"/>
                    <a:gd name="T63" fmla="*/ 136 h 270"/>
                    <a:gd name="T64" fmla="+- 0 760 591"/>
                    <a:gd name="T65" fmla="*/ T64 w 169"/>
                    <a:gd name="T66" fmla="+- 0 196 129"/>
                    <a:gd name="T67" fmla="*/ 196 h 270"/>
                    <a:gd name="T68" fmla="+- 0 738 591"/>
                    <a:gd name="T69" fmla="*/ T68 w 169"/>
                    <a:gd name="T70" fmla="+- 0 196 129"/>
                    <a:gd name="T71" fmla="*/ 196 h 270"/>
                    <a:gd name="T72" fmla="+- 0 743 591"/>
                    <a:gd name="T73" fmla="*/ T72 w 169"/>
                    <a:gd name="T74" fmla="+- 0 196 129"/>
                    <a:gd name="T75" fmla="*/ 196 h 270"/>
                    <a:gd name="T76" fmla="+- 0 752 591"/>
                    <a:gd name="T77" fmla="*/ T76 w 169"/>
                    <a:gd name="T78" fmla="+- 0 197 129"/>
                    <a:gd name="T79" fmla="*/ 197 h 270"/>
                    <a:gd name="T80" fmla="+- 0 756 591"/>
                    <a:gd name="T81" fmla="*/ T80 w 169"/>
                    <a:gd name="T82" fmla="+- 0 198 129"/>
                    <a:gd name="T83" fmla="*/ 198 h 270"/>
                    <a:gd name="T84" fmla="+- 0 760 591"/>
                    <a:gd name="T85" fmla="*/ T84 w 169"/>
                    <a:gd name="T86" fmla="+- 0 198 129"/>
                    <a:gd name="T87" fmla="*/ 198 h 270"/>
                    <a:gd name="T88" fmla="+- 0 760 591"/>
                    <a:gd name="T89" fmla="*/ T88 w 169"/>
                    <a:gd name="T90" fmla="+- 0 196 129"/>
                    <a:gd name="T91" fmla="*/ 196 h 270"/>
                    <a:gd name="T92" fmla="+- 0 749 591"/>
                    <a:gd name="T93" fmla="*/ T92 w 169"/>
                    <a:gd name="T94" fmla="+- 0 129 129"/>
                    <a:gd name="T95" fmla="*/ 129 h 270"/>
                    <a:gd name="T96" fmla="+- 0 735 591"/>
                    <a:gd name="T97" fmla="*/ T96 w 169"/>
                    <a:gd name="T98" fmla="+- 0 129 129"/>
                    <a:gd name="T99" fmla="*/ 129 h 270"/>
                    <a:gd name="T100" fmla="+- 0 726 591"/>
                    <a:gd name="T101" fmla="*/ T100 w 169"/>
                    <a:gd name="T102" fmla="+- 0 130 129"/>
                    <a:gd name="T103" fmla="*/ 130 h 270"/>
                    <a:gd name="T104" fmla="+- 0 709 591"/>
                    <a:gd name="T105" fmla="*/ T104 w 169"/>
                    <a:gd name="T106" fmla="+- 0 136 129"/>
                    <a:gd name="T107" fmla="*/ 136 h 270"/>
                    <a:gd name="T108" fmla="+- 0 701 591"/>
                    <a:gd name="T109" fmla="*/ T108 w 169"/>
                    <a:gd name="T110" fmla="+- 0 139 129"/>
                    <a:gd name="T111" fmla="*/ 139 h 270"/>
                    <a:gd name="T112" fmla="+- 0 686 591"/>
                    <a:gd name="T113" fmla="*/ T112 w 169"/>
                    <a:gd name="T114" fmla="+- 0 149 129"/>
                    <a:gd name="T115" fmla="*/ 149 h 270"/>
                    <a:gd name="T116" fmla="+- 0 680 591"/>
                    <a:gd name="T117" fmla="*/ T116 w 169"/>
                    <a:gd name="T118" fmla="+- 0 155 129"/>
                    <a:gd name="T119" fmla="*/ 155 h 270"/>
                    <a:gd name="T120" fmla="+- 0 668 591"/>
                    <a:gd name="T121" fmla="*/ T120 w 169"/>
                    <a:gd name="T122" fmla="+- 0 169 129"/>
                    <a:gd name="T123" fmla="*/ 169 h 270"/>
                    <a:gd name="T124" fmla="+- 0 664 591"/>
                    <a:gd name="T125" fmla="*/ T124 w 169"/>
                    <a:gd name="T126" fmla="+- 0 176 129"/>
                    <a:gd name="T127" fmla="*/ 176 h 270"/>
                    <a:gd name="T128" fmla="+- 0 660 591"/>
                    <a:gd name="T129" fmla="*/ T128 w 169"/>
                    <a:gd name="T130" fmla="+- 0 185 129"/>
                    <a:gd name="T131" fmla="*/ 185 h 270"/>
                    <a:gd name="T132" fmla="+- 0 760 591"/>
                    <a:gd name="T133" fmla="*/ T132 w 169"/>
                    <a:gd name="T134" fmla="+- 0 185 129"/>
                    <a:gd name="T135" fmla="*/ 185 h 270"/>
                    <a:gd name="T136" fmla="+- 0 760 591"/>
                    <a:gd name="T137" fmla="*/ T136 w 169"/>
                    <a:gd name="T138" fmla="+- 0 131 129"/>
                    <a:gd name="T139" fmla="*/ 131 h 270"/>
                    <a:gd name="T140" fmla="+- 0 754 591"/>
                    <a:gd name="T141" fmla="*/ T140 w 169"/>
                    <a:gd name="T142" fmla="+- 0 130 129"/>
                    <a:gd name="T143" fmla="*/ 130 h 270"/>
                    <a:gd name="T144" fmla="+- 0 749 591"/>
                    <a:gd name="T145" fmla="*/ T144 w 169"/>
                    <a:gd name="T146" fmla="+- 0 129 129"/>
                    <a:gd name="T147" fmla="*/ 129 h 27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</a:cxnLst>
                  <a:rect l="0" t="0" r="r" b="b"/>
                  <a:pathLst>
                    <a:path w="169" h="270">
                      <a:moveTo>
                        <a:pt x="68" y="7"/>
                      </a:moveTo>
                      <a:lnTo>
                        <a:pt x="0" y="7"/>
                      </a:lnTo>
                      <a:lnTo>
                        <a:pt x="0" y="269"/>
                      </a:lnTo>
                      <a:lnTo>
                        <a:pt x="72" y="269"/>
                      </a:lnTo>
                      <a:lnTo>
                        <a:pt x="72" y="139"/>
                      </a:lnTo>
                      <a:lnTo>
                        <a:pt x="73" y="128"/>
                      </a:lnTo>
                      <a:lnTo>
                        <a:pt x="78" y="108"/>
                      </a:lnTo>
                      <a:lnTo>
                        <a:pt x="82" y="99"/>
                      </a:lnTo>
                      <a:lnTo>
                        <a:pt x="93" y="84"/>
                      </a:lnTo>
                      <a:lnTo>
                        <a:pt x="100" y="78"/>
                      </a:lnTo>
                      <a:lnTo>
                        <a:pt x="118" y="69"/>
                      </a:lnTo>
                      <a:lnTo>
                        <a:pt x="130" y="67"/>
                      </a:lnTo>
                      <a:lnTo>
                        <a:pt x="169" y="67"/>
                      </a:lnTo>
                      <a:lnTo>
                        <a:pt x="169" y="56"/>
                      </a:lnTo>
                      <a:lnTo>
                        <a:pt x="68" y="56"/>
                      </a:lnTo>
                      <a:lnTo>
                        <a:pt x="68" y="7"/>
                      </a:lnTo>
                      <a:close/>
                      <a:moveTo>
                        <a:pt x="169" y="67"/>
                      </a:moveTo>
                      <a:lnTo>
                        <a:pt x="147" y="67"/>
                      </a:lnTo>
                      <a:lnTo>
                        <a:pt x="152" y="67"/>
                      </a:lnTo>
                      <a:lnTo>
                        <a:pt x="161" y="68"/>
                      </a:lnTo>
                      <a:lnTo>
                        <a:pt x="165" y="69"/>
                      </a:lnTo>
                      <a:lnTo>
                        <a:pt x="169" y="69"/>
                      </a:lnTo>
                      <a:lnTo>
                        <a:pt x="169" y="67"/>
                      </a:lnTo>
                      <a:close/>
                      <a:moveTo>
                        <a:pt x="158" y="0"/>
                      </a:moveTo>
                      <a:lnTo>
                        <a:pt x="144" y="0"/>
                      </a:lnTo>
                      <a:lnTo>
                        <a:pt x="135" y="1"/>
                      </a:lnTo>
                      <a:lnTo>
                        <a:pt x="118" y="7"/>
                      </a:lnTo>
                      <a:lnTo>
                        <a:pt x="110" y="10"/>
                      </a:lnTo>
                      <a:lnTo>
                        <a:pt x="95" y="20"/>
                      </a:lnTo>
                      <a:lnTo>
                        <a:pt x="89" y="26"/>
                      </a:lnTo>
                      <a:lnTo>
                        <a:pt x="77" y="40"/>
                      </a:lnTo>
                      <a:lnTo>
                        <a:pt x="73" y="47"/>
                      </a:lnTo>
                      <a:lnTo>
                        <a:pt x="69" y="56"/>
                      </a:lnTo>
                      <a:lnTo>
                        <a:pt x="169" y="56"/>
                      </a:lnTo>
                      <a:lnTo>
                        <a:pt x="169" y="2"/>
                      </a:lnTo>
                      <a:lnTo>
                        <a:pt x="163" y="1"/>
                      </a:lnTo>
                      <a:lnTo>
                        <a:pt x="158" y="0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14" name="AutoShape 4"/>
                <p:cNvSpPr>
                  <a:spLocks/>
                </p:cNvSpPr>
                <p:nvPr/>
              </p:nvSpPr>
              <p:spPr bwMode="auto">
                <a:xfrm>
                  <a:off x="785" y="36"/>
                  <a:ext cx="304" cy="362"/>
                </a:xfrm>
                <a:custGeom>
                  <a:avLst/>
                  <a:gdLst>
                    <a:gd name="T0" fmla="+- 0 785 785"/>
                    <a:gd name="T1" fmla="*/ T0 w 304"/>
                    <a:gd name="T2" fmla="+- 0 36 36"/>
                    <a:gd name="T3" fmla="*/ 36 h 362"/>
                    <a:gd name="T4" fmla="+- 0 960 785"/>
                    <a:gd name="T5" fmla="*/ T4 w 304"/>
                    <a:gd name="T6" fmla="+- 0 398 36"/>
                    <a:gd name="T7" fmla="*/ 398 h 362"/>
                    <a:gd name="T8" fmla="+- 0 984 785"/>
                    <a:gd name="T9" fmla="*/ T8 w 304"/>
                    <a:gd name="T10" fmla="+- 0 396 36"/>
                    <a:gd name="T11" fmla="*/ 396 h 362"/>
                    <a:gd name="T12" fmla="+- 0 1007 785"/>
                    <a:gd name="T13" fmla="*/ T12 w 304"/>
                    <a:gd name="T14" fmla="+- 0 392 36"/>
                    <a:gd name="T15" fmla="*/ 392 h 362"/>
                    <a:gd name="T16" fmla="+- 0 1029 785"/>
                    <a:gd name="T17" fmla="*/ T16 w 304"/>
                    <a:gd name="T18" fmla="+- 0 384 36"/>
                    <a:gd name="T19" fmla="*/ 384 h 362"/>
                    <a:gd name="T20" fmla="+- 0 1048 785"/>
                    <a:gd name="T21" fmla="*/ T20 w 304"/>
                    <a:gd name="T22" fmla="+- 0 373 36"/>
                    <a:gd name="T23" fmla="*/ 373 h 362"/>
                    <a:gd name="T24" fmla="+- 0 1065 785"/>
                    <a:gd name="T25" fmla="*/ T24 w 304"/>
                    <a:gd name="T26" fmla="+- 0 359 36"/>
                    <a:gd name="T27" fmla="*/ 359 h 362"/>
                    <a:gd name="T28" fmla="+- 0 1077 785"/>
                    <a:gd name="T29" fmla="*/ T28 w 304"/>
                    <a:gd name="T30" fmla="+- 0 340 36"/>
                    <a:gd name="T31" fmla="*/ 340 h 362"/>
                    <a:gd name="T32" fmla="+- 0 864 785"/>
                    <a:gd name="T33" fmla="*/ T32 w 304"/>
                    <a:gd name="T34" fmla="+- 0 336 36"/>
                    <a:gd name="T35" fmla="*/ 336 h 362"/>
                    <a:gd name="T36" fmla="+- 0 1072 785"/>
                    <a:gd name="T37" fmla="*/ T36 w 304"/>
                    <a:gd name="T38" fmla="+- 0 237 36"/>
                    <a:gd name="T39" fmla="*/ 237 h 362"/>
                    <a:gd name="T40" fmla="+- 0 1062 785"/>
                    <a:gd name="T41" fmla="*/ T40 w 304"/>
                    <a:gd name="T42" fmla="+- 0 224 36"/>
                    <a:gd name="T43" fmla="*/ 224 h 362"/>
                    <a:gd name="T44" fmla="+- 0 1037 785"/>
                    <a:gd name="T45" fmla="*/ T44 w 304"/>
                    <a:gd name="T46" fmla="+- 0 207 36"/>
                    <a:gd name="T47" fmla="*/ 207 h 362"/>
                    <a:gd name="T48" fmla="+- 0 1033 785"/>
                    <a:gd name="T49" fmla="*/ T48 w 304"/>
                    <a:gd name="T50" fmla="+- 0 195 36"/>
                    <a:gd name="T51" fmla="*/ 195 h 362"/>
                    <a:gd name="T52" fmla="+- 0 1049 785"/>
                    <a:gd name="T53" fmla="*/ T52 w 304"/>
                    <a:gd name="T54" fmla="+- 0 183 36"/>
                    <a:gd name="T55" fmla="*/ 183 h 362"/>
                    <a:gd name="T56" fmla="+- 0 864 785"/>
                    <a:gd name="T57" fmla="*/ T56 w 304"/>
                    <a:gd name="T58" fmla="+- 0 98 36"/>
                    <a:gd name="T59" fmla="*/ 98 h 362"/>
                    <a:gd name="T60" fmla="+- 0 1066 785"/>
                    <a:gd name="T61" fmla="*/ T60 w 304"/>
                    <a:gd name="T62" fmla="+- 0 92 36"/>
                    <a:gd name="T63" fmla="*/ 92 h 362"/>
                    <a:gd name="T64" fmla="+- 0 1057 785"/>
                    <a:gd name="T65" fmla="*/ T64 w 304"/>
                    <a:gd name="T66" fmla="+- 0 72 36"/>
                    <a:gd name="T67" fmla="*/ 72 h 362"/>
                    <a:gd name="T68" fmla="+- 0 1028 785"/>
                    <a:gd name="T69" fmla="*/ T68 w 304"/>
                    <a:gd name="T70" fmla="+- 0 49 36"/>
                    <a:gd name="T71" fmla="*/ 49 h 362"/>
                    <a:gd name="T72" fmla="+- 0 1002 785"/>
                    <a:gd name="T73" fmla="*/ T72 w 304"/>
                    <a:gd name="T74" fmla="+- 0 41 36"/>
                    <a:gd name="T75" fmla="*/ 41 h 362"/>
                    <a:gd name="T76" fmla="+- 0 980 785"/>
                    <a:gd name="T77" fmla="*/ T76 w 304"/>
                    <a:gd name="T78" fmla="+- 0 37 36"/>
                    <a:gd name="T79" fmla="*/ 37 h 362"/>
                    <a:gd name="T80" fmla="+- 0 955 785"/>
                    <a:gd name="T81" fmla="*/ T80 w 304"/>
                    <a:gd name="T82" fmla="+- 0 36 36"/>
                    <a:gd name="T83" fmla="*/ 36 h 362"/>
                    <a:gd name="T84" fmla="+- 0 951 785"/>
                    <a:gd name="T85" fmla="*/ T84 w 304"/>
                    <a:gd name="T86" fmla="+- 0 237 36"/>
                    <a:gd name="T87" fmla="*/ 237 h 362"/>
                    <a:gd name="T88" fmla="+- 0 974 785"/>
                    <a:gd name="T89" fmla="*/ T88 w 304"/>
                    <a:gd name="T90" fmla="+- 0 240 36"/>
                    <a:gd name="T91" fmla="*/ 240 h 362"/>
                    <a:gd name="T92" fmla="+- 0 992 785"/>
                    <a:gd name="T93" fmla="*/ T92 w 304"/>
                    <a:gd name="T94" fmla="+- 0 249 36"/>
                    <a:gd name="T95" fmla="*/ 249 h 362"/>
                    <a:gd name="T96" fmla="+- 0 1004 785"/>
                    <a:gd name="T97" fmla="*/ T96 w 304"/>
                    <a:gd name="T98" fmla="+- 0 265 36"/>
                    <a:gd name="T99" fmla="*/ 265 h 362"/>
                    <a:gd name="T100" fmla="+- 0 1008 785"/>
                    <a:gd name="T101" fmla="*/ T100 w 304"/>
                    <a:gd name="T102" fmla="+- 0 288 36"/>
                    <a:gd name="T103" fmla="*/ 288 h 362"/>
                    <a:gd name="T104" fmla="+- 0 1007 785"/>
                    <a:gd name="T105" fmla="*/ T104 w 304"/>
                    <a:gd name="T106" fmla="+- 0 306 36"/>
                    <a:gd name="T107" fmla="*/ 306 h 362"/>
                    <a:gd name="T108" fmla="+- 0 996 785"/>
                    <a:gd name="T109" fmla="*/ T108 w 304"/>
                    <a:gd name="T110" fmla="+- 0 323 36"/>
                    <a:gd name="T111" fmla="*/ 323 h 362"/>
                    <a:gd name="T112" fmla="+- 0 979 785"/>
                    <a:gd name="T113" fmla="*/ T112 w 304"/>
                    <a:gd name="T114" fmla="+- 0 332 36"/>
                    <a:gd name="T115" fmla="*/ 332 h 362"/>
                    <a:gd name="T116" fmla="+- 0 957 785"/>
                    <a:gd name="T117" fmla="*/ T116 w 304"/>
                    <a:gd name="T118" fmla="+- 0 336 36"/>
                    <a:gd name="T119" fmla="*/ 336 h 362"/>
                    <a:gd name="T120" fmla="+- 0 1082 785"/>
                    <a:gd name="T121" fmla="*/ T120 w 304"/>
                    <a:gd name="T122" fmla="+- 0 330 36"/>
                    <a:gd name="T123" fmla="*/ 330 h 362"/>
                    <a:gd name="T124" fmla="+- 0 1087 785"/>
                    <a:gd name="T125" fmla="*/ T124 w 304"/>
                    <a:gd name="T126" fmla="+- 0 306 36"/>
                    <a:gd name="T127" fmla="*/ 306 h 362"/>
                    <a:gd name="T128" fmla="+- 0 1087 785"/>
                    <a:gd name="T129" fmla="*/ T128 w 304"/>
                    <a:gd name="T130" fmla="+- 0 277 36"/>
                    <a:gd name="T131" fmla="*/ 277 h 362"/>
                    <a:gd name="T132" fmla="+- 0 1078 785"/>
                    <a:gd name="T133" fmla="*/ T132 w 304"/>
                    <a:gd name="T134" fmla="+- 0 248 36"/>
                    <a:gd name="T135" fmla="*/ 248 h 362"/>
                    <a:gd name="T136" fmla="+- 0 1067 785"/>
                    <a:gd name="T137" fmla="*/ T136 w 304"/>
                    <a:gd name="T138" fmla="+- 0 98 36"/>
                    <a:gd name="T139" fmla="*/ 98 h 362"/>
                    <a:gd name="T140" fmla="+- 0 953 785"/>
                    <a:gd name="T141" fmla="*/ T140 w 304"/>
                    <a:gd name="T142" fmla="+- 0 98 36"/>
                    <a:gd name="T143" fmla="*/ 98 h 362"/>
                    <a:gd name="T144" fmla="+- 0 972 785"/>
                    <a:gd name="T145" fmla="*/ T144 w 304"/>
                    <a:gd name="T146" fmla="+- 0 103 36"/>
                    <a:gd name="T147" fmla="*/ 103 h 362"/>
                    <a:gd name="T148" fmla="+- 0 986 785"/>
                    <a:gd name="T149" fmla="*/ T148 w 304"/>
                    <a:gd name="T150" fmla="+- 0 113 36"/>
                    <a:gd name="T151" fmla="*/ 113 h 362"/>
                    <a:gd name="T152" fmla="+- 0 993 785"/>
                    <a:gd name="T153" fmla="*/ T152 w 304"/>
                    <a:gd name="T154" fmla="+- 0 131 36"/>
                    <a:gd name="T155" fmla="*/ 131 h 362"/>
                    <a:gd name="T156" fmla="+- 0 989 785"/>
                    <a:gd name="T157" fmla="*/ T156 w 304"/>
                    <a:gd name="T158" fmla="+- 0 166 36"/>
                    <a:gd name="T159" fmla="*/ 166 h 362"/>
                    <a:gd name="T160" fmla="+- 0 959 785"/>
                    <a:gd name="T161" fmla="*/ T160 w 304"/>
                    <a:gd name="T162" fmla="+- 0 183 36"/>
                    <a:gd name="T163" fmla="*/ 183 h 362"/>
                    <a:gd name="T164" fmla="+- 0 1051 785"/>
                    <a:gd name="T165" fmla="*/ T164 w 304"/>
                    <a:gd name="T166" fmla="+- 0 180 36"/>
                    <a:gd name="T167" fmla="*/ 180 h 362"/>
                    <a:gd name="T168" fmla="+- 0 1064 785"/>
                    <a:gd name="T169" fmla="*/ T168 w 304"/>
                    <a:gd name="T170" fmla="+- 0 162 36"/>
                    <a:gd name="T171" fmla="*/ 162 h 362"/>
                    <a:gd name="T172" fmla="+- 0 1070 785"/>
                    <a:gd name="T173" fmla="*/ T172 w 304"/>
                    <a:gd name="T174" fmla="+- 0 139 36"/>
                    <a:gd name="T175" fmla="*/ 139 h 362"/>
                    <a:gd name="T176" fmla="+- 0 1070 785"/>
                    <a:gd name="T177" fmla="*/ T176 w 304"/>
                    <a:gd name="T178" fmla="+- 0 114 36"/>
                    <a:gd name="T179" fmla="*/ 114 h 362"/>
                    <a:gd name="T180" fmla="+- 0 1067 785"/>
                    <a:gd name="T181" fmla="*/ T180 w 304"/>
                    <a:gd name="T182" fmla="+- 0 98 36"/>
                    <a:gd name="T183" fmla="*/ 98 h 36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</a:cxnLst>
                  <a:rect l="0" t="0" r="r" b="b"/>
                  <a:pathLst>
                    <a:path w="304" h="362">
                      <a:moveTo>
                        <a:pt x="170" y="0"/>
                      </a:moveTo>
                      <a:lnTo>
                        <a:pt x="0" y="0"/>
                      </a:lnTo>
                      <a:lnTo>
                        <a:pt x="0" y="362"/>
                      </a:lnTo>
                      <a:lnTo>
                        <a:pt x="175" y="362"/>
                      </a:lnTo>
                      <a:lnTo>
                        <a:pt x="187" y="362"/>
                      </a:lnTo>
                      <a:lnTo>
                        <a:pt x="199" y="360"/>
                      </a:lnTo>
                      <a:lnTo>
                        <a:pt x="211" y="359"/>
                      </a:lnTo>
                      <a:lnTo>
                        <a:pt x="222" y="356"/>
                      </a:lnTo>
                      <a:lnTo>
                        <a:pt x="234" y="352"/>
                      </a:lnTo>
                      <a:lnTo>
                        <a:pt x="244" y="348"/>
                      </a:lnTo>
                      <a:lnTo>
                        <a:pt x="254" y="343"/>
                      </a:lnTo>
                      <a:lnTo>
                        <a:pt x="263" y="337"/>
                      </a:lnTo>
                      <a:lnTo>
                        <a:pt x="272" y="330"/>
                      </a:lnTo>
                      <a:lnTo>
                        <a:pt x="280" y="323"/>
                      </a:lnTo>
                      <a:lnTo>
                        <a:pt x="286" y="314"/>
                      </a:lnTo>
                      <a:lnTo>
                        <a:pt x="292" y="304"/>
                      </a:lnTo>
                      <a:lnTo>
                        <a:pt x="294" y="300"/>
                      </a:lnTo>
                      <a:lnTo>
                        <a:pt x="79" y="300"/>
                      </a:lnTo>
                      <a:lnTo>
                        <a:pt x="79" y="201"/>
                      </a:lnTo>
                      <a:lnTo>
                        <a:pt x="287" y="201"/>
                      </a:lnTo>
                      <a:lnTo>
                        <a:pt x="286" y="199"/>
                      </a:lnTo>
                      <a:lnTo>
                        <a:pt x="277" y="188"/>
                      </a:lnTo>
                      <a:lnTo>
                        <a:pt x="266" y="179"/>
                      </a:lnTo>
                      <a:lnTo>
                        <a:pt x="252" y="171"/>
                      </a:lnTo>
                      <a:lnTo>
                        <a:pt x="236" y="165"/>
                      </a:lnTo>
                      <a:lnTo>
                        <a:pt x="248" y="159"/>
                      </a:lnTo>
                      <a:lnTo>
                        <a:pt x="258" y="152"/>
                      </a:lnTo>
                      <a:lnTo>
                        <a:pt x="264" y="147"/>
                      </a:lnTo>
                      <a:lnTo>
                        <a:pt x="79" y="147"/>
                      </a:lnTo>
                      <a:lnTo>
                        <a:pt x="79" y="62"/>
                      </a:lnTo>
                      <a:lnTo>
                        <a:pt x="282" y="62"/>
                      </a:lnTo>
                      <a:lnTo>
                        <a:pt x="281" y="56"/>
                      </a:lnTo>
                      <a:lnTo>
                        <a:pt x="277" y="47"/>
                      </a:lnTo>
                      <a:lnTo>
                        <a:pt x="272" y="36"/>
                      </a:lnTo>
                      <a:lnTo>
                        <a:pt x="264" y="26"/>
                      </a:lnTo>
                      <a:lnTo>
                        <a:pt x="243" y="13"/>
                      </a:lnTo>
                      <a:lnTo>
                        <a:pt x="231" y="8"/>
                      </a:lnTo>
                      <a:lnTo>
                        <a:pt x="217" y="5"/>
                      </a:lnTo>
                      <a:lnTo>
                        <a:pt x="206" y="3"/>
                      </a:lnTo>
                      <a:lnTo>
                        <a:pt x="195" y="1"/>
                      </a:lnTo>
                      <a:lnTo>
                        <a:pt x="183" y="0"/>
                      </a:lnTo>
                      <a:lnTo>
                        <a:pt x="170" y="0"/>
                      </a:lnTo>
                      <a:close/>
                      <a:moveTo>
                        <a:pt x="287" y="201"/>
                      </a:moveTo>
                      <a:lnTo>
                        <a:pt x="166" y="201"/>
                      </a:lnTo>
                      <a:lnTo>
                        <a:pt x="178" y="202"/>
                      </a:lnTo>
                      <a:lnTo>
                        <a:pt x="189" y="204"/>
                      </a:lnTo>
                      <a:lnTo>
                        <a:pt x="199" y="207"/>
                      </a:lnTo>
                      <a:lnTo>
                        <a:pt x="207" y="213"/>
                      </a:lnTo>
                      <a:lnTo>
                        <a:pt x="214" y="220"/>
                      </a:lnTo>
                      <a:lnTo>
                        <a:pt x="219" y="229"/>
                      </a:lnTo>
                      <a:lnTo>
                        <a:pt x="222" y="240"/>
                      </a:lnTo>
                      <a:lnTo>
                        <a:pt x="223" y="252"/>
                      </a:lnTo>
                      <a:lnTo>
                        <a:pt x="223" y="262"/>
                      </a:lnTo>
                      <a:lnTo>
                        <a:pt x="222" y="270"/>
                      </a:lnTo>
                      <a:lnTo>
                        <a:pt x="215" y="282"/>
                      </a:lnTo>
                      <a:lnTo>
                        <a:pt x="211" y="287"/>
                      </a:lnTo>
                      <a:lnTo>
                        <a:pt x="200" y="294"/>
                      </a:lnTo>
                      <a:lnTo>
                        <a:pt x="194" y="296"/>
                      </a:lnTo>
                      <a:lnTo>
                        <a:pt x="180" y="299"/>
                      </a:lnTo>
                      <a:lnTo>
                        <a:pt x="172" y="300"/>
                      </a:lnTo>
                      <a:lnTo>
                        <a:pt x="294" y="300"/>
                      </a:lnTo>
                      <a:lnTo>
                        <a:pt x="297" y="294"/>
                      </a:lnTo>
                      <a:lnTo>
                        <a:pt x="300" y="283"/>
                      </a:lnTo>
                      <a:lnTo>
                        <a:pt x="302" y="270"/>
                      </a:lnTo>
                      <a:lnTo>
                        <a:pt x="303" y="257"/>
                      </a:lnTo>
                      <a:lnTo>
                        <a:pt x="302" y="241"/>
                      </a:lnTo>
                      <a:lnTo>
                        <a:pt x="299" y="226"/>
                      </a:lnTo>
                      <a:lnTo>
                        <a:pt x="293" y="212"/>
                      </a:lnTo>
                      <a:lnTo>
                        <a:pt x="287" y="201"/>
                      </a:lnTo>
                      <a:close/>
                      <a:moveTo>
                        <a:pt x="282" y="62"/>
                      </a:moveTo>
                      <a:lnTo>
                        <a:pt x="161" y="62"/>
                      </a:lnTo>
                      <a:lnTo>
                        <a:pt x="168" y="62"/>
                      </a:lnTo>
                      <a:lnTo>
                        <a:pt x="181" y="65"/>
                      </a:lnTo>
                      <a:lnTo>
                        <a:pt x="187" y="67"/>
                      </a:lnTo>
                      <a:lnTo>
                        <a:pt x="197" y="73"/>
                      </a:lnTo>
                      <a:lnTo>
                        <a:pt x="201" y="77"/>
                      </a:lnTo>
                      <a:lnTo>
                        <a:pt x="207" y="88"/>
                      </a:lnTo>
                      <a:lnTo>
                        <a:pt x="208" y="95"/>
                      </a:lnTo>
                      <a:lnTo>
                        <a:pt x="208" y="119"/>
                      </a:lnTo>
                      <a:lnTo>
                        <a:pt x="204" y="130"/>
                      </a:lnTo>
                      <a:lnTo>
                        <a:pt x="186" y="143"/>
                      </a:lnTo>
                      <a:lnTo>
                        <a:pt x="174" y="147"/>
                      </a:lnTo>
                      <a:lnTo>
                        <a:pt x="264" y="147"/>
                      </a:lnTo>
                      <a:lnTo>
                        <a:pt x="266" y="144"/>
                      </a:lnTo>
                      <a:lnTo>
                        <a:pt x="273" y="135"/>
                      </a:lnTo>
                      <a:lnTo>
                        <a:pt x="279" y="126"/>
                      </a:lnTo>
                      <a:lnTo>
                        <a:pt x="282" y="115"/>
                      </a:lnTo>
                      <a:lnTo>
                        <a:pt x="285" y="103"/>
                      </a:lnTo>
                      <a:lnTo>
                        <a:pt x="285" y="90"/>
                      </a:lnTo>
                      <a:lnTo>
                        <a:pt x="285" y="78"/>
                      </a:lnTo>
                      <a:lnTo>
                        <a:pt x="283" y="66"/>
                      </a:lnTo>
                      <a:lnTo>
                        <a:pt x="282" y="62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15" name="AutoShape 3"/>
                <p:cNvSpPr>
                  <a:spLocks/>
                </p:cNvSpPr>
                <p:nvPr/>
              </p:nvSpPr>
              <p:spPr bwMode="auto">
                <a:xfrm>
                  <a:off x="1111" y="129"/>
                  <a:ext cx="272" cy="276"/>
                </a:xfrm>
                <a:custGeom>
                  <a:avLst/>
                  <a:gdLst>
                    <a:gd name="T0" fmla="+- 0 1231 1111"/>
                    <a:gd name="T1" fmla="*/ T0 w 272"/>
                    <a:gd name="T2" fmla="+- 0 129 129"/>
                    <a:gd name="T3" fmla="*/ 129 h 276"/>
                    <a:gd name="T4" fmla="+- 0 1203 1111"/>
                    <a:gd name="T5" fmla="*/ T4 w 272"/>
                    <a:gd name="T6" fmla="+- 0 134 129"/>
                    <a:gd name="T7" fmla="*/ 134 h 276"/>
                    <a:gd name="T8" fmla="+- 0 1179 1111"/>
                    <a:gd name="T9" fmla="*/ T8 w 272"/>
                    <a:gd name="T10" fmla="+- 0 144 129"/>
                    <a:gd name="T11" fmla="*/ 144 h 276"/>
                    <a:gd name="T12" fmla="+- 0 1157 1111"/>
                    <a:gd name="T13" fmla="*/ T12 w 272"/>
                    <a:gd name="T14" fmla="+- 0 158 129"/>
                    <a:gd name="T15" fmla="*/ 158 h 276"/>
                    <a:gd name="T16" fmla="+- 0 1140 1111"/>
                    <a:gd name="T17" fmla="*/ T16 w 272"/>
                    <a:gd name="T18" fmla="+- 0 176 129"/>
                    <a:gd name="T19" fmla="*/ 176 h 276"/>
                    <a:gd name="T20" fmla="+- 0 1126 1111"/>
                    <a:gd name="T21" fmla="*/ T20 w 272"/>
                    <a:gd name="T22" fmla="+- 0 198 129"/>
                    <a:gd name="T23" fmla="*/ 198 h 276"/>
                    <a:gd name="T24" fmla="+- 0 1116 1111"/>
                    <a:gd name="T25" fmla="*/ T24 w 272"/>
                    <a:gd name="T26" fmla="+- 0 223 129"/>
                    <a:gd name="T27" fmla="*/ 223 h 276"/>
                    <a:gd name="T28" fmla="+- 0 1112 1111"/>
                    <a:gd name="T29" fmla="*/ T28 w 272"/>
                    <a:gd name="T30" fmla="+- 0 252 129"/>
                    <a:gd name="T31" fmla="*/ 252 h 276"/>
                    <a:gd name="T32" fmla="+- 0 1112 1111"/>
                    <a:gd name="T33" fmla="*/ T32 w 272"/>
                    <a:gd name="T34" fmla="+- 0 283 129"/>
                    <a:gd name="T35" fmla="*/ 283 h 276"/>
                    <a:gd name="T36" fmla="+- 0 1116 1111"/>
                    <a:gd name="T37" fmla="*/ T36 w 272"/>
                    <a:gd name="T38" fmla="+- 0 311 129"/>
                    <a:gd name="T39" fmla="*/ 311 h 276"/>
                    <a:gd name="T40" fmla="+- 0 1126 1111"/>
                    <a:gd name="T41" fmla="*/ T40 w 272"/>
                    <a:gd name="T42" fmla="+- 0 336 129"/>
                    <a:gd name="T43" fmla="*/ 336 h 276"/>
                    <a:gd name="T44" fmla="+- 0 1140 1111"/>
                    <a:gd name="T45" fmla="*/ T44 w 272"/>
                    <a:gd name="T46" fmla="+- 0 358 129"/>
                    <a:gd name="T47" fmla="*/ 358 h 276"/>
                    <a:gd name="T48" fmla="+- 0 1157 1111"/>
                    <a:gd name="T49" fmla="*/ T48 w 272"/>
                    <a:gd name="T50" fmla="+- 0 376 129"/>
                    <a:gd name="T51" fmla="*/ 376 h 276"/>
                    <a:gd name="T52" fmla="+- 0 1179 1111"/>
                    <a:gd name="T53" fmla="*/ T52 w 272"/>
                    <a:gd name="T54" fmla="+- 0 390 129"/>
                    <a:gd name="T55" fmla="*/ 390 h 276"/>
                    <a:gd name="T56" fmla="+- 0 1203 1111"/>
                    <a:gd name="T57" fmla="*/ T56 w 272"/>
                    <a:gd name="T58" fmla="+- 0 399 129"/>
                    <a:gd name="T59" fmla="*/ 399 h 276"/>
                    <a:gd name="T60" fmla="+- 0 1231 1111"/>
                    <a:gd name="T61" fmla="*/ T60 w 272"/>
                    <a:gd name="T62" fmla="+- 0 404 129"/>
                    <a:gd name="T63" fmla="*/ 404 h 276"/>
                    <a:gd name="T64" fmla="+- 0 1261 1111"/>
                    <a:gd name="T65" fmla="*/ T64 w 272"/>
                    <a:gd name="T66" fmla="+- 0 404 129"/>
                    <a:gd name="T67" fmla="*/ 404 h 276"/>
                    <a:gd name="T68" fmla="+- 0 1289 1111"/>
                    <a:gd name="T69" fmla="*/ T68 w 272"/>
                    <a:gd name="T70" fmla="+- 0 399 129"/>
                    <a:gd name="T71" fmla="*/ 399 h 276"/>
                    <a:gd name="T72" fmla="+- 0 1314 1111"/>
                    <a:gd name="T73" fmla="*/ T72 w 272"/>
                    <a:gd name="T74" fmla="+- 0 390 129"/>
                    <a:gd name="T75" fmla="*/ 390 h 276"/>
                    <a:gd name="T76" fmla="+- 0 1336 1111"/>
                    <a:gd name="T77" fmla="*/ T76 w 272"/>
                    <a:gd name="T78" fmla="+- 0 376 129"/>
                    <a:gd name="T79" fmla="*/ 376 h 276"/>
                    <a:gd name="T80" fmla="+- 0 1354 1111"/>
                    <a:gd name="T81" fmla="*/ T80 w 272"/>
                    <a:gd name="T82" fmla="+- 0 358 129"/>
                    <a:gd name="T83" fmla="*/ 358 h 276"/>
                    <a:gd name="T84" fmla="+- 0 1234 1111"/>
                    <a:gd name="T85" fmla="*/ T84 w 272"/>
                    <a:gd name="T86" fmla="+- 0 351 129"/>
                    <a:gd name="T87" fmla="*/ 351 h 276"/>
                    <a:gd name="T88" fmla="+- 0 1208 1111"/>
                    <a:gd name="T89" fmla="*/ T88 w 272"/>
                    <a:gd name="T90" fmla="+- 0 339 129"/>
                    <a:gd name="T91" fmla="*/ 339 h 276"/>
                    <a:gd name="T92" fmla="+- 0 1191 1111"/>
                    <a:gd name="T93" fmla="*/ T92 w 272"/>
                    <a:gd name="T94" fmla="+- 0 317 129"/>
                    <a:gd name="T95" fmla="*/ 317 h 276"/>
                    <a:gd name="T96" fmla="+- 0 1184 1111"/>
                    <a:gd name="T97" fmla="*/ T96 w 272"/>
                    <a:gd name="T98" fmla="+- 0 288 129"/>
                    <a:gd name="T99" fmla="*/ 288 h 276"/>
                    <a:gd name="T100" fmla="+- 0 1183 1111"/>
                    <a:gd name="T101" fmla="*/ T100 w 272"/>
                    <a:gd name="T102" fmla="+- 0 257 129"/>
                    <a:gd name="T103" fmla="*/ 257 h 276"/>
                    <a:gd name="T104" fmla="+- 0 1188 1111"/>
                    <a:gd name="T105" fmla="*/ T104 w 272"/>
                    <a:gd name="T106" fmla="+- 0 226 129"/>
                    <a:gd name="T107" fmla="*/ 226 h 276"/>
                    <a:gd name="T108" fmla="+- 0 1201 1111"/>
                    <a:gd name="T109" fmla="*/ T108 w 272"/>
                    <a:gd name="T110" fmla="+- 0 202 129"/>
                    <a:gd name="T111" fmla="*/ 202 h 276"/>
                    <a:gd name="T112" fmla="+- 0 1224 1111"/>
                    <a:gd name="T113" fmla="*/ T112 w 272"/>
                    <a:gd name="T114" fmla="+- 0 185 129"/>
                    <a:gd name="T115" fmla="*/ 185 h 276"/>
                    <a:gd name="T116" fmla="+- 0 1358 1111"/>
                    <a:gd name="T117" fmla="*/ T116 w 272"/>
                    <a:gd name="T118" fmla="+- 0 183 129"/>
                    <a:gd name="T119" fmla="*/ 183 h 276"/>
                    <a:gd name="T120" fmla="+- 0 1345 1111"/>
                    <a:gd name="T121" fmla="*/ T120 w 272"/>
                    <a:gd name="T122" fmla="+- 0 167 129"/>
                    <a:gd name="T123" fmla="*/ 167 h 276"/>
                    <a:gd name="T124" fmla="+- 0 1326 1111"/>
                    <a:gd name="T125" fmla="*/ T124 w 272"/>
                    <a:gd name="T126" fmla="+- 0 151 129"/>
                    <a:gd name="T127" fmla="*/ 151 h 276"/>
                    <a:gd name="T128" fmla="+- 0 1302 1111"/>
                    <a:gd name="T129" fmla="*/ T128 w 272"/>
                    <a:gd name="T130" fmla="+- 0 139 129"/>
                    <a:gd name="T131" fmla="*/ 139 h 276"/>
                    <a:gd name="T132" fmla="+- 0 1276 1111"/>
                    <a:gd name="T133" fmla="*/ T132 w 272"/>
                    <a:gd name="T134" fmla="+- 0 131 129"/>
                    <a:gd name="T135" fmla="*/ 131 h 276"/>
                    <a:gd name="T136" fmla="+- 0 1246 1111"/>
                    <a:gd name="T137" fmla="*/ T136 w 272"/>
                    <a:gd name="T138" fmla="+- 0 129 129"/>
                    <a:gd name="T139" fmla="*/ 129 h 276"/>
                    <a:gd name="T140" fmla="+- 0 1258 1111"/>
                    <a:gd name="T141" fmla="*/ T140 w 272"/>
                    <a:gd name="T142" fmla="+- 0 183 129"/>
                    <a:gd name="T143" fmla="*/ 183 h 276"/>
                    <a:gd name="T144" fmla="+- 0 1285 1111"/>
                    <a:gd name="T145" fmla="*/ T144 w 272"/>
                    <a:gd name="T146" fmla="+- 0 195 129"/>
                    <a:gd name="T147" fmla="*/ 195 h 276"/>
                    <a:gd name="T148" fmla="+- 0 1302 1111"/>
                    <a:gd name="T149" fmla="*/ T148 w 272"/>
                    <a:gd name="T150" fmla="+- 0 217 129"/>
                    <a:gd name="T151" fmla="*/ 217 h 276"/>
                    <a:gd name="T152" fmla="+- 0 1309 1111"/>
                    <a:gd name="T153" fmla="*/ T152 w 272"/>
                    <a:gd name="T154" fmla="+- 0 246 129"/>
                    <a:gd name="T155" fmla="*/ 246 h 276"/>
                    <a:gd name="T156" fmla="+- 0 1310 1111"/>
                    <a:gd name="T157" fmla="*/ T156 w 272"/>
                    <a:gd name="T158" fmla="+- 0 278 129"/>
                    <a:gd name="T159" fmla="*/ 278 h 276"/>
                    <a:gd name="T160" fmla="+- 0 1305 1111"/>
                    <a:gd name="T161" fmla="*/ T160 w 272"/>
                    <a:gd name="T162" fmla="+- 0 308 129"/>
                    <a:gd name="T163" fmla="*/ 308 h 276"/>
                    <a:gd name="T164" fmla="+- 0 1292 1111"/>
                    <a:gd name="T165" fmla="*/ T164 w 272"/>
                    <a:gd name="T166" fmla="+- 0 333 129"/>
                    <a:gd name="T167" fmla="*/ 333 h 276"/>
                    <a:gd name="T168" fmla="+- 0 1269 1111"/>
                    <a:gd name="T169" fmla="*/ T168 w 272"/>
                    <a:gd name="T170" fmla="+- 0 348 129"/>
                    <a:gd name="T171" fmla="*/ 348 h 276"/>
                    <a:gd name="T172" fmla="+- 0 1358 1111"/>
                    <a:gd name="T173" fmla="*/ T172 w 272"/>
                    <a:gd name="T174" fmla="+- 0 351 129"/>
                    <a:gd name="T175" fmla="*/ 351 h 276"/>
                    <a:gd name="T176" fmla="+- 0 1367 1111"/>
                    <a:gd name="T177" fmla="*/ T176 w 272"/>
                    <a:gd name="T178" fmla="+- 0 336 129"/>
                    <a:gd name="T179" fmla="*/ 336 h 276"/>
                    <a:gd name="T180" fmla="+- 0 1377 1111"/>
                    <a:gd name="T181" fmla="*/ T180 w 272"/>
                    <a:gd name="T182" fmla="+- 0 311 129"/>
                    <a:gd name="T183" fmla="*/ 311 h 276"/>
                    <a:gd name="T184" fmla="+- 0 1382 1111"/>
                    <a:gd name="T185" fmla="*/ T184 w 272"/>
                    <a:gd name="T186" fmla="+- 0 283 129"/>
                    <a:gd name="T187" fmla="*/ 283 h 276"/>
                    <a:gd name="T188" fmla="+- 0 1382 1111"/>
                    <a:gd name="T189" fmla="*/ T188 w 272"/>
                    <a:gd name="T190" fmla="+- 0 252 129"/>
                    <a:gd name="T191" fmla="*/ 252 h 276"/>
                    <a:gd name="T192" fmla="+- 0 1377 1111"/>
                    <a:gd name="T193" fmla="*/ T192 w 272"/>
                    <a:gd name="T194" fmla="+- 0 223 129"/>
                    <a:gd name="T195" fmla="*/ 223 h 276"/>
                    <a:gd name="T196" fmla="+- 0 1367 1111"/>
                    <a:gd name="T197" fmla="*/ T196 w 272"/>
                    <a:gd name="T198" fmla="+- 0 198 129"/>
                    <a:gd name="T199" fmla="*/ 198 h 276"/>
                    <a:gd name="T200" fmla="+- 0 1358 1111"/>
                    <a:gd name="T201" fmla="*/ T200 w 272"/>
                    <a:gd name="T202" fmla="+- 0 183 129"/>
                    <a:gd name="T203" fmla="*/ 183 h 27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</a:cxnLst>
                  <a:rect l="0" t="0" r="r" b="b"/>
                  <a:pathLst>
                    <a:path w="272" h="276">
                      <a:moveTo>
                        <a:pt x="135" y="0"/>
                      </a:moveTo>
                      <a:lnTo>
                        <a:pt x="120" y="0"/>
                      </a:lnTo>
                      <a:lnTo>
                        <a:pt x="106" y="2"/>
                      </a:lnTo>
                      <a:lnTo>
                        <a:pt x="92" y="5"/>
                      </a:lnTo>
                      <a:lnTo>
                        <a:pt x="79" y="10"/>
                      </a:lnTo>
                      <a:lnTo>
                        <a:pt x="68" y="15"/>
                      </a:lnTo>
                      <a:lnTo>
                        <a:pt x="56" y="22"/>
                      </a:lnTo>
                      <a:lnTo>
                        <a:pt x="46" y="29"/>
                      </a:lnTo>
                      <a:lnTo>
                        <a:pt x="37" y="38"/>
                      </a:lnTo>
                      <a:lnTo>
                        <a:pt x="29" y="47"/>
                      </a:lnTo>
                      <a:lnTo>
                        <a:pt x="21" y="57"/>
                      </a:lnTo>
                      <a:lnTo>
                        <a:pt x="15" y="69"/>
                      </a:lnTo>
                      <a:lnTo>
                        <a:pt x="10" y="81"/>
                      </a:lnTo>
                      <a:lnTo>
                        <a:pt x="5" y="94"/>
                      </a:lnTo>
                      <a:lnTo>
                        <a:pt x="2" y="108"/>
                      </a:lnTo>
                      <a:lnTo>
                        <a:pt x="1" y="123"/>
                      </a:lnTo>
                      <a:lnTo>
                        <a:pt x="0" y="138"/>
                      </a:lnTo>
                      <a:lnTo>
                        <a:pt x="1" y="154"/>
                      </a:lnTo>
                      <a:lnTo>
                        <a:pt x="2" y="168"/>
                      </a:lnTo>
                      <a:lnTo>
                        <a:pt x="5" y="182"/>
                      </a:lnTo>
                      <a:lnTo>
                        <a:pt x="10" y="195"/>
                      </a:lnTo>
                      <a:lnTo>
                        <a:pt x="15" y="207"/>
                      </a:lnTo>
                      <a:lnTo>
                        <a:pt x="21" y="218"/>
                      </a:lnTo>
                      <a:lnTo>
                        <a:pt x="29" y="229"/>
                      </a:lnTo>
                      <a:lnTo>
                        <a:pt x="37" y="238"/>
                      </a:lnTo>
                      <a:lnTo>
                        <a:pt x="46" y="247"/>
                      </a:lnTo>
                      <a:lnTo>
                        <a:pt x="56" y="254"/>
                      </a:lnTo>
                      <a:lnTo>
                        <a:pt x="68" y="261"/>
                      </a:lnTo>
                      <a:lnTo>
                        <a:pt x="79" y="266"/>
                      </a:lnTo>
                      <a:lnTo>
                        <a:pt x="92" y="270"/>
                      </a:lnTo>
                      <a:lnTo>
                        <a:pt x="106" y="273"/>
                      </a:lnTo>
                      <a:lnTo>
                        <a:pt x="120" y="275"/>
                      </a:lnTo>
                      <a:lnTo>
                        <a:pt x="135" y="276"/>
                      </a:lnTo>
                      <a:lnTo>
                        <a:pt x="150" y="275"/>
                      </a:lnTo>
                      <a:lnTo>
                        <a:pt x="165" y="273"/>
                      </a:lnTo>
                      <a:lnTo>
                        <a:pt x="178" y="270"/>
                      </a:lnTo>
                      <a:lnTo>
                        <a:pt x="191" y="266"/>
                      </a:lnTo>
                      <a:lnTo>
                        <a:pt x="203" y="261"/>
                      </a:lnTo>
                      <a:lnTo>
                        <a:pt x="215" y="254"/>
                      </a:lnTo>
                      <a:lnTo>
                        <a:pt x="225" y="247"/>
                      </a:lnTo>
                      <a:lnTo>
                        <a:pt x="234" y="238"/>
                      </a:lnTo>
                      <a:lnTo>
                        <a:pt x="243" y="229"/>
                      </a:lnTo>
                      <a:lnTo>
                        <a:pt x="247" y="222"/>
                      </a:lnTo>
                      <a:lnTo>
                        <a:pt x="123" y="222"/>
                      </a:lnTo>
                      <a:lnTo>
                        <a:pt x="113" y="219"/>
                      </a:lnTo>
                      <a:lnTo>
                        <a:pt x="97" y="210"/>
                      </a:lnTo>
                      <a:lnTo>
                        <a:pt x="90" y="204"/>
                      </a:lnTo>
                      <a:lnTo>
                        <a:pt x="80" y="188"/>
                      </a:lnTo>
                      <a:lnTo>
                        <a:pt x="77" y="179"/>
                      </a:lnTo>
                      <a:lnTo>
                        <a:pt x="73" y="159"/>
                      </a:lnTo>
                      <a:lnTo>
                        <a:pt x="72" y="149"/>
                      </a:lnTo>
                      <a:lnTo>
                        <a:pt x="72" y="128"/>
                      </a:lnTo>
                      <a:lnTo>
                        <a:pt x="73" y="117"/>
                      </a:lnTo>
                      <a:lnTo>
                        <a:pt x="77" y="97"/>
                      </a:lnTo>
                      <a:lnTo>
                        <a:pt x="80" y="88"/>
                      </a:lnTo>
                      <a:lnTo>
                        <a:pt x="90" y="73"/>
                      </a:lnTo>
                      <a:lnTo>
                        <a:pt x="97" y="66"/>
                      </a:lnTo>
                      <a:lnTo>
                        <a:pt x="113" y="56"/>
                      </a:lnTo>
                      <a:lnTo>
                        <a:pt x="123" y="54"/>
                      </a:lnTo>
                      <a:lnTo>
                        <a:pt x="247" y="54"/>
                      </a:lnTo>
                      <a:lnTo>
                        <a:pt x="243" y="47"/>
                      </a:lnTo>
                      <a:lnTo>
                        <a:pt x="234" y="38"/>
                      </a:lnTo>
                      <a:lnTo>
                        <a:pt x="225" y="29"/>
                      </a:lnTo>
                      <a:lnTo>
                        <a:pt x="215" y="22"/>
                      </a:lnTo>
                      <a:lnTo>
                        <a:pt x="203" y="15"/>
                      </a:lnTo>
                      <a:lnTo>
                        <a:pt x="191" y="10"/>
                      </a:lnTo>
                      <a:lnTo>
                        <a:pt x="178" y="5"/>
                      </a:lnTo>
                      <a:lnTo>
                        <a:pt x="165" y="2"/>
                      </a:lnTo>
                      <a:lnTo>
                        <a:pt x="150" y="0"/>
                      </a:lnTo>
                      <a:lnTo>
                        <a:pt x="135" y="0"/>
                      </a:lnTo>
                      <a:close/>
                      <a:moveTo>
                        <a:pt x="247" y="54"/>
                      </a:moveTo>
                      <a:lnTo>
                        <a:pt x="147" y="54"/>
                      </a:lnTo>
                      <a:lnTo>
                        <a:pt x="158" y="56"/>
                      </a:lnTo>
                      <a:lnTo>
                        <a:pt x="174" y="66"/>
                      </a:lnTo>
                      <a:lnTo>
                        <a:pt x="181" y="73"/>
                      </a:lnTo>
                      <a:lnTo>
                        <a:pt x="191" y="88"/>
                      </a:lnTo>
                      <a:lnTo>
                        <a:pt x="194" y="97"/>
                      </a:lnTo>
                      <a:lnTo>
                        <a:pt x="198" y="117"/>
                      </a:lnTo>
                      <a:lnTo>
                        <a:pt x="199" y="128"/>
                      </a:lnTo>
                      <a:lnTo>
                        <a:pt x="199" y="149"/>
                      </a:lnTo>
                      <a:lnTo>
                        <a:pt x="198" y="159"/>
                      </a:lnTo>
                      <a:lnTo>
                        <a:pt x="194" y="179"/>
                      </a:lnTo>
                      <a:lnTo>
                        <a:pt x="191" y="188"/>
                      </a:lnTo>
                      <a:lnTo>
                        <a:pt x="181" y="204"/>
                      </a:lnTo>
                      <a:lnTo>
                        <a:pt x="174" y="210"/>
                      </a:lnTo>
                      <a:lnTo>
                        <a:pt x="158" y="219"/>
                      </a:lnTo>
                      <a:lnTo>
                        <a:pt x="147" y="222"/>
                      </a:lnTo>
                      <a:lnTo>
                        <a:pt x="247" y="222"/>
                      </a:lnTo>
                      <a:lnTo>
                        <a:pt x="250" y="218"/>
                      </a:lnTo>
                      <a:lnTo>
                        <a:pt x="256" y="207"/>
                      </a:lnTo>
                      <a:lnTo>
                        <a:pt x="262" y="195"/>
                      </a:lnTo>
                      <a:lnTo>
                        <a:pt x="266" y="182"/>
                      </a:lnTo>
                      <a:lnTo>
                        <a:pt x="269" y="168"/>
                      </a:lnTo>
                      <a:lnTo>
                        <a:pt x="271" y="154"/>
                      </a:lnTo>
                      <a:lnTo>
                        <a:pt x="271" y="138"/>
                      </a:lnTo>
                      <a:lnTo>
                        <a:pt x="271" y="123"/>
                      </a:lnTo>
                      <a:lnTo>
                        <a:pt x="269" y="108"/>
                      </a:lnTo>
                      <a:lnTo>
                        <a:pt x="266" y="94"/>
                      </a:lnTo>
                      <a:lnTo>
                        <a:pt x="262" y="81"/>
                      </a:lnTo>
                      <a:lnTo>
                        <a:pt x="256" y="69"/>
                      </a:lnTo>
                      <a:lnTo>
                        <a:pt x="250" y="57"/>
                      </a:lnTo>
                      <a:lnTo>
                        <a:pt x="247" y="54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  <p:sp>
              <p:nvSpPr>
                <p:cNvPr id="16" name="AutoShape 2"/>
                <p:cNvSpPr>
                  <a:spLocks/>
                </p:cNvSpPr>
                <p:nvPr/>
              </p:nvSpPr>
              <p:spPr bwMode="auto">
                <a:xfrm>
                  <a:off x="1379" y="136"/>
                  <a:ext cx="273" cy="263"/>
                </a:xfrm>
                <a:custGeom>
                  <a:avLst/>
                  <a:gdLst>
                    <a:gd name="T0" fmla="+- 0 1469 1379"/>
                    <a:gd name="T1" fmla="*/ T0 w 273"/>
                    <a:gd name="T2" fmla="+- 0 136 136"/>
                    <a:gd name="T3" fmla="*/ 136 h 263"/>
                    <a:gd name="T4" fmla="+- 0 1387 1379"/>
                    <a:gd name="T5" fmla="*/ T4 w 273"/>
                    <a:gd name="T6" fmla="+- 0 136 136"/>
                    <a:gd name="T7" fmla="*/ 136 h 263"/>
                    <a:gd name="T8" fmla="+- 0 1473 1379"/>
                    <a:gd name="T9" fmla="*/ T8 w 273"/>
                    <a:gd name="T10" fmla="+- 0 260 136"/>
                    <a:gd name="T11" fmla="*/ 260 h 263"/>
                    <a:gd name="T12" fmla="+- 0 1379 1379"/>
                    <a:gd name="T13" fmla="*/ T12 w 273"/>
                    <a:gd name="T14" fmla="+- 0 398 136"/>
                    <a:gd name="T15" fmla="*/ 398 h 263"/>
                    <a:gd name="T16" fmla="+- 0 1460 1379"/>
                    <a:gd name="T17" fmla="*/ T16 w 273"/>
                    <a:gd name="T18" fmla="+- 0 398 136"/>
                    <a:gd name="T19" fmla="*/ 398 h 263"/>
                    <a:gd name="T20" fmla="+- 0 1515 1379"/>
                    <a:gd name="T21" fmla="*/ T20 w 273"/>
                    <a:gd name="T22" fmla="+- 0 315 136"/>
                    <a:gd name="T23" fmla="*/ 315 h 263"/>
                    <a:gd name="T24" fmla="+- 0 1594 1379"/>
                    <a:gd name="T25" fmla="*/ T24 w 273"/>
                    <a:gd name="T26" fmla="+- 0 315 136"/>
                    <a:gd name="T27" fmla="*/ 315 h 263"/>
                    <a:gd name="T28" fmla="+- 0 1555 1379"/>
                    <a:gd name="T29" fmla="*/ T28 w 273"/>
                    <a:gd name="T30" fmla="+- 0 259 136"/>
                    <a:gd name="T31" fmla="*/ 259 h 263"/>
                    <a:gd name="T32" fmla="+- 0 1593 1379"/>
                    <a:gd name="T33" fmla="*/ T32 w 273"/>
                    <a:gd name="T34" fmla="+- 0 204 136"/>
                    <a:gd name="T35" fmla="*/ 204 h 263"/>
                    <a:gd name="T36" fmla="+- 0 1516 1379"/>
                    <a:gd name="T37" fmla="*/ T36 w 273"/>
                    <a:gd name="T38" fmla="+- 0 204 136"/>
                    <a:gd name="T39" fmla="*/ 204 h 263"/>
                    <a:gd name="T40" fmla="+- 0 1469 1379"/>
                    <a:gd name="T41" fmla="*/ T40 w 273"/>
                    <a:gd name="T42" fmla="+- 0 136 136"/>
                    <a:gd name="T43" fmla="*/ 136 h 263"/>
                    <a:gd name="T44" fmla="+- 0 1594 1379"/>
                    <a:gd name="T45" fmla="*/ T44 w 273"/>
                    <a:gd name="T46" fmla="+- 0 315 136"/>
                    <a:gd name="T47" fmla="*/ 315 h 263"/>
                    <a:gd name="T48" fmla="+- 0 1515 1379"/>
                    <a:gd name="T49" fmla="*/ T48 w 273"/>
                    <a:gd name="T50" fmla="+- 0 315 136"/>
                    <a:gd name="T51" fmla="*/ 315 h 263"/>
                    <a:gd name="T52" fmla="+- 0 1569 1379"/>
                    <a:gd name="T53" fmla="*/ T52 w 273"/>
                    <a:gd name="T54" fmla="+- 0 398 136"/>
                    <a:gd name="T55" fmla="*/ 398 h 263"/>
                    <a:gd name="T56" fmla="+- 0 1651 1379"/>
                    <a:gd name="T57" fmla="*/ T56 w 273"/>
                    <a:gd name="T58" fmla="+- 0 398 136"/>
                    <a:gd name="T59" fmla="*/ 398 h 263"/>
                    <a:gd name="T60" fmla="+- 0 1594 1379"/>
                    <a:gd name="T61" fmla="*/ T60 w 273"/>
                    <a:gd name="T62" fmla="+- 0 315 136"/>
                    <a:gd name="T63" fmla="*/ 315 h 263"/>
                    <a:gd name="T64" fmla="+- 0 1641 1379"/>
                    <a:gd name="T65" fmla="*/ T64 w 273"/>
                    <a:gd name="T66" fmla="+- 0 136 136"/>
                    <a:gd name="T67" fmla="*/ 136 h 263"/>
                    <a:gd name="T68" fmla="+- 0 1561 1379"/>
                    <a:gd name="T69" fmla="*/ T68 w 273"/>
                    <a:gd name="T70" fmla="+- 0 136 136"/>
                    <a:gd name="T71" fmla="*/ 136 h 263"/>
                    <a:gd name="T72" fmla="+- 0 1516 1379"/>
                    <a:gd name="T73" fmla="*/ T72 w 273"/>
                    <a:gd name="T74" fmla="+- 0 204 136"/>
                    <a:gd name="T75" fmla="*/ 204 h 263"/>
                    <a:gd name="T76" fmla="+- 0 1593 1379"/>
                    <a:gd name="T77" fmla="*/ T76 w 273"/>
                    <a:gd name="T78" fmla="+- 0 204 136"/>
                    <a:gd name="T79" fmla="*/ 204 h 263"/>
                    <a:gd name="T80" fmla="+- 0 1641 1379"/>
                    <a:gd name="T81" fmla="*/ T80 w 273"/>
                    <a:gd name="T82" fmla="+- 0 136 136"/>
                    <a:gd name="T83" fmla="*/ 136 h 26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273" h="263">
                      <a:moveTo>
                        <a:pt x="90" y="0"/>
                      </a:moveTo>
                      <a:lnTo>
                        <a:pt x="8" y="0"/>
                      </a:lnTo>
                      <a:lnTo>
                        <a:pt x="94" y="124"/>
                      </a:lnTo>
                      <a:lnTo>
                        <a:pt x="0" y="262"/>
                      </a:lnTo>
                      <a:lnTo>
                        <a:pt x="81" y="262"/>
                      </a:lnTo>
                      <a:lnTo>
                        <a:pt x="136" y="179"/>
                      </a:lnTo>
                      <a:lnTo>
                        <a:pt x="215" y="179"/>
                      </a:lnTo>
                      <a:lnTo>
                        <a:pt x="176" y="123"/>
                      </a:lnTo>
                      <a:lnTo>
                        <a:pt x="214" y="68"/>
                      </a:lnTo>
                      <a:lnTo>
                        <a:pt x="137" y="68"/>
                      </a:lnTo>
                      <a:lnTo>
                        <a:pt x="90" y="0"/>
                      </a:lnTo>
                      <a:close/>
                      <a:moveTo>
                        <a:pt x="215" y="179"/>
                      </a:moveTo>
                      <a:lnTo>
                        <a:pt x="136" y="179"/>
                      </a:lnTo>
                      <a:lnTo>
                        <a:pt x="190" y="262"/>
                      </a:lnTo>
                      <a:lnTo>
                        <a:pt x="272" y="262"/>
                      </a:lnTo>
                      <a:lnTo>
                        <a:pt x="215" y="179"/>
                      </a:lnTo>
                      <a:close/>
                      <a:moveTo>
                        <a:pt x="262" y="0"/>
                      </a:moveTo>
                      <a:lnTo>
                        <a:pt x="182" y="0"/>
                      </a:lnTo>
                      <a:lnTo>
                        <a:pt x="137" y="68"/>
                      </a:lnTo>
                      <a:lnTo>
                        <a:pt x="214" y="68"/>
                      </a:lnTo>
                      <a:lnTo>
                        <a:pt x="262" y="0"/>
                      </a:lnTo>
                      <a:close/>
                    </a:path>
                  </a:pathLst>
                </a:custGeom>
                <a:solidFill>
                  <a:srgbClr val="00AE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48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C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" y="329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3683794" y="545843"/>
            <a:ext cx="1625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5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683794" y="726818"/>
            <a:ext cx="1625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5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499441" y="137833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99441" y="1481723"/>
            <a:ext cx="1385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</a:rPr>
              <a:t/>
            </a:r>
            <a:br>
              <a:rPr lang="en-US" altLang="en-US" sz="9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</a:rPr>
            </a:br>
            <a:endParaRPr lang="en-US" altLang="en-US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54303" y="2128065"/>
            <a:ext cx="6235395" cy="1166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7180" defTabSz="685800">
              <a:spcBef>
                <a:spcPts val="1035"/>
              </a:spcBef>
            </a:pPr>
            <a:r>
              <a:rPr lang="en-US" sz="900" dirty="0">
                <a:solidFill>
                  <a:srgbClr val="E7E6E6">
                    <a:lumMod val="9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ShelterBox’s True North:</a:t>
            </a:r>
            <a:endParaRPr lang="en-GB" sz="1500" dirty="0">
              <a:solidFill>
                <a:srgbClr val="E7E6E6">
                  <a:lumMod val="90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 marL="297180" algn="ctr" defTabSz="685800">
              <a:spcBef>
                <a:spcPts val="1035"/>
              </a:spcBef>
            </a:pPr>
            <a:r>
              <a:rPr lang="en-US" sz="27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No family without shelter </a:t>
            </a:r>
            <a:r>
              <a:rPr lang="en-GB" sz="525" dirty="0">
                <a:solidFill>
                  <a:prstClr val="white"/>
                </a:solidFill>
                <a:latin typeface="Calibri" panose="020F0502020204030204"/>
              </a:rPr>
              <a:t>©</a:t>
            </a:r>
            <a:endParaRPr lang="en-GB" sz="825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 defTabSz="685800">
              <a:spcBef>
                <a:spcPts val="41"/>
              </a:spcBef>
            </a:pPr>
            <a:r>
              <a:rPr lang="en-US" sz="375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 </a:t>
            </a:r>
            <a:r>
              <a:rPr lang="en-GB" sz="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							</a:t>
            </a:r>
          </a:p>
          <a:p>
            <a:pPr defTabSz="685800">
              <a:spcBef>
                <a:spcPts val="41"/>
              </a:spcBef>
            </a:pPr>
            <a:r>
              <a:rPr lang="en-GB" sz="900" dirty="0">
                <a:solidFill>
                  <a:srgbClr val="DDEEE7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						</a:t>
            </a:r>
            <a:r>
              <a:rPr lang="en-US" sz="7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 </a:t>
            </a:r>
            <a:endParaRPr lang="en-GB" sz="9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 defTabSz="685800"/>
            <a:r>
              <a:rPr lang="en-US" sz="7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 </a:t>
            </a:r>
            <a:endParaRPr lang="en-GB" sz="9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1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elter Cluster Red Theme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06264B26-D188-4C3B-B609-D9471866532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8D9028CD-DA9F-46A9-B3DF-56D3D7F4B927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BE3182D9-F28B-40B8-8D56-ED5889BAAD1F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D2A9EA0-4CE9-4A25-B809-D1F4F74731F1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18824</TotalTime>
  <Words>558</Words>
  <Application>Microsoft Office PowerPoint</Application>
  <PresentationFormat>On-screen Show (16:9)</PresentationFormat>
  <Paragraphs>217</Paragraphs>
  <Slides>17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MS PGothic</vt:lpstr>
      <vt:lpstr>Arial</vt:lpstr>
      <vt:lpstr>Calibri</vt:lpstr>
      <vt:lpstr>Calibri Light</vt:lpstr>
      <vt:lpstr>Open Sans</vt:lpstr>
      <vt:lpstr>Times New Roman</vt:lpstr>
      <vt:lpstr>Verdana</vt:lpstr>
      <vt:lpstr>Wingdings</vt:lpstr>
      <vt:lpstr>Shelter Cluster Red Theme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Winterization Kits</dc:title>
  <dc:creator>Bo Hurkmans</dc:creator>
  <cp:lastModifiedBy>Richard Evans</cp:lastModifiedBy>
  <cp:revision>1438</cp:revision>
  <cp:lastPrinted>2014-10-29T09:34:43Z</cp:lastPrinted>
  <dcterms:created xsi:type="dcterms:W3CDTF">2014-10-08T08:24:30Z</dcterms:created>
  <dcterms:modified xsi:type="dcterms:W3CDTF">2017-03-16T05:55:32Z</dcterms:modified>
</cp:coreProperties>
</file>