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15"/>
  </p:notesMasterIdLst>
  <p:sldIdLst>
    <p:sldId id="265" r:id="rId5"/>
    <p:sldId id="473" r:id="rId6"/>
    <p:sldId id="578" r:id="rId7"/>
    <p:sldId id="550" r:id="rId8"/>
    <p:sldId id="579" r:id="rId9"/>
    <p:sldId id="554" r:id="rId10"/>
    <p:sldId id="555" r:id="rId11"/>
    <p:sldId id="580" r:id="rId12"/>
    <p:sldId id="498" r:id="rId13"/>
    <p:sldId id="505" r:id="rId14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2349" autoAdjust="0"/>
  </p:normalViewPr>
  <p:slideViewPr>
    <p:cSldViewPr snapToGrid="0" snapToObjects="1">
      <p:cViewPr>
        <p:scale>
          <a:sx n="90" d="100"/>
          <a:sy n="90" d="100"/>
        </p:scale>
        <p:origin x="-750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manitarianresponse.info/en/operations/iraq/2017-dashbord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ltercluster.org/iraq/documents/20170215-nfi-technical-guidance-v1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2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C&amp;S</a:t>
            </a:r>
            <a:endParaRPr lang="en-US" sz="2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166" y="701861"/>
            <a:ext cx="81849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GB" sz="1600" dirty="0" smtClean="0">
              <a:latin typeface="Calibri Light" panose="020F03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Review of action points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Information management updates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Key issues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Update on Preparedness and Response – Tikrit and Kirkuk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Assistance to IDPs in Al </a:t>
            </a:r>
            <a:r>
              <a:rPr lang="en-US" sz="1600" dirty="0" err="1">
                <a:latin typeface="Calibri Light" panose="020F0302020204030204" pitchFamily="34" charset="0"/>
              </a:rPr>
              <a:t>Kasnazan</a:t>
            </a:r>
            <a:r>
              <a:rPr lang="en-US" sz="1600" dirty="0">
                <a:latin typeface="Calibri Light" panose="020F0302020204030204" pitchFamily="34" charset="0"/>
              </a:rPr>
              <a:t> Camp </a:t>
            </a:r>
            <a:r>
              <a:rPr lang="en-US" sz="1600" dirty="0" smtClean="0">
                <a:latin typeface="Calibri Light" panose="020F0302020204030204" pitchFamily="34" charset="0"/>
              </a:rPr>
              <a:t>(NFIs </a:t>
            </a:r>
            <a:r>
              <a:rPr lang="en-US" sz="1600" dirty="0">
                <a:latin typeface="Calibri Light" panose="020F0302020204030204" pitchFamily="34" charset="0"/>
              </a:rPr>
              <a:t>&amp; tent replacement)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Update on tent replacement </a:t>
            </a:r>
            <a:r>
              <a:rPr lang="en-US" sz="1600" dirty="0" smtClean="0">
                <a:latin typeface="Calibri Light" panose="020F0302020204030204" pitchFamily="34" charset="0"/>
              </a:rPr>
              <a:t>(Anbar </a:t>
            </a:r>
            <a:r>
              <a:rPr lang="en-US" sz="1600" dirty="0">
                <a:latin typeface="Calibri Light" panose="020F0302020204030204" pitchFamily="34" charset="0"/>
              </a:rPr>
              <a:t>, Baghdad)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Governorate Updates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>
                <a:latin typeface="Calibri Light" panose="020F0302020204030204" pitchFamily="34" charset="0"/>
              </a:rPr>
              <a:t>AoB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NFI </a:t>
            </a:r>
            <a:r>
              <a:rPr lang="en-US" sz="1600" dirty="0" smtClean="0">
                <a:latin typeface="Calibri Light" panose="020F0302020204030204" pitchFamily="34" charset="0"/>
              </a:rPr>
              <a:t>Technical Guidelines – Vs 11 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Preparations for the summer</a:t>
            </a:r>
          </a:p>
          <a:p>
            <a:pPr lvl="0"/>
            <a:endParaRPr lang="en-GB" dirty="0" smtClean="0">
              <a:latin typeface="Calibri Light" panose="020F030202020403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Wednesday, 15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March  2017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1" y="1148570"/>
            <a:ext cx="4841309" cy="3620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511793"/>
            <a:ext cx="4837459" cy="36209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 smtClean="0">
                <a:latin typeface="Calibri Light" panose="020F0302020204030204" pitchFamily="34" charset="0"/>
              </a:rPr>
              <a:t>THANKS 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Review </a:t>
            </a:r>
            <a:r>
              <a:rPr lang="en-GB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of action points from previous meeting 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310232" y="827826"/>
            <a:ext cx="8589217" cy="3457087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Access to Activity Info (AI) for reporting: Partners to provide names / email of focal points –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On going </a:t>
            </a:r>
            <a:endParaRPr lang="en-US" sz="1600" dirty="0">
              <a:latin typeface="Calibri Light" panose="020F0302020204030204" pitchFamily="34" charset="0"/>
            </a:endParaRP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Activity Info training session: cluster coordinator to communicate </a:t>
            </a:r>
            <a:r>
              <a:rPr lang="en-US" sz="1600" dirty="0">
                <a:latin typeface="Calibri Light" panose="020F0302020204030204" pitchFamily="34" charset="0"/>
              </a:rPr>
              <a:t>to all partners </a:t>
            </a:r>
            <a:r>
              <a:rPr lang="en-US" sz="1600" dirty="0" smtClean="0">
                <a:latin typeface="Calibri Light" panose="020F0302020204030204" pitchFamily="34" charset="0"/>
              </a:rPr>
              <a:t>venue and date </a:t>
            </a:r>
            <a:r>
              <a:rPr lang="en-US" sz="1600" dirty="0">
                <a:latin typeface="Calibri Light" panose="020F0302020204030204" pitchFamily="34" charset="0"/>
              </a:rPr>
              <a:t>- </a:t>
            </a: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</a:rPr>
              <a:t>Done</a:t>
            </a: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Partners to provide </a:t>
            </a:r>
            <a:r>
              <a:rPr lang="en-US" sz="1600" dirty="0">
                <a:latin typeface="Calibri Light" panose="020F0302020204030204" pitchFamily="34" charset="0"/>
              </a:rPr>
              <a:t>comments on NFI </a:t>
            </a:r>
            <a:r>
              <a:rPr lang="en-US" sz="1600" dirty="0" smtClean="0">
                <a:latin typeface="Calibri Light" panose="020F0302020204030204" pitchFamily="34" charset="0"/>
              </a:rPr>
              <a:t>Technical Guidance Vrs 11 –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ongoing process 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UNHCR to provide list </a:t>
            </a:r>
            <a:r>
              <a:rPr lang="en-US" sz="1600" dirty="0">
                <a:latin typeface="Calibri Light" panose="020F0302020204030204" pitchFamily="34" charset="0"/>
              </a:rPr>
              <a:t>of MODM beneficiaries of tents and kerosene in </a:t>
            </a:r>
            <a:r>
              <a:rPr lang="en-US" sz="1600" dirty="0" smtClean="0">
                <a:latin typeface="Calibri Light" panose="020F0302020204030204" pitchFamily="34" charset="0"/>
              </a:rPr>
              <a:t>Anbar -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Done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RASP (camp &amp; out of camp): cluster to share the raw </a:t>
            </a:r>
            <a:r>
              <a:rPr lang="en-US" sz="1600" dirty="0">
                <a:latin typeface="Calibri Light" panose="020F0302020204030204" pitchFamily="34" charset="0"/>
              </a:rPr>
              <a:t>data </a:t>
            </a:r>
            <a:r>
              <a:rPr lang="en-US" sz="1600" dirty="0" smtClean="0">
                <a:latin typeface="Calibri Light" panose="020F0302020204030204" pitchFamily="34" charset="0"/>
              </a:rPr>
              <a:t>of </a:t>
            </a:r>
            <a:r>
              <a:rPr lang="en-US" sz="1600" dirty="0">
                <a:latin typeface="Calibri Light" panose="020F0302020204030204" pitchFamily="34" charset="0"/>
              </a:rPr>
              <a:t>RASP with Partners </a:t>
            </a:r>
            <a:r>
              <a:rPr lang="en-US" sz="1600" dirty="0" smtClean="0">
                <a:latin typeface="Calibri Light" panose="020F0302020204030204" pitchFamily="34" charset="0"/>
              </a:rPr>
              <a:t>–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ongoing process 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AUB/Eviction cases in Tikrit: cluster to refer case to Centre &amp; South ICCG </a:t>
            </a:r>
            <a:r>
              <a:rPr lang="en-US" sz="1600" dirty="0">
                <a:latin typeface="Calibri Light" panose="020F0302020204030204" pitchFamily="34" charset="0"/>
              </a:rPr>
              <a:t>for action </a:t>
            </a:r>
            <a:r>
              <a:rPr lang="en-US" sz="1600" dirty="0" smtClean="0">
                <a:latin typeface="Calibri Light" panose="020F0302020204030204" pitchFamily="34" charset="0"/>
              </a:rPr>
              <a:t>-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Done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Preparation for summer: cluster to share </a:t>
            </a:r>
            <a:r>
              <a:rPr lang="en-GB" sz="1600" dirty="0" smtClean="0">
                <a:latin typeface="Calibri Light" panose="020F0302020204030204" pitchFamily="34" charset="0"/>
              </a:rPr>
              <a:t>the </a:t>
            </a:r>
            <a:r>
              <a:rPr lang="en-GB" sz="1600" dirty="0">
                <a:latin typeface="Calibri Light" panose="020F0302020204030204" pitchFamily="34" charset="0"/>
              </a:rPr>
              <a:t>Technical Guidance on Climatisation and Seasonal </a:t>
            </a:r>
            <a:r>
              <a:rPr lang="en-GB" sz="1600" dirty="0" smtClean="0">
                <a:latin typeface="Calibri Light" panose="020F0302020204030204" pitchFamily="34" charset="0"/>
              </a:rPr>
              <a:t>Support</a:t>
            </a:r>
            <a:r>
              <a:rPr lang="en-US" sz="1600" dirty="0" smtClean="0">
                <a:latin typeface="Calibri Light" panose="020F0302020204030204" pitchFamily="34" charset="0"/>
              </a:rPr>
              <a:t> with partners –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Ongoing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just"/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0489" y="736301"/>
            <a:ext cx="8229600" cy="385864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Activity Info</a:t>
            </a:r>
          </a:p>
          <a:p>
            <a:pPr lvl="1"/>
            <a:r>
              <a:rPr lang="en-US" sz="1800" dirty="0" smtClean="0">
                <a:latin typeface="Calibri Light" panose="020F0302020204030204" pitchFamily="34" charset="0"/>
              </a:rPr>
              <a:t>Cluster Dashboards, Infographics and Maps</a:t>
            </a:r>
          </a:p>
          <a:p>
            <a:pPr lvl="1"/>
            <a:r>
              <a:rPr lang="en-US" sz="1800" dirty="0" smtClean="0">
                <a:latin typeface="Calibri Light" panose="020F0302020204030204" pitchFamily="34" charset="0"/>
              </a:rPr>
              <a:t>Inter Cluster Sitreps, dashboards, Infographics and maps</a:t>
            </a:r>
          </a:p>
          <a:p>
            <a:pPr lvl="1"/>
            <a:endParaRPr lang="en-US" sz="1800" dirty="0">
              <a:latin typeface="Calibri Light" panose="020F0302020204030204" pitchFamily="34" charset="0"/>
            </a:endParaRPr>
          </a:p>
          <a:p>
            <a:pPr lvl="1"/>
            <a:r>
              <a:rPr lang="en-US" sz="1800" dirty="0">
                <a:latin typeface="Calibri Light" panose="020F0302020204030204" pitchFamily="34" charset="0"/>
              </a:rPr>
              <a:t>Online 4W: </a:t>
            </a:r>
            <a:r>
              <a:rPr lang="en-US" sz="1800" dirty="0">
                <a:latin typeface="Calibri Light" panose="020F0302020204030204" pitchFamily="34" charset="0"/>
                <a:hlinkClick r:id="rId2"/>
              </a:rPr>
              <a:t>https://</a:t>
            </a:r>
            <a:r>
              <a:rPr lang="en-US" sz="1800" dirty="0" smtClean="0">
                <a:latin typeface="Calibri Light" panose="020F0302020204030204" pitchFamily="34" charset="0"/>
                <a:hlinkClick r:id="rId2"/>
              </a:rPr>
              <a:t>www.humanitarianresponse.info/en/operations/iraq/2017-dashbords</a:t>
            </a:r>
            <a:r>
              <a:rPr lang="en-US" sz="1800" dirty="0" smtClean="0">
                <a:latin typeface="Calibri Light" panose="020F0302020204030204" pitchFamily="34" charset="0"/>
              </a:rPr>
              <a:t>  </a:t>
            </a:r>
            <a:endParaRPr lang="en-US" sz="1800" dirty="0">
              <a:latin typeface="Calibri Light" panose="020F0302020204030204" pitchFamily="34" charset="0"/>
            </a:endParaRPr>
          </a:p>
          <a:p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1901"/>
            <a:ext cx="8229600" cy="3806283"/>
          </a:xfrm>
        </p:spPr>
        <p:txBody>
          <a:bodyPr>
            <a:normAutofit/>
          </a:bodyPr>
          <a:lstStyle/>
          <a:p>
            <a:pPr algn="just"/>
            <a:endParaRPr lang="en-US" sz="2000" dirty="0" smtClean="0">
              <a:latin typeface="Calibri Light" panose="020F0302020204030204" pitchFamily="34" charset="0"/>
            </a:endParaRPr>
          </a:p>
          <a:p>
            <a:pPr algn="just"/>
            <a:r>
              <a:rPr lang="en-US" sz="2000" dirty="0" smtClean="0">
                <a:latin typeface="Calibri Light" panose="020F0302020204030204" pitchFamily="34" charset="0"/>
              </a:rPr>
              <a:t>Update Mosul Preparedness </a:t>
            </a:r>
            <a:r>
              <a:rPr lang="en-US" sz="2000" dirty="0">
                <a:latin typeface="Calibri Light" panose="020F0302020204030204" pitchFamily="34" charset="0"/>
              </a:rPr>
              <a:t>and Response 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algn="just"/>
            <a:endParaRPr lang="en-US" sz="2000" dirty="0">
              <a:latin typeface="Calibri Light" panose="020F0302020204030204" pitchFamily="34" charset="0"/>
            </a:endParaRPr>
          </a:p>
          <a:p>
            <a:pPr lvl="1" algn="just"/>
            <a:r>
              <a:rPr lang="en-US" sz="1800" dirty="0" smtClean="0">
                <a:latin typeface="Calibri Light" panose="020F0302020204030204" pitchFamily="34" charset="0"/>
              </a:rPr>
              <a:t>New arrivals of IDPs are expected in Tikrit and Kirkuk due to on going military operations in West Mosul and Hawiija.</a:t>
            </a:r>
          </a:p>
          <a:p>
            <a:pPr marL="457200" lvl="1" indent="0" algn="just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  <a:p>
            <a:pPr lvl="1" algn="just"/>
            <a:r>
              <a:rPr lang="en-US" sz="1800" dirty="0" smtClean="0">
                <a:latin typeface="Calibri Light" panose="020F0302020204030204" pitchFamily="34" charset="0"/>
              </a:rPr>
              <a:t>Partners are called upon </a:t>
            </a:r>
            <a:r>
              <a:rPr lang="en-US" sz="1800" dirty="0">
                <a:latin typeface="Calibri Light" panose="020F0302020204030204" pitchFamily="34" charset="0"/>
              </a:rPr>
              <a:t>to </a:t>
            </a:r>
            <a:r>
              <a:rPr lang="en-US" sz="1800" dirty="0" smtClean="0">
                <a:latin typeface="Calibri Light" panose="020F0302020204030204" pitchFamily="34" charset="0"/>
              </a:rPr>
              <a:t>update their </a:t>
            </a:r>
            <a:r>
              <a:rPr lang="en-US" sz="1800" dirty="0">
                <a:latin typeface="Calibri Light" panose="020F0302020204030204" pitchFamily="34" charset="0"/>
              </a:rPr>
              <a:t>preparedness </a:t>
            </a:r>
            <a:r>
              <a:rPr lang="en-US" sz="1800" dirty="0" smtClean="0">
                <a:latin typeface="Calibri Light" panose="020F0302020204030204" pitchFamily="34" charset="0"/>
              </a:rPr>
              <a:t>stocks, pipelines </a:t>
            </a:r>
            <a:endParaRPr lang="en-US" sz="1800" dirty="0">
              <a:latin typeface="Calibri Light" panose="020F0302020204030204" pitchFamily="34" charset="0"/>
            </a:endParaRPr>
          </a:p>
          <a:p>
            <a:pPr algn="just"/>
            <a:endParaRPr lang="en-US" sz="2000" dirty="0">
              <a:latin typeface="Calibri Light" panose="020F0302020204030204" pitchFamily="34" charset="0"/>
            </a:endParaRPr>
          </a:p>
          <a:p>
            <a:pPr algn="just"/>
            <a:endParaRPr lang="en-US" sz="2000" dirty="0">
              <a:latin typeface="Calibri Light" panose="020F0302020204030204" pitchFamily="34" charset="0"/>
            </a:endParaRPr>
          </a:p>
          <a:p>
            <a:pPr algn="just"/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Key Issues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5" y="573349"/>
            <a:ext cx="8867553" cy="3743462"/>
          </a:xfrm>
        </p:spPr>
        <p:txBody>
          <a:bodyPr>
            <a:noAutofit/>
          </a:bodyPr>
          <a:lstStyle/>
          <a:p>
            <a:pPr algn="just"/>
            <a:r>
              <a:rPr lang="en-US" sz="1500" dirty="0">
                <a:latin typeface="Calibri Light" panose="020F0302020204030204" pitchFamily="34" charset="0"/>
              </a:rPr>
              <a:t>Assistance to IDPs in Al </a:t>
            </a:r>
            <a:r>
              <a:rPr lang="en-US" sz="1500" dirty="0" err="1">
                <a:latin typeface="Calibri Light" panose="020F0302020204030204" pitchFamily="34" charset="0"/>
              </a:rPr>
              <a:t>Kasnazan</a:t>
            </a:r>
            <a:r>
              <a:rPr lang="en-US" sz="1500" dirty="0">
                <a:latin typeface="Calibri Light" panose="020F0302020204030204" pitchFamily="34" charset="0"/>
              </a:rPr>
              <a:t> Camp </a:t>
            </a:r>
            <a:r>
              <a:rPr lang="en-US" sz="1500" dirty="0" smtClean="0">
                <a:latin typeface="Calibri Light" panose="020F0302020204030204" pitchFamily="34" charset="0"/>
              </a:rPr>
              <a:t>(NFIs </a:t>
            </a:r>
            <a:r>
              <a:rPr lang="en-US" sz="1500" dirty="0">
                <a:latin typeface="Calibri Light" panose="020F0302020204030204" pitchFamily="34" charset="0"/>
              </a:rPr>
              <a:t>&amp; tent replacement</a:t>
            </a:r>
            <a:r>
              <a:rPr lang="en-US" sz="1500" dirty="0" smtClean="0">
                <a:latin typeface="Calibri Light" panose="020F0302020204030204" pitchFamily="34" charset="0"/>
              </a:rPr>
              <a:t>)</a:t>
            </a:r>
          </a:p>
          <a:p>
            <a:pPr algn="just"/>
            <a:endParaRPr lang="en-US" sz="1500" dirty="0" smtClean="0">
              <a:latin typeface="Calibri Light" panose="020F0302020204030204" pitchFamily="34" charset="0"/>
            </a:endParaRPr>
          </a:p>
          <a:p>
            <a:pPr lvl="1" algn="just"/>
            <a:r>
              <a:rPr lang="en-US" sz="1500" dirty="0" smtClean="0">
                <a:latin typeface="Calibri Light" panose="020F0302020204030204" pitchFamily="34" charset="0"/>
              </a:rPr>
              <a:t>The </a:t>
            </a:r>
            <a:r>
              <a:rPr lang="en-US" sz="1500" dirty="0">
                <a:latin typeface="Calibri Light" panose="020F0302020204030204" pitchFamily="34" charset="0"/>
              </a:rPr>
              <a:t>camp currently hosts 525 </a:t>
            </a:r>
            <a:r>
              <a:rPr lang="en-US" sz="1500" dirty="0" smtClean="0">
                <a:latin typeface="Calibri Light" panose="020F0302020204030204" pitchFamily="34" charset="0"/>
              </a:rPr>
              <a:t>families, mainly </a:t>
            </a:r>
            <a:r>
              <a:rPr lang="en-US" sz="1500" dirty="0">
                <a:latin typeface="Calibri Light" panose="020F0302020204030204" pitchFamily="34" charset="0"/>
              </a:rPr>
              <a:t>from Salah </a:t>
            </a:r>
            <a:r>
              <a:rPr lang="en-US" sz="1500" dirty="0" smtClean="0">
                <a:latin typeface="Calibri Light" panose="020F0302020204030204" pitchFamily="34" charset="0"/>
              </a:rPr>
              <a:t>al-Din </a:t>
            </a:r>
            <a:r>
              <a:rPr lang="en-US" sz="1500" dirty="0">
                <a:latin typeface="Calibri Light" panose="020F0302020204030204" pitchFamily="34" charset="0"/>
              </a:rPr>
              <a:t>and </a:t>
            </a:r>
            <a:r>
              <a:rPr lang="en-US" sz="1500" dirty="0" smtClean="0">
                <a:latin typeface="Calibri Light" panose="020F0302020204030204" pitchFamily="34" charset="0"/>
              </a:rPr>
              <a:t>Al </a:t>
            </a:r>
            <a:r>
              <a:rPr lang="en-US" sz="1500" dirty="0" err="1" smtClean="0">
                <a:latin typeface="Calibri Light" panose="020F0302020204030204" pitchFamily="34" charset="0"/>
              </a:rPr>
              <a:t>Kaim</a:t>
            </a:r>
            <a:r>
              <a:rPr lang="en-US" sz="1500" dirty="0" smtClean="0">
                <a:latin typeface="Calibri Light" panose="020F0302020204030204" pitchFamily="34" charset="0"/>
              </a:rPr>
              <a:t> (western Anbar).</a:t>
            </a:r>
            <a:endParaRPr lang="en-US" sz="1500" dirty="0">
              <a:latin typeface="Calibri Light" panose="020F0302020204030204" pitchFamily="34" charset="0"/>
            </a:endParaRPr>
          </a:p>
          <a:p>
            <a:pPr lvl="1" algn="just"/>
            <a:r>
              <a:rPr lang="en-US" sz="1500" dirty="0" smtClean="0">
                <a:latin typeface="Calibri Light" panose="020F0302020204030204" pitchFamily="34" charset="0"/>
              </a:rPr>
              <a:t>Families continue </a:t>
            </a:r>
            <a:r>
              <a:rPr lang="en-US" sz="1500" dirty="0">
                <a:latin typeface="Calibri Light" panose="020F0302020204030204" pitchFamily="34" charset="0"/>
              </a:rPr>
              <a:t>to arrive as the situation remains critical in areas under ISIL control. </a:t>
            </a:r>
            <a:endParaRPr lang="en-US" sz="1500" dirty="0" smtClean="0">
              <a:latin typeface="Calibri Light" panose="020F0302020204030204" pitchFamily="34" charset="0"/>
            </a:endParaRPr>
          </a:p>
          <a:p>
            <a:pPr lvl="1" algn="just"/>
            <a:r>
              <a:rPr lang="en-US" sz="1500" dirty="0" smtClean="0">
                <a:latin typeface="Calibri Light" panose="020F0302020204030204" pitchFamily="34" charset="0"/>
              </a:rPr>
              <a:t>In </a:t>
            </a:r>
            <a:r>
              <a:rPr lang="en-US" sz="1500" dirty="0">
                <a:latin typeface="Calibri Light" panose="020F0302020204030204" pitchFamily="34" charset="0"/>
              </a:rPr>
              <a:t>February more than 50 new families arrived from Al </a:t>
            </a:r>
            <a:r>
              <a:rPr lang="en-US" sz="1500" dirty="0" err="1">
                <a:latin typeface="Calibri Light" panose="020F0302020204030204" pitchFamily="34" charset="0"/>
              </a:rPr>
              <a:t>Kaim</a:t>
            </a:r>
            <a:r>
              <a:rPr lang="en-US" sz="1500" dirty="0">
                <a:latin typeface="Calibri Light" panose="020F0302020204030204" pitchFamily="34" charset="0"/>
              </a:rPr>
              <a:t>, while 70 more are expected to arrive soon according to Baghdad Operations </a:t>
            </a:r>
            <a:r>
              <a:rPr lang="en-US" sz="1500" dirty="0" smtClean="0">
                <a:latin typeface="Calibri Light" panose="020F0302020204030204" pitchFamily="34" charset="0"/>
              </a:rPr>
              <a:t>Command.</a:t>
            </a:r>
          </a:p>
          <a:p>
            <a:pPr lvl="1" algn="just"/>
            <a:r>
              <a:rPr lang="en-US" sz="1500" dirty="0" smtClean="0">
                <a:latin typeface="Calibri Light" panose="020F0302020204030204" pitchFamily="34" charset="0"/>
              </a:rPr>
              <a:t>Need to replace old/damaged tents. Currently </a:t>
            </a:r>
            <a:r>
              <a:rPr lang="en-US" sz="1500" dirty="0">
                <a:latin typeface="Calibri Light" panose="020F0302020204030204" pitchFamily="34" charset="0"/>
              </a:rPr>
              <a:t>there are 600 plots (including tents and caravans</a:t>
            </a:r>
            <a:r>
              <a:rPr lang="en-US" sz="1500" dirty="0" smtClean="0">
                <a:latin typeface="Calibri Light" panose="020F0302020204030204" pitchFamily="34" charset="0"/>
              </a:rPr>
              <a:t>), </a:t>
            </a:r>
            <a:r>
              <a:rPr lang="en-US" sz="1500" dirty="0" err="1">
                <a:latin typeface="Calibri Light" panose="020F0302020204030204" pitchFamily="34" charset="0"/>
              </a:rPr>
              <a:t>MoMD</a:t>
            </a:r>
            <a:r>
              <a:rPr lang="en-US" sz="1500" dirty="0">
                <a:latin typeface="Calibri Light" panose="020F0302020204030204" pitchFamily="34" charset="0"/>
              </a:rPr>
              <a:t> provides additional tents on request especially for new arrivals from Al </a:t>
            </a:r>
            <a:r>
              <a:rPr lang="en-US" sz="1500" dirty="0" err="1">
                <a:latin typeface="Calibri Light" panose="020F0302020204030204" pitchFamily="34" charset="0"/>
              </a:rPr>
              <a:t>Kaim</a:t>
            </a:r>
            <a:r>
              <a:rPr lang="en-US" sz="1500" dirty="0">
                <a:latin typeface="Calibri Light" panose="020F0302020204030204" pitchFamily="34" charset="0"/>
              </a:rPr>
              <a:t> however </a:t>
            </a:r>
            <a:r>
              <a:rPr lang="en-US" sz="1500" dirty="0" err="1">
                <a:latin typeface="Calibri Light" panose="020F0302020204030204" pitchFamily="34" charset="0"/>
              </a:rPr>
              <a:t>MoMD</a:t>
            </a:r>
            <a:r>
              <a:rPr lang="en-US" sz="1500" dirty="0">
                <a:latin typeface="Calibri Light" panose="020F0302020204030204" pitchFamily="34" charset="0"/>
              </a:rPr>
              <a:t> does not always cover </a:t>
            </a:r>
            <a:r>
              <a:rPr lang="en-US" sz="1500" dirty="0" smtClean="0">
                <a:latin typeface="Calibri Light" panose="020F0302020204030204" pitchFamily="34" charset="0"/>
              </a:rPr>
              <a:t>tents </a:t>
            </a:r>
            <a:r>
              <a:rPr lang="en-US" sz="1500" dirty="0">
                <a:latin typeface="Calibri Light" panose="020F0302020204030204" pitchFamily="34" charset="0"/>
              </a:rPr>
              <a:t>replacements</a:t>
            </a:r>
            <a:r>
              <a:rPr lang="en-US" sz="1500" dirty="0" smtClean="0">
                <a:latin typeface="Calibri Light" panose="020F0302020204030204" pitchFamily="34" charset="0"/>
              </a:rPr>
              <a:t>.</a:t>
            </a:r>
          </a:p>
          <a:p>
            <a:pPr lvl="1" algn="just"/>
            <a:r>
              <a:rPr lang="en-US" sz="1500" dirty="0">
                <a:latin typeface="Calibri Light" panose="020F0302020204030204" pitchFamily="34" charset="0"/>
              </a:rPr>
              <a:t>NFIs/CRIs are distributed by UNHCR. Many of the families have more than 6 people and would require extra NFI items (for example blankets and sheets) to cover their needs</a:t>
            </a:r>
            <a:endParaRPr lang="en-US" sz="1500" dirty="0" smtClean="0">
              <a:latin typeface="Calibri Light" panose="020F0302020204030204" pitchFamily="34" charset="0"/>
            </a:endParaRPr>
          </a:p>
          <a:p>
            <a:pPr lvl="1" algn="just"/>
            <a:r>
              <a:rPr lang="en-US" sz="1500" dirty="0" smtClean="0">
                <a:latin typeface="Calibri Light" panose="020F0302020204030204" pitchFamily="34" charset="0"/>
              </a:rPr>
              <a:t>Humanitarian </a:t>
            </a:r>
            <a:r>
              <a:rPr lang="en-US" sz="1500" dirty="0">
                <a:latin typeface="Calibri Light" panose="020F0302020204030204" pitchFamily="34" charset="0"/>
              </a:rPr>
              <a:t>partners need to sustain the assistance to Al </a:t>
            </a:r>
            <a:r>
              <a:rPr lang="en-US" sz="1500" dirty="0" err="1">
                <a:latin typeface="Calibri Light" panose="020F0302020204030204" pitchFamily="34" charset="0"/>
              </a:rPr>
              <a:t>Kasnazan</a:t>
            </a:r>
            <a:r>
              <a:rPr lang="en-US" sz="1500" dirty="0">
                <a:latin typeface="Calibri Light" panose="020F0302020204030204" pitchFamily="34" charset="0"/>
              </a:rPr>
              <a:t> Camp as Salah </a:t>
            </a:r>
            <a:r>
              <a:rPr lang="en-US" sz="1500" dirty="0" smtClean="0">
                <a:latin typeface="Calibri Light" panose="020F0302020204030204" pitchFamily="34" charset="0"/>
              </a:rPr>
              <a:t>al-Din </a:t>
            </a:r>
            <a:r>
              <a:rPr lang="en-US" sz="1500" dirty="0">
                <a:latin typeface="Calibri Light" panose="020F0302020204030204" pitchFamily="34" charset="0"/>
              </a:rPr>
              <a:t>IDPs are yet to return and Al </a:t>
            </a:r>
            <a:r>
              <a:rPr lang="en-US" sz="1500" dirty="0" err="1">
                <a:latin typeface="Calibri Light" panose="020F0302020204030204" pitchFamily="34" charset="0"/>
              </a:rPr>
              <a:t>Kaim</a:t>
            </a:r>
            <a:r>
              <a:rPr lang="en-US" sz="1500" dirty="0">
                <a:latin typeface="Calibri Light" panose="020F0302020204030204" pitchFamily="34" charset="0"/>
              </a:rPr>
              <a:t> IDPs could grow in number as operations to retake their areas could escalate in coming </a:t>
            </a:r>
            <a:r>
              <a:rPr lang="en-US" sz="1500" dirty="0" smtClean="0">
                <a:latin typeface="Calibri Light" panose="020F0302020204030204" pitchFamily="34" charset="0"/>
              </a:rPr>
              <a:t>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Key Issues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73" y="654205"/>
            <a:ext cx="8229600" cy="3940418"/>
          </a:xfrm>
        </p:spPr>
        <p:txBody>
          <a:bodyPr/>
          <a:lstStyle/>
          <a:p>
            <a:r>
              <a:rPr lang="en-US" sz="2000" dirty="0">
                <a:latin typeface="Calibri Light" panose="020F0302020204030204" pitchFamily="34" charset="0"/>
              </a:rPr>
              <a:t>Update on tent replacement </a:t>
            </a:r>
            <a:r>
              <a:rPr lang="en-US" sz="2000" dirty="0" smtClean="0">
                <a:latin typeface="Calibri Light" panose="020F0302020204030204" pitchFamily="34" charset="0"/>
              </a:rPr>
              <a:t>(Anbar, </a:t>
            </a:r>
            <a:r>
              <a:rPr lang="en-US" sz="2000" dirty="0">
                <a:latin typeface="Calibri Light" panose="020F0302020204030204" pitchFamily="34" charset="0"/>
              </a:rPr>
              <a:t>Baghdad)</a:t>
            </a:r>
          </a:p>
          <a:p>
            <a:pPr marL="0" indent="0">
              <a:buNone/>
            </a:pPr>
            <a:endParaRPr lang="en-US" sz="2000" dirty="0">
              <a:latin typeface="Calibri Light" panose="020F0302020204030204" pitchFamily="34" charset="0"/>
            </a:endParaRPr>
          </a:p>
          <a:p>
            <a:pPr marL="400050" lvl="2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  <a:p>
            <a:pPr marL="400050" lvl="2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46729"/>
              </p:ext>
            </p:extLst>
          </p:nvPr>
        </p:nvGraphicFramePr>
        <p:xfrm>
          <a:off x="323850" y="1152921"/>
          <a:ext cx="8477250" cy="2988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375"/>
                <a:gridCol w="676275"/>
                <a:gridCol w="3514725"/>
                <a:gridCol w="819150"/>
                <a:gridCol w="1295400"/>
                <a:gridCol w="1838325"/>
              </a:tblGrid>
              <a:tr h="447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No.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 Light" panose="020F0302020204030204" pitchFamily="34" charset="0"/>
                        </a:rPr>
                        <a:t>Partners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Distributions Locations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No Tents Replaced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Total Need-Anbar Governorate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Anbar -Outstanding Tent Replacement Need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</a:tr>
              <a:tr h="379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MODM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AAF, HTC, Khalidiya;Beiz Biz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3000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23,000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20,000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</a:tr>
              <a:tr h="137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Beiz Biz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19,500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</a:tr>
              <a:tr h="379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NRC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AAF, HTC, Khalidiya;Beiz Biz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318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19,182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</a:tr>
              <a:tr h="474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CRS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 Light" panose="020F0302020204030204" pitchFamily="34" charset="0"/>
                        </a:rPr>
                        <a:t>AAF </a:t>
                      </a:r>
                      <a:r>
                        <a:rPr lang="en-US" sz="1200" u="none" strike="noStrike" dirty="0" smtClean="0"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  <a:latin typeface="Calibri Light" panose="020F0302020204030204" pitchFamily="34" charset="0"/>
                        </a:rPr>
                        <a:t>60 T-shelter </a:t>
                      </a:r>
                      <a:r>
                        <a:rPr lang="en-US" sz="1200" u="none" strike="noStrike" dirty="0" smtClean="0">
                          <a:effectLst/>
                          <a:latin typeface="Calibri Light" panose="020F0302020204030204" pitchFamily="34" charset="0"/>
                        </a:rPr>
                        <a:t>Al-</a:t>
                      </a:r>
                      <a:r>
                        <a:rPr lang="en-US" sz="1200" u="none" strike="noStrike" dirty="0" err="1" smtClean="0">
                          <a:effectLst/>
                          <a:latin typeface="Calibri Light" panose="020F0302020204030204" pitchFamily="34" charset="0"/>
                        </a:rPr>
                        <a:t>Tahadi</a:t>
                      </a:r>
                      <a:r>
                        <a:rPr lang="en-US" sz="1200" u="none" strike="noStrike" dirty="0" smtClean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Calibri Light" panose="020F0302020204030204" pitchFamily="34" charset="0"/>
                        </a:rPr>
                        <a:t>Camp</a:t>
                      </a:r>
                      <a:r>
                        <a:rPr lang="en-US" sz="1200" u="none" strike="noStrike" dirty="0" smtClean="0">
                          <a:effectLst/>
                          <a:latin typeface="Calibri Light" panose="020F0302020204030204" pitchFamily="34" charset="0"/>
                        </a:rPr>
                        <a:t>; 100 </a:t>
                      </a:r>
                      <a:r>
                        <a:rPr lang="en-US" sz="1200" u="none" strike="noStrike" dirty="0">
                          <a:effectLst/>
                          <a:latin typeface="Calibri Light" panose="020F0302020204030204" pitchFamily="34" charset="0"/>
                        </a:rPr>
                        <a:t>T-shelter in </a:t>
                      </a:r>
                      <a:r>
                        <a:rPr lang="en-US" sz="1200" u="none" strike="noStrike" dirty="0" smtClean="0">
                          <a:effectLst/>
                          <a:latin typeface="Calibri Light" panose="020F0302020204030204" pitchFamily="34" charset="0"/>
                        </a:rPr>
                        <a:t>Al-</a:t>
                      </a:r>
                      <a:r>
                        <a:rPr lang="en-US" sz="1200" u="none" strike="noStrike" dirty="0" err="1" smtClean="0">
                          <a:effectLst/>
                          <a:latin typeface="Calibri Light" panose="020F0302020204030204" pitchFamily="34" charset="0"/>
                        </a:rPr>
                        <a:t>Bashaer</a:t>
                      </a:r>
                      <a:r>
                        <a:rPr lang="en-US" sz="1200" u="none" strike="noStrike" dirty="0" smtClean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Calibri Light" panose="020F0302020204030204" pitchFamily="34" charset="0"/>
                        </a:rPr>
                        <a:t>Camp; 70 T-Shelter in Zawbaa </a:t>
                      </a:r>
                      <a:r>
                        <a:rPr lang="en-US" sz="1200" u="none" strike="noStrike" dirty="0" smtClean="0">
                          <a:effectLst/>
                          <a:latin typeface="Calibri Light" panose="020F0302020204030204" pitchFamily="34" charset="0"/>
                        </a:rPr>
                        <a:t>Camp)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230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18,952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</a:tr>
              <a:tr h="137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Beiz Biz; AAF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394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18,558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</a:tr>
              <a:tr h="137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AAF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111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18,449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</a:tr>
              <a:tr h="137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HTC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139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18,309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</a:tr>
              <a:tr h="137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MODM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Al Kahlidiya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18,220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</a:tr>
              <a:tr h="137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MODM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Kilo 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151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18,069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727" marR="4727" marT="4727" marB="0"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Key Issues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6897"/>
            <a:ext cx="8229600" cy="2465402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>
                <a:latin typeface="Calibri Light" panose="020F0302020204030204" pitchFamily="34" charset="0"/>
              </a:rPr>
              <a:t>Baghdad</a:t>
            </a:r>
          </a:p>
          <a:p>
            <a:pPr lvl="1"/>
            <a:r>
              <a:rPr lang="en-US" sz="1600" dirty="0" smtClean="0">
                <a:latin typeface="Calibri Light" panose="020F0302020204030204" pitchFamily="34" charset="0"/>
              </a:rPr>
              <a:t>Kirkuk</a:t>
            </a:r>
          </a:p>
          <a:p>
            <a:pPr lvl="1"/>
            <a:r>
              <a:rPr lang="en-US" sz="1600" dirty="0" smtClean="0">
                <a:latin typeface="Calibri Light" panose="020F0302020204030204" pitchFamily="34" charset="0"/>
              </a:rPr>
              <a:t>Anbar </a:t>
            </a:r>
          </a:p>
          <a:p>
            <a:pPr lvl="1"/>
            <a:r>
              <a:rPr lang="en-US" sz="1600" dirty="0" smtClean="0">
                <a:latin typeface="Calibri Light" panose="020F0302020204030204" pitchFamily="34" charset="0"/>
              </a:rPr>
              <a:t>Basrah</a:t>
            </a:r>
          </a:p>
          <a:p>
            <a:pPr lvl="1"/>
            <a:r>
              <a:rPr lang="en-US" sz="1600" dirty="0" smtClean="0">
                <a:latin typeface="Calibri Light" panose="020F0302020204030204" pitchFamily="34" charset="0"/>
              </a:rPr>
              <a:t>Salah al-Din 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Governorate Updates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4" y="744278"/>
            <a:ext cx="8623004" cy="356190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NFI Technical </a:t>
            </a:r>
            <a:r>
              <a:rPr lang="en-US" sz="1600" dirty="0" smtClean="0">
                <a:latin typeface="Calibri Light" panose="020F0302020204030204" pitchFamily="34" charset="0"/>
              </a:rPr>
              <a:t>Guidance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lvl="1"/>
            <a:r>
              <a:rPr lang="en-US" sz="1600" dirty="0" smtClean="0">
                <a:latin typeface="Calibri Light" panose="020F0302020204030204" pitchFamily="34" charset="0"/>
              </a:rPr>
              <a:t>Vs </a:t>
            </a:r>
            <a:r>
              <a:rPr lang="en-US" sz="1600" dirty="0">
                <a:latin typeface="Calibri Light" panose="020F0302020204030204" pitchFamily="34" charset="0"/>
              </a:rPr>
              <a:t>11 </a:t>
            </a:r>
            <a:r>
              <a:rPr lang="en-US" sz="1600" dirty="0" smtClean="0">
                <a:latin typeface="Calibri Light" panose="020F0302020204030204" pitchFamily="34" charset="0"/>
              </a:rPr>
              <a:t>can be found </a:t>
            </a:r>
            <a:r>
              <a:rPr lang="en-US" sz="1600" dirty="0">
                <a:latin typeface="Calibri Light" panose="020F0302020204030204" pitchFamily="34" charset="0"/>
              </a:rPr>
              <a:t>on the Iraq Shelter Cluster website on this link: </a:t>
            </a:r>
            <a:r>
              <a:rPr lang="en-US" sz="1600" dirty="0">
                <a:latin typeface="Calibri Light" panose="020F0302020204030204" pitchFamily="34" charset="0"/>
                <a:hlinkClick r:id="rId2"/>
              </a:rPr>
              <a:t>https://</a:t>
            </a:r>
            <a:r>
              <a:rPr lang="en-US" sz="1600" dirty="0" smtClean="0">
                <a:latin typeface="Calibri Light" panose="020F0302020204030204" pitchFamily="34" charset="0"/>
                <a:hlinkClick r:id="rId2"/>
              </a:rPr>
              <a:t>www.sheltercluster.org/iraq/documents/20170215-nfi-technical-guidance-v11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Partners are </a:t>
            </a:r>
            <a:r>
              <a:rPr lang="en-US" sz="1600" dirty="0" smtClean="0">
                <a:latin typeface="Calibri Light" panose="020F0302020204030204" pitchFamily="34" charset="0"/>
              </a:rPr>
              <a:t>strongly </a:t>
            </a:r>
            <a:r>
              <a:rPr lang="en-US" sz="1600" dirty="0">
                <a:latin typeface="Calibri Light" panose="020F0302020204030204" pitchFamily="34" charset="0"/>
              </a:rPr>
              <a:t>recommended </a:t>
            </a:r>
            <a:r>
              <a:rPr lang="en-US" sz="1600" dirty="0" smtClean="0">
                <a:latin typeface="Calibri Light" panose="020F0302020204030204" pitchFamily="34" charset="0"/>
              </a:rPr>
              <a:t>to distribute only BNFIs kits in Camps. </a:t>
            </a:r>
          </a:p>
          <a:p>
            <a:pPr marL="457200" lvl="1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 Light" panose="020F0302020204030204" pitchFamily="34" charset="0"/>
              </a:rPr>
              <a:t>Preparations </a:t>
            </a:r>
            <a:r>
              <a:rPr lang="en-US" sz="1600" dirty="0">
                <a:latin typeface="Calibri Light" panose="020F0302020204030204" pitchFamily="34" charset="0"/>
              </a:rPr>
              <a:t>for the </a:t>
            </a:r>
            <a:r>
              <a:rPr lang="en-US" sz="1600" dirty="0" smtClean="0">
                <a:latin typeface="Calibri Light" panose="020F0302020204030204" pitchFamily="34" charset="0"/>
              </a:rPr>
              <a:t>summer</a:t>
            </a:r>
          </a:p>
          <a:p>
            <a:pPr lvl="1"/>
            <a:r>
              <a:rPr lang="en-GB" sz="1600" dirty="0">
                <a:latin typeface="Calibri Light" panose="020F0302020204030204" pitchFamily="34" charset="0"/>
              </a:rPr>
              <a:t>The Cluster is preparing for the summer response. The Technical Guidance on Climatisation and Seasonal Support was shared with partners, for consideration in their Mosul and non-Mosul planning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endParaRPr lang="en-US" sz="1600" dirty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AOB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78926"/>
            <a:ext cx="8198528" cy="629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Salah al-Din </a:t>
            </a:r>
            <a:r>
              <a:rPr lang="en-GB" sz="16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: 170  Transitional Shelters (2  bedrooms each) built by IOM for Returnees in Alam in Tikrit district.</a:t>
            </a:r>
            <a:r>
              <a:rPr lang="en-GB" sz="2000" b="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GB" sz="2000" b="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9" y="946303"/>
            <a:ext cx="4041057" cy="24743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74" y="1300963"/>
            <a:ext cx="4360487" cy="28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16912</TotalTime>
  <Words>677</Words>
  <Application>Microsoft Office PowerPoint</Application>
  <PresentationFormat>On-screen Show (16:9)</PresentationFormat>
  <Paragraphs>140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Shelter Cluster Red Theme</vt:lpstr>
      <vt:lpstr>1_Shelter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1598</cp:revision>
  <cp:lastPrinted>2014-10-29T09:34:43Z</cp:lastPrinted>
  <dcterms:created xsi:type="dcterms:W3CDTF">2014-10-08T08:24:30Z</dcterms:created>
  <dcterms:modified xsi:type="dcterms:W3CDTF">2017-03-15T10:25:31Z</dcterms:modified>
</cp:coreProperties>
</file>