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23"/>
  </p:notesMasterIdLst>
  <p:sldIdLst>
    <p:sldId id="265" r:id="rId6"/>
    <p:sldId id="589" r:id="rId7"/>
    <p:sldId id="574" r:id="rId8"/>
    <p:sldId id="575" r:id="rId9"/>
    <p:sldId id="583" r:id="rId10"/>
    <p:sldId id="576" r:id="rId11"/>
    <p:sldId id="577" r:id="rId12"/>
    <p:sldId id="585" r:id="rId13"/>
    <p:sldId id="578" r:id="rId14"/>
    <p:sldId id="579" r:id="rId15"/>
    <p:sldId id="586" r:id="rId16"/>
    <p:sldId id="580" r:id="rId17"/>
    <p:sldId id="581" r:id="rId18"/>
    <p:sldId id="582" r:id="rId19"/>
    <p:sldId id="588" r:id="rId20"/>
    <p:sldId id="587" r:id="rId21"/>
    <p:sldId id="491" r:id="rId22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2358" autoAdjust="0"/>
  </p:normalViewPr>
  <p:slideViewPr>
    <p:cSldViewPr snapToGrid="0" snapToObjects="1">
      <p:cViewPr varScale="1">
        <p:scale>
          <a:sx n="122" d="100"/>
          <a:sy n="122" d="100"/>
        </p:scale>
        <p:origin x="456" y="9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51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ochairaq.egnyte.com/dl/4yY8p4lP76" TargetMode="External"/><Relationship Id="rId3" Type="http://schemas.openxmlformats.org/officeDocument/2006/relationships/hyperlink" Target="https://www.humanitarianresponse.info/en/operations/iraq/document/iraq-rna-user-guide-ro-kobo-installation" TargetMode="External"/><Relationship Id="rId7" Type="http://schemas.openxmlformats.org/officeDocument/2006/relationships/hyperlink" Target="https://www.humanitarianresponse.info/en/operations/iraq/document/iraq-assessment-working-group-tors-endorsed-0" TargetMode="External"/><Relationship Id="rId2" Type="http://schemas.openxmlformats.org/officeDocument/2006/relationships/hyperlink" Target="https://join.skype.com/oWjc9wDMNJL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humanitarianresponse.info/en/operations/iraq/document/iraq-rna-methodology-and-procedures-enumeratorsen" TargetMode="External"/><Relationship Id="rId11" Type="http://schemas.openxmlformats.org/officeDocument/2006/relationships/image" Target="../media/image11.png"/><Relationship Id="rId5" Type="http://schemas.openxmlformats.org/officeDocument/2006/relationships/hyperlink" Target="https://www.humanitarianresponse.info/en/operations/iraq/document/iraq-rapid-needs-assessmentrna-brief" TargetMode="External"/><Relationship Id="rId10" Type="http://schemas.openxmlformats.org/officeDocument/2006/relationships/hyperlink" Target="https://www.google.com/maps/d/viewer?mid=1dJ5F6opz_uynn4x-yjTtUs_vXbQ&amp;ll=36.379900628947475,43.20292523184867&amp;z=15" TargetMode="External"/><Relationship Id="rId4" Type="http://schemas.openxmlformats.org/officeDocument/2006/relationships/hyperlink" Target="https://www.humanitarianresponse.info/en/operations/iraq/document/iraq-rna-questionnaireen" TargetMode="External"/><Relationship Id="rId9" Type="http://schemas.openxmlformats.org/officeDocument/2006/relationships/hyperlink" Target="https://www.dropbox.com/sh/tcbm1omp81gmg5y/AADQagVsdhoaXASQe9hwtRMra?dl=0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mailto:im2.iraq@sheltercluster.org" TargetMode="External"/><Relationship Id="rId7" Type="http://schemas.openxmlformats.org/officeDocument/2006/relationships/hyperlink" Target="mailto:coord3.iraq@sheltercluster.org" TargetMode="External"/><Relationship Id="rId12" Type="http://schemas.openxmlformats.org/officeDocument/2006/relationships/image" Target="../media/image20.jpeg"/><Relationship Id="rId2" Type="http://schemas.openxmlformats.org/officeDocument/2006/relationships/hyperlink" Target="mailto:coord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roving.iraq@sheltercluster.org" TargetMode="External"/><Relationship Id="rId11" Type="http://schemas.openxmlformats.org/officeDocument/2006/relationships/image" Target="../media/image19.png"/><Relationship Id="rId5" Type="http://schemas.openxmlformats.org/officeDocument/2006/relationships/hyperlink" Target="mailto:coord2.iraq@sheltercluster.org" TargetMode="External"/><Relationship Id="rId10" Type="http://schemas.openxmlformats.org/officeDocument/2006/relationships/image" Target="../media/image18.png"/><Relationship Id="rId4" Type="http://schemas.openxmlformats.org/officeDocument/2006/relationships/hyperlink" Target="mailto:coord4.iraq@sheltercluster.org" TargetMode="External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sheltercluster.org/response/iraq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Dahuk 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Shelter &amp; NFI Cluster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Introductions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Zone north </a:t>
            </a:r>
            <a:r>
              <a:rPr lang="en-US" sz="1000" dirty="0" smtClean="0"/>
              <a:t>camps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000" dirty="0" smtClean="0"/>
              <a:t>Arrivals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Gaps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Existing camps update and issues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Newly retaken areas and out of camp response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Responses and assessments since last meeting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Up coming responses by partners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Coordinating assessment and response in advance with the cluster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IHPF Q&amp;A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Launch of RNA in Mosul by OCHA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Discuss on issues partners want to resolve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Key updates by partners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General notifications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Security updates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New projects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/>
              <a:t>Updates from national level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/>
              <a:t>NFI kits lists</a:t>
            </a:r>
            <a:endParaRPr lang="en-GB" sz="1000" dirty="0"/>
          </a:p>
          <a:p>
            <a:pPr marL="685800" lvl="1" indent="-228600">
              <a:buFont typeface="+mj-lt"/>
              <a:buAutoNum type="arabicPeriod"/>
            </a:pPr>
            <a:r>
              <a:rPr lang="en-US" sz="1000" dirty="0" err="1" smtClean="0"/>
              <a:t>Climatisation</a:t>
            </a:r>
            <a:r>
              <a:rPr lang="en-US" sz="1000" dirty="0" smtClean="0"/>
              <a:t> </a:t>
            </a:r>
            <a:r>
              <a:rPr lang="en-US" sz="1000" dirty="0"/>
              <a:t>guidelines</a:t>
            </a:r>
            <a:endParaRPr lang="en-GB" sz="1000" dirty="0"/>
          </a:p>
          <a:p>
            <a:pPr marL="228600" lvl="0" indent="-228600">
              <a:buFont typeface="+mj-lt"/>
              <a:buAutoNum type="arabicPeriod"/>
            </a:pPr>
            <a:r>
              <a:rPr lang="en-US" sz="1000" dirty="0" smtClean="0"/>
              <a:t>AOB</a:t>
            </a:r>
            <a:endParaRPr lang="en-GB" sz="10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Tuesday, 11</a:t>
            </a:r>
            <a:r>
              <a:rPr lang="en-US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April 2017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Launch of Rapid Needs Assessment in Mosul by OCHA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you interested in participating or accessing data?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6" y="1223434"/>
            <a:ext cx="7446080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Useful links: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Skype group - </a:t>
            </a:r>
            <a:r>
              <a:rPr lang="en-GB" sz="1100" u="sng" dirty="0" smtClean="0">
                <a:hlinkClick r:id="rId2"/>
              </a:rPr>
              <a:t>https</a:t>
            </a:r>
            <a:r>
              <a:rPr lang="en-GB" sz="1100" u="sng" dirty="0">
                <a:hlinkClick r:id="rId2"/>
              </a:rPr>
              <a:t>://</a:t>
            </a:r>
            <a:r>
              <a:rPr lang="en-GB" sz="1100" u="sng" dirty="0" smtClean="0">
                <a:hlinkClick r:id="rId2"/>
              </a:rPr>
              <a:t>join.skype.com/oWjc9wDMNJLc</a:t>
            </a:r>
            <a:endParaRPr lang="en-GB" sz="1100" u="sng" dirty="0" smtClean="0"/>
          </a:p>
          <a:p>
            <a:endParaRPr lang="en-US" sz="1100" u="sng" dirty="0"/>
          </a:p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Details of tool</a:t>
            </a:r>
          </a:p>
          <a:p>
            <a:r>
              <a:rPr lang="en-GB" sz="1100" u="sng" dirty="0" smtClean="0">
                <a:hlinkClick r:id="rId3"/>
              </a:rPr>
              <a:t>Iraq</a:t>
            </a:r>
            <a:r>
              <a:rPr lang="en-GB" sz="1100" u="sng" dirty="0">
                <a:hlinkClick r:id="rId3"/>
              </a:rPr>
              <a:t>: RNA User Guide for KOBO Installation(EN)</a:t>
            </a:r>
            <a:r>
              <a:rPr lang="en-GB" sz="1100" dirty="0"/>
              <a:t> – in English </a:t>
            </a:r>
            <a:br>
              <a:rPr lang="en-GB" sz="1100" dirty="0"/>
            </a:br>
            <a:r>
              <a:rPr lang="en-GB" sz="1100" u="sng" dirty="0" smtClean="0">
                <a:hlinkClick r:id="rId4"/>
              </a:rPr>
              <a:t>Iraq</a:t>
            </a:r>
            <a:r>
              <a:rPr lang="en-GB" sz="1100" u="sng" dirty="0">
                <a:hlinkClick r:id="rId4"/>
              </a:rPr>
              <a:t>: RNA (Rapid Needs Assessments) Questionnaire</a:t>
            </a:r>
            <a:r>
              <a:rPr lang="en-GB" sz="1100" dirty="0"/>
              <a:t> - in English and Arabic </a:t>
            </a:r>
            <a:br>
              <a:rPr lang="en-GB" sz="1100" dirty="0"/>
            </a:br>
            <a:r>
              <a:rPr lang="en-GB" sz="1100" u="sng" dirty="0" smtClean="0">
                <a:hlinkClick r:id="rId5"/>
              </a:rPr>
              <a:t>Iraq </a:t>
            </a:r>
            <a:r>
              <a:rPr lang="en-GB" sz="1100" u="sng" dirty="0">
                <a:hlinkClick r:id="rId5"/>
              </a:rPr>
              <a:t>Inter-agency Rapid Needs Assessment (RNA) Tool - The Approach In Brief</a:t>
            </a:r>
            <a:r>
              <a:rPr lang="en-GB" sz="1100" dirty="0"/>
              <a:t> – in English </a:t>
            </a:r>
            <a:br>
              <a:rPr lang="en-GB" sz="1100" dirty="0"/>
            </a:br>
            <a:r>
              <a:rPr lang="en-GB" sz="1100" u="sng" dirty="0" smtClean="0">
                <a:hlinkClick r:id="rId6"/>
              </a:rPr>
              <a:t>Iraq</a:t>
            </a:r>
            <a:r>
              <a:rPr lang="en-GB" sz="1100" u="sng" dirty="0">
                <a:hlinkClick r:id="rId6"/>
              </a:rPr>
              <a:t>: RNA Methodology and Procedures for Enumerators(EN)</a:t>
            </a:r>
            <a:r>
              <a:rPr lang="en-GB" sz="1100" dirty="0"/>
              <a:t> – in English </a:t>
            </a:r>
            <a:br>
              <a:rPr lang="en-GB" sz="1100" dirty="0"/>
            </a:br>
            <a:r>
              <a:rPr lang="en-GB" sz="1100" u="sng" dirty="0" smtClean="0">
                <a:hlinkClick r:id="rId7"/>
              </a:rPr>
              <a:t>Iraq</a:t>
            </a:r>
            <a:r>
              <a:rPr lang="en-GB" sz="1100" u="sng" dirty="0">
                <a:hlinkClick r:id="rId7"/>
              </a:rPr>
              <a:t>: Assessment Working Group TORs (Endorsed)</a:t>
            </a:r>
            <a:r>
              <a:rPr lang="en-GB" sz="1100" dirty="0"/>
              <a:t> – in English </a:t>
            </a:r>
            <a:endParaRPr lang="en-US" sz="1100" u="sng" dirty="0"/>
          </a:p>
          <a:p>
            <a:endParaRPr lang="en-US" sz="1100" u="sng" dirty="0" smtClean="0"/>
          </a:p>
          <a:p>
            <a:r>
              <a:rPr lang="en-US" sz="1100" dirty="0" smtClean="0"/>
              <a:t>Outputs</a:t>
            </a:r>
          </a:p>
          <a:p>
            <a:r>
              <a:rPr lang="en-GB" sz="1100" u="sng" dirty="0" smtClean="0">
                <a:hlinkClick r:id="rId8"/>
              </a:rPr>
              <a:t>Here</a:t>
            </a:r>
            <a:r>
              <a:rPr lang="en-GB" sz="1100" dirty="0" smtClean="0"/>
              <a:t> - Baseline </a:t>
            </a:r>
            <a:r>
              <a:rPr lang="en-GB" sz="1100" dirty="0"/>
              <a:t>with satellite imagery</a:t>
            </a:r>
            <a:endParaRPr lang="en-US" sz="1100" dirty="0" smtClean="0"/>
          </a:p>
          <a:p>
            <a:r>
              <a:rPr lang="en-GB" sz="1100" u="sng" dirty="0" smtClean="0">
                <a:hlinkClick r:id="rId9"/>
              </a:rPr>
              <a:t>Here</a:t>
            </a:r>
            <a:r>
              <a:rPr lang="en-GB" sz="1100" dirty="0" smtClean="0"/>
              <a:t> - Mosul quarters</a:t>
            </a:r>
            <a:r>
              <a:rPr lang="en-GB" sz="1100" dirty="0"/>
              <a:t> </a:t>
            </a:r>
            <a:r>
              <a:rPr lang="en-GB" sz="1100" dirty="0" smtClean="0"/>
              <a:t>map</a:t>
            </a:r>
            <a:endParaRPr lang="en-US" sz="1100" dirty="0" smtClean="0"/>
          </a:p>
          <a:p>
            <a:r>
              <a:rPr lang="en-GB" sz="1100" u="sng" dirty="0" smtClean="0">
                <a:hlinkClick r:id="rId10"/>
              </a:rPr>
              <a:t>Here</a:t>
            </a:r>
            <a:r>
              <a:rPr lang="en-GB" sz="1100" dirty="0" smtClean="0"/>
              <a:t> - Online </a:t>
            </a:r>
            <a:r>
              <a:rPr lang="en-GB" sz="1100" dirty="0"/>
              <a:t>interactive editable map to track </a:t>
            </a:r>
            <a:r>
              <a:rPr lang="en-GB" sz="1100" dirty="0" smtClean="0"/>
              <a:t>RNAs</a:t>
            </a:r>
          </a:p>
          <a:p>
            <a:endParaRPr lang="en-US" sz="1100" dirty="0" smtClean="0"/>
          </a:p>
          <a:p>
            <a:r>
              <a:rPr lang="en-US" sz="1100" dirty="0" smtClean="0"/>
              <a:t>RNA results currently shared daily through Skype group and online map shows where</a:t>
            </a:r>
          </a:p>
          <a:p>
            <a:r>
              <a:rPr lang="en-US" sz="1100" dirty="0"/>
              <a:t>t</a:t>
            </a:r>
            <a:r>
              <a:rPr lang="en-US" sz="1100" dirty="0" smtClean="0"/>
              <a:t>hey have been conducted. Pending discussion through the assessment working group </a:t>
            </a:r>
          </a:p>
          <a:p>
            <a:r>
              <a:rPr lang="en-US" sz="1100" dirty="0" smtClean="0"/>
              <a:t>on Thursday more information and access to the server will be available.</a:t>
            </a:r>
            <a:endParaRPr lang="en-US" sz="1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45908" y="2330652"/>
            <a:ext cx="2838806" cy="239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16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Issues to solve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shift the meeting towards focusing on issues.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Already on the table is coordinating out of camp responses.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they other issues we can aim to solve today or during the next meeting?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405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Key Updates by Partners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notifications:</a:t>
            </a: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Programmatic updates all are required to be informed of?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staffing?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area of operation?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updates: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medium or major incidents occurred during the previous two weeks?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When, where and why?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those working in forward or high risk areas: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I.e.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Rashidiya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or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Bareema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you signed new funding recently?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a closing project creating a geographic gap?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NFI Kit Lists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MNFI, BNFI, Summer and Winter have been update through national level SAG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Aim to simplify and unify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Complete Technical Guidance to be released shortly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MNFI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Kit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8105" y="1837484"/>
            <a:ext cx="5598694" cy="275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12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BNFI kits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Increased to include all relevant items rather than a selection</a:t>
            </a:r>
          </a:p>
          <a:p>
            <a:endParaRPr lang="en-US" sz="1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6" y="1702025"/>
            <a:ext cx="7964718" cy="205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Summer Top Up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endParaRPr lang="en-US" sz="1100" dirty="0"/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Winter Top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</a:t>
            </a:r>
          </a:p>
          <a:p>
            <a:endParaRPr lang="en-US" sz="1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6" y="1072015"/>
            <a:ext cx="7050505" cy="13165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6" y="3015916"/>
            <a:ext cx="7698002" cy="145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16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Any Other Business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multi lateral issues have we not covered?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Meeting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minute rotation – please can partners volunteer to take minutes on a rotational basis?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UNHCR 28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March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ACTED 11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April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??? 25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April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??? 9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May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??? 23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rd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May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Contacts database – sent around with last minutes and will be sent around again today. Thanks to NRC for checking and updating, please partners check and update!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Anyone whose name is in green has already been checked and update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If someone is no longer working for your organization please remove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Cluster contacts on next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Thanks for attending!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056367"/>
              </p:ext>
            </p:extLst>
          </p:nvPr>
        </p:nvGraphicFramePr>
        <p:xfrm>
          <a:off x="399495" y="653291"/>
          <a:ext cx="714570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3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25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366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Richard Evans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</a:t>
                      </a:r>
                      <a:r>
                        <a:rPr lang="en-GB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coord4.iraq@sheltercluster.org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Michael </a:t>
                      </a:r>
                      <a:r>
                        <a:rPr lang="en-GB" sz="1400" b="1" dirty="0" err="1">
                          <a:solidFill>
                            <a:sysClr val="windowText" lastClr="000000"/>
                          </a:solidFill>
                        </a:rPr>
                        <a:t>Gloeckle</a:t>
                      </a:r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NRC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Co-Chair - Technical Coordinator 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750 878 7793</a:t>
                      </a:r>
                    </a:p>
                    <a:p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coord2.iraq@sheltercluster.org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Shada Qahoush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Catholic Relief Services</a:t>
                      </a:r>
                    </a:p>
                    <a:p>
                      <a:r>
                        <a:rPr lang="en-GB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Ninewa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Mosul Focal Point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751 755 8451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coordroving.iraq@sheltercluster.org</a:t>
                      </a:r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</a:t>
                      </a:r>
                      <a:r>
                        <a:rPr lang="en-GB" sz="1400" b="1" kern="1200" dirty="0" err="1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Dieye</a:t>
                      </a:r>
                      <a:r>
                        <a:rPr lang="en-GB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lang="en-GB" sz="14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 IM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aurence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West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National Coordinator – KRI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obile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7"/>
                        </a:rPr>
                        <a:t>coord3.iraq@sheltercluster.org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latin typeface="Calibri Light" panose="020F0302020204030204" pitchFamily="34" charset="0"/>
              </a:rPr>
              <a:t>1.	</a:t>
            </a:r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Cluster Team Structure</a:t>
            </a:r>
            <a:endParaRPr lang="en-GB" sz="24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8874" y="91991"/>
            <a:ext cx="554207" cy="5542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9376" y="100576"/>
            <a:ext cx="485687" cy="5224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2609" y="128717"/>
            <a:ext cx="462153" cy="4186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6966" y="90203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5196" y="136659"/>
            <a:ext cx="80772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2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 on Previous Action Points</a:t>
            </a:r>
            <a:endParaRPr lang="en-US" sz="2400" dirty="0" smtClean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40086" y="690710"/>
            <a:ext cx="7543800" cy="3645781"/>
            <a:chOff x="640086" y="993768"/>
            <a:chExt cx="7543800" cy="364578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0086" y="993768"/>
              <a:ext cx="7543800" cy="3048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9721" y="1311948"/>
              <a:ext cx="7181850" cy="18669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81713" y="4191874"/>
              <a:ext cx="7362825" cy="44767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99721" y="3192228"/>
              <a:ext cx="7400925" cy="1019175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3169" y="963732"/>
            <a:ext cx="353631" cy="3414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24384" y="2366965"/>
            <a:ext cx="353631" cy="3414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9396" y="2832620"/>
            <a:ext cx="338619" cy="40439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3169" y="3398757"/>
            <a:ext cx="353631" cy="34143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3169" y="3775409"/>
            <a:ext cx="353631" cy="34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5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Zone North Camps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1962437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April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148" y="2093405"/>
            <a:ext cx="5286375" cy="2571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6" y="1098514"/>
            <a:ext cx="5286375" cy="25717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360584" y="1685601"/>
            <a:ext cx="1326216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16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March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640086" y="3180862"/>
            <a:ext cx="6276529" cy="1101558"/>
            <a:chOff x="640086" y="3180862"/>
            <a:chExt cx="6276529" cy="1101558"/>
          </a:xfrm>
        </p:grpSpPr>
        <p:sp>
          <p:nvSpPr>
            <p:cNvPr id="11" name="TextBox 10"/>
            <p:cNvSpPr txBox="1"/>
            <p:nvPr/>
          </p:nvSpPr>
          <p:spPr>
            <a:xfrm>
              <a:off x="640086" y="3759200"/>
              <a:ext cx="217345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Nargazilia</a:t>
              </a:r>
              <a:r>
                <a:rPr lang="en-US" sz="1400" dirty="0" smtClean="0"/>
                <a:t> 1 slowly fills, but will increase in capacity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813539" y="3180862"/>
              <a:ext cx="1523999" cy="5783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2813539" y="3759200"/>
              <a:ext cx="4103076" cy="40780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813539" y="3180862"/>
              <a:ext cx="2518062" cy="5783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4612341" y="1018436"/>
            <a:ext cx="4074459" cy="3446486"/>
            <a:chOff x="4612341" y="1018436"/>
            <a:chExt cx="4074459" cy="3446486"/>
          </a:xfrm>
        </p:grpSpPr>
        <p:sp>
          <p:nvSpPr>
            <p:cNvPr id="21" name="TextBox 20"/>
            <p:cNvSpPr txBox="1"/>
            <p:nvPr/>
          </p:nvSpPr>
          <p:spPr>
            <a:xfrm>
              <a:off x="6513347" y="1018436"/>
              <a:ext cx="217345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Zelikan</a:t>
              </a:r>
              <a:r>
                <a:rPr lang="en-US" sz="1400" dirty="0" smtClean="0"/>
                <a:t> construction completes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4612341" y="1511715"/>
              <a:ext cx="1901006" cy="19583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6510992" y="1541656"/>
              <a:ext cx="540259" cy="292326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640086" y="1210904"/>
            <a:ext cx="6380962" cy="3286960"/>
            <a:chOff x="640086" y="1210904"/>
            <a:chExt cx="6380962" cy="3286960"/>
          </a:xfrm>
        </p:grpSpPr>
        <p:sp>
          <p:nvSpPr>
            <p:cNvPr id="28" name="TextBox 27"/>
            <p:cNvSpPr txBox="1"/>
            <p:nvPr/>
          </p:nvSpPr>
          <p:spPr>
            <a:xfrm rot="10800000">
              <a:off x="3908167" y="1210904"/>
              <a:ext cx="64741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solidFill>
                    <a:srgbClr val="FF0000"/>
                  </a:solidFill>
                </a:rPr>
                <a:t>}</a:t>
              </a:r>
              <a:endParaRPr lang="en-GB" sz="8000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10800000">
              <a:off x="6373635" y="2159886"/>
              <a:ext cx="64741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0" dirty="0" smtClean="0">
                  <a:solidFill>
                    <a:srgbClr val="FF0000"/>
                  </a:solidFill>
                </a:rPr>
                <a:t>}</a:t>
              </a:r>
              <a:endParaRPr lang="en-GB" sz="8000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40086" y="3759200"/>
              <a:ext cx="199365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Returns in Zone East Camps, also seen in Zone North</a:t>
              </a:r>
              <a:endParaRPr lang="en-GB" sz="1400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V="1">
              <a:off x="2438888" y="1872623"/>
              <a:ext cx="1726279" cy="20442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438888" y="2773165"/>
              <a:ext cx="4131220" cy="11178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0606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Zone North Camps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631471"/>
              </p:ext>
            </p:extLst>
          </p:nvPr>
        </p:nvGraphicFramePr>
        <p:xfrm>
          <a:off x="457200" y="1254301"/>
          <a:ext cx="8229601" cy="1715545"/>
        </p:xfrm>
        <a:graphic>
          <a:graphicData uri="http://schemas.openxmlformats.org/drawingml/2006/table">
            <a:tbl>
              <a:tblPr/>
              <a:tblGrid>
                <a:gridCol w="577760"/>
                <a:gridCol w="459424"/>
                <a:gridCol w="459424"/>
                <a:gridCol w="501190"/>
                <a:gridCol w="459424"/>
                <a:gridCol w="621266"/>
                <a:gridCol w="556877"/>
                <a:gridCol w="459424"/>
                <a:gridCol w="563838"/>
                <a:gridCol w="563838"/>
                <a:gridCol w="508150"/>
                <a:gridCol w="891003"/>
                <a:gridCol w="515111"/>
                <a:gridCol w="633448"/>
                <a:gridCol w="459424"/>
              </a:tblGrid>
              <a:tr h="229760">
                <a:tc>
                  <a:txBody>
                    <a:bodyPr/>
                    <a:lstStyle/>
                    <a:p>
                      <a:pPr algn="l" fontAlgn="t"/>
                      <a:r>
                        <a:rPr lang="en-GB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Basic NFI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Cooking stove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Heating Stove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 for Cooking (if gas stove)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Kerosene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Kerosene Barrels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Winterization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Carpeting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Clothing Ages 0-14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Clothing Ages 15+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Quilts / Heavy Blanket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Extra Blankets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Bread Ovens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</a:tr>
              <a:tr h="279542"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Qaymawa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#N/A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Tearfund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Tearfund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Multiple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542"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</a:tr>
              <a:tr h="279542"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Nargizlia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MoMD/BRHA/PWJ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PWJ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Tearfund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Iraq RC + War Child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</a:tr>
              <a:tr h="279542"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Nargizlia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 - 4,500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WVI - 1,907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Tearfund - 500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UNHCR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IKL - 450</a:t>
                      </a:r>
                      <a:b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CRS - 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</a:tr>
              <a:tr h="367617"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Zelekan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MoMD/BRHA?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DORCAS, WHH, MISSIONEAST&amp; NRC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1404817" y="1461053"/>
            <a:ext cx="7382351" cy="1581585"/>
            <a:chOff x="1404816" y="1910105"/>
            <a:chExt cx="7382351" cy="1581585"/>
          </a:xfrm>
        </p:grpSpPr>
        <p:sp>
          <p:nvSpPr>
            <p:cNvPr id="9" name="Oval 8"/>
            <p:cNvSpPr/>
            <p:nvPr/>
          </p:nvSpPr>
          <p:spPr>
            <a:xfrm>
              <a:off x="2883877" y="2454031"/>
              <a:ext cx="711200" cy="64086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4007526" y="2606431"/>
              <a:ext cx="711200" cy="64086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5074138" y="2454031"/>
              <a:ext cx="711200" cy="64086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642708" y="2381239"/>
              <a:ext cx="1502696" cy="76836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7513609" y="2381239"/>
              <a:ext cx="755443" cy="713653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 rot="5400000">
              <a:off x="7651639" y="2277272"/>
              <a:ext cx="1502696" cy="76836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1404816" y="2969846"/>
              <a:ext cx="6285522" cy="52184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640086" y="3289155"/>
            <a:ext cx="7446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Various area in the process of confirmation.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Known gaps for cooking gas and bread ovens.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7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Existing Camps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are in final stages of completion by: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KURDS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BRHA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Prioritisation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method of S-NFI activities is underway within the cluster and will be shared with UNHCR and BRHA before a final draft version is agreed.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Following alignment it will be shared with cluster partners.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final version will be used to create a clear set of </a:t>
            </a:r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prioritise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which can be shared with partners against their ability to respond as well as donors.</a:t>
            </a:r>
          </a:p>
        </p:txBody>
      </p:sp>
    </p:spTree>
    <p:extLst>
      <p:ext uri="{BB962C8B-B14F-4D97-AF65-F5344CB8AC3E}">
        <p14:creationId xmlns:p14="http://schemas.microsoft.com/office/powerpoint/2010/main" val="220960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and responses since the last meeting: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89471"/>
              </p:ext>
            </p:extLst>
          </p:nvPr>
        </p:nvGraphicFramePr>
        <p:xfrm>
          <a:off x="1315126" y="1396572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Responders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Qawsiyat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Medair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DRC &amp; DORCAS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Rashidiya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Bareema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DORCAS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Qalatuk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Khorsebad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CARE + REACH-I, </a:t>
                      </a:r>
                      <a:r>
                        <a:rPr lang="en-US" dirty="0" err="1" smtClean="0"/>
                        <a:t>Tearfund</a:t>
                      </a:r>
                      <a:r>
                        <a:rPr lang="en-US" dirty="0" smtClean="0"/>
                        <a:t>, ACTED (assess only),</a:t>
                      </a:r>
                      <a:r>
                        <a:rPr lang="en-US" baseline="0" dirty="0" smtClean="0"/>
                        <a:t> ???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9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partner assessments and responses?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partners planning assessments outside of the previous areas?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partners have ongoing responses or are planning responses?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640086" y="1999786"/>
            <a:ext cx="744608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Coordination mechanism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be defined – speaking with key partners and slowly aiming to meet 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Building upon the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previous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approach, consider whether we need to refresh, amend, start a fresh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the interim: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Check in with the cluster before assessments are conducted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Send assessments to the cluster, including needs matched against response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cluster will support by matching partners together and forming a complete response and considering the types of programming i.e. MPCA, in-kind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etc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Send final reports and update Activity Info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2952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IHFP Q&amp;A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you have questions?</a:t>
            </a:r>
          </a:p>
          <a:p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Can we help to direct you to the right person?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98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Launch of Rapid Needs Assessment in Mosul by OCHA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RNAs create a snapshot of need at neighborhood level across East and limited areas in West Mosul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Mosul neighborhoods are divided and allocated to an agency for assessment only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 up RNA can be launched to maintain an understanding across the city</a:t>
            </a:r>
            <a:endParaRPr lang="en-US" sz="1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82" y="1537873"/>
            <a:ext cx="7973803" cy="242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D9028CD-DA9F-46A9-B3DF-56D3D7F4B927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BE3182D9-F28B-40B8-8D56-ED5889BAAD1F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20752</TotalTime>
  <Words>1048</Words>
  <Application>Microsoft Office PowerPoint</Application>
  <PresentationFormat>On-screen Show (16:9)</PresentationFormat>
  <Paragraphs>314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Laurence West</cp:lastModifiedBy>
  <cp:revision>1480</cp:revision>
  <cp:lastPrinted>2014-10-29T09:34:43Z</cp:lastPrinted>
  <dcterms:created xsi:type="dcterms:W3CDTF">2014-10-08T08:24:30Z</dcterms:created>
  <dcterms:modified xsi:type="dcterms:W3CDTF">2017-04-11T07:58:30Z</dcterms:modified>
</cp:coreProperties>
</file>