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3"/>
    <p:sldMasterId id="2147483672" r:id="rId4"/>
  </p:sldMasterIdLst>
  <p:notesMasterIdLst>
    <p:notesMasterId r:id="rId20"/>
  </p:notesMasterIdLst>
  <p:sldIdLst>
    <p:sldId id="265" r:id="rId5"/>
    <p:sldId id="473" r:id="rId6"/>
    <p:sldId id="578" r:id="rId7"/>
    <p:sldId id="590" r:id="rId8"/>
    <p:sldId id="591" r:id="rId9"/>
    <p:sldId id="589" r:id="rId10"/>
    <p:sldId id="550" r:id="rId11"/>
    <p:sldId id="585" r:id="rId12"/>
    <p:sldId id="586" r:id="rId13"/>
    <p:sldId id="579" r:id="rId14"/>
    <p:sldId id="554" r:id="rId15"/>
    <p:sldId id="587" r:id="rId16"/>
    <p:sldId id="588" r:id="rId17"/>
    <p:sldId id="498" r:id="rId18"/>
    <p:sldId id="505" r:id="rId19"/>
  </p:sldIdLst>
  <p:sldSz cx="9144000" cy="5143500" type="screen16x9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NHCRuser" initials="U" lastIdx="2" clrIdx="0"/>
  <p:cmAuthor id="1" name="Michael Gloeckle" initials="MG" lastIdx="1" clrIdx="1">
    <p:extLst/>
  </p:cmAuthor>
  <p:cmAuthor id="2" name="Michael Gloeckle" initials="MG [2]" lastIdx="1" clrIdx="2">
    <p:extLst/>
  </p:cmAuthor>
  <p:cmAuthor id="3" name="WEIRA Cornelius - ET" initials="WC-E" lastIdx="2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1" autoAdjust="0"/>
    <p:restoredTop sz="92358" autoAdjust="0"/>
  </p:normalViewPr>
  <p:slideViewPr>
    <p:cSldViewPr snapToGrid="0" snapToObjects="1">
      <p:cViewPr varScale="1">
        <p:scale>
          <a:sx n="90" d="100"/>
          <a:sy n="90" d="100"/>
        </p:scale>
        <p:origin x="-756" y="-102"/>
      </p:cViewPr>
      <p:guideLst>
        <p:guide orient="horz" pos="2160"/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1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tia\Documents\20160131%20Shelter%20Cluster%20IMO\11_Databases%20of%20NFI%20&amp;%20Shelter%20Cluster\S-NFI%20Interventions%20rpt.%20from%20AI_Jan.%20&amp;%20Mar.17%20Final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tia\Documents\20160131%20Shelter%20Cluster%20IMO\11_Databases%20of%20NFI%20&amp;%20Shelter%20Cluster\S-NFI%20Interventions%20rpt.%20from%20AI_Jan.%20&amp;%20Mar.17%20Final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tia\Documents\20160131%20Shelter%20Cluster%20IMO\11_Databases%20of%20NFI%20&amp;%20Shelter%20Cluster\S-NFI%20Interventions%20rpt.%20from%20AI_Jan.%20&amp;%20Mar.17%20Final.xls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600793530660062"/>
          <c:y val="5.1400554097404488E-2"/>
          <c:w val="0.89370510641817291"/>
          <c:h val="0.687814231554389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Provide safe, appropriate critical life-saving non-food items : 110,128 HHs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Sheet1!$A$2:$A$15</c:f>
              <c:strCache>
                <c:ptCount val="14"/>
                <c:pt idx="0">
                  <c:v>Anbar</c:v>
                </c:pt>
                <c:pt idx="1">
                  <c:v>Baghdad</c:v>
                </c:pt>
                <c:pt idx="2">
                  <c:v>Basrah</c:v>
                </c:pt>
                <c:pt idx="3">
                  <c:v>Dahuk</c:v>
                </c:pt>
                <c:pt idx="4">
                  <c:v>Diyala</c:v>
                </c:pt>
                <c:pt idx="5">
                  <c:v>Erbil</c:v>
                </c:pt>
                <c:pt idx="6">
                  <c:v>Kirkuk</c:v>
                </c:pt>
                <c:pt idx="7">
                  <c:v>Missan</c:v>
                </c:pt>
                <c:pt idx="8">
                  <c:v>Muthanna</c:v>
                </c:pt>
                <c:pt idx="9">
                  <c:v>Ninewa</c:v>
                </c:pt>
                <c:pt idx="10">
                  <c:v>Qadissiya</c:v>
                </c:pt>
                <c:pt idx="11">
                  <c:v>Salah al-Din</c:v>
                </c:pt>
                <c:pt idx="12">
                  <c:v>Sulaymaniyah</c:v>
                </c:pt>
                <c:pt idx="13">
                  <c:v>Thi-Qar</c:v>
                </c:pt>
              </c:strCache>
            </c:strRef>
          </c:cat>
          <c:val>
            <c:numRef>
              <c:f>Sheet1!$B$2:$B$15</c:f>
              <c:numCache>
                <c:formatCode>_(* #,##0_);_(* \(#,##0\);_(* "-"??_);_(@_)</c:formatCode>
                <c:ptCount val="14"/>
                <c:pt idx="0">
                  <c:v>4915</c:v>
                </c:pt>
                <c:pt idx="1">
                  <c:v>723</c:v>
                </c:pt>
                <c:pt idx="2">
                  <c:v>50</c:v>
                </c:pt>
                <c:pt idx="3">
                  <c:v>4</c:v>
                </c:pt>
                <c:pt idx="4">
                  <c:v>860</c:v>
                </c:pt>
                <c:pt idx="5">
                  <c:v>6592</c:v>
                </c:pt>
                <c:pt idx="6">
                  <c:v>5750</c:v>
                </c:pt>
                <c:pt idx="7">
                  <c:v>0</c:v>
                </c:pt>
                <c:pt idx="8">
                  <c:v>2</c:v>
                </c:pt>
                <c:pt idx="9">
                  <c:v>78614</c:v>
                </c:pt>
                <c:pt idx="10">
                  <c:v>10</c:v>
                </c:pt>
                <c:pt idx="11">
                  <c:v>12578</c:v>
                </c:pt>
                <c:pt idx="12">
                  <c:v>7</c:v>
                </c:pt>
                <c:pt idx="13">
                  <c:v>23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Provide safe, appropriate emergency shelter : 39,291 HHs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Sheet1!$A$2:$A$15</c:f>
              <c:strCache>
                <c:ptCount val="14"/>
                <c:pt idx="0">
                  <c:v>Anbar</c:v>
                </c:pt>
                <c:pt idx="1">
                  <c:v>Baghdad</c:v>
                </c:pt>
                <c:pt idx="2">
                  <c:v>Basrah</c:v>
                </c:pt>
                <c:pt idx="3">
                  <c:v>Dahuk</c:v>
                </c:pt>
                <c:pt idx="4">
                  <c:v>Diyala</c:v>
                </c:pt>
                <c:pt idx="5">
                  <c:v>Erbil</c:v>
                </c:pt>
                <c:pt idx="6">
                  <c:v>Kirkuk</c:v>
                </c:pt>
                <c:pt idx="7">
                  <c:v>Missan</c:v>
                </c:pt>
                <c:pt idx="8">
                  <c:v>Muthanna</c:v>
                </c:pt>
                <c:pt idx="9">
                  <c:v>Ninewa</c:v>
                </c:pt>
                <c:pt idx="10">
                  <c:v>Qadissiya</c:v>
                </c:pt>
                <c:pt idx="11">
                  <c:v>Salah al-Din</c:v>
                </c:pt>
                <c:pt idx="12">
                  <c:v>Sulaymaniyah</c:v>
                </c:pt>
                <c:pt idx="13">
                  <c:v>Thi-Qar</c:v>
                </c:pt>
              </c:strCache>
            </c:strRef>
          </c:cat>
          <c:val>
            <c:numRef>
              <c:f>Sheet1!$C$2:$C$15</c:f>
              <c:numCache>
                <c:formatCode>_(* #,##0_);_(* \(#,##0\);_(* "-"??_);_(@_)</c:formatCode>
                <c:ptCount val="14"/>
                <c:pt idx="0">
                  <c:v>107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10643</c:v>
                </c:pt>
                <c:pt idx="7">
                  <c:v>0</c:v>
                </c:pt>
                <c:pt idx="8">
                  <c:v>0</c:v>
                </c:pt>
                <c:pt idx="9">
                  <c:v>22412</c:v>
                </c:pt>
                <c:pt idx="10">
                  <c:v>0</c:v>
                </c:pt>
                <c:pt idx="11">
                  <c:v>6129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4864000"/>
        <c:axId val="144865536"/>
      </c:barChart>
      <c:catAx>
        <c:axId val="144864000"/>
        <c:scaling>
          <c:orientation val="minMax"/>
        </c:scaling>
        <c:delete val="0"/>
        <c:axPos val="b"/>
        <c:majorTickMark val="out"/>
        <c:minorTickMark val="none"/>
        <c:tickLblPos val="nextTo"/>
        <c:crossAx val="144865536"/>
        <c:crosses val="autoZero"/>
        <c:auto val="1"/>
        <c:lblAlgn val="ctr"/>
        <c:lblOffset val="100"/>
        <c:noMultiLvlLbl val="0"/>
      </c:catAx>
      <c:valAx>
        <c:axId val="144865536"/>
        <c:scaling>
          <c:orientation val="minMax"/>
        </c:scaling>
        <c:delete val="0"/>
        <c:axPos val="l"/>
        <c:numFmt formatCode="_(* #,##0_);_(* \(#,##0\);_(* &quot;-&quot;??_);_(@_)" sourceLinked="1"/>
        <c:majorTickMark val="out"/>
        <c:minorTickMark val="none"/>
        <c:tickLblPos val="nextTo"/>
        <c:crossAx val="1448640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7835349757056443"/>
          <c:y val="5.4787839020122485E-2"/>
          <c:w val="0.38604364699218024"/>
          <c:h val="0.4133263795202316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>
          <a:latin typeface="Calibri Light" panose="020F0302020204030204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15340180314749"/>
          <c:y val="5.1400554097404488E-2"/>
          <c:w val="0.88779036092629371"/>
          <c:h val="0.687814231554389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Sheet1!$H$1</c:f>
              <c:strCache>
                <c:ptCount val="1"/>
                <c:pt idx="0">
                  <c:v>Upgrade and repair basic shelters  for vulnerable populations : 16,427 HHs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Sheet1!$G$2:$G$8</c:f>
              <c:strCache>
                <c:ptCount val="7"/>
                <c:pt idx="0">
                  <c:v>Anbar</c:v>
                </c:pt>
                <c:pt idx="1">
                  <c:v>Baghdad</c:v>
                </c:pt>
                <c:pt idx="2">
                  <c:v>Dahuk</c:v>
                </c:pt>
                <c:pt idx="3">
                  <c:v>Kirkuk</c:v>
                </c:pt>
                <c:pt idx="4">
                  <c:v>Ninewa</c:v>
                </c:pt>
                <c:pt idx="5">
                  <c:v>Salah al-Din</c:v>
                </c:pt>
                <c:pt idx="6">
                  <c:v>Sulaymaniyah</c:v>
                </c:pt>
              </c:strCache>
            </c:strRef>
          </c:cat>
          <c:val>
            <c:numRef>
              <c:f>Sheet1!$H$2:$H$8</c:f>
              <c:numCache>
                <c:formatCode>_(* #,##0_);_(* \(#,##0\);_(* "-"??_);_(@_)</c:formatCode>
                <c:ptCount val="7"/>
                <c:pt idx="0">
                  <c:v>750</c:v>
                </c:pt>
                <c:pt idx="1">
                  <c:v>298</c:v>
                </c:pt>
                <c:pt idx="2">
                  <c:v>1250</c:v>
                </c:pt>
                <c:pt idx="3">
                  <c:v>5711</c:v>
                </c:pt>
                <c:pt idx="4">
                  <c:v>4262</c:v>
                </c:pt>
                <c:pt idx="5">
                  <c:v>4150</c:v>
                </c:pt>
                <c:pt idx="6">
                  <c:v>6</c:v>
                </c:pt>
              </c:numCache>
            </c:numRef>
          </c:val>
        </c:ser>
        <c:ser>
          <c:idx val="1"/>
          <c:order val="1"/>
          <c:tx>
            <c:strRef>
              <c:f>Sheet1!$I$1</c:f>
              <c:strCache>
                <c:ptCount val="1"/>
                <c:pt idx="0">
                  <c:v>Replenish core household items for vulnerable populations: 00 HH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Sheet1!$G$2:$G$8</c:f>
              <c:strCache>
                <c:ptCount val="7"/>
                <c:pt idx="0">
                  <c:v>Anbar</c:v>
                </c:pt>
                <c:pt idx="1">
                  <c:v>Baghdad</c:v>
                </c:pt>
                <c:pt idx="2">
                  <c:v>Dahuk</c:v>
                </c:pt>
                <c:pt idx="3">
                  <c:v>Kirkuk</c:v>
                </c:pt>
                <c:pt idx="4">
                  <c:v>Ninewa</c:v>
                </c:pt>
                <c:pt idx="5">
                  <c:v>Salah al-Din</c:v>
                </c:pt>
                <c:pt idx="6">
                  <c:v>Sulaymaniyah</c:v>
                </c:pt>
              </c:strCache>
            </c:strRef>
          </c:cat>
          <c:val>
            <c:numRef>
              <c:f>Sheet1!$I$2:$I$8</c:f>
              <c:numCache>
                <c:formatCode>_(* #,##0_);_(* \(#,##0\);_(* "-"??_);_(@_)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5403520"/>
        <c:axId val="85405056"/>
      </c:barChart>
      <c:catAx>
        <c:axId val="85403520"/>
        <c:scaling>
          <c:orientation val="minMax"/>
        </c:scaling>
        <c:delete val="0"/>
        <c:axPos val="b"/>
        <c:majorTickMark val="out"/>
        <c:minorTickMark val="none"/>
        <c:tickLblPos val="nextTo"/>
        <c:crossAx val="85405056"/>
        <c:crosses val="autoZero"/>
        <c:auto val="1"/>
        <c:lblAlgn val="ctr"/>
        <c:lblOffset val="100"/>
        <c:noMultiLvlLbl val="0"/>
      </c:catAx>
      <c:valAx>
        <c:axId val="85405056"/>
        <c:scaling>
          <c:orientation val="minMax"/>
        </c:scaling>
        <c:delete val="0"/>
        <c:axPos val="l"/>
        <c:numFmt formatCode="_(* #,##0_);_(* \(#,##0\);_(* &quot;-&quot;??_);_(@_)" sourceLinked="1"/>
        <c:majorTickMark val="out"/>
        <c:minorTickMark val="none"/>
        <c:tickLblPos val="nextTo"/>
        <c:crossAx val="854035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4616327670088591"/>
          <c:y val="3.2654414202055171E-2"/>
          <c:w val="0.34606031764640038"/>
          <c:h val="0.4689434815488343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>
          <a:latin typeface="Calibri Light" panose="020F0302020204030204" pitchFamily="34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07174103237096E-2"/>
          <c:y val="5.1400554097404488E-2"/>
          <c:w val="0.81010241716807807"/>
          <c:h val="0.715738553514144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Sheet1!$M$1</c:f>
              <c:strCache>
                <c:ptCount val="1"/>
                <c:pt idx="0">
                  <c:v>Expand  safe,  dignified  shelter  and  housing  options  for  vulnerable  households  in accordance with agreed standards: 355 HHs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Sheet1!$L$2:$L$7</c:f>
              <c:strCache>
                <c:ptCount val="6"/>
                <c:pt idx="0">
                  <c:v>Baghdad</c:v>
                </c:pt>
                <c:pt idx="1">
                  <c:v>Diyala</c:v>
                </c:pt>
                <c:pt idx="2">
                  <c:v>Kerbala</c:v>
                </c:pt>
                <c:pt idx="3">
                  <c:v>Kirkuk</c:v>
                </c:pt>
                <c:pt idx="4">
                  <c:v>Najaf</c:v>
                </c:pt>
                <c:pt idx="5">
                  <c:v>Salah al-Din</c:v>
                </c:pt>
              </c:strCache>
            </c:strRef>
          </c:cat>
          <c:val>
            <c:numRef>
              <c:f>Sheet1!$M$2:$M$7</c:f>
              <c:numCache>
                <c:formatCode>General</c:formatCode>
                <c:ptCount val="6"/>
                <c:pt idx="0">
                  <c:v>35</c:v>
                </c:pt>
                <c:pt idx="1">
                  <c:v>50</c:v>
                </c:pt>
                <c:pt idx="2">
                  <c:v>34</c:v>
                </c:pt>
                <c:pt idx="3">
                  <c:v>19</c:v>
                </c:pt>
                <c:pt idx="4">
                  <c:v>40</c:v>
                </c:pt>
                <c:pt idx="5">
                  <c:v>177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7099264"/>
        <c:axId val="85331968"/>
      </c:barChart>
      <c:catAx>
        <c:axId val="67099264"/>
        <c:scaling>
          <c:orientation val="minMax"/>
        </c:scaling>
        <c:delete val="0"/>
        <c:axPos val="b"/>
        <c:majorTickMark val="out"/>
        <c:minorTickMark val="none"/>
        <c:tickLblPos val="nextTo"/>
        <c:crossAx val="85331968"/>
        <c:crosses val="autoZero"/>
        <c:auto val="1"/>
        <c:lblAlgn val="ctr"/>
        <c:lblOffset val="100"/>
        <c:noMultiLvlLbl val="0"/>
      </c:catAx>
      <c:valAx>
        <c:axId val="853319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67099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666666666666667"/>
          <c:y val="8.2373505395158947E-2"/>
          <c:w val="0.64057318909715211"/>
          <c:h val="0.2719732429279673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>
          <a:latin typeface="Calibri Light" panose="020F0302020204030204" pitchFamily="34" charset="0"/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149DE7A-1A12-4746-8822-E7131700A1BD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B69D276-5C27-0048-BF36-4302BA851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1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9D276-5C27-0048-BF36-4302BA85142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8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3836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52632"/>
            <a:ext cx="6400800" cy="9532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0611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6568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1279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383618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52632"/>
            <a:ext cx="6400800" cy="9532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287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573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809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155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620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027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60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199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1595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44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517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607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578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5548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2425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245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026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6725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8806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4330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F1416"/>
                </a:solidFill>
              </a:defRPr>
            </a:lvl1pPr>
          </a:lstStyle>
          <a:p>
            <a:pPr defTabSz="914400"/>
            <a:fld id="{1327C452-0D12-48F3-BB65-BBA3E6350F2C}" type="slidenum">
              <a:rPr lang="en-GB" smtClean="0">
                <a:latin typeface="Calibri"/>
              </a:rPr>
              <a:pPr defTabSz="914400"/>
              <a:t>‹#›</a:t>
            </a:fld>
            <a:endParaRPr lang="en-GB" dirty="0">
              <a:latin typeface="Calibri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467544" y="4681985"/>
            <a:ext cx="1908720" cy="400110"/>
            <a:chOff x="3671392" y="6274576"/>
            <a:chExt cx="1908720" cy="533478"/>
          </a:xfrm>
        </p:grpSpPr>
        <p:pic>
          <p:nvPicPr>
            <p:cNvPr id="2049" name="Picture 3" descr="Logo-small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392" y="6381328"/>
              <a:ext cx="360040" cy="315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3995936" y="6274576"/>
              <a:ext cx="1584176" cy="533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 Cluster – Iraq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 err="1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sheltercluster.org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>
                  <a:solidFill>
                    <a:srgbClr val="595959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Coordinating Humanitarian Shelter</a:t>
              </a:r>
              <a:endPara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4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1836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3672000" y="5056026"/>
            <a:ext cx="1836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5508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7326256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622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4314C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F141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4330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F1416"/>
                </a:solidFill>
              </a:defRPr>
            </a:lvl1pPr>
          </a:lstStyle>
          <a:p>
            <a:pPr defTabSz="914400"/>
            <a:fld id="{1327C452-0D12-48F3-BB65-BBA3E6350F2C}" type="slidenum">
              <a:rPr lang="en-GB" smtClean="0"/>
              <a:pPr defTabSz="914400"/>
              <a:t>‹#›</a:t>
            </a:fld>
            <a:endParaRPr lang="en-GB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467544" y="4681978"/>
            <a:ext cx="1908720" cy="400110"/>
            <a:chOff x="3671392" y="6274574"/>
            <a:chExt cx="1908720" cy="533479"/>
          </a:xfrm>
        </p:grpSpPr>
        <p:pic>
          <p:nvPicPr>
            <p:cNvPr id="2049" name="Picture 3" descr="Logo-small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392" y="6381328"/>
              <a:ext cx="360040" cy="315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3995936" y="6274574"/>
              <a:ext cx="1584176" cy="533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 Cluster – Iraq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 err="1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sheltercluster.org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>
                  <a:solidFill>
                    <a:srgbClr val="595959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Coordinating Humanitarian Shelter</a:t>
              </a:r>
              <a:endPara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0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1836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3672000" y="5056026"/>
            <a:ext cx="1836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5508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7326256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34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4314C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F141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heltercluster.org/response/ira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sheltercluster.org/response/ira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1</a:t>
            </a:fld>
            <a:endParaRPr lang="en-GB" dirty="0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4" y="4757650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3"/>
              </a:rPr>
              <a:t>http://</a:t>
            </a:r>
            <a:r>
              <a:rPr lang="en-US" sz="1500" dirty="0" smtClean="0">
                <a:latin typeface="Calibri Light" panose="020F0302020204030204" pitchFamily="34" charset="0"/>
                <a:hlinkClick r:id="rId3"/>
              </a:rPr>
              <a:t>sheltercluster.org/response/iraq</a:t>
            </a:r>
            <a:r>
              <a:rPr lang="en-US" sz="1500" dirty="0" smtClean="0">
                <a:latin typeface="Calibri Light" panose="020F0302020204030204" pitchFamily="34" charset="0"/>
              </a:rPr>
              <a:t> </a:t>
            </a:r>
            <a:endParaRPr lang="en-US" sz="1500" dirty="0">
              <a:latin typeface="Calibri Light" panose="020F03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95" y="197490"/>
            <a:ext cx="90894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Sub-National </a:t>
            </a:r>
            <a:r>
              <a:rPr lang="en-US" sz="2200" dirty="0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Shelter &amp; NFI Cluster Coordination meeting for </a:t>
            </a:r>
            <a:r>
              <a:rPr lang="en-US" sz="2200" dirty="0" smtClean="0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C&amp;S</a:t>
            </a:r>
            <a:endParaRPr lang="en-US" sz="2200" dirty="0">
              <a:solidFill>
                <a:srgbClr val="0070C0"/>
              </a:solidFill>
              <a:latin typeface="Calibri Light" panose="020F030202020403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2166" y="946420"/>
            <a:ext cx="8184995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latin typeface="Calibri Light" panose="020F0302020204030204" pitchFamily="34" charset="0"/>
              </a:rPr>
              <a:t> 1.	Review of action points from previous </a:t>
            </a:r>
            <a:r>
              <a:rPr lang="en-GB" dirty="0" smtClean="0">
                <a:latin typeface="Calibri Light" panose="020F0302020204030204" pitchFamily="34" charset="0"/>
              </a:rPr>
              <a:t>meeting</a:t>
            </a:r>
            <a:endParaRPr lang="en-GB" dirty="0">
              <a:latin typeface="Calibri Light" panose="020F0302020204030204" pitchFamily="34" charset="0"/>
            </a:endParaRPr>
          </a:p>
          <a:p>
            <a:pPr lvl="0"/>
            <a:r>
              <a:rPr lang="en-GB" dirty="0">
                <a:latin typeface="Calibri Light" panose="020F0302020204030204" pitchFamily="34" charset="0"/>
              </a:rPr>
              <a:t>2.	 Information Management Updates </a:t>
            </a:r>
          </a:p>
          <a:p>
            <a:pPr lvl="0"/>
            <a:r>
              <a:rPr lang="en-GB" dirty="0">
                <a:latin typeface="Calibri Light" panose="020F0302020204030204" pitchFamily="34" charset="0"/>
              </a:rPr>
              <a:t>3.	Update on 1st 2017 IHPF </a:t>
            </a:r>
            <a:r>
              <a:rPr lang="en-GB" dirty="0" smtClean="0">
                <a:latin typeface="Calibri Light" panose="020F0302020204030204" pitchFamily="34" charset="0"/>
              </a:rPr>
              <a:t>allocation</a:t>
            </a:r>
            <a:endParaRPr lang="en-GB" dirty="0">
              <a:latin typeface="Calibri Light" panose="020F0302020204030204" pitchFamily="34" charset="0"/>
            </a:endParaRPr>
          </a:p>
          <a:p>
            <a:pPr lvl="0"/>
            <a:r>
              <a:rPr lang="en-GB" dirty="0">
                <a:latin typeface="Calibri Light" panose="020F0302020204030204" pitchFamily="34" charset="0"/>
              </a:rPr>
              <a:t>4.	Key Issues </a:t>
            </a:r>
          </a:p>
          <a:p>
            <a:pPr lvl="1"/>
            <a:r>
              <a:rPr lang="en-GB" dirty="0">
                <a:latin typeface="Calibri Light" panose="020F0302020204030204" pitchFamily="34" charset="0"/>
              </a:rPr>
              <a:t>a.	NFI Guidance Update – SAG Approved </a:t>
            </a:r>
          </a:p>
          <a:p>
            <a:pPr lvl="1"/>
            <a:r>
              <a:rPr lang="en-GB" dirty="0">
                <a:latin typeface="Calibri Light" panose="020F0302020204030204" pitchFamily="34" charset="0"/>
              </a:rPr>
              <a:t>b.	Western Anbar Operational Plan </a:t>
            </a:r>
            <a:r>
              <a:rPr lang="en-GB" dirty="0" smtClean="0">
                <a:latin typeface="Calibri Light" panose="020F0302020204030204" pitchFamily="34" charset="0"/>
              </a:rPr>
              <a:t>(Partner </a:t>
            </a:r>
            <a:r>
              <a:rPr lang="en-GB" dirty="0">
                <a:latin typeface="Calibri Light" panose="020F0302020204030204" pitchFamily="34" charset="0"/>
              </a:rPr>
              <a:t>Stocks , Pipeline)</a:t>
            </a:r>
          </a:p>
          <a:p>
            <a:pPr lvl="1"/>
            <a:r>
              <a:rPr lang="en-GB" dirty="0">
                <a:latin typeface="Calibri Light" panose="020F0302020204030204" pitchFamily="34" charset="0"/>
              </a:rPr>
              <a:t>c.	Tent Replacement tracking </a:t>
            </a:r>
            <a:r>
              <a:rPr lang="en-GB" dirty="0" smtClean="0">
                <a:latin typeface="Calibri Light" panose="020F0302020204030204" pitchFamily="34" charset="0"/>
              </a:rPr>
              <a:t>(Anbar </a:t>
            </a:r>
            <a:r>
              <a:rPr lang="en-GB" dirty="0">
                <a:latin typeface="Calibri Light" panose="020F0302020204030204" pitchFamily="34" charset="0"/>
              </a:rPr>
              <a:t>and Baghdad</a:t>
            </a:r>
            <a:r>
              <a:rPr lang="en-GB" dirty="0" smtClean="0">
                <a:latin typeface="Calibri Light" panose="020F0302020204030204" pitchFamily="34" charset="0"/>
              </a:rPr>
              <a:t>)</a:t>
            </a:r>
            <a:endParaRPr lang="en-GB" dirty="0">
              <a:latin typeface="Calibri Light" panose="020F0302020204030204" pitchFamily="34" charset="0"/>
            </a:endParaRPr>
          </a:p>
          <a:p>
            <a:pPr lvl="0"/>
            <a:r>
              <a:rPr lang="en-GB" dirty="0">
                <a:latin typeface="Calibri Light" panose="020F0302020204030204" pitchFamily="34" charset="0"/>
              </a:rPr>
              <a:t>5.	Governorate </a:t>
            </a:r>
            <a:r>
              <a:rPr lang="en-GB" dirty="0" smtClean="0">
                <a:latin typeface="Calibri Light" panose="020F0302020204030204" pitchFamily="34" charset="0"/>
              </a:rPr>
              <a:t>Updates</a:t>
            </a:r>
            <a:endParaRPr lang="en-GB" dirty="0">
              <a:latin typeface="Calibri Light" panose="020F0302020204030204" pitchFamily="34" charset="0"/>
            </a:endParaRPr>
          </a:p>
          <a:p>
            <a:pPr lvl="0"/>
            <a:r>
              <a:rPr lang="en-GB" dirty="0">
                <a:latin typeface="Calibri Light" panose="020F0302020204030204" pitchFamily="34" charset="0"/>
              </a:rPr>
              <a:t>6.	 </a:t>
            </a:r>
            <a:r>
              <a:rPr lang="en-GB" dirty="0" err="1">
                <a:latin typeface="Calibri Light" panose="020F0302020204030204" pitchFamily="34" charset="0"/>
              </a:rPr>
              <a:t>AoB</a:t>
            </a:r>
            <a:endParaRPr lang="en-GB" dirty="0">
              <a:latin typeface="Calibri Light" panose="020F0302020204030204" pitchFamily="34" charset="0"/>
            </a:endParaRPr>
          </a:p>
          <a:p>
            <a:pPr lvl="0"/>
            <a:endParaRPr lang="en-GB" dirty="0" smtClean="0">
              <a:latin typeface="Calibri Light" panose="020F0302020204030204" pitchFamily="34" charset="0"/>
            </a:endParaRPr>
          </a:p>
          <a:p>
            <a:pPr algn="r"/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Wednesday, 19</a:t>
            </a:r>
            <a:r>
              <a:rPr lang="en-US" sz="14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th</a:t>
            </a:r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 April  2017</a:t>
            </a:r>
            <a:endParaRPr lang="en-US" sz="1400" i="1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18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488" y="776169"/>
            <a:ext cx="8846289" cy="3863907"/>
          </a:xfrm>
        </p:spPr>
        <p:txBody>
          <a:bodyPr>
            <a:noAutofit/>
          </a:bodyPr>
          <a:lstStyle/>
          <a:p>
            <a:pPr algn="just"/>
            <a:r>
              <a:rPr lang="en-US" sz="1500" dirty="0" smtClean="0">
                <a:latin typeface="Calibri Light" panose="020F0302020204030204" pitchFamily="34" charset="0"/>
              </a:rPr>
              <a:t>100,000 </a:t>
            </a:r>
            <a:r>
              <a:rPr lang="en-US" sz="1500" dirty="0" smtClean="0">
                <a:latin typeface="Calibri Light" panose="020F0302020204030204" pitchFamily="34" charset="0"/>
              </a:rPr>
              <a:t>– 120,000 Individuals remain in </a:t>
            </a:r>
            <a:r>
              <a:rPr lang="en-US" sz="1500" dirty="0" err="1" smtClean="0">
                <a:latin typeface="Calibri Light" panose="020F0302020204030204" pitchFamily="34" charset="0"/>
              </a:rPr>
              <a:t>Ru’ua</a:t>
            </a:r>
            <a:r>
              <a:rPr lang="en-US" sz="1500" dirty="0" smtClean="0">
                <a:latin typeface="Calibri Light" panose="020F0302020204030204" pitchFamily="34" charset="0"/>
              </a:rPr>
              <a:t> , Ana and </a:t>
            </a:r>
            <a:r>
              <a:rPr lang="en-US" sz="1500" dirty="0" err="1" smtClean="0">
                <a:latin typeface="Calibri Light" panose="020F0302020204030204" pitchFamily="34" charset="0"/>
              </a:rPr>
              <a:t>Ka</a:t>
            </a:r>
            <a:r>
              <a:rPr lang="en-US" sz="1500" dirty="0" smtClean="0">
                <a:latin typeface="Calibri Light" panose="020F0302020204030204" pitchFamily="34" charset="0"/>
              </a:rPr>
              <a:t>’ </a:t>
            </a:r>
            <a:r>
              <a:rPr lang="en-US" sz="1500" dirty="0" err="1" smtClean="0">
                <a:latin typeface="Calibri Light" panose="020F0302020204030204" pitchFamily="34" charset="0"/>
              </a:rPr>
              <a:t>im</a:t>
            </a:r>
            <a:endParaRPr lang="en-US" sz="1500" dirty="0" smtClean="0">
              <a:latin typeface="Calibri Light" panose="020F0302020204030204" pitchFamily="34" charset="0"/>
            </a:endParaRPr>
          </a:p>
          <a:p>
            <a:pPr algn="just"/>
            <a:r>
              <a:rPr lang="en-US" sz="1500" dirty="0" smtClean="0">
                <a:latin typeface="Calibri Light" panose="020F0302020204030204" pitchFamily="34" charset="0"/>
              </a:rPr>
              <a:t> 60,000 Individuals or 10,000F anticipated to be displaced towards  Eastern Anbar </a:t>
            </a:r>
          </a:p>
          <a:p>
            <a:pPr algn="just"/>
            <a:r>
              <a:rPr lang="en-US" sz="1500" dirty="0" smtClean="0">
                <a:latin typeface="Calibri Light" panose="020F0302020204030204" pitchFamily="34" charset="0"/>
              </a:rPr>
              <a:t>Some IDPs anticipated to remain near home at an agricultural institute facilities close to </a:t>
            </a:r>
            <a:r>
              <a:rPr lang="en-US" sz="1500" dirty="0" err="1" smtClean="0">
                <a:latin typeface="Calibri Light" panose="020F0302020204030204" pitchFamily="34" charset="0"/>
              </a:rPr>
              <a:t>Ka</a:t>
            </a:r>
            <a:r>
              <a:rPr lang="en-US" sz="1500" dirty="0" smtClean="0">
                <a:latin typeface="Calibri Light" panose="020F0302020204030204" pitchFamily="34" charset="0"/>
              </a:rPr>
              <a:t>’ </a:t>
            </a:r>
            <a:r>
              <a:rPr lang="en-US" sz="1500" dirty="0" err="1" smtClean="0">
                <a:latin typeface="Calibri Light" panose="020F0302020204030204" pitchFamily="34" charset="0"/>
              </a:rPr>
              <a:t>im</a:t>
            </a:r>
            <a:r>
              <a:rPr lang="en-US" sz="1500" dirty="0" smtClean="0">
                <a:latin typeface="Calibri Light" panose="020F0302020204030204" pitchFamily="34" charset="0"/>
              </a:rPr>
              <a:t>. </a:t>
            </a:r>
          </a:p>
          <a:p>
            <a:pPr algn="just"/>
            <a:r>
              <a:rPr lang="en-US" sz="1500" dirty="0" smtClean="0">
                <a:latin typeface="Calibri Light" panose="020F0302020204030204" pitchFamily="34" charset="0"/>
              </a:rPr>
              <a:t>All new arrivals to be accommodated in camps , Kilo 18, HTC, AK , and AAF. Kilo 60 to be maintained by MODM as a transit site. </a:t>
            </a:r>
          </a:p>
          <a:p>
            <a:pPr algn="just"/>
            <a:r>
              <a:rPr lang="en-US" sz="1500" dirty="0" smtClean="0">
                <a:latin typeface="Calibri Light" panose="020F0302020204030204" pitchFamily="34" charset="0"/>
              </a:rPr>
              <a:t>Kilo 18 will be officially designated as an MODM camp  to receive IDPs . Capacity to be scaled up  to an additional 1,000 tents.</a:t>
            </a:r>
          </a:p>
          <a:p>
            <a:pPr algn="just"/>
            <a:r>
              <a:rPr lang="en-US" sz="1500" dirty="0" smtClean="0">
                <a:latin typeface="Calibri Light" panose="020F0302020204030204" pitchFamily="34" charset="0"/>
              </a:rPr>
              <a:t>Excess new arrivals to be accommodated in 4,000 arrival slots in HTC, AK and AAF.</a:t>
            </a:r>
          </a:p>
          <a:p>
            <a:pPr algn="just"/>
            <a:r>
              <a:rPr lang="en-US" sz="1500" dirty="0" smtClean="0">
                <a:latin typeface="Calibri Light" panose="020F0302020204030204" pitchFamily="34" charset="0"/>
              </a:rPr>
              <a:t>MODM will provide 5,000 tents </a:t>
            </a:r>
          </a:p>
          <a:p>
            <a:pPr algn="just"/>
            <a:r>
              <a:rPr lang="en-US" sz="1500" dirty="0" smtClean="0">
                <a:latin typeface="Calibri Light" panose="020F0302020204030204" pitchFamily="34" charset="0"/>
              </a:rPr>
              <a:t>MODM has requested support specifically for 5,000 kits of CRIs/NFIs.</a:t>
            </a:r>
          </a:p>
          <a:p>
            <a:pPr marL="57150" indent="0" algn="just">
              <a:buNone/>
            </a:pPr>
            <a:endParaRPr lang="en-US" sz="1500" b="1" dirty="0" smtClean="0">
              <a:latin typeface="Calibri Light" panose="020F0302020204030204" pitchFamily="34" charset="0"/>
            </a:endParaRPr>
          </a:p>
          <a:p>
            <a:pPr marL="57150" indent="0" algn="just">
              <a:buNone/>
            </a:pPr>
            <a:r>
              <a:rPr lang="en-US" sz="1500" b="1" dirty="0" smtClean="0">
                <a:latin typeface="Calibri Light" panose="020F0302020204030204" pitchFamily="34" charset="0"/>
              </a:rPr>
              <a:t>Next </a:t>
            </a:r>
            <a:r>
              <a:rPr lang="en-US" sz="1500" b="1" dirty="0" smtClean="0">
                <a:latin typeface="Calibri Light" panose="020F0302020204030204" pitchFamily="34" charset="0"/>
              </a:rPr>
              <a:t>Steps.</a:t>
            </a:r>
          </a:p>
          <a:p>
            <a:pPr algn="just"/>
            <a:r>
              <a:rPr lang="en-US" sz="1500" dirty="0">
                <a:latin typeface="Calibri Light" panose="020F0302020204030204" pitchFamily="34" charset="0"/>
              </a:rPr>
              <a:t>Mapping of stocks and pipeline ( Partners to provide updates on stocks for NFIs and </a:t>
            </a:r>
            <a:r>
              <a:rPr lang="en-US" sz="1500" dirty="0" smtClean="0">
                <a:latin typeface="Calibri Light" panose="020F0302020204030204" pitchFamily="34" charset="0"/>
              </a:rPr>
              <a:t>pipeline</a:t>
            </a:r>
            <a:r>
              <a:rPr lang="en-US" sz="1500" dirty="0" smtClean="0">
                <a:latin typeface="Calibri Light" panose="020F0302020204030204" pitchFamily="34" charset="0"/>
              </a:rPr>
              <a:t>)</a:t>
            </a:r>
            <a:endParaRPr lang="en-US" sz="1500" b="1" dirty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pPr algn="just"/>
            <a:r>
              <a:rPr lang="en-US" sz="1500" dirty="0" smtClean="0">
                <a:latin typeface="Calibri Light" panose="020F0302020204030204" pitchFamily="34" charset="0"/>
              </a:rPr>
              <a:t>Cluster </a:t>
            </a:r>
            <a:r>
              <a:rPr lang="en-US" sz="1500" dirty="0">
                <a:latin typeface="Calibri Light" panose="020F0302020204030204" pitchFamily="34" charset="0"/>
              </a:rPr>
              <a:t>will compile its contingency plan and share information with OCHA as part of a cluster wide </a:t>
            </a:r>
            <a:r>
              <a:rPr lang="en-US" sz="1500" dirty="0" smtClean="0">
                <a:latin typeface="Calibri Light" panose="020F0302020204030204" pitchFamily="34" charset="0"/>
              </a:rPr>
              <a:t>approach</a:t>
            </a:r>
            <a:endParaRPr lang="en-US" sz="1500" dirty="0">
              <a:latin typeface="Calibri Light" panose="020F0302020204030204" pitchFamily="34" charset="0"/>
            </a:endParaRPr>
          </a:p>
          <a:p>
            <a:pPr marL="457200" lvl="1" indent="0" algn="just">
              <a:buNone/>
            </a:pPr>
            <a:endParaRPr lang="en-US" sz="1500" dirty="0"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en-US" sz="1500" dirty="0" smtClean="0">
              <a:latin typeface="Calibri Light" panose="020F0302020204030204" pitchFamily="34" charset="0"/>
            </a:endParaRPr>
          </a:p>
          <a:p>
            <a:pPr lvl="1" algn="just"/>
            <a:endParaRPr lang="en-US" sz="1500" dirty="0"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en-US" sz="1500" dirty="0" smtClean="0"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10</a:t>
            </a:fld>
            <a:endParaRPr lang="en-GB">
              <a:latin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42610"/>
            <a:ext cx="8118629" cy="269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 startAt="4"/>
            </a:pPr>
            <a:r>
              <a:rPr lang="en-GB" sz="20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Cluster </a:t>
            </a:r>
            <a:r>
              <a:rPr lang="en-GB" sz="20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Key </a:t>
            </a:r>
            <a:r>
              <a:rPr lang="en-GB" sz="20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Issues / </a:t>
            </a:r>
            <a:r>
              <a:rPr lang="en-US" sz="2000" b="0" dirty="0">
                <a:solidFill>
                  <a:srgbClr val="C00000"/>
                </a:solidFill>
                <a:latin typeface="Calibri Light" panose="020F0302020204030204" pitchFamily="34" charset="0"/>
              </a:rPr>
              <a:t>Western Anbar Operational Plan ( Partner Stocks , Pipeline</a:t>
            </a:r>
            <a:r>
              <a:rPr lang="en-US" sz="2000" b="0" dirty="0">
                <a:solidFill>
                  <a:srgbClr val="C00000"/>
                </a:solidFill>
                <a:latin typeface="Calibri Light" panose="020F0302020204030204" pitchFamily="34" charset="0"/>
              </a:rPr>
              <a:t>)</a:t>
            </a:r>
            <a:endParaRPr lang="en-US" sz="2000" b="0" dirty="0">
              <a:solidFill>
                <a:srgbClr val="C00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15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11</a:t>
            </a:fld>
            <a:endParaRPr lang="en-GB">
              <a:latin typeface="Calibri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227138"/>
              </p:ext>
            </p:extLst>
          </p:nvPr>
        </p:nvGraphicFramePr>
        <p:xfrm>
          <a:off x="457200" y="736661"/>
          <a:ext cx="8335926" cy="37262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1190"/>
                <a:gridCol w="673701"/>
                <a:gridCol w="2959869"/>
                <a:gridCol w="1148606"/>
                <a:gridCol w="1203828"/>
                <a:gridCol w="1678732"/>
              </a:tblGrid>
              <a:tr h="64014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u="none" strike="noStrike" dirty="0">
                          <a:effectLst/>
                          <a:latin typeface="Calibri Light" panose="020F0302020204030204" pitchFamily="34" charset="0"/>
                        </a:rPr>
                        <a:t>No.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  <a:latin typeface="Calibri Light" panose="020F0302020204030204" pitchFamily="34" charset="0"/>
                        </a:rPr>
                        <a:t>Partners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 dirty="0">
                          <a:effectLst/>
                          <a:latin typeface="Calibri Light" panose="020F0302020204030204" pitchFamily="34" charset="0"/>
                        </a:rPr>
                        <a:t>Distributions Locations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b="1" u="none" strike="noStrike" dirty="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</a:rPr>
                        <a:t>No Tents Replaced </a:t>
                      </a:r>
                      <a:endParaRPr lang="en-US" sz="1300" b="1" i="0" u="none" strike="noStrike" dirty="0">
                        <a:solidFill>
                          <a:srgbClr val="C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  <a:latin typeface="Calibri Light" panose="020F0302020204030204" pitchFamily="34" charset="0"/>
                        </a:rPr>
                        <a:t>Total Need-Anbar Governorate 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  <a:latin typeface="Calibri Light" panose="020F0302020204030204" pitchFamily="34" charset="0"/>
                        </a:rPr>
                        <a:t>Anbar -Outstanding Tent Replacement Need 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85" marR="5685" marT="5685" marB="0"/>
                </a:tc>
              </a:tr>
              <a:tr h="26060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u="none" strike="noStrike"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  <a:latin typeface="Calibri Light" panose="020F0302020204030204" pitchFamily="34" charset="0"/>
                        </a:rPr>
                        <a:t>MODM 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 dirty="0">
                          <a:effectLst/>
                          <a:latin typeface="Calibri Light" panose="020F0302020204030204" pitchFamily="34" charset="0"/>
                        </a:rPr>
                        <a:t>AAF, HTC, </a:t>
                      </a:r>
                      <a:r>
                        <a:rPr lang="en-US" sz="1300" u="none" strike="noStrike" dirty="0" err="1">
                          <a:effectLst/>
                          <a:latin typeface="Calibri Light" panose="020F0302020204030204" pitchFamily="34" charset="0"/>
                        </a:rPr>
                        <a:t>Khalidiya</a:t>
                      </a:r>
                      <a:r>
                        <a:rPr lang="en-US" sz="1300" u="none" strike="noStrike" dirty="0" smtClean="0">
                          <a:effectLst/>
                          <a:latin typeface="Calibri Light" panose="020F0302020204030204" pitchFamily="34" charset="0"/>
                        </a:rPr>
                        <a:t>; </a:t>
                      </a:r>
                      <a:r>
                        <a:rPr lang="en-US" sz="1300" u="none" strike="noStrike" dirty="0" err="1" smtClean="0">
                          <a:effectLst/>
                          <a:latin typeface="Calibri Light" panose="020F0302020204030204" pitchFamily="34" charset="0"/>
                        </a:rPr>
                        <a:t>Beiz</a:t>
                      </a:r>
                      <a:r>
                        <a:rPr lang="en-US" sz="1300" u="none" strike="noStrike" dirty="0" smtClean="0"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n-US" sz="1300" u="none" strike="noStrike" dirty="0">
                          <a:effectLst/>
                          <a:latin typeface="Calibri Light" panose="020F0302020204030204" pitchFamily="34" charset="0"/>
                        </a:rPr>
                        <a:t>Biz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  <a:latin typeface="Calibri Light" panose="020F0302020204030204" pitchFamily="34" charset="0"/>
                        </a:rPr>
                        <a:t>3000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  <a:latin typeface="Calibri Light" panose="020F0302020204030204" pitchFamily="34" charset="0"/>
                        </a:rPr>
                        <a:t>23,000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  <a:latin typeface="Calibri Light" panose="020F0302020204030204" pitchFamily="34" charset="0"/>
                        </a:rPr>
                        <a:t>20,000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85" marR="5685" marT="5685" marB="0"/>
                </a:tc>
              </a:tr>
              <a:tr h="17781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u="none" strike="noStrike"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  <a:latin typeface="Calibri Light" panose="020F0302020204030204" pitchFamily="34" charset="0"/>
                        </a:rPr>
                        <a:t>UNHCR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 dirty="0" err="1">
                          <a:effectLst/>
                          <a:latin typeface="Calibri Light" panose="020F0302020204030204" pitchFamily="34" charset="0"/>
                        </a:rPr>
                        <a:t>Beiz</a:t>
                      </a:r>
                      <a:r>
                        <a:rPr lang="en-US" sz="1300" u="none" strike="noStrike" dirty="0">
                          <a:effectLst/>
                          <a:latin typeface="Calibri Light" panose="020F0302020204030204" pitchFamily="34" charset="0"/>
                        </a:rPr>
                        <a:t> Biz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  <a:latin typeface="Calibri Light" panose="020F0302020204030204" pitchFamily="34" charset="0"/>
                        </a:rPr>
                        <a:t>500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  <a:latin typeface="Calibri Light" panose="020F0302020204030204" pitchFamily="34" charset="0"/>
                        </a:rPr>
                        <a:t>19,500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85" marR="5685" marT="5685" marB="0"/>
                </a:tc>
              </a:tr>
              <a:tr h="39119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u="none" strike="noStrike"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  <a:latin typeface="Calibri Light" panose="020F0302020204030204" pitchFamily="34" charset="0"/>
                        </a:rPr>
                        <a:t>NRC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 dirty="0">
                          <a:effectLst/>
                          <a:latin typeface="Calibri Light" panose="020F0302020204030204" pitchFamily="34" charset="0"/>
                        </a:rPr>
                        <a:t>AAF, HTC, </a:t>
                      </a:r>
                      <a:r>
                        <a:rPr lang="en-US" sz="1300" u="none" strike="noStrike" dirty="0" err="1">
                          <a:effectLst/>
                          <a:latin typeface="Calibri Light" panose="020F0302020204030204" pitchFamily="34" charset="0"/>
                        </a:rPr>
                        <a:t>Khalidiya</a:t>
                      </a:r>
                      <a:r>
                        <a:rPr lang="en-US" sz="1300" u="none" strike="noStrike" dirty="0" smtClean="0">
                          <a:effectLst/>
                          <a:latin typeface="Calibri Light" panose="020F0302020204030204" pitchFamily="34" charset="0"/>
                        </a:rPr>
                        <a:t>; </a:t>
                      </a:r>
                      <a:r>
                        <a:rPr lang="en-US" sz="1300" u="none" strike="noStrike" dirty="0" err="1" smtClean="0">
                          <a:effectLst/>
                          <a:latin typeface="Calibri Light" panose="020F0302020204030204" pitchFamily="34" charset="0"/>
                        </a:rPr>
                        <a:t>Beiz</a:t>
                      </a:r>
                      <a:r>
                        <a:rPr lang="en-US" sz="1300" u="none" strike="noStrike" dirty="0" smtClean="0"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n-US" sz="1300" u="none" strike="noStrike" dirty="0">
                          <a:effectLst/>
                          <a:latin typeface="Calibri Light" panose="020F0302020204030204" pitchFamily="34" charset="0"/>
                        </a:rPr>
                        <a:t>Biz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  <a:latin typeface="Calibri Light" panose="020F0302020204030204" pitchFamily="34" charset="0"/>
                        </a:rPr>
                        <a:t>318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  <a:latin typeface="Calibri Light" panose="020F0302020204030204" pitchFamily="34" charset="0"/>
                        </a:rPr>
                        <a:t>19,182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85" marR="5685" marT="5685" marB="0"/>
                </a:tc>
              </a:tr>
              <a:tr h="51567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u="none" strike="noStrike">
                          <a:effectLst/>
                          <a:latin typeface="Calibri Light" panose="020F0302020204030204" pitchFamily="34" charset="0"/>
                        </a:rPr>
                        <a:t>4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  <a:latin typeface="Calibri Light" panose="020F0302020204030204" pitchFamily="34" charset="0"/>
                        </a:rPr>
                        <a:t>CRS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  <a:latin typeface="Calibri Light" panose="020F0302020204030204" pitchFamily="34" charset="0"/>
                        </a:rPr>
                        <a:t>AAF (60 T-shelter Al-Tahadi Camp; 100 T-shelter in Al-Bashaer Camp; 70 T-Shelter in Zawbaa Camp)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  <a:latin typeface="Calibri Light" panose="020F0302020204030204" pitchFamily="34" charset="0"/>
                        </a:rPr>
                        <a:t>230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  <a:latin typeface="Calibri Light" panose="020F0302020204030204" pitchFamily="34" charset="0"/>
                        </a:rPr>
                        <a:t>18,952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85" marR="5685" marT="5685" marB="0"/>
                </a:tc>
              </a:tr>
              <a:tr h="17781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u="none" strike="noStrike">
                          <a:effectLst/>
                          <a:latin typeface="Calibri Light" panose="020F0302020204030204" pitchFamily="34" charset="0"/>
                        </a:rPr>
                        <a:t>5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  <a:latin typeface="Calibri Light" panose="020F0302020204030204" pitchFamily="34" charset="0"/>
                        </a:rPr>
                        <a:t>UNHCR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  <a:latin typeface="Calibri Light" panose="020F0302020204030204" pitchFamily="34" charset="0"/>
                        </a:rPr>
                        <a:t>Beiz Biz; AAF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  <a:latin typeface="Calibri Light" panose="020F0302020204030204" pitchFamily="34" charset="0"/>
                        </a:rPr>
                        <a:t>394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  <a:latin typeface="Calibri Light" panose="020F0302020204030204" pitchFamily="34" charset="0"/>
                        </a:rPr>
                        <a:t>18,558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85" marR="5685" marT="5685" marB="0"/>
                </a:tc>
              </a:tr>
              <a:tr h="17781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u="none" strike="noStrike">
                          <a:effectLst/>
                          <a:latin typeface="Calibri Light" panose="020F0302020204030204" pitchFamily="34" charset="0"/>
                        </a:rPr>
                        <a:t>6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  <a:latin typeface="Calibri Light" panose="020F0302020204030204" pitchFamily="34" charset="0"/>
                        </a:rPr>
                        <a:t>UNHCR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  <a:latin typeface="Calibri Light" panose="020F0302020204030204" pitchFamily="34" charset="0"/>
                        </a:rPr>
                        <a:t>AAF 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  <a:latin typeface="Calibri Light" panose="020F0302020204030204" pitchFamily="34" charset="0"/>
                        </a:rPr>
                        <a:t>111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  <a:latin typeface="Calibri Light" panose="020F0302020204030204" pitchFamily="34" charset="0"/>
                        </a:rPr>
                        <a:t>18,447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85" marR="5685" marT="5685" marB="0"/>
                </a:tc>
              </a:tr>
              <a:tr h="17781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u="none" strike="noStrike">
                          <a:effectLst/>
                          <a:latin typeface="Calibri Light" panose="020F0302020204030204" pitchFamily="34" charset="0"/>
                        </a:rPr>
                        <a:t>7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 dirty="0">
                          <a:effectLst/>
                          <a:latin typeface="Calibri Light" panose="020F0302020204030204" pitchFamily="34" charset="0"/>
                        </a:rPr>
                        <a:t>UNHCR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  <a:latin typeface="Calibri Light" panose="020F0302020204030204" pitchFamily="34" charset="0"/>
                        </a:rPr>
                        <a:t>HTC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  <a:latin typeface="Calibri Light" panose="020F0302020204030204" pitchFamily="34" charset="0"/>
                        </a:rPr>
                        <a:t>139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  <a:latin typeface="Calibri Light" panose="020F0302020204030204" pitchFamily="34" charset="0"/>
                        </a:rPr>
                        <a:t>18,308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85" marR="5685" marT="5685" marB="0"/>
                </a:tc>
              </a:tr>
              <a:tr h="17781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u="none" strike="noStrike">
                          <a:effectLst/>
                          <a:latin typeface="Calibri Light" panose="020F0302020204030204" pitchFamily="34" charset="0"/>
                        </a:rPr>
                        <a:t>8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 dirty="0">
                          <a:effectLst/>
                          <a:latin typeface="Calibri Light" panose="020F0302020204030204" pitchFamily="34" charset="0"/>
                        </a:rPr>
                        <a:t>MODM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  <a:latin typeface="Calibri Light" panose="020F0302020204030204" pitchFamily="34" charset="0"/>
                        </a:rPr>
                        <a:t>Al Kahlidiya 3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  <a:latin typeface="Calibri Light" panose="020F0302020204030204" pitchFamily="34" charset="0"/>
                        </a:rPr>
                        <a:t>89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  <a:latin typeface="Calibri Light" panose="020F0302020204030204" pitchFamily="34" charset="0"/>
                        </a:rPr>
                        <a:t>18,219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85" marR="5685" marT="5685" marB="0"/>
                </a:tc>
              </a:tr>
              <a:tr h="17781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u="none" strike="noStrike">
                          <a:effectLst/>
                          <a:latin typeface="Calibri Light" panose="020F0302020204030204" pitchFamily="34" charset="0"/>
                        </a:rPr>
                        <a:t>9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 dirty="0">
                          <a:effectLst/>
                          <a:latin typeface="Calibri Light" panose="020F0302020204030204" pitchFamily="34" charset="0"/>
                        </a:rPr>
                        <a:t>MODM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  <a:latin typeface="Calibri Light" panose="020F0302020204030204" pitchFamily="34" charset="0"/>
                        </a:rPr>
                        <a:t>Kilo 18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  <a:latin typeface="Calibri Light" panose="020F0302020204030204" pitchFamily="34" charset="0"/>
                        </a:rPr>
                        <a:t>151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  <a:latin typeface="Calibri Light" panose="020F0302020204030204" pitchFamily="34" charset="0"/>
                        </a:rPr>
                        <a:t>18,068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85" marR="5685" marT="5685" marB="0"/>
                </a:tc>
              </a:tr>
              <a:tr h="17781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u="none" strike="noStrike">
                          <a:effectLst/>
                          <a:latin typeface="Calibri Light" panose="020F0302020204030204" pitchFamily="34" charset="0"/>
                        </a:rPr>
                        <a:t>10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 dirty="0">
                          <a:effectLst/>
                          <a:latin typeface="Calibri Light" panose="020F0302020204030204" pitchFamily="34" charset="0"/>
                        </a:rPr>
                        <a:t>UNHCR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  <a:latin typeface="Calibri Light" panose="020F0302020204030204" pitchFamily="34" charset="0"/>
                        </a:rPr>
                        <a:t>HTC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  <a:latin typeface="Calibri Light" panose="020F0302020204030204" pitchFamily="34" charset="0"/>
                        </a:rPr>
                        <a:t>24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  <a:latin typeface="Calibri Light" panose="020F0302020204030204" pitchFamily="34" charset="0"/>
                        </a:rPr>
                        <a:t>18,044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85" marR="5685" marT="5685" marB="0"/>
                </a:tc>
              </a:tr>
              <a:tr h="17781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u="none" strike="noStrike">
                          <a:effectLst/>
                          <a:latin typeface="Calibri Light" panose="020F0302020204030204" pitchFamily="34" charset="0"/>
                        </a:rPr>
                        <a:t>11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 dirty="0">
                          <a:effectLst/>
                          <a:latin typeface="Calibri Light" panose="020F0302020204030204" pitchFamily="34" charset="0"/>
                        </a:rPr>
                        <a:t>UNHCR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 dirty="0">
                          <a:effectLst/>
                          <a:latin typeface="Calibri Light" panose="020F0302020204030204" pitchFamily="34" charset="0"/>
                        </a:rPr>
                        <a:t>HTC &amp;AK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  <a:latin typeface="Calibri Light" panose="020F0302020204030204" pitchFamily="34" charset="0"/>
                        </a:rPr>
                        <a:t>152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  <a:latin typeface="Calibri Light" panose="020F0302020204030204" pitchFamily="34" charset="0"/>
                        </a:rPr>
                        <a:t>17,892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85" marR="5685" marT="5685" marB="0"/>
                </a:tc>
              </a:tr>
              <a:tr h="177818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n-US" sz="1300" b="1" u="none" strike="noStrike" dirty="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</a:rPr>
                        <a:t>Total </a:t>
                      </a:r>
                      <a:endParaRPr lang="en-US" sz="1300" b="1" i="0" u="none" strike="noStrike" dirty="0">
                        <a:solidFill>
                          <a:srgbClr val="C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85" marR="5685" marT="5685" marB="0"/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en-US" sz="1300" b="1" i="0" u="none" strike="noStrike" dirty="0">
                        <a:solidFill>
                          <a:srgbClr val="C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85" marR="5685" marT="5685" marB="0"/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en-US" sz="1300" b="1" i="0" u="none" strike="noStrike" dirty="0">
                        <a:solidFill>
                          <a:srgbClr val="C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1" u="none" strike="noStrike" dirty="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</a:rPr>
                        <a:t>            5,108 </a:t>
                      </a:r>
                      <a:endParaRPr lang="en-US" sz="1300" b="1" i="0" u="none" strike="noStrike" dirty="0">
                        <a:solidFill>
                          <a:srgbClr val="C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85" marR="5685" marT="568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 dirty="0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685" marR="5685" marT="5685" marB="0"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57200" y="146913"/>
            <a:ext cx="8118629" cy="269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 startAt="4"/>
            </a:pPr>
            <a:r>
              <a:rPr lang="en-GB" sz="20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Cluster </a:t>
            </a:r>
            <a:r>
              <a:rPr lang="en-GB" sz="20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Key </a:t>
            </a:r>
            <a:r>
              <a:rPr lang="en-GB" sz="20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Issues </a:t>
            </a:r>
            <a:r>
              <a:rPr lang="en-GB" sz="2000" b="0" dirty="0">
                <a:solidFill>
                  <a:srgbClr val="0070C0"/>
                </a:solidFill>
                <a:latin typeface="Calibri Light" panose="020F0302020204030204" pitchFamily="34" charset="0"/>
              </a:rPr>
              <a:t>/ </a:t>
            </a:r>
            <a:r>
              <a:rPr lang="en-US" sz="2000" b="0" dirty="0">
                <a:solidFill>
                  <a:srgbClr val="C00000"/>
                </a:solidFill>
                <a:latin typeface="Calibri Light" panose="020F0302020204030204" pitchFamily="34" charset="0"/>
              </a:rPr>
              <a:t>Tent replacement updates in Anbar and Baghdad</a:t>
            </a:r>
          </a:p>
        </p:txBody>
      </p:sp>
    </p:spTree>
    <p:extLst>
      <p:ext uri="{BB962C8B-B14F-4D97-AF65-F5344CB8AC3E}">
        <p14:creationId xmlns:p14="http://schemas.microsoft.com/office/powerpoint/2010/main" val="274161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latin typeface="Calibri Light" panose="020F0302020204030204" pitchFamily="34" charset="0"/>
              </a:rPr>
              <a:t>Baghdad</a:t>
            </a:r>
          </a:p>
          <a:p>
            <a:r>
              <a:rPr lang="en-US" sz="1800" dirty="0" err="1" smtClean="0">
                <a:latin typeface="Calibri Light" panose="020F0302020204030204" pitchFamily="34" charset="0"/>
              </a:rPr>
              <a:t>Basrah</a:t>
            </a:r>
            <a:endParaRPr lang="en-US" sz="1800" dirty="0" smtClean="0">
              <a:latin typeface="Calibri Light" panose="020F0302020204030204" pitchFamily="34" charset="0"/>
            </a:endParaRPr>
          </a:p>
          <a:p>
            <a:r>
              <a:rPr lang="en-US" sz="1800" dirty="0" smtClean="0">
                <a:latin typeface="Calibri Light" panose="020F0302020204030204" pitchFamily="34" charset="0"/>
              </a:rPr>
              <a:t>Kirkuk </a:t>
            </a:r>
            <a:endParaRPr lang="en-US" sz="1800" dirty="0"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12</a:t>
            </a:fld>
            <a:endParaRPr lang="en-GB">
              <a:latin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46913"/>
            <a:ext cx="8118629" cy="269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 startAt="5"/>
            </a:pPr>
            <a:r>
              <a:rPr lang="en-GB" sz="20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Governorate </a:t>
            </a:r>
            <a:r>
              <a:rPr lang="en-GB" sz="2000" b="0" dirty="0">
                <a:solidFill>
                  <a:srgbClr val="0070C0"/>
                </a:solidFill>
                <a:latin typeface="Calibri Light" panose="020F0302020204030204" pitchFamily="34" charset="0"/>
              </a:rPr>
              <a:t>Updates</a:t>
            </a:r>
            <a:endParaRPr lang="en-US" sz="2000" b="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77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13</a:t>
            </a:fld>
            <a:endParaRPr lang="en-GB">
              <a:latin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46913"/>
            <a:ext cx="8118629" cy="269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 startAt="6"/>
            </a:pPr>
            <a:r>
              <a:rPr lang="en-GB" sz="20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AOB</a:t>
            </a:r>
            <a:endParaRPr lang="en-US" sz="2000" b="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84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88272" y="178926"/>
            <a:ext cx="8198528" cy="629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US" sz="20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Al </a:t>
            </a:r>
            <a:r>
              <a:rPr lang="en-US" sz="2000" b="0" dirty="0" err="1">
                <a:solidFill>
                  <a:srgbClr val="0070C0"/>
                </a:solidFill>
                <a:latin typeface="Calibri Light" panose="020F0302020204030204" pitchFamily="34" charset="0"/>
              </a:rPr>
              <a:t>Ghazaliya</a:t>
            </a:r>
            <a:r>
              <a:rPr lang="en-US" sz="2000" b="0" dirty="0">
                <a:solidFill>
                  <a:srgbClr val="0070C0"/>
                </a:solidFill>
                <a:latin typeface="Calibri Light" panose="020F0302020204030204" pitchFamily="34" charset="0"/>
              </a:rPr>
              <a:t> Camp </a:t>
            </a:r>
            <a:r>
              <a:rPr lang="en-US" sz="20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– Baghdad: </a:t>
            </a:r>
            <a:r>
              <a:rPr lang="en-GB" sz="1600" b="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Some of the damaged tents in Al </a:t>
            </a:r>
            <a:r>
              <a:rPr lang="en-GB" sz="1600" b="0" dirty="0" err="1" smtClean="0">
                <a:solidFill>
                  <a:schemeClr val="tx1"/>
                </a:solidFill>
                <a:latin typeface="Calibri Light" panose="020F0302020204030204" pitchFamily="34" charset="0"/>
              </a:rPr>
              <a:t>Ghazaliya</a:t>
            </a:r>
            <a:r>
              <a:rPr lang="en-GB" sz="1600" b="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 Camp. A total of 210 tents require urgent replacement. </a:t>
            </a:r>
            <a:endParaRPr lang="en-GB" sz="2000" b="0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72" y="1032722"/>
            <a:ext cx="4020116" cy="30150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6807" y="1465394"/>
            <a:ext cx="4223018" cy="316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56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15</a:t>
            </a:fld>
            <a:endParaRPr lang="en-GB">
              <a:latin typeface="Calibri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5536" y="777923"/>
            <a:ext cx="8892928" cy="360300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3654" y="4757650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2"/>
              </a:rPr>
              <a:t>http://</a:t>
            </a:r>
            <a:r>
              <a:rPr lang="en-US" sz="1500" dirty="0" smtClean="0">
                <a:latin typeface="Calibri Light" panose="020F0302020204030204" pitchFamily="34" charset="0"/>
                <a:hlinkClick r:id="rId2"/>
              </a:rPr>
              <a:t>sheltercluster.org/response/iraq</a:t>
            </a:r>
            <a:r>
              <a:rPr lang="en-US" sz="1500" dirty="0" smtClean="0">
                <a:latin typeface="Calibri Light" panose="020F0302020204030204" pitchFamily="34" charset="0"/>
              </a:rPr>
              <a:t> </a:t>
            </a:r>
            <a:endParaRPr lang="en-US" sz="1500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691" y="1148570"/>
            <a:ext cx="4841309" cy="36209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36" y="511793"/>
            <a:ext cx="4837459" cy="3620955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200" y="146912"/>
            <a:ext cx="8118629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GB" sz="2000" b="0" dirty="0" smtClean="0">
                <a:latin typeface="Calibri Light" panose="020F0302020204030204" pitchFamily="34" charset="0"/>
              </a:rPr>
              <a:t>THANKS</a:t>
            </a:r>
            <a:r>
              <a:rPr lang="en-GB" sz="2000" b="0" dirty="0" smtClean="0">
                <a:latin typeface="Calibri Light" panose="020F0302020204030204" pitchFamily="34" charset="0"/>
              </a:rPr>
              <a:t>. </a:t>
            </a:r>
            <a:endParaRPr lang="en-US" sz="2000" b="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87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2</a:t>
            </a:fld>
            <a:endParaRPr lang="en-GB"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46912"/>
            <a:ext cx="8118629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/>
            </a:pPr>
            <a:r>
              <a:rPr lang="en-GB" sz="20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Review </a:t>
            </a:r>
            <a:r>
              <a:rPr lang="en-GB" sz="2000" b="0" dirty="0">
                <a:solidFill>
                  <a:srgbClr val="0070C0"/>
                </a:solidFill>
                <a:latin typeface="Calibri Light" panose="020F0302020204030204" pitchFamily="34" charset="0"/>
              </a:rPr>
              <a:t>of action points from previous meeting </a:t>
            </a:r>
            <a:endParaRPr lang="en-US" sz="2000" b="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Content Placeholder 6"/>
          <p:cNvSpPr>
            <a:spLocks noGrp="1"/>
          </p:cNvSpPr>
          <p:nvPr>
            <p:ph idx="1"/>
          </p:nvPr>
        </p:nvSpPr>
        <p:spPr>
          <a:xfrm>
            <a:off x="310232" y="760919"/>
            <a:ext cx="8589217" cy="3409637"/>
          </a:xfrm>
        </p:spPr>
        <p:txBody>
          <a:bodyPr>
            <a:noAutofit/>
          </a:bodyPr>
          <a:lstStyle/>
          <a:p>
            <a:pPr marL="400050" lvl="0" indent="-400050">
              <a:buFont typeface="+mj-lt"/>
              <a:buAutoNum type="romanLcPeriod"/>
            </a:pPr>
            <a:r>
              <a:rPr lang="en-US" sz="1600" dirty="0">
                <a:latin typeface="Calibri Light" panose="020F0302020204030204" pitchFamily="34" charset="0"/>
              </a:rPr>
              <a:t>UNHCR to share list of </a:t>
            </a:r>
            <a:r>
              <a:rPr lang="en-US" sz="1600" dirty="0" smtClean="0">
                <a:latin typeface="Calibri Light" panose="020F0302020204030204" pitchFamily="34" charset="0"/>
              </a:rPr>
              <a:t> </a:t>
            </a:r>
            <a:r>
              <a:rPr lang="en-US" sz="1600" dirty="0">
                <a:latin typeface="Calibri Light" panose="020F0302020204030204" pitchFamily="34" charset="0"/>
              </a:rPr>
              <a:t>camps receiving  new </a:t>
            </a:r>
            <a:r>
              <a:rPr lang="en-US" sz="1600" dirty="0" smtClean="0">
                <a:latin typeface="Calibri Light" panose="020F0302020204030204" pitchFamily="34" charset="0"/>
              </a:rPr>
              <a:t>arrivals  - </a:t>
            </a:r>
            <a:r>
              <a:rPr lang="en-US" sz="16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Done </a:t>
            </a:r>
            <a:endParaRPr lang="en-US" sz="1600" dirty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pPr marL="400050" lvl="0" indent="-400050">
              <a:buFont typeface="+mj-lt"/>
              <a:buAutoNum type="romanLcPeriod"/>
            </a:pPr>
            <a:r>
              <a:rPr lang="en-US" sz="1600" dirty="0">
                <a:latin typeface="Calibri Light" panose="020F0302020204030204" pitchFamily="34" charset="0"/>
              </a:rPr>
              <a:t>Partners to ensure activity info reporting before the 6th of following </a:t>
            </a:r>
            <a:r>
              <a:rPr lang="en-US" sz="1600" dirty="0" smtClean="0">
                <a:latin typeface="Calibri Light" panose="020F0302020204030204" pitchFamily="34" charset="0"/>
              </a:rPr>
              <a:t>month- </a:t>
            </a:r>
            <a:r>
              <a:rPr lang="en-US" sz="16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Ongoing </a:t>
            </a:r>
            <a:endParaRPr lang="en-US" sz="1600" dirty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pPr marL="400050" lvl="0" indent="-400050">
              <a:buFont typeface="+mj-lt"/>
              <a:buAutoNum type="romanLcPeriod"/>
            </a:pPr>
            <a:r>
              <a:rPr lang="en-US" sz="1600" dirty="0">
                <a:latin typeface="Calibri Light" panose="020F0302020204030204" pitchFamily="34" charset="0"/>
              </a:rPr>
              <a:t>Partners reminded to  nominate activity info focal points reminded to do </a:t>
            </a:r>
            <a:r>
              <a:rPr lang="en-US" sz="1600" dirty="0" smtClean="0">
                <a:latin typeface="Calibri Light" panose="020F0302020204030204" pitchFamily="34" charset="0"/>
              </a:rPr>
              <a:t>so – </a:t>
            </a:r>
            <a:r>
              <a:rPr lang="en-US" sz="16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Ongoing </a:t>
            </a:r>
            <a:endParaRPr lang="en-US" sz="1600" dirty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pPr marL="400050" lvl="0" indent="-400050">
              <a:buFont typeface="+mj-lt"/>
              <a:buAutoNum type="romanLcPeriod"/>
            </a:pPr>
            <a:r>
              <a:rPr lang="en-US" sz="1600" dirty="0">
                <a:latin typeface="Calibri Light" panose="020F0302020204030204" pitchFamily="34" charset="0"/>
              </a:rPr>
              <a:t>Partners requested to share plans, stocks and to support  anticipated influx from Western </a:t>
            </a:r>
            <a:r>
              <a:rPr lang="en-US" sz="1600" dirty="0" smtClean="0">
                <a:latin typeface="Calibri Light" panose="020F0302020204030204" pitchFamily="34" charset="0"/>
              </a:rPr>
              <a:t>Anbar – </a:t>
            </a:r>
            <a:r>
              <a:rPr lang="en-US" sz="16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Ongoing </a:t>
            </a:r>
            <a:endParaRPr lang="en-US" sz="1600" dirty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pPr marL="400050" lvl="0" indent="-400050">
              <a:buFont typeface="+mj-lt"/>
              <a:buAutoNum type="romanLcPeriod"/>
            </a:pPr>
            <a:r>
              <a:rPr lang="en-US" sz="1600" dirty="0">
                <a:latin typeface="Calibri Light" panose="020F0302020204030204" pitchFamily="34" charset="0"/>
              </a:rPr>
              <a:t>Cluster to share planning figures for anticipated Western Anbar Influx</a:t>
            </a:r>
            <a:r>
              <a:rPr lang="en-US" sz="1600" dirty="0" smtClean="0">
                <a:latin typeface="Calibri Light" panose="020F0302020204030204" pitchFamily="34" charset="0"/>
              </a:rPr>
              <a:t>. </a:t>
            </a:r>
            <a:r>
              <a:rPr lang="en-US" sz="16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On agenda . </a:t>
            </a:r>
            <a:endParaRPr lang="en-US" sz="1600" dirty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pPr marL="400050" lvl="0" indent="-400050">
              <a:buFont typeface="+mj-lt"/>
              <a:buAutoNum type="romanLcPeriod"/>
            </a:pPr>
            <a:r>
              <a:rPr lang="en-US" sz="1600" dirty="0">
                <a:latin typeface="Calibri Light" panose="020F0302020204030204" pitchFamily="34" charset="0"/>
              </a:rPr>
              <a:t>Partners requested to share plans, stocks and pipeline for summer </a:t>
            </a:r>
            <a:r>
              <a:rPr lang="en-US" sz="1600" dirty="0" smtClean="0">
                <a:latin typeface="Calibri Light" panose="020F0302020204030204" pitchFamily="34" charset="0"/>
              </a:rPr>
              <a:t>preparation – </a:t>
            </a:r>
            <a:r>
              <a:rPr lang="en-US" sz="16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Ongoing </a:t>
            </a:r>
            <a:endParaRPr lang="en-US" sz="1600" dirty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pPr marL="400050" lvl="0" indent="-400050">
              <a:buFont typeface="+mj-lt"/>
              <a:buAutoNum type="romanLcPeriod"/>
            </a:pPr>
            <a:r>
              <a:rPr lang="en-US" sz="1600" dirty="0">
                <a:latin typeface="Calibri Light" panose="020F0302020204030204" pitchFamily="34" charset="0"/>
              </a:rPr>
              <a:t>UNHCR to share information on location and number of tents replaced in Anbar </a:t>
            </a:r>
            <a:r>
              <a:rPr lang="en-US" sz="1600" dirty="0" smtClean="0">
                <a:latin typeface="Calibri Light" panose="020F0302020204030204" pitchFamily="34" charset="0"/>
              </a:rPr>
              <a:t>lately - </a:t>
            </a:r>
            <a:r>
              <a:rPr lang="en-US" sz="16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Done</a:t>
            </a:r>
            <a:endParaRPr lang="en-US" sz="1600" dirty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pPr marL="400050" lvl="0" indent="-400050">
              <a:buFont typeface="+mj-lt"/>
              <a:buAutoNum type="romanLcPeriod"/>
            </a:pPr>
            <a:r>
              <a:rPr lang="en-US" sz="1600" dirty="0">
                <a:latin typeface="Calibri Light" panose="020F0302020204030204" pitchFamily="34" charset="0"/>
              </a:rPr>
              <a:t>UNHCR to conduct rapid assessment in Al </a:t>
            </a:r>
            <a:r>
              <a:rPr lang="en-US" sz="1600" dirty="0" err="1">
                <a:latin typeface="Calibri Light" panose="020F0302020204030204" pitchFamily="34" charset="0"/>
              </a:rPr>
              <a:t>Ghazaliya</a:t>
            </a:r>
            <a:r>
              <a:rPr lang="en-US" sz="1600" dirty="0">
                <a:latin typeface="Calibri Light" panose="020F0302020204030204" pitchFamily="34" charset="0"/>
              </a:rPr>
              <a:t> Camp (Scout Camp) to determine number of tents requiring </a:t>
            </a:r>
            <a:r>
              <a:rPr lang="en-US" sz="1600" dirty="0" smtClean="0">
                <a:latin typeface="Calibri Light" panose="020F0302020204030204" pitchFamily="34" charset="0"/>
              </a:rPr>
              <a:t>replacement – </a:t>
            </a:r>
            <a:r>
              <a:rPr lang="en-US" sz="16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UNHCR to Update </a:t>
            </a:r>
            <a:endParaRPr lang="en-US" sz="1600" dirty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pPr marL="400050" lvl="0" indent="-400050">
              <a:buFont typeface="+mj-lt"/>
              <a:buAutoNum type="romanLcPeriod"/>
            </a:pPr>
            <a:r>
              <a:rPr lang="en-US" sz="1600" dirty="0">
                <a:latin typeface="Calibri Light" panose="020F0302020204030204" pitchFamily="34" charset="0"/>
              </a:rPr>
              <a:t>IOM requested to share information on location and number of homes rehabilitated in Centre and South </a:t>
            </a:r>
            <a:r>
              <a:rPr lang="en-US" sz="1600" dirty="0" smtClean="0">
                <a:latin typeface="Calibri Light" panose="020F0302020204030204" pitchFamily="34" charset="0"/>
              </a:rPr>
              <a:t> - </a:t>
            </a:r>
            <a:r>
              <a:rPr lang="en-US" sz="16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Done</a:t>
            </a:r>
            <a:endParaRPr lang="en-US" sz="1600" dirty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sz="1600" dirty="0"/>
              <a:t> </a:t>
            </a:r>
          </a:p>
          <a:p>
            <a:pPr marL="0" indent="0" algn="just">
              <a:buNone/>
            </a:pPr>
            <a:endParaRPr lang="en-US" sz="16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96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3</a:t>
            </a:fld>
            <a:endParaRPr lang="en-GB">
              <a:latin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53242"/>
            <a:ext cx="8118629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 startAt="2"/>
            </a:pPr>
            <a:r>
              <a:rPr lang="en-GB" sz="20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Information Management Updates / </a:t>
            </a:r>
            <a:r>
              <a:rPr lang="en-GB" sz="2000" b="0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Cluster achievements from Activity Info from January – March 2017 </a:t>
            </a:r>
            <a:endParaRPr lang="en-US" sz="2000" b="0" dirty="0">
              <a:solidFill>
                <a:srgbClr val="C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8217" y="909165"/>
            <a:ext cx="5247399" cy="338554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sz="1600" dirty="0">
                <a:latin typeface="Calibri Light" panose="020F0302020204030204" pitchFamily="34" charset="0"/>
              </a:rPr>
              <a:t>First Line </a:t>
            </a:r>
            <a:r>
              <a:rPr lang="en-US" sz="1600" dirty="0" smtClean="0">
                <a:latin typeface="Calibri Light" panose="020F0302020204030204" pitchFamily="34" charset="0"/>
              </a:rPr>
              <a:t>Response : 31 partners reporting their interventions</a:t>
            </a:r>
            <a:endParaRPr lang="en-US" sz="1600" dirty="0">
              <a:latin typeface="Calibri Light" panose="020F0302020204030204" pitchFamily="34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1553399"/>
              </p:ext>
            </p:extLst>
          </p:nvPr>
        </p:nvGraphicFramePr>
        <p:xfrm>
          <a:off x="120888" y="1416510"/>
          <a:ext cx="6726479" cy="3127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452160"/>
              </p:ext>
            </p:extLst>
          </p:nvPr>
        </p:nvGraphicFramePr>
        <p:xfrm>
          <a:off x="7278872" y="464313"/>
          <a:ext cx="1296958" cy="44782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6958"/>
              </a:tblGrid>
              <a:tr h="1331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Calibri Light" panose="020F0302020204030204" pitchFamily="34" charset="0"/>
                        </a:rPr>
                        <a:t>ACTED</a:t>
                      </a:r>
                      <a:endParaRPr lang="en-US" sz="900" b="0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299" marR="7299" marT="7299" marB="0">
                    <a:solidFill>
                      <a:schemeClr val="bg1"/>
                    </a:solidFill>
                  </a:tcPr>
                </a:tc>
              </a:tr>
              <a:tr h="1331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Calibri Light" panose="020F0302020204030204" pitchFamily="34" charset="0"/>
                        </a:rPr>
                        <a:t>Al Khair </a:t>
                      </a:r>
                      <a:endParaRPr lang="en-US" sz="9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299" marR="7299" marT="7299" marB="0">
                    <a:solidFill>
                      <a:schemeClr val="bg1"/>
                    </a:solidFill>
                  </a:tcPr>
                </a:tc>
              </a:tr>
              <a:tr h="1331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Calibri Light" panose="020F0302020204030204" pitchFamily="34" charset="0"/>
                        </a:rPr>
                        <a:t>CAOFISR</a:t>
                      </a:r>
                      <a:endParaRPr lang="en-US" sz="9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299" marR="7299" marT="7299" marB="0">
                    <a:solidFill>
                      <a:schemeClr val="bg1"/>
                    </a:solidFill>
                  </a:tcPr>
                </a:tc>
              </a:tr>
              <a:tr h="1331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Calibri Light" panose="020F0302020204030204" pitchFamily="34" charset="0"/>
                        </a:rPr>
                        <a:t>CARE</a:t>
                      </a:r>
                      <a:endParaRPr lang="en-US" sz="9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299" marR="7299" marT="7299" marB="0">
                    <a:solidFill>
                      <a:schemeClr val="bg1"/>
                    </a:solidFill>
                  </a:tcPr>
                </a:tc>
              </a:tr>
              <a:tr h="1331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Calibri Light" panose="020F0302020204030204" pitchFamily="34" charset="0"/>
                        </a:rPr>
                        <a:t>CNSF</a:t>
                      </a:r>
                      <a:endParaRPr lang="en-US" sz="9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299" marR="7299" marT="7299" marB="0">
                    <a:solidFill>
                      <a:schemeClr val="bg1"/>
                    </a:solidFill>
                  </a:tcPr>
                </a:tc>
              </a:tr>
              <a:tr h="1331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Calibri Light" panose="020F0302020204030204" pitchFamily="34" charset="0"/>
                        </a:rPr>
                        <a:t>CRS</a:t>
                      </a:r>
                      <a:endParaRPr lang="en-US" sz="9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299" marR="7299" marT="7299" marB="0">
                    <a:solidFill>
                      <a:schemeClr val="bg1"/>
                    </a:solidFill>
                  </a:tcPr>
                </a:tc>
              </a:tr>
              <a:tr h="1331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Calibri Light" panose="020F0302020204030204" pitchFamily="34" charset="0"/>
                        </a:rPr>
                        <a:t>DRC</a:t>
                      </a:r>
                      <a:endParaRPr lang="en-US" sz="9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299" marR="7299" marT="7299" marB="0">
                    <a:solidFill>
                      <a:schemeClr val="bg1"/>
                    </a:solidFill>
                  </a:tcPr>
                </a:tc>
              </a:tr>
              <a:tr h="1331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Calibri Light" panose="020F0302020204030204" pitchFamily="34" charset="0"/>
                        </a:rPr>
                        <a:t>EADE</a:t>
                      </a:r>
                      <a:endParaRPr lang="en-US" sz="900" b="0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299" marR="7299" marT="7299" marB="0">
                    <a:solidFill>
                      <a:schemeClr val="bg1"/>
                    </a:solidFill>
                  </a:tcPr>
                </a:tc>
              </a:tr>
              <a:tr h="1331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Calibri Light" panose="020F0302020204030204" pitchFamily="34" charset="0"/>
                        </a:rPr>
                        <a:t>IOM</a:t>
                      </a:r>
                      <a:endParaRPr lang="en-US" sz="9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299" marR="7299" marT="7299" marB="0">
                    <a:solidFill>
                      <a:schemeClr val="bg1"/>
                    </a:solidFill>
                  </a:tcPr>
                </a:tc>
              </a:tr>
              <a:tr h="1331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Calibri Light" panose="020F0302020204030204" pitchFamily="34" charset="0"/>
                        </a:rPr>
                        <a:t>ISHO</a:t>
                      </a:r>
                      <a:endParaRPr lang="en-US" sz="9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299" marR="7299" marT="7299" marB="0">
                    <a:solidFill>
                      <a:schemeClr val="bg1"/>
                    </a:solidFill>
                  </a:tcPr>
                </a:tc>
              </a:tr>
              <a:tr h="1331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Calibri Light" panose="020F0302020204030204" pitchFamily="34" charset="0"/>
                        </a:rPr>
                        <a:t>IVY</a:t>
                      </a:r>
                      <a:endParaRPr lang="en-US" sz="9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299" marR="7299" marT="7299" marB="0">
                    <a:solidFill>
                      <a:schemeClr val="bg1"/>
                    </a:solidFill>
                  </a:tcPr>
                </a:tc>
              </a:tr>
              <a:tr h="1331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Calibri Light" panose="020F0302020204030204" pitchFamily="34" charset="0"/>
                        </a:rPr>
                        <a:t>JEN</a:t>
                      </a:r>
                      <a:endParaRPr lang="en-US" sz="9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299" marR="7299" marT="7299" marB="0">
                    <a:solidFill>
                      <a:schemeClr val="bg1"/>
                    </a:solidFill>
                  </a:tcPr>
                </a:tc>
              </a:tr>
              <a:tr h="1331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Calibri Light" panose="020F0302020204030204" pitchFamily="34" charset="0"/>
                        </a:rPr>
                        <a:t>Medaire</a:t>
                      </a:r>
                      <a:endParaRPr lang="en-US" sz="9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299" marR="7299" marT="7299" marB="0">
                    <a:solidFill>
                      <a:schemeClr val="bg1"/>
                    </a:solidFill>
                  </a:tcPr>
                </a:tc>
              </a:tr>
              <a:tr h="1331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Calibri Light" panose="020F0302020204030204" pitchFamily="34" charset="0"/>
                        </a:rPr>
                        <a:t>MHE</a:t>
                      </a:r>
                      <a:endParaRPr lang="en-US" sz="9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299" marR="7299" marT="7299" marB="0">
                    <a:solidFill>
                      <a:schemeClr val="bg1"/>
                    </a:solidFill>
                  </a:tcPr>
                </a:tc>
              </a:tr>
              <a:tr h="1331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Calibri Light" panose="020F0302020204030204" pitchFamily="34" charset="0"/>
                        </a:rPr>
                        <a:t>Mission East</a:t>
                      </a:r>
                      <a:endParaRPr lang="en-US" sz="9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299" marR="7299" marT="7299" marB="0">
                    <a:solidFill>
                      <a:schemeClr val="bg1"/>
                    </a:solidFill>
                  </a:tcPr>
                </a:tc>
              </a:tr>
              <a:tr h="1331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Calibri Light" panose="020F0302020204030204" pitchFamily="34" charset="0"/>
                        </a:rPr>
                        <a:t>Muslim Aid</a:t>
                      </a:r>
                      <a:endParaRPr lang="en-US" sz="9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299" marR="7299" marT="7299" marB="0">
                    <a:solidFill>
                      <a:schemeClr val="bg1"/>
                    </a:solidFill>
                  </a:tcPr>
                </a:tc>
              </a:tr>
              <a:tr h="1331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Calibri Light" panose="020F0302020204030204" pitchFamily="34" charset="0"/>
                        </a:rPr>
                        <a:t>NRC</a:t>
                      </a:r>
                      <a:endParaRPr lang="en-US" sz="9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299" marR="7299" marT="7299" marB="0">
                    <a:solidFill>
                      <a:schemeClr val="bg1"/>
                    </a:solidFill>
                  </a:tcPr>
                </a:tc>
              </a:tr>
              <a:tr h="1331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Calibri Light" panose="020F0302020204030204" pitchFamily="34" charset="0"/>
                        </a:rPr>
                        <a:t>PIN</a:t>
                      </a:r>
                      <a:endParaRPr lang="en-US" sz="9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299" marR="7299" marT="7299" marB="0">
                    <a:solidFill>
                      <a:schemeClr val="bg1"/>
                    </a:solidFill>
                  </a:tcPr>
                </a:tc>
              </a:tr>
              <a:tr h="1331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Calibri Light" panose="020F0302020204030204" pitchFamily="34" charset="0"/>
                        </a:rPr>
                        <a:t>PWJ</a:t>
                      </a:r>
                      <a:endParaRPr lang="en-US" sz="9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299" marR="7299" marT="7299" marB="0">
                    <a:solidFill>
                      <a:schemeClr val="bg1"/>
                    </a:solidFill>
                  </a:tcPr>
                </a:tc>
              </a:tr>
              <a:tr h="1331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Calibri Light" panose="020F0302020204030204" pitchFamily="34" charset="0"/>
                        </a:rPr>
                        <a:t>Qandil</a:t>
                      </a:r>
                      <a:endParaRPr lang="en-US" sz="9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299" marR="7299" marT="7299" marB="0">
                    <a:solidFill>
                      <a:schemeClr val="bg1"/>
                    </a:solidFill>
                  </a:tcPr>
                </a:tc>
              </a:tr>
              <a:tr h="1331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Calibri Light" panose="020F0302020204030204" pitchFamily="34" charset="0"/>
                        </a:rPr>
                        <a:t>QRC</a:t>
                      </a:r>
                      <a:endParaRPr lang="en-US" sz="9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299" marR="7299" marT="7299" marB="0">
                    <a:solidFill>
                      <a:schemeClr val="bg1"/>
                    </a:solidFill>
                  </a:tcPr>
                </a:tc>
              </a:tr>
              <a:tr h="1331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Calibri Light" panose="020F0302020204030204" pitchFamily="34" charset="0"/>
                        </a:rPr>
                        <a:t>REACH</a:t>
                      </a:r>
                      <a:endParaRPr lang="en-US" sz="9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299" marR="7299" marT="7299" marB="0">
                    <a:solidFill>
                      <a:schemeClr val="bg1"/>
                    </a:solidFill>
                  </a:tcPr>
                </a:tc>
              </a:tr>
              <a:tr h="1331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Calibri Light" panose="020F0302020204030204" pitchFamily="34" charset="0"/>
                        </a:rPr>
                        <a:t>RIRP</a:t>
                      </a:r>
                      <a:endParaRPr lang="en-US" sz="9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299" marR="7299" marT="7299" marB="0">
                    <a:solidFill>
                      <a:schemeClr val="bg1"/>
                    </a:solidFill>
                  </a:tcPr>
                </a:tc>
              </a:tr>
              <a:tr h="1331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Calibri Light" panose="020F0302020204030204" pitchFamily="34" charset="0"/>
                        </a:rPr>
                        <a:t>SAMARITAN'S PURSE</a:t>
                      </a:r>
                      <a:endParaRPr lang="en-US" sz="9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299" marR="7299" marT="7299" marB="0">
                    <a:solidFill>
                      <a:schemeClr val="bg1"/>
                    </a:solidFill>
                  </a:tcPr>
                </a:tc>
              </a:tr>
              <a:tr h="1331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Calibri Light" panose="020F0302020204030204" pitchFamily="34" charset="0"/>
                        </a:rPr>
                        <a:t>SCI</a:t>
                      </a:r>
                      <a:endParaRPr lang="en-US" sz="9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299" marR="7299" marT="7299" marB="0">
                    <a:solidFill>
                      <a:schemeClr val="bg1"/>
                    </a:solidFill>
                  </a:tcPr>
                </a:tc>
              </a:tr>
              <a:tr h="1331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Calibri Light" panose="020F0302020204030204" pitchFamily="34" charset="0"/>
                        </a:rPr>
                        <a:t>Tearfund</a:t>
                      </a:r>
                      <a:endParaRPr lang="en-US" sz="9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299" marR="7299" marT="7299" marB="0">
                    <a:solidFill>
                      <a:schemeClr val="bg1"/>
                    </a:solidFill>
                  </a:tcPr>
                </a:tc>
              </a:tr>
              <a:tr h="1331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Calibri Light" panose="020F0302020204030204" pitchFamily="34" charset="0"/>
                        </a:rPr>
                        <a:t>UNHCR</a:t>
                      </a:r>
                      <a:endParaRPr lang="en-US" sz="9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299" marR="7299" marT="7299" marB="0">
                    <a:solidFill>
                      <a:schemeClr val="bg1"/>
                    </a:solidFill>
                  </a:tcPr>
                </a:tc>
              </a:tr>
              <a:tr h="1331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Calibri Light" panose="020F0302020204030204" pitchFamily="34" charset="0"/>
                        </a:rPr>
                        <a:t>WHH</a:t>
                      </a:r>
                      <a:endParaRPr lang="en-US" sz="9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299" marR="7299" marT="7299" marB="0">
                    <a:solidFill>
                      <a:schemeClr val="bg1"/>
                    </a:solidFill>
                  </a:tcPr>
                </a:tc>
              </a:tr>
              <a:tr h="1331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Calibri Light" panose="020F0302020204030204" pitchFamily="34" charset="0"/>
                        </a:rPr>
                        <a:t>WVI</a:t>
                      </a:r>
                      <a:endParaRPr lang="en-US" sz="9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299" marR="7299" marT="7299" marB="0">
                    <a:solidFill>
                      <a:schemeClr val="bg1"/>
                    </a:solidFill>
                  </a:tcPr>
                </a:tc>
              </a:tr>
              <a:tr h="1331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Calibri Light" panose="020F0302020204030204" pitchFamily="34" charset="0"/>
                        </a:rPr>
                        <a:t>YAO</a:t>
                      </a:r>
                      <a:endParaRPr lang="en-US" sz="9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299" marR="7299" marT="7299" marB="0">
                    <a:solidFill>
                      <a:schemeClr val="bg1"/>
                    </a:solidFill>
                  </a:tcPr>
                </a:tc>
              </a:tr>
              <a:tr h="1331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Calibri Light" panose="020F0302020204030204" pitchFamily="34" charset="0"/>
                        </a:rPr>
                        <a:t>ZOA International</a:t>
                      </a:r>
                      <a:endParaRPr lang="en-US" sz="900" b="0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299" marR="7299" marT="7299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071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4</a:t>
            </a:fld>
            <a:endParaRPr lang="en-GB">
              <a:latin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53242"/>
            <a:ext cx="8118629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 startAt="2"/>
            </a:pPr>
            <a:r>
              <a:rPr lang="en-GB" sz="20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Information Management Updates / </a:t>
            </a:r>
            <a:r>
              <a:rPr lang="en-GB" sz="2000" b="0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Cluster achievements from Activity Info from January – March 2017 </a:t>
            </a:r>
            <a:endParaRPr lang="en-US" sz="2000" b="0" dirty="0">
              <a:solidFill>
                <a:srgbClr val="C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8217" y="909165"/>
            <a:ext cx="5497211" cy="338554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 Light" panose="020F0302020204030204" pitchFamily="34" charset="0"/>
              </a:rPr>
              <a:t>Second </a:t>
            </a:r>
            <a:r>
              <a:rPr lang="en-US" sz="1600" dirty="0">
                <a:latin typeface="Calibri Light" panose="020F0302020204030204" pitchFamily="34" charset="0"/>
              </a:rPr>
              <a:t>Line </a:t>
            </a:r>
            <a:r>
              <a:rPr lang="en-US" sz="1600" dirty="0" smtClean="0">
                <a:latin typeface="Calibri Light" panose="020F0302020204030204" pitchFamily="34" charset="0"/>
              </a:rPr>
              <a:t>Response : 7 partners reporting their interventions</a:t>
            </a:r>
            <a:endParaRPr lang="en-US" sz="1600" dirty="0">
              <a:latin typeface="Calibri Light" panose="020F0302020204030204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8968838"/>
              </p:ext>
            </p:extLst>
          </p:nvPr>
        </p:nvGraphicFramePr>
        <p:xfrm>
          <a:off x="297711" y="1435396"/>
          <a:ext cx="6039294" cy="3136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280007"/>
              </p:ext>
            </p:extLst>
          </p:nvPr>
        </p:nvGraphicFramePr>
        <p:xfrm>
          <a:off x="7250667" y="1277956"/>
          <a:ext cx="596900" cy="12401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6900"/>
              </a:tblGrid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libri Light" panose="020F0302020204030204" pitchFamily="34" charset="0"/>
                        </a:rPr>
                        <a:t>CNSF</a:t>
                      </a:r>
                      <a:endParaRPr lang="en-US" sz="11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libri Light" panose="020F0302020204030204" pitchFamily="34" charset="0"/>
                        </a:rPr>
                        <a:t>CRS</a:t>
                      </a:r>
                      <a:endParaRPr lang="en-US" sz="11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libri Light" panose="020F0302020204030204" pitchFamily="34" charset="0"/>
                        </a:rPr>
                        <a:t>IOM</a:t>
                      </a:r>
                      <a:endParaRPr lang="en-US" sz="11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libri Light" panose="020F0302020204030204" pitchFamily="34" charset="0"/>
                        </a:rPr>
                        <a:t>JEN</a:t>
                      </a:r>
                      <a:endParaRPr lang="en-US" sz="11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libri Light" panose="020F0302020204030204" pitchFamily="34" charset="0"/>
                        </a:rPr>
                        <a:t>PWJ</a:t>
                      </a:r>
                      <a:endParaRPr lang="en-US" sz="11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libri Light" panose="020F0302020204030204" pitchFamily="34" charset="0"/>
                        </a:rPr>
                        <a:t>REACH</a:t>
                      </a:r>
                      <a:endParaRPr lang="en-US" sz="11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Calibri Light" panose="020F0302020204030204" pitchFamily="34" charset="0"/>
                        </a:rPr>
                        <a:t>YAO</a:t>
                      </a:r>
                      <a:endParaRPr lang="en-US" sz="1100" b="0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310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5</a:t>
            </a:fld>
            <a:endParaRPr lang="en-GB">
              <a:latin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53242"/>
            <a:ext cx="8118629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 startAt="2"/>
            </a:pPr>
            <a:r>
              <a:rPr lang="en-GB" sz="20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Information Management Updates / </a:t>
            </a:r>
            <a:r>
              <a:rPr lang="en-GB" sz="2000" b="0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Cluster achievements from Activity Info from January – March 2017 </a:t>
            </a:r>
            <a:endParaRPr lang="en-US" sz="2000" b="0" dirty="0">
              <a:solidFill>
                <a:srgbClr val="C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8217" y="909165"/>
            <a:ext cx="5425781" cy="338554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 Light" panose="020F0302020204030204" pitchFamily="34" charset="0"/>
              </a:rPr>
              <a:t>Full Cluster Response : 1 partner reporting their interventions</a:t>
            </a:r>
            <a:endParaRPr lang="en-US" sz="1600" dirty="0">
              <a:latin typeface="Calibri Light" panose="020F0302020204030204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9639359"/>
              </p:ext>
            </p:extLst>
          </p:nvPr>
        </p:nvGraphicFramePr>
        <p:xfrm>
          <a:off x="457200" y="1614820"/>
          <a:ext cx="4944140" cy="2990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457985"/>
              </p:ext>
            </p:extLst>
          </p:nvPr>
        </p:nvGraphicFramePr>
        <p:xfrm>
          <a:off x="6403998" y="1391935"/>
          <a:ext cx="596900" cy="222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6900"/>
              </a:tblGrid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IOM</a:t>
                      </a:r>
                      <a:endParaRPr lang="en-US" sz="1400" b="0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745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0528"/>
            <a:ext cx="8229600" cy="3394472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Calibri Light" panose="020F0302020204030204" pitchFamily="34" charset="0"/>
              </a:rPr>
              <a:t>Cluster Funding </a:t>
            </a:r>
            <a:r>
              <a:rPr lang="en-US" sz="1800" dirty="0" smtClean="0">
                <a:latin typeface="Calibri Light" panose="020F0302020204030204" pitchFamily="34" charset="0"/>
              </a:rPr>
              <a:t>Portfolio: </a:t>
            </a:r>
            <a:r>
              <a:rPr lang="en-US" sz="1800" dirty="0" smtClean="0">
                <a:latin typeface="Calibri Light" panose="020F0302020204030204" pitchFamily="34" charset="0"/>
              </a:rPr>
              <a:t>USD </a:t>
            </a:r>
            <a:r>
              <a:rPr lang="en-US" sz="1800" dirty="0" smtClean="0">
                <a:latin typeface="Calibri Light" panose="020F0302020204030204" pitchFamily="34" charset="0"/>
              </a:rPr>
              <a:t>5 million </a:t>
            </a:r>
          </a:p>
          <a:p>
            <a:r>
              <a:rPr lang="en-US" sz="1800" dirty="0" smtClean="0">
                <a:latin typeface="Calibri Light" panose="020F0302020204030204" pitchFamily="34" charset="0"/>
              </a:rPr>
              <a:t>Applicants: 21 </a:t>
            </a:r>
            <a:r>
              <a:rPr lang="en-US" sz="1800" dirty="0" smtClean="0">
                <a:latin typeface="Calibri Light" panose="020F0302020204030204" pitchFamily="34" charset="0"/>
              </a:rPr>
              <a:t>Partners have applied for USD </a:t>
            </a:r>
            <a:r>
              <a:rPr lang="en-US" sz="1800" dirty="0" smtClean="0">
                <a:latin typeface="Calibri Light" panose="020F0302020204030204" pitchFamily="34" charset="0"/>
              </a:rPr>
              <a:t>15 million</a:t>
            </a:r>
            <a:endParaRPr lang="en-US" sz="1800" dirty="0" smtClean="0">
              <a:latin typeface="Calibri Light" panose="020F0302020204030204" pitchFamily="34" charset="0"/>
            </a:endParaRPr>
          </a:p>
          <a:p>
            <a:r>
              <a:rPr lang="en-US" sz="1800" dirty="0" smtClean="0">
                <a:latin typeface="Calibri Light" panose="020F0302020204030204" pitchFamily="34" charset="0"/>
              </a:rPr>
              <a:t>Project approval process is ongoing, Cluster SRT meeting on </a:t>
            </a:r>
            <a:r>
              <a:rPr lang="en-US" sz="1800" dirty="0" smtClean="0">
                <a:latin typeface="Calibri Light" panose="020F0302020204030204" pitchFamily="34" charset="0"/>
              </a:rPr>
              <a:t>Tuesday and Wednesday </a:t>
            </a:r>
            <a:r>
              <a:rPr lang="en-US" sz="1800" dirty="0" smtClean="0">
                <a:latin typeface="Calibri Light" panose="020F0302020204030204" pitchFamily="34" charset="0"/>
              </a:rPr>
              <a:t>to do the Technical review of the submissions, Score them according to IHPF Allocation paper/strategy and the Cluster priorities.</a:t>
            </a:r>
          </a:p>
          <a:p>
            <a:r>
              <a:rPr lang="en-US" sz="1800" dirty="0" smtClean="0">
                <a:latin typeface="Calibri Light" panose="020F0302020204030204" pitchFamily="34" charset="0"/>
              </a:rPr>
              <a:t>Cluster SRT </a:t>
            </a:r>
            <a:r>
              <a:rPr lang="en-GB" sz="1800" dirty="0">
                <a:latin typeface="Calibri Light" panose="020F0302020204030204" pitchFamily="34" charset="0"/>
              </a:rPr>
              <a:t>recommended </a:t>
            </a:r>
            <a:r>
              <a:rPr lang="en-GB" sz="1800" dirty="0" smtClean="0">
                <a:latin typeface="Calibri Light" panose="020F0302020204030204" pitchFamily="34" charset="0"/>
              </a:rPr>
              <a:t>proposals </a:t>
            </a:r>
            <a:r>
              <a:rPr lang="en-US" sz="1800" dirty="0" smtClean="0">
                <a:latin typeface="Calibri Light" panose="020F0302020204030204" pitchFamily="34" charset="0"/>
              </a:rPr>
              <a:t>will be presented to the IHPF Advisory Board.  </a:t>
            </a:r>
            <a:endParaRPr lang="en-US" sz="1800" dirty="0" smtClean="0"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6</a:t>
            </a:fld>
            <a:endParaRPr lang="en-GB">
              <a:latin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46912"/>
            <a:ext cx="8118629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 startAt="3"/>
            </a:pPr>
            <a:r>
              <a:rPr lang="en-US" sz="20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First </a:t>
            </a:r>
            <a:r>
              <a:rPr lang="en-US" sz="2000" b="0" dirty="0">
                <a:solidFill>
                  <a:srgbClr val="0070C0"/>
                </a:solidFill>
                <a:latin typeface="Calibri Light" panose="020F0302020204030204" pitchFamily="34" charset="0"/>
              </a:rPr>
              <a:t>2017 Standard </a:t>
            </a:r>
            <a:r>
              <a:rPr lang="en-US" sz="20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Allocation / Update </a:t>
            </a:r>
            <a:r>
              <a:rPr lang="en-US" sz="2000" b="0" dirty="0">
                <a:solidFill>
                  <a:srgbClr val="0070C0"/>
                </a:solidFill>
                <a:latin typeface="Calibri Light" panose="020F0302020204030204" pitchFamily="34" charset="0"/>
              </a:rPr>
              <a:t>for Clusters</a:t>
            </a:r>
            <a:r>
              <a:rPr lang="en-GB" sz="20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 </a:t>
            </a:r>
            <a:endParaRPr lang="en-US" sz="2000" b="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59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9405"/>
            <a:ext cx="8229600" cy="41812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2000" dirty="0">
              <a:latin typeface="Calibri Light" panose="020F0302020204030204" pitchFamily="34" charset="0"/>
            </a:endParaRPr>
          </a:p>
          <a:p>
            <a:pPr algn="just"/>
            <a:endParaRPr lang="en-US" sz="2000" dirty="0">
              <a:latin typeface="Calibri Light" panose="020F0302020204030204" pitchFamily="34" charset="0"/>
            </a:endParaRPr>
          </a:p>
          <a:p>
            <a:pPr algn="just"/>
            <a:endParaRPr lang="en-US" sz="2000" dirty="0"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7</a:t>
            </a:fld>
            <a:endParaRPr lang="en-GB">
              <a:latin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46913"/>
            <a:ext cx="8118629" cy="269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 startAt="4"/>
            </a:pPr>
            <a:r>
              <a:rPr lang="en-GB" sz="20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Cluster </a:t>
            </a:r>
            <a:r>
              <a:rPr lang="en-GB" sz="20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Key </a:t>
            </a:r>
            <a:r>
              <a:rPr lang="en-GB" sz="20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Issues / </a:t>
            </a:r>
            <a:r>
              <a:rPr lang="en-US" sz="2000" b="0" dirty="0">
                <a:solidFill>
                  <a:srgbClr val="C00000"/>
                </a:solidFill>
                <a:latin typeface="Calibri Light" panose="020F0302020204030204" pitchFamily="34" charset="0"/>
              </a:rPr>
              <a:t>NFI Guidance Update – SAG Approved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87" y="582760"/>
            <a:ext cx="8087974" cy="404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0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8712" y="935662"/>
            <a:ext cx="8229600" cy="301357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8</a:t>
            </a:fld>
            <a:endParaRPr lang="en-GB"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46913"/>
            <a:ext cx="8118629" cy="269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 startAt="4"/>
            </a:pPr>
            <a:r>
              <a:rPr lang="en-GB" sz="20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Cluster </a:t>
            </a:r>
            <a:r>
              <a:rPr lang="en-GB" sz="20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Key </a:t>
            </a:r>
            <a:r>
              <a:rPr lang="en-GB" sz="20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Issues / </a:t>
            </a:r>
            <a:r>
              <a:rPr lang="en-US" sz="2000" b="0" dirty="0">
                <a:solidFill>
                  <a:srgbClr val="C00000"/>
                </a:solidFill>
                <a:latin typeface="Calibri Light" panose="020F0302020204030204" pitchFamily="34" charset="0"/>
              </a:rPr>
              <a:t>NFI Guidance Update – SAG Approved </a:t>
            </a:r>
          </a:p>
        </p:txBody>
      </p:sp>
    </p:spTree>
    <p:extLst>
      <p:ext uri="{BB962C8B-B14F-4D97-AF65-F5344CB8AC3E}">
        <p14:creationId xmlns:p14="http://schemas.microsoft.com/office/powerpoint/2010/main" val="293208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9</a:t>
            </a:fld>
            <a:endParaRPr lang="en-GB"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45" y="575671"/>
            <a:ext cx="7806603" cy="386666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146913"/>
            <a:ext cx="8118629" cy="269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 startAt="4"/>
            </a:pPr>
            <a:r>
              <a:rPr lang="en-GB" sz="20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Cluster </a:t>
            </a:r>
            <a:r>
              <a:rPr lang="en-GB" sz="20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Key </a:t>
            </a:r>
            <a:r>
              <a:rPr lang="en-GB" sz="20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Issues / </a:t>
            </a:r>
            <a:r>
              <a:rPr lang="en-US" sz="2000" b="0" dirty="0">
                <a:solidFill>
                  <a:srgbClr val="C00000"/>
                </a:solidFill>
                <a:latin typeface="Calibri Light" panose="020F0302020204030204" pitchFamily="34" charset="0"/>
              </a:rPr>
              <a:t>NFI Guidance Update – SAG Approved </a:t>
            </a:r>
          </a:p>
        </p:txBody>
      </p:sp>
    </p:spTree>
    <p:extLst>
      <p:ext uri="{BB962C8B-B14F-4D97-AF65-F5344CB8AC3E}">
        <p14:creationId xmlns:p14="http://schemas.microsoft.com/office/powerpoint/2010/main" val="47173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elter Cluster Red Theme">
  <a:themeElements>
    <a:clrScheme name="Shelter Cluster 3 Soft">
      <a:dk1>
        <a:sysClr val="windowText" lastClr="000000"/>
      </a:dk1>
      <a:lt1>
        <a:sysClr val="window" lastClr="FFFFFF"/>
      </a:lt1>
      <a:dk2>
        <a:srgbClr val="04314C"/>
      </a:dk2>
      <a:lt2>
        <a:srgbClr val="F6F6F6"/>
      </a:lt2>
      <a:accent1>
        <a:srgbClr val="365A70"/>
      </a:accent1>
      <a:accent2>
        <a:srgbClr val="FFC133"/>
      </a:accent2>
      <a:accent3>
        <a:srgbClr val="994345"/>
      </a:accent3>
      <a:accent4>
        <a:srgbClr val="84C559"/>
      </a:accent4>
      <a:accent5>
        <a:srgbClr val="FD3333"/>
      </a:accent5>
      <a:accent6>
        <a:srgbClr val="459FD5"/>
      </a:accent6>
      <a:hlink>
        <a:srgbClr val="994345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helter Cluster Red Theme">
  <a:themeElements>
    <a:clrScheme name="Shelter Cluster 3 Soft">
      <a:dk1>
        <a:sysClr val="windowText" lastClr="000000"/>
      </a:dk1>
      <a:lt1>
        <a:sysClr val="window" lastClr="FFFFFF"/>
      </a:lt1>
      <a:dk2>
        <a:srgbClr val="04314C"/>
      </a:dk2>
      <a:lt2>
        <a:srgbClr val="F6F6F6"/>
      </a:lt2>
      <a:accent1>
        <a:srgbClr val="365A70"/>
      </a:accent1>
      <a:accent2>
        <a:srgbClr val="FFC133"/>
      </a:accent2>
      <a:accent3>
        <a:srgbClr val="994345"/>
      </a:accent3>
      <a:accent4>
        <a:srgbClr val="84C559"/>
      </a:accent4>
      <a:accent5>
        <a:srgbClr val="FD3333"/>
      </a:accent5>
      <a:accent6>
        <a:srgbClr val="459FD5"/>
      </a:accent6>
      <a:hlink>
        <a:srgbClr val="994345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145E2856-19BA-425F-803A-C89D2B7302BA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AD2A9EA0-4CE9-4A25-B809-D1F4F74731F1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17439</TotalTime>
  <Words>743</Words>
  <Application>Microsoft Office PowerPoint</Application>
  <PresentationFormat>On-screen Show (16:9)</PresentationFormat>
  <Paragraphs>195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Shelter Cluster Red Theme</vt:lpstr>
      <vt:lpstr>1_Shelter Cluster Red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Winterization Kits</dc:title>
  <dc:creator>Bo Hurkmans</dc:creator>
  <cp:lastModifiedBy>TIA Michel</cp:lastModifiedBy>
  <cp:revision>1755</cp:revision>
  <cp:lastPrinted>2014-10-29T09:34:43Z</cp:lastPrinted>
  <dcterms:created xsi:type="dcterms:W3CDTF">2014-10-08T08:24:30Z</dcterms:created>
  <dcterms:modified xsi:type="dcterms:W3CDTF">2017-04-18T18:54:33Z</dcterms:modified>
</cp:coreProperties>
</file>