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5"/>
  </p:sldMasterIdLst>
  <p:notesMasterIdLst>
    <p:notesMasterId r:id="rId18"/>
  </p:notesMasterIdLst>
  <p:sldIdLst>
    <p:sldId id="265" r:id="rId6"/>
    <p:sldId id="589" r:id="rId7"/>
    <p:sldId id="574" r:id="rId8"/>
    <p:sldId id="575" r:id="rId9"/>
    <p:sldId id="576" r:id="rId10"/>
    <p:sldId id="577" r:id="rId11"/>
    <p:sldId id="578" r:id="rId12"/>
    <p:sldId id="580" r:id="rId13"/>
    <p:sldId id="581" r:id="rId14"/>
    <p:sldId id="586" r:id="rId15"/>
    <p:sldId id="587" r:id="rId16"/>
    <p:sldId id="491" r:id="rId17"/>
  </p:sldIdLst>
  <p:sldSz cx="9144000" cy="5143500" type="screen16x9"/>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NHCR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8" autoAdjust="0"/>
    <p:restoredTop sz="92358" autoAdjust="0"/>
  </p:normalViewPr>
  <p:slideViewPr>
    <p:cSldViewPr snapToGrid="0" snapToObjects="1">
      <p:cViewPr varScale="1">
        <p:scale>
          <a:sx n="112" d="100"/>
          <a:sy n="112" d="100"/>
        </p:scale>
        <p:origin x="756" y="102"/>
      </p:cViewPr>
      <p:guideLst>
        <p:guide orient="horz" pos="2160"/>
        <p:guide pos="2880"/>
        <p:guide orient="horz" pos="16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3149DE7A-1A12-4746-8822-E7131700A1BD}" type="datetimeFigureOut">
              <a:rPr lang="en-US" smtClean="0"/>
              <a:t>4/25/2017</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6B69D276-5C27-0048-BF36-4302BA85142B}" type="slidenum">
              <a:rPr lang="en-US" smtClean="0"/>
              <a:t>‹#›</a:t>
            </a:fld>
            <a:endParaRPr lang="en-US"/>
          </a:p>
        </p:txBody>
      </p:sp>
    </p:spTree>
    <p:extLst>
      <p:ext uri="{BB962C8B-B14F-4D97-AF65-F5344CB8AC3E}">
        <p14:creationId xmlns:p14="http://schemas.microsoft.com/office/powerpoint/2010/main" val="11305307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457200" y="720725"/>
            <a:ext cx="6400800" cy="3600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en-US" sz="1200" kern="1200" baseline="0" dirty="0">
              <a:solidFill>
                <a:schemeClr val="tx1"/>
              </a:solidFill>
              <a:latin typeface="+mn-lt"/>
              <a:ea typeface="+mn-ea"/>
              <a:cs typeface="+mn-cs"/>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85372" indent="-302066" eaLnBrk="0" hangingPunct="0">
              <a:defRPr>
                <a:solidFill>
                  <a:schemeClr val="tx1"/>
                </a:solidFill>
                <a:latin typeface="Calibri" charset="0"/>
                <a:ea typeface="MS PGothic" charset="0"/>
                <a:cs typeface="MS PGothic" charset="0"/>
              </a:defRPr>
            </a:lvl2pPr>
            <a:lvl3pPr marL="1208265" indent="-241653" eaLnBrk="0" hangingPunct="0">
              <a:defRPr>
                <a:solidFill>
                  <a:schemeClr val="tx1"/>
                </a:solidFill>
                <a:latin typeface="Calibri" charset="0"/>
                <a:ea typeface="MS PGothic" charset="0"/>
                <a:cs typeface="MS PGothic" charset="0"/>
              </a:defRPr>
            </a:lvl3pPr>
            <a:lvl4pPr marL="1691571" indent="-241653" eaLnBrk="0" hangingPunct="0">
              <a:defRPr>
                <a:solidFill>
                  <a:schemeClr val="tx1"/>
                </a:solidFill>
                <a:latin typeface="Calibri" charset="0"/>
                <a:ea typeface="MS PGothic" charset="0"/>
                <a:cs typeface="MS PGothic" charset="0"/>
              </a:defRPr>
            </a:lvl4pPr>
            <a:lvl5pPr marL="2174878" indent="-241653" eaLnBrk="0" hangingPunct="0">
              <a:defRPr>
                <a:solidFill>
                  <a:schemeClr val="tx1"/>
                </a:solidFill>
                <a:latin typeface="Calibri" charset="0"/>
                <a:ea typeface="MS PGothic" charset="0"/>
                <a:cs typeface="MS PGothic" charset="0"/>
              </a:defRPr>
            </a:lvl5pPr>
            <a:lvl6pPr marL="2658184" indent="-241653" eaLnBrk="0" fontAlgn="base" hangingPunct="0">
              <a:spcBef>
                <a:spcPct val="0"/>
              </a:spcBef>
              <a:spcAft>
                <a:spcPct val="0"/>
              </a:spcAft>
              <a:defRPr>
                <a:solidFill>
                  <a:schemeClr val="tx1"/>
                </a:solidFill>
                <a:latin typeface="Calibri" charset="0"/>
                <a:ea typeface="MS PGothic" charset="0"/>
                <a:cs typeface="MS PGothic" charset="0"/>
              </a:defRPr>
            </a:lvl6pPr>
            <a:lvl7pPr marL="3141490" indent="-241653" eaLnBrk="0" fontAlgn="base" hangingPunct="0">
              <a:spcBef>
                <a:spcPct val="0"/>
              </a:spcBef>
              <a:spcAft>
                <a:spcPct val="0"/>
              </a:spcAft>
              <a:defRPr>
                <a:solidFill>
                  <a:schemeClr val="tx1"/>
                </a:solidFill>
                <a:latin typeface="Calibri" charset="0"/>
                <a:ea typeface="MS PGothic" charset="0"/>
                <a:cs typeface="MS PGothic" charset="0"/>
              </a:defRPr>
            </a:lvl7pPr>
            <a:lvl8pPr marL="3624796" indent="-241653" eaLnBrk="0" fontAlgn="base" hangingPunct="0">
              <a:spcBef>
                <a:spcPct val="0"/>
              </a:spcBef>
              <a:spcAft>
                <a:spcPct val="0"/>
              </a:spcAft>
              <a:defRPr>
                <a:solidFill>
                  <a:schemeClr val="tx1"/>
                </a:solidFill>
                <a:latin typeface="Calibri" charset="0"/>
                <a:ea typeface="MS PGothic" charset="0"/>
                <a:cs typeface="MS PGothic" charset="0"/>
              </a:defRPr>
            </a:lvl8pPr>
            <a:lvl9pPr marL="4108102" indent="-241653"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C98BEABF-5B6D-7540-9E2C-8D799685E515}" type="slidenum">
              <a:rPr lang="en-GB">
                <a:solidFill>
                  <a:srgbClr val="000000"/>
                </a:solidFill>
              </a:rPr>
              <a:pPr eaLnBrk="1" hangingPunct="1"/>
              <a:t>1</a:t>
            </a:fld>
            <a:endParaRPr lang="en-GB" dirty="0">
              <a:solidFill>
                <a:srgbClr val="000000"/>
              </a:solidFill>
            </a:endParaRPr>
          </a:p>
        </p:txBody>
      </p:sp>
    </p:spTree>
    <p:extLst>
      <p:ext uri="{BB962C8B-B14F-4D97-AF65-F5344CB8AC3E}">
        <p14:creationId xmlns:p14="http://schemas.microsoft.com/office/powerpoint/2010/main" val="1059961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457200" y="720725"/>
            <a:ext cx="6400800" cy="3600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en-US" sz="1200" kern="1200" baseline="0" dirty="0">
              <a:solidFill>
                <a:schemeClr val="tx1"/>
              </a:solidFill>
              <a:latin typeface="+mn-lt"/>
              <a:ea typeface="+mn-ea"/>
              <a:cs typeface="+mn-cs"/>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85372" indent="-302066" eaLnBrk="0" hangingPunct="0">
              <a:defRPr>
                <a:solidFill>
                  <a:schemeClr val="tx1"/>
                </a:solidFill>
                <a:latin typeface="Calibri" charset="0"/>
                <a:ea typeface="MS PGothic" charset="0"/>
                <a:cs typeface="MS PGothic" charset="0"/>
              </a:defRPr>
            </a:lvl2pPr>
            <a:lvl3pPr marL="1208265" indent="-241653" eaLnBrk="0" hangingPunct="0">
              <a:defRPr>
                <a:solidFill>
                  <a:schemeClr val="tx1"/>
                </a:solidFill>
                <a:latin typeface="Calibri" charset="0"/>
                <a:ea typeface="MS PGothic" charset="0"/>
                <a:cs typeface="MS PGothic" charset="0"/>
              </a:defRPr>
            </a:lvl3pPr>
            <a:lvl4pPr marL="1691571" indent="-241653" eaLnBrk="0" hangingPunct="0">
              <a:defRPr>
                <a:solidFill>
                  <a:schemeClr val="tx1"/>
                </a:solidFill>
                <a:latin typeface="Calibri" charset="0"/>
                <a:ea typeface="MS PGothic" charset="0"/>
                <a:cs typeface="MS PGothic" charset="0"/>
              </a:defRPr>
            </a:lvl4pPr>
            <a:lvl5pPr marL="2174878" indent="-241653" eaLnBrk="0" hangingPunct="0">
              <a:defRPr>
                <a:solidFill>
                  <a:schemeClr val="tx1"/>
                </a:solidFill>
                <a:latin typeface="Calibri" charset="0"/>
                <a:ea typeface="MS PGothic" charset="0"/>
                <a:cs typeface="MS PGothic" charset="0"/>
              </a:defRPr>
            </a:lvl5pPr>
            <a:lvl6pPr marL="2658184" indent="-241653" eaLnBrk="0" fontAlgn="base" hangingPunct="0">
              <a:spcBef>
                <a:spcPct val="0"/>
              </a:spcBef>
              <a:spcAft>
                <a:spcPct val="0"/>
              </a:spcAft>
              <a:defRPr>
                <a:solidFill>
                  <a:schemeClr val="tx1"/>
                </a:solidFill>
                <a:latin typeface="Calibri" charset="0"/>
                <a:ea typeface="MS PGothic" charset="0"/>
                <a:cs typeface="MS PGothic" charset="0"/>
              </a:defRPr>
            </a:lvl6pPr>
            <a:lvl7pPr marL="3141490" indent="-241653" eaLnBrk="0" fontAlgn="base" hangingPunct="0">
              <a:spcBef>
                <a:spcPct val="0"/>
              </a:spcBef>
              <a:spcAft>
                <a:spcPct val="0"/>
              </a:spcAft>
              <a:defRPr>
                <a:solidFill>
                  <a:schemeClr val="tx1"/>
                </a:solidFill>
                <a:latin typeface="Calibri" charset="0"/>
                <a:ea typeface="MS PGothic" charset="0"/>
                <a:cs typeface="MS PGothic" charset="0"/>
              </a:defRPr>
            </a:lvl7pPr>
            <a:lvl8pPr marL="3624796" indent="-241653" eaLnBrk="0" fontAlgn="base" hangingPunct="0">
              <a:spcBef>
                <a:spcPct val="0"/>
              </a:spcBef>
              <a:spcAft>
                <a:spcPct val="0"/>
              </a:spcAft>
              <a:defRPr>
                <a:solidFill>
                  <a:schemeClr val="tx1"/>
                </a:solidFill>
                <a:latin typeface="Calibri" charset="0"/>
                <a:ea typeface="MS PGothic" charset="0"/>
                <a:cs typeface="MS PGothic" charset="0"/>
              </a:defRPr>
            </a:lvl8pPr>
            <a:lvl9pPr marL="4108102" indent="-241653"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C98BEABF-5B6D-7540-9E2C-8D799685E515}" type="slidenum">
              <a:rPr lang="en-GB">
                <a:solidFill>
                  <a:srgbClr val="000000"/>
                </a:solidFill>
              </a:rPr>
              <a:pPr eaLnBrk="1" hangingPunct="1"/>
              <a:t>2</a:t>
            </a:fld>
            <a:endParaRPr lang="en-GB" dirty="0">
              <a:solidFill>
                <a:srgbClr val="000000"/>
              </a:solidFill>
            </a:endParaRPr>
          </a:p>
        </p:txBody>
      </p:sp>
    </p:spTree>
    <p:extLst>
      <p:ext uri="{BB962C8B-B14F-4D97-AF65-F5344CB8AC3E}">
        <p14:creationId xmlns:p14="http://schemas.microsoft.com/office/powerpoint/2010/main" val="9741513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a:t>
            </a:r>
            <a:r>
              <a:rPr lang="en-US" baseline="0" dirty="0" smtClean="0"/>
              <a:t> documents – potential to anticipate and resolve during registration phase?</a:t>
            </a:r>
          </a:p>
          <a:p>
            <a:r>
              <a:rPr lang="en-US" baseline="0" dirty="0" smtClean="0"/>
              <a:t>What should be the involvement of protection staff or cluster?</a:t>
            </a:r>
            <a:endParaRPr lang="en-GB" dirty="0"/>
          </a:p>
        </p:txBody>
      </p:sp>
      <p:sp>
        <p:nvSpPr>
          <p:cNvPr id="4" name="Slide Number Placeholder 3"/>
          <p:cNvSpPr>
            <a:spLocks noGrp="1"/>
          </p:cNvSpPr>
          <p:nvPr>
            <p:ph type="sldNum" sz="quarter" idx="10"/>
          </p:nvPr>
        </p:nvSpPr>
        <p:spPr/>
        <p:txBody>
          <a:bodyPr/>
          <a:lstStyle/>
          <a:p>
            <a:fld id="{6B69D276-5C27-0048-BF36-4302BA85142B}" type="slidenum">
              <a:rPr lang="en-US" smtClean="0"/>
              <a:t>10</a:t>
            </a:fld>
            <a:endParaRPr lang="en-US"/>
          </a:p>
        </p:txBody>
      </p:sp>
    </p:spTree>
    <p:extLst>
      <p:ext uri="{BB962C8B-B14F-4D97-AF65-F5344CB8AC3E}">
        <p14:creationId xmlns:p14="http://schemas.microsoft.com/office/powerpoint/2010/main" val="1077911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383620"/>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752632"/>
            <a:ext cx="6400800" cy="95324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53061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076568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671279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38159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01578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695548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22425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398245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19026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296672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latin typeface="Calibri"/>
              </a:rPr>
              <a:pPr/>
              <a:t>‹#›</a:t>
            </a:fld>
            <a:endParaRPr lang="en-GB">
              <a:latin typeface="Calibri"/>
            </a:endParaRPr>
          </a:p>
        </p:txBody>
      </p:sp>
    </p:spTree>
    <p:extLst>
      <p:ext uri="{BB962C8B-B14F-4D97-AF65-F5344CB8AC3E}">
        <p14:creationId xmlns:p14="http://schemas.microsoft.com/office/powerpoint/2010/main" val="102880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6553200" y="4743309"/>
            <a:ext cx="2133600" cy="273844"/>
          </a:xfrm>
          <a:prstGeom prst="rect">
            <a:avLst/>
          </a:prstGeom>
        </p:spPr>
        <p:txBody>
          <a:bodyPr vert="horz" lIns="91440" tIns="45720" rIns="91440" bIns="45720" rtlCol="0" anchor="ctr"/>
          <a:lstStyle>
            <a:lvl1pPr algn="r">
              <a:defRPr sz="1200">
                <a:solidFill>
                  <a:srgbClr val="7F1416"/>
                </a:solidFill>
              </a:defRPr>
            </a:lvl1pPr>
          </a:lstStyle>
          <a:p>
            <a:pPr defTabSz="914400"/>
            <a:fld id="{1327C452-0D12-48F3-BB65-BBA3E6350F2C}" type="slidenum">
              <a:rPr lang="en-GB" smtClean="0">
                <a:latin typeface="Calibri"/>
              </a:rPr>
              <a:pPr defTabSz="914400"/>
              <a:t>‹#›</a:t>
            </a:fld>
            <a:endParaRPr lang="en-GB" dirty="0">
              <a:latin typeface="Calibri"/>
            </a:endParaRPr>
          </a:p>
        </p:txBody>
      </p:sp>
      <p:sp>
        <p:nvSpPr>
          <p:cNvPr id="7" name="Rectangle 2"/>
          <p:cNvSpPr>
            <a:spLocks noChangeArrowheads="1"/>
          </p:cNvSpPr>
          <p:nvPr/>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grpSp>
        <p:nvGrpSpPr>
          <p:cNvPr id="31" name="Group 30"/>
          <p:cNvGrpSpPr/>
          <p:nvPr userDrawn="1"/>
        </p:nvGrpSpPr>
        <p:grpSpPr>
          <a:xfrm>
            <a:off x="467544" y="4681985"/>
            <a:ext cx="1908720" cy="400110"/>
            <a:chOff x="3671392" y="6274576"/>
            <a:chExt cx="1908720" cy="533478"/>
          </a:xfrm>
        </p:grpSpPr>
        <p:pic>
          <p:nvPicPr>
            <p:cNvPr id="2049" name="Picture 3" descr="Logo-small"/>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3995936" y="6274576"/>
              <a:ext cx="1584176" cy="533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defTabSz="914400" fontAlgn="base">
                <a:spcBef>
                  <a:spcPct val="0"/>
                </a:spcBef>
                <a:spcAft>
                  <a:spcPct val="0"/>
                </a:spcAft>
              </a:pPr>
              <a:r>
                <a:rPr lang="en-GB" sz="800" b="1" dirty="0">
                  <a:solidFill>
                    <a:srgbClr val="7F1416"/>
                  </a:solidFill>
                  <a:latin typeface="Verdana" pitchFamily="34" charset="0"/>
                  <a:ea typeface="Times New Roman" pitchFamily="18" charset="0"/>
                  <a:cs typeface="Times New Roman" pitchFamily="18" charset="0"/>
                </a:rPr>
                <a:t>Shelter Cluster – Iraq</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err="1">
                  <a:solidFill>
                    <a:srgbClr val="7F1416"/>
                  </a:solidFill>
                  <a:latin typeface="Verdana" pitchFamily="34" charset="0"/>
                  <a:ea typeface="Times New Roman" pitchFamily="18" charset="0"/>
                  <a:cs typeface="Times New Roman" pitchFamily="18" charset="0"/>
                </a:rPr>
                <a:t>sheltercluster.org</a:t>
              </a:r>
              <a:endParaRPr lang="en-GB" sz="600" dirty="0">
                <a:solidFill>
                  <a:prstClr val="black"/>
                </a:solidFill>
                <a:latin typeface="Arial" pitchFamily="34" charset="0"/>
                <a:cs typeface="Arial" pitchFamily="34" charset="0"/>
              </a:endParaRPr>
            </a:p>
            <a:p>
              <a:pPr defTabSz="914400" eaLnBrk="0" fontAlgn="base" hangingPunct="0">
                <a:spcBef>
                  <a:spcPct val="0"/>
                </a:spcBef>
                <a:spcAft>
                  <a:spcPct val="0"/>
                </a:spcAft>
              </a:pPr>
              <a:r>
                <a:rPr lang="en-GB" sz="600" dirty="0">
                  <a:solidFill>
                    <a:srgbClr val="595959"/>
                  </a:solidFill>
                  <a:latin typeface="Verdana" pitchFamily="34" charset="0"/>
                  <a:ea typeface="Times New Roman" pitchFamily="18" charset="0"/>
                  <a:cs typeface="Times New Roman" pitchFamily="18" charset="0"/>
                </a:rPr>
                <a:t>Coordinating Humanitarian Shelter</a:t>
              </a:r>
              <a:endParaRPr lang="en-GB" dirty="0">
                <a:solidFill>
                  <a:prstClr val="black"/>
                </a:solidFill>
                <a:latin typeface="Arial" pitchFamily="34" charset="0"/>
                <a:cs typeface="Arial" pitchFamily="34" charset="0"/>
              </a:endParaRPr>
            </a:p>
          </p:txBody>
        </p:sp>
      </p:grpSp>
      <p:sp>
        <p:nvSpPr>
          <p:cNvPr id="11" name="Rectangle 10"/>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12" name="Rectangle 2"/>
          <p:cNvSpPr>
            <a:spLocks noChangeArrowheads="1"/>
          </p:cNvSpPr>
          <p:nvPr userDrawn="1"/>
        </p:nvSpPr>
        <p:spPr bwMode="auto">
          <a:xfrm>
            <a:off x="4" y="-132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a:endParaRPr lang="en-GB">
              <a:solidFill>
                <a:prstClr val="black"/>
              </a:solidFill>
              <a:latin typeface="Calibri"/>
            </a:endParaRPr>
          </a:p>
        </p:txBody>
      </p:sp>
      <p:sp>
        <p:nvSpPr>
          <p:cNvPr id="16" name="Rectangle 15"/>
          <p:cNvSpPr/>
          <p:nvPr userDrawn="1"/>
        </p:nvSpPr>
        <p:spPr>
          <a:xfrm>
            <a:off x="0" y="0"/>
            <a:ext cx="9144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white"/>
              </a:solidFill>
              <a:latin typeface="Calibri"/>
            </a:endParaRPr>
          </a:p>
        </p:txBody>
      </p:sp>
      <p:sp>
        <p:nvSpPr>
          <p:cNvPr id="20" name="Rectangle 19"/>
          <p:cNvSpPr/>
          <p:nvPr userDrawn="1"/>
        </p:nvSpPr>
        <p:spPr>
          <a:xfrm>
            <a:off x="0"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7" name="Rectangle 26"/>
          <p:cNvSpPr/>
          <p:nvPr userDrawn="1"/>
        </p:nvSpPr>
        <p:spPr>
          <a:xfrm>
            <a:off x="1836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8" name="Rectangle 27"/>
          <p:cNvSpPr/>
          <p:nvPr userDrawn="1"/>
        </p:nvSpPr>
        <p:spPr>
          <a:xfrm>
            <a:off x="3672000" y="5056026"/>
            <a:ext cx="1836000" cy="87474"/>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29" name="Rectangle 28"/>
          <p:cNvSpPr/>
          <p:nvPr userDrawn="1"/>
        </p:nvSpPr>
        <p:spPr>
          <a:xfrm>
            <a:off x="5508000" y="5056026"/>
            <a:ext cx="1836000" cy="87474"/>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
        <p:nvSpPr>
          <p:cNvPr id="30" name="Rectangle 29"/>
          <p:cNvSpPr/>
          <p:nvPr userDrawn="1"/>
        </p:nvSpPr>
        <p:spPr>
          <a:xfrm>
            <a:off x="7326256" y="5056026"/>
            <a:ext cx="1836000" cy="87474"/>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a:solidFill>
                <a:prstClr val="black"/>
              </a:solidFill>
              <a:latin typeface="Calibri"/>
            </a:endParaRPr>
          </a:p>
        </p:txBody>
      </p:sp>
    </p:spTree>
    <p:extLst>
      <p:ext uri="{BB962C8B-B14F-4D97-AF65-F5344CB8AC3E}">
        <p14:creationId xmlns:p14="http://schemas.microsoft.com/office/powerpoint/2010/main" val="2466227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heltercluster.org/response/iraq"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hyperlink" Target="mailto:im2.iraq@sheltercluster.org" TargetMode="External"/><Relationship Id="rId7" Type="http://schemas.openxmlformats.org/officeDocument/2006/relationships/hyperlink" Target="mailto:coord3.iraq@sheltercluster.org" TargetMode="External"/><Relationship Id="rId12" Type="http://schemas.openxmlformats.org/officeDocument/2006/relationships/image" Target="../media/image20.jpeg"/><Relationship Id="rId2" Type="http://schemas.openxmlformats.org/officeDocument/2006/relationships/hyperlink" Target="mailto:coord.iraq@sheltercluster.org" TargetMode="External"/><Relationship Id="rId1" Type="http://schemas.openxmlformats.org/officeDocument/2006/relationships/slideLayout" Target="../slideLayouts/slideLayout2.xml"/><Relationship Id="rId6" Type="http://schemas.openxmlformats.org/officeDocument/2006/relationships/hyperlink" Target="mailto:coordroving.iraq@sheltercluster.org" TargetMode="External"/><Relationship Id="rId11" Type="http://schemas.openxmlformats.org/officeDocument/2006/relationships/image" Target="../media/image19.png"/><Relationship Id="rId5" Type="http://schemas.openxmlformats.org/officeDocument/2006/relationships/hyperlink" Target="mailto:coord2.iraq@sheltercluster.org" TargetMode="External"/><Relationship Id="rId10" Type="http://schemas.openxmlformats.org/officeDocument/2006/relationships/image" Target="../media/image18.png"/><Relationship Id="rId4" Type="http://schemas.openxmlformats.org/officeDocument/2006/relationships/hyperlink" Target="mailto:coord4.iraq@sheltercluster.org" TargetMode="External"/><Relationship Id="rId9" Type="http://schemas.openxmlformats.org/officeDocument/2006/relationships/image" Target="../media/image17.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heltercluster.org/response/iraq" TargetMode="External"/><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3" Type="http://schemas.openxmlformats.org/officeDocument/2006/relationships/hyperlink" Target="https://drive.google.com/open?id=1YKuG6daXEY190ZiKaSTLaAawURE&amp;usp=sharing" TargetMode="External"/><Relationship Id="rId2" Type="http://schemas.openxmlformats.org/officeDocument/2006/relationships/image" Target="../media/image14.emf"/><Relationship Id="rId1" Type="http://schemas.openxmlformats.org/officeDocument/2006/relationships/slideLayout" Target="../slideLayouts/slideLayout7.xml"/><Relationship Id="rId4" Type="http://schemas.openxmlformats.org/officeDocument/2006/relationships/hyperlink" Target="https://join.skype.com/g34JAYwjWZqX"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3"/>
          <p:cNvSpPr>
            <a:spLocks noGrp="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42950" indent="-285750" eaLnBrk="0" hangingPunct="0">
              <a:defRPr>
                <a:solidFill>
                  <a:schemeClr val="tx1"/>
                </a:solidFill>
                <a:latin typeface="Calibri" charset="0"/>
                <a:ea typeface="MS PGothic" charset="0"/>
                <a:cs typeface="MS PGothic" charset="0"/>
              </a:defRPr>
            </a:lvl2pPr>
            <a:lvl3pPr marL="1143000" indent="-228600" eaLnBrk="0" hangingPunct="0">
              <a:defRPr>
                <a:solidFill>
                  <a:schemeClr val="tx1"/>
                </a:solidFill>
                <a:latin typeface="Calibri" charset="0"/>
                <a:ea typeface="MS PGothic" charset="0"/>
                <a:cs typeface="MS PGothic" charset="0"/>
              </a:defRPr>
            </a:lvl3pPr>
            <a:lvl4pPr marL="1600200" indent="-228600" eaLnBrk="0" hangingPunct="0">
              <a:defRPr>
                <a:solidFill>
                  <a:schemeClr val="tx1"/>
                </a:solidFill>
                <a:latin typeface="Calibri" charset="0"/>
                <a:ea typeface="MS PGothic" charset="0"/>
                <a:cs typeface="MS PGothic" charset="0"/>
              </a:defRPr>
            </a:lvl4pPr>
            <a:lvl5pPr marL="2057400" indent="-228600" eaLnBrk="0" hangingPunct="0">
              <a:defRPr>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2F7C0B63-5F5C-DF46-A703-F9FE24BAC747}" type="slidenum">
              <a:rPr lang="en-GB">
                <a:solidFill>
                  <a:srgbClr val="7F1416"/>
                </a:solidFill>
              </a:rPr>
              <a:pPr eaLnBrk="1" hangingPunct="1"/>
              <a:t>1</a:t>
            </a:fld>
            <a:endParaRPr lang="en-GB" dirty="0">
              <a:solidFill>
                <a:srgbClr val="7F1416"/>
              </a:solidFill>
            </a:endParaRPr>
          </a:p>
        </p:txBody>
      </p:sp>
      <p:sp>
        <p:nvSpPr>
          <p:cNvPr id="2" name="Rectangle 1"/>
          <p:cNvSpPr/>
          <p:nvPr/>
        </p:nvSpPr>
        <p:spPr>
          <a:xfrm>
            <a:off x="3043654" y="4757650"/>
            <a:ext cx="6061167" cy="323165"/>
          </a:xfrm>
          <a:prstGeom prst="rect">
            <a:avLst/>
          </a:prstGeom>
        </p:spPr>
        <p:txBody>
          <a:bodyPr wrap="square">
            <a:spAutoFit/>
          </a:bodyPr>
          <a:lstStyle/>
          <a:p>
            <a:r>
              <a:rPr lang="en-US" sz="1500" dirty="0">
                <a:latin typeface="Calibri Light" panose="020F0302020204030204" pitchFamily="34" charset="0"/>
                <a:hlinkClick r:id="rId3"/>
              </a:rPr>
              <a:t>http://sheltercluster.org/response/iraq</a:t>
            </a:r>
            <a:r>
              <a:rPr lang="en-US" sz="1500" dirty="0">
                <a:latin typeface="Calibri Light" panose="020F0302020204030204" pitchFamily="34" charset="0"/>
              </a:rPr>
              <a:t> </a:t>
            </a: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Dahuk </a:t>
            </a:r>
            <a:r>
              <a:rPr lang="en-US" sz="2400" dirty="0">
                <a:solidFill>
                  <a:srgbClr val="0070C0"/>
                </a:solidFill>
                <a:latin typeface="Calibri Light" panose="020F0302020204030204" pitchFamily="34" charset="0"/>
                <a:ea typeface="Verdana" pitchFamily="34" charset="0"/>
                <a:cs typeface="Verdana" pitchFamily="34" charset="0"/>
              </a:rPr>
              <a:t>Shelter &amp; NFI Cluster </a:t>
            </a:r>
            <a:r>
              <a:rPr lang="en-US" sz="2400" dirty="0" smtClean="0">
                <a:solidFill>
                  <a:srgbClr val="0070C0"/>
                </a:solidFill>
                <a:latin typeface="Calibri Light" panose="020F0302020204030204" pitchFamily="34" charset="0"/>
                <a:ea typeface="Verdana" pitchFamily="34" charset="0"/>
                <a:cs typeface="Verdana" pitchFamily="34" charset="0"/>
              </a:rPr>
              <a:t>Coordination Meeting</a:t>
            </a:r>
          </a:p>
        </p:txBody>
      </p:sp>
      <p:sp>
        <p:nvSpPr>
          <p:cNvPr id="4" name="Rectangle 3"/>
          <p:cNvSpPr/>
          <p:nvPr/>
        </p:nvSpPr>
        <p:spPr>
          <a:xfrm>
            <a:off x="640086" y="690710"/>
            <a:ext cx="7446080" cy="3524042"/>
          </a:xfrm>
          <a:prstGeom prst="rect">
            <a:avLst/>
          </a:prstGeom>
        </p:spPr>
        <p:txBody>
          <a:bodyPr wrap="square">
            <a:spAutoFit/>
          </a:bodyPr>
          <a:lstStyle/>
          <a:p>
            <a:r>
              <a:rPr lang="en-US" b="1" dirty="0" smtClean="0">
                <a:solidFill>
                  <a:schemeClr val="tx1">
                    <a:lumMod val="65000"/>
                    <a:lumOff val="35000"/>
                  </a:schemeClr>
                </a:solidFill>
              </a:rPr>
              <a:t>Agenda</a:t>
            </a:r>
            <a:endParaRPr lang="en-US" b="1" dirty="0">
              <a:solidFill>
                <a:schemeClr val="tx1">
                  <a:lumMod val="65000"/>
                  <a:lumOff val="35000"/>
                </a:schemeClr>
              </a:solidFill>
            </a:endParaRPr>
          </a:p>
          <a:p>
            <a:endParaRPr lang="en-US" sz="1100" dirty="0">
              <a:solidFill>
                <a:schemeClr val="tx1">
                  <a:lumMod val="65000"/>
                  <a:lumOff val="35000"/>
                </a:schemeClr>
              </a:solidFill>
            </a:endParaRPr>
          </a:p>
          <a:p>
            <a:pPr marL="228600" lvl="0" indent="-228600">
              <a:buFont typeface="+mj-lt"/>
              <a:buAutoNum type="arabicPeriod"/>
            </a:pPr>
            <a:r>
              <a:rPr lang="en-US" sz="1100" dirty="0" smtClean="0">
                <a:solidFill>
                  <a:schemeClr val="tx1">
                    <a:lumMod val="65000"/>
                    <a:lumOff val="35000"/>
                  </a:schemeClr>
                </a:solidFill>
              </a:rPr>
              <a:t>Introductions</a:t>
            </a:r>
          </a:p>
          <a:p>
            <a:pPr marL="228600" lvl="0" indent="-228600">
              <a:buFont typeface="+mj-lt"/>
              <a:buAutoNum type="arabicPeriod"/>
            </a:pPr>
            <a:r>
              <a:rPr lang="en-US" sz="1100" dirty="0" smtClean="0">
                <a:solidFill>
                  <a:schemeClr val="tx1">
                    <a:lumMod val="65000"/>
                    <a:lumOff val="35000"/>
                  </a:schemeClr>
                </a:solidFill>
              </a:rPr>
              <a:t>Previous meeting action points</a:t>
            </a:r>
            <a:endParaRPr lang="en-GB" sz="1100" dirty="0">
              <a:solidFill>
                <a:schemeClr val="tx1">
                  <a:lumMod val="65000"/>
                  <a:lumOff val="35000"/>
                </a:schemeClr>
              </a:solidFill>
            </a:endParaRPr>
          </a:p>
          <a:p>
            <a:pPr marL="228600" lvl="0" indent="-228600">
              <a:buFont typeface="+mj-lt"/>
              <a:buAutoNum type="arabicPeriod"/>
            </a:pPr>
            <a:r>
              <a:rPr lang="en-US" sz="1100" dirty="0" smtClean="0">
                <a:solidFill>
                  <a:schemeClr val="tx1">
                    <a:lumMod val="65000"/>
                    <a:lumOff val="35000"/>
                  </a:schemeClr>
                </a:solidFill>
              </a:rPr>
              <a:t>Mosul response camp populations</a:t>
            </a:r>
          </a:p>
          <a:p>
            <a:pPr marL="228600" lvl="0" indent="-228600">
              <a:buFont typeface="+mj-lt"/>
              <a:buAutoNum type="arabicPeriod"/>
            </a:pPr>
            <a:r>
              <a:rPr lang="en-US" sz="1100" dirty="0" smtClean="0">
                <a:solidFill>
                  <a:schemeClr val="tx1">
                    <a:lumMod val="65000"/>
                    <a:lumOff val="35000"/>
                  </a:schemeClr>
                </a:solidFill>
              </a:rPr>
              <a:t>Zone north camp gaps and needs</a:t>
            </a:r>
          </a:p>
          <a:p>
            <a:pPr marL="228600" lvl="0" indent="-228600">
              <a:buFont typeface="+mj-lt"/>
              <a:buAutoNum type="arabicPeriod"/>
            </a:pPr>
            <a:r>
              <a:rPr lang="en-US" sz="1100" dirty="0" smtClean="0">
                <a:solidFill>
                  <a:schemeClr val="tx1">
                    <a:lumMod val="65000"/>
                    <a:lumOff val="35000"/>
                  </a:schemeClr>
                </a:solidFill>
              </a:rPr>
              <a:t>Newly </a:t>
            </a:r>
            <a:r>
              <a:rPr lang="en-US" sz="1100" dirty="0">
                <a:solidFill>
                  <a:schemeClr val="tx1">
                    <a:lumMod val="65000"/>
                    <a:lumOff val="35000"/>
                  </a:schemeClr>
                </a:solidFill>
              </a:rPr>
              <a:t>retaken areas and out of camp response</a:t>
            </a:r>
            <a:endParaRPr lang="en-GB" sz="1100" dirty="0">
              <a:solidFill>
                <a:schemeClr val="tx1">
                  <a:lumMod val="65000"/>
                  <a:lumOff val="35000"/>
                </a:schemeClr>
              </a:solidFill>
            </a:endParaRPr>
          </a:p>
          <a:p>
            <a:pPr marL="685800" lvl="1" indent="-228600">
              <a:buFont typeface="+mj-lt"/>
              <a:buAutoNum type="alphaLcParenR"/>
            </a:pPr>
            <a:r>
              <a:rPr lang="en-US" sz="1100" dirty="0">
                <a:solidFill>
                  <a:schemeClr val="tx1">
                    <a:lumMod val="65000"/>
                    <a:lumOff val="35000"/>
                  </a:schemeClr>
                </a:solidFill>
              </a:rPr>
              <a:t>Responses and assessments since last meeting</a:t>
            </a:r>
            <a:endParaRPr lang="en-GB" sz="1100" dirty="0">
              <a:solidFill>
                <a:schemeClr val="tx1">
                  <a:lumMod val="65000"/>
                  <a:lumOff val="35000"/>
                </a:schemeClr>
              </a:solidFill>
            </a:endParaRPr>
          </a:p>
          <a:p>
            <a:pPr marL="685800" lvl="1" indent="-228600">
              <a:buFont typeface="+mj-lt"/>
              <a:buAutoNum type="alphaLcParenR"/>
            </a:pPr>
            <a:r>
              <a:rPr lang="en-US" sz="1100" dirty="0">
                <a:solidFill>
                  <a:schemeClr val="tx1">
                    <a:lumMod val="65000"/>
                    <a:lumOff val="35000"/>
                  </a:schemeClr>
                </a:solidFill>
              </a:rPr>
              <a:t>Up coming responses by partners</a:t>
            </a:r>
            <a:endParaRPr lang="en-GB" sz="1100" dirty="0">
              <a:solidFill>
                <a:schemeClr val="tx1">
                  <a:lumMod val="65000"/>
                  <a:lumOff val="35000"/>
                </a:schemeClr>
              </a:solidFill>
            </a:endParaRPr>
          </a:p>
          <a:p>
            <a:pPr marL="228600" lvl="0" indent="-228600">
              <a:buFont typeface="+mj-lt"/>
              <a:buAutoNum type="arabicPeriod"/>
            </a:pPr>
            <a:r>
              <a:rPr lang="en-US" sz="1100" dirty="0" smtClean="0">
                <a:solidFill>
                  <a:schemeClr val="tx1">
                    <a:lumMod val="65000"/>
                    <a:lumOff val="35000"/>
                  </a:schemeClr>
                </a:solidFill>
              </a:rPr>
              <a:t>Results of RNA</a:t>
            </a:r>
          </a:p>
          <a:p>
            <a:pPr marL="228600" lvl="0" indent="-228600">
              <a:buFont typeface="+mj-lt"/>
              <a:buAutoNum type="arabicPeriod"/>
            </a:pPr>
            <a:r>
              <a:rPr lang="en-US" sz="1100" dirty="0" smtClean="0">
                <a:solidFill>
                  <a:schemeClr val="tx1">
                    <a:lumMod val="65000"/>
                    <a:lumOff val="35000"/>
                  </a:schemeClr>
                </a:solidFill>
              </a:rPr>
              <a:t>Newly Retaken Areas Taskforce</a:t>
            </a:r>
            <a:endParaRPr lang="en-GB" sz="1100" dirty="0">
              <a:solidFill>
                <a:schemeClr val="tx1">
                  <a:lumMod val="65000"/>
                  <a:lumOff val="35000"/>
                </a:schemeClr>
              </a:solidFill>
            </a:endParaRPr>
          </a:p>
          <a:p>
            <a:pPr marL="228600" lvl="0" indent="-228600">
              <a:buFont typeface="+mj-lt"/>
              <a:buAutoNum type="arabicPeriod"/>
            </a:pPr>
            <a:r>
              <a:rPr lang="en-US" sz="1100" dirty="0" smtClean="0">
                <a:solidFill>
                  <a:schemeClr val="tx1">
                    <a:lumMod val="65000"/>
                    <a:lumOff val="35000"/>
                  </a:schemeClr>
                </a:solidFill>
              </a:rPr>
              <a:t>Key </a:t>
            </a:r>
            <a:r>
              <a:rPr lang="en-US" sz="1100" dirty="0">
                <a:solidFill>
                  <a:schemeClr val="tx1">
                    <a:lumMod val="65000"/>
                    <a:lumOff val="35000"/>
                  </a:schemeClr>
                </a:solidFill>
              </a:rPr>
              <a:t>updates by partners</a:t>
            </a:r>
            <a:endParaRPr lang="en-GB" sz="1100" dirty="0">
              <a:solidFill>
                <a:schemeClr val="tx1">
                  <a:lumMod val="65000"/>
                  <a:lumOff val="35000"/>
                </a:schemeClr>
              </a:solidFill>
            </a:endParaRPr>
          </a:p>
          <a:p>
            <a:pPr marL="685800" lvl="1" indent="-228600">
              <a:buFont typeface="+mj-lt"/>
              <a:buAutoNum type="alphaLcParenR"/>
            </a:pPr>
            <a:r>
              <a:rPr lang="en-US" sz="1100" dirty="0">
                <a:solidFill>
                  <a:schemeClr val="tx1">
                    <a:lumMod val="65000"/>
                    <a:lumOff val="35000"/>
                  </a:schemeClr>
                </a:solidFill>
              </a:rPr>
              <a:t>General notifications</a:t>
            </a:r>
            <a:endParaRPr lang="en-GB" sz="1100" dirty="0">
              <a:solidFill>
                <a:schemeClr val="tx1">
                  <a:lumMod val="65000"/>
                  <a:lumOff val="35000"/>
                </a:schemeClr>
              </a:solidFill>
            </a:endParaRPr>
          </a:p>
          <a:p>
            <a:pPr marL="685800" lvl="1" indent="-228600">
              <a:buFont typeface="+mj-lt"/>
              <a:buAutoNum type="alphaLcParenR"/>
            </a:pPr>
            <a:r>
              <a:rPr lang="en-US" sz="1100" dirty="0">
                <a:solidFill>
                  <a:schemeClr val="tx1">
                    <a:lumMod val="65000"/>
                    <a:lumOff val="35000"/>
                  </a:schemeClr>
                </a:solidFill>
              </a:rPr>
              <a:t>Security updates</a:t>
            </a:r>
            <a:endParaRPr lang="en-GB" sz="1100" dirty="0">
              <a:solidFill>
                <a:schemeClr val="tx1">
                  <a:lumMod val="65000"/>
                  <a:lumOff val="35000"/>
                </a:schemeClr>
              </a:solidFill>
            </a:endParaRPr>
          </a:p>
          <a:p>
            <a:pPr marL="685800" lvl="1" indent="-228600">
              <a:buFont typeface="+mj-lt"/>
              <a:buAutoNum type="alphaLcParenR"/>
            </a:pPr>
            <a:r>
              <a:rPr lang="en-US" sz="1100" dirty="0">
                <a:solidFill>
                  <a:schemeClr val="tx1">
                    <a:lumMod val="65000"/>
                    <a:lumOff val="35000"/>
                  </a:schemeClr>
                </a:solidFill>
              </a:rPr>
              <a:t>New projects</a:t>
            </a:r>
            <a:endParaRPr lang="en-GB" sz="1100" dirty="0">
              <a:solidFill>
                <a:schemeClr val="tx1">
                  <a:lumMod val="65000"/>
                  <a:lumOff val="35000"/>
                </a:schemeClr>
              </a:solidFill>
            </a:endParaRPr>
          </a:p>
          <a:p>
            <a:pPr marL="228600" lvl="0" indent="-228600">
              <a:buFont typeface="+mj-lt"/>
              <a:buAutoNum type="arabicPeriod"/>
            </a:pPr>
            <a:r>
              <a:rPr lang="en-US" sz="1100" dirty="0">
                <a:solidFill>
                  <a:schemeClr val="tx1">
                    <a:lumMod val="65000"/>
                    <a:lumOff val="35000"/>
                  </a:schemeClr>
                </a:solidFill>
              </a:rPr>
              <a:t>Updates from national </a:t>
            </a:r>
            <a:r>
              <a:rPr lang="en-US" sz="1100" dirty="0" smtClean="0">
                <a:solidFill>
                  <a:schemeClr val="tx1">
                    <a:lumMod val="65000"/>
                    <a:lumOff val="35000"/>
                  </a:schemeClr>
                </a:solidFill>
              </a:rPr>
              <a:t>level</a:t>
            </a:r>
          </a:p>
          <a:p>
            <a:pPr marL="228600" lvl="0" indent="-228600">
              <a:buFont typeface="+mj-lt"/>
              <a:buAutoNum type="arabicPeriod"/>
            </a:pPr>
            <a:r>
              <a:rPr lang="en-US" sz="1100" dirty="0" smtClean="0">
                <a:solidFill>
                  <a:schemeClr val="tx1">
                    <a:lumMod val="65000"/>
                    <a:lumOff val="35000"/>
                  </a:schemeClr>
                </a:solidFill>
              </a:rPr>
              <a:t>Operational discussion – distributing to undocumented IDPs</a:t>
            </a:r>
            <a:endParaRPr lang="en-GB" sz="1100" dirty="0">
              <a:solidFill>
                <a:schemeClr val="tx1">
                  <a:lumMod val="65000"/>
                  <a:lumOff val="35000"/>
                </a:schemeClr>
              </a:solidFill>
            </a:endParaRPr>
          </a:p>
          <a:p>
            <a:pPr marL="228600" lvl="0" indent="-228600">
              <a:buFont typeface="+mj-lt"/>
              <a:buAutoNum type="arabicPeriod"/>
            </a:pPr>
            <a:r>
              <a:rPr lang="en-US" sz="1100" dirty="0" smtClean="0">
                <a:solidFill>
                  <a:schemeClr val="tx1">
                    <a:lumMod val="65000"/>
                    <a:lumOff val="35000"/>
                  </a:schemeClr>
                </a:solidFill>
              </a:rPr>
              <a:t>AOB</a:t>
            </a:r>
            <a:endParaRPr lang="en-GB" sz="1100" i="1" dirty="0" smtClean="0">
              <a:solidFill>
                <a:schemeClr val="tx1">
                  <a:lumMod val="65000"/>
                  <a:lumOff val="35000"/>
                </a:schemeClr>
              </a:solidFill>
            </a:endParaRPr>
          </a:p>
          <a:p>
            <a:pPr algn="r"/>
            <a:r>
              <a:rPr lang="en-US" i="1" dirty="0" smtClean="0">
                <a:solidFill>
                  <a:schemeClr val="tx1">
                    <a:lumMod val="65000"/>
                    <a:lumOff val="35000"/>
                  </a:schemeClr>
                </a:solidFill>
              </a:rPr>
              <a:t>Tuesday, 25</a:t>
            </a:r>
            <a:r>
              <a:rPr lang="en-US" i="1" baseline="30000" dirty="0" smtClean="0">
                <a:solidFill>
                  <a:schemeClr val="tx1">
                    <a:lumMod val="65000"/>
                    <a:lumOff val="35000"/>
                  </a:schemeClr>
                </a:solidFill>
              </a:rPr>
              <a:t>th</a:t>
            </a:r>
            <a:r>
              <a:rPr lang="en-US" i="1" dirty="0" smtClean="0">
                <a:solidFill>
                  <a:schemeClr val="tx1">
                    <a:lumMod val="65000"/>
                    <a:lumOff val="35000"/>
                  </a:schemeClr>
                </a:solidFill>
              </a:rPr>
              <a:t> April 2017</a:t>
            </a:r>
            <a:endParaRPr lang="en-US" i="1" dirty="0">
              <a:solidFill>
                <a:schemeClr val="tx1">
                  <a:lumMod val="65000"/>
                  <a:lumOff val="35000"/>
                </a:schemeClr>
              </a:solidFill>
            </a:endParaRPr>
          </a:p>
        </p:txBody>
      </p:sp>
    </p:spTree>
    <p:extLst>
      <p:ext uri="{BB962C8B-B14F-4D97-AF65-F5344CB8AC3E}">
        <p14:creationId xmlns:p14="http://schemas.microsoft.com/office/powerpoint/2010/main" val="3092182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10</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Operational Discussion</a:t>
            </a:r>
          </a:p>
        </p:txBody>
      </p:sp>
      <p:sp>
        <p:nvSpPr>
          <p:cNvPr id="4" name="Rectangle 3"/>
          <p:cNvSpPr/>
          <p:nvPr/>
        </p:nvSpPr>
        <p:spPr>
          <a:xfrm>
            <a:off x="640086" y="690710"/>
            <a:ext cx="7446080" cy="3585597"/>
          </a:xfrm>
          <a:prstGeom prst="rect">
            <a:avLst/>
          </a:prstGeom>
        </p:spPr>
        <p:txBody>
          <a:bodyPr wrap="square">
            <a:spAutoFit/>
          </a:bodyPr>
          <a:lstStyle/>
          <a:p>
            <a:r>
              <a:rPr lang="en-US" b="1" dirty="0" smtClean="0">
                <a:solidFill>
                  <a:schemeClr val="tx1">
                    <a:lumMod val="65000"/>
                    <a:lumOff val="35000"/>
                  </a:schemeClr>
                </a:solidFill>
              </a:rPr>
              <a:t>Distributions to undocumented out of camp IDPs</a:t>
            </a:r>
          </a:p>
          <a:p>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What processes are partners using already?</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What is the involvement of community leadership and how does this remain impartial?</a:t>
            </a:r>
          </a:p>
          <a:p>
            <a:endParaRPr lang="en-US" sz="1100" dirty="0" smtClean="0">
              <a:solidFill>
                <a:srgbClr val="FF0000"/>
              </a:solidFill>
            </a:endParaRPr>
          </a:p>
          <a:p>
            <a:pPr marL="171450" indent="-171450">
              <a:buFont typeface="Arial" panose="020B0604020202020204" pitchFamily="34" charset="0"/>
              <a:buChar char="•"/>
            </a:pPr>
            <a:r>
              <a:rPr lang="en-US" sz="1100" dirty="0">
                <a:solidFill>
                  <a:schemeClr val="tx1">
                    <a:lumMod val="65000"/>
                    <a:lumOff val="35000"/>
                  </a:schemeClr>
                </a:solidFill>
              </a:rPr>
              <a:t>Data confidentiality – how do partners share registration or beneficiary lists</a:t>
            </a:r>
            <a:r>
              <a:rPr lang="en-US" sz="1100" dirty="0" smtClean="0">
                <a:solidFill>
                  <a:schemeClr val="tx1">
                    <a:lumMod val="65000"/>
                    <a:lumOff val="35000"/>
                  </a:schemeClr>
                </a:solidFill>
              </a:rPr>
              <a:t>?</a:t>
            </a:r>
          </a:p>
          <a:p>
            <a:pPr marL="171450" indent="-171450">
              <a:buFont typeface="Arial" panose="020B0604020202020204" pitchFamily="34" charset="0"/>
              <a:buChar char="•"/>
            </a:pPr>
            <a:endParaRPr lang="en-US" sz="1100" dirty="0" smtClean="0">
              <a:solidFill>
                <a:srgbClr val="FF0000"/>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How are 2014 caseloads differentiated from new arrivals?</a:t>
            </a: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Have partners experienced inter-community or other security issues caused by different profiles of people attending distributions?</a:t>
            </a:r>
          </a:p>
          <a:p>
            <a:pPr marL="171450" indent="-171450">
              <a:buFont typeface="Arial" panose="020B0604020202020204" pitchFamily="34" charset="0"/>
              <a:buChar char="•"/>
            </a:pPr>
            <a:endParaRPr lang="en-US" sz="1100" dirty="0" smtClean="0">
              <a:solidFill>
                <a:srgbClr val="FF0000"/>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Should partners contribute to the resolution of this issue and how does the PDS process work?</a:t>
            </a:r>
          </a:p>
          <a:p>
            <a:endParaRPr lang="en-US" sz="1100" dirty="0" smtClean="0">
              <a:solidFill>
                <a:schemeClr val="tx1">
                  <a:lumMod val="65000"/>
                  <a:lumOff val="35000"/>
                </a:schemeClr>
              </a:solidFill>
            </a:endParaRPr>
          </a:p>
          <a:p>
            <a:r>
              <a:rPr lang="en-US" sz="1100" dirty="0" smtClean="0">
                <a:solidFill>
                  <a:schemeClr val="tx1">
                    <a:lumMod val="65000"/>
                    <a:lumOff val="35000"/>
                  </a:schemeClr>
                </a:solidFill>
              </a:rPr>
              <a:t>Iraq Shelter Cluster Distribution Guideline</a:t>
            </a: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lvl="1" algn="just"/>
            <a:r>
              <a:rPr lang="en-GB" sz="1100" i="1" dirty="0" smtClean="0">
                <a:solidFill>
                  <a:schemeClr val="tx1">
                    <a:lumMod val="65000"/>
                    <a:lumOff val="35000"/>
                  </a:schemeClr>
                </a:solidFill>
              </a:rPr>
              <a:t>“A </a:t>
            </a:r>
            <a:r>
              <a:rPr lang="en-GB" sz="1100" i="1" dirty="0">
                <a:solidFill>
                  <a:schemeClr val="tx1">
                    <a:lumMod val="65000"/>
                    <a:lumOff val="35000"/>
                  </a:schemeClr>
                </a:solidFill>
              </a:rPr>
              <a:t>committee of local authorities can be set up in addition to </a:t>
            </a:r>
            <a:r>
              <a:rPr lang="en-GB" sz="1100" i="1" dirty="0" smtClean="0">
                <a:solidFill>
                  <a:schemeClr val="tx1">
                    <a:lumMod val="65000"/>
                    <a:lumOff val="35000"/>
                  </a:schemeClr>
                </a:solidFill>
              </a:rPr>
              <a:t>the </a:t>
            </a:r>
            <a:r>
              <a:rPr lang="en-GB" sz="1100" i="1" dirty="0">
                <a:solidFill>
                  <a:schemeClr val="tx1">
                    <a:lumMod val="65000"/>
                    <a:lumOff val="35000"/>
                  </a:schemeClr>
                </a:solidFill>
              </a:rPr>
              <a:t>PDS to identify vulnerable families. </a:t>
            </a:r>
            <a:r>
              <a:rPr lang="en-GB" sz="1100" i="1" dirty="0" smtClean="0">
                <a:solidFill>
                  <a:schemeClr val="tx1">
                    <a:lumMod val="65000"/>
                    <a:lumOff val="35000"/>
                  </a:schemeClr>
                </a:solidFill>
              </a:rPr>
              <a:t>The </a:t>
            </a:r>
            <a:r>
              <a:rPr lang="en-GB" sz="1100" i="1" dirty="0">
                <a:solidFill>
                  <a:schemeClr val="tx1">
                    <a:lumMod val="65000"/>
                    <a:lumOff val="35000"/>
                  </a:schemeClr>
                </a:solidFill>
              </a:rPr>
              <a:t>committee is usually </a:t>
            </a:r>
            <a:r>
              <a:rPr lang="en-GB" sz="1100" i="1" dirty="0" smtClean="0">
                <a:solidFill>
                  <a:schemeClr val="tx1">
                    <a:lumMod val="65000"/>
                    <a:lumOff val="35000"/>
                  </a:schemeClr>
                </a:solidFill>
              </a:rPr>
              <a:t>composed </a:t>
            </a:r>
            <a:r>
              <a:rPr lang="en-GB" sz="1100" i="1" dirty="0">
                <a:solidFill>
                  <a:schemeClr val="tx1">
                    <a:lumMod val="65000"/>
                    <a:lumOff val="35000"/>
                  </a:schemeClr>
                </a:solidFill>
              </a:rPr>
              <a:t>of the local Mukhtar, Imam and </a:t>
            </a:r>
            <a:r>
              <a:rPr lang="en-GB" sz="1100" i="1" dirty="0" smtClean="0">
                <a:solidFill>
                  <a:schemeClr val="tx1">
                    <a:lumMod val="65000"/>
                    <a:lumOff val="35000"/>
                  </a:schemeClr>
                </a:solidFill>
              </a:rPr>
              <a:t>PDS </a:t>
            </a:r>
            <a:r>
              <a:rPr lang="en-GB" sz="1100" i="1" dirty="0">
                <a:solidFill>
                  <a:schemeClr val="tx1">
                    <a:lumMod val="65000"/>
                    <a:lumOff val="35000"/>
                  </a:schemeClr>
                </a:solidFill>
              </a:rPr>
              <a:t>agent. Criteria for selection </a:t>
            </a:r>
            <a:r>
              <a:rPr lang="en-GB" sz="1100" i="1" dirty="0" smtClean="0">
                <a:solidFill>
                  <a:schemeClr val="tx1">
                    <a:lumMod val="65000"/>
                    <a:lumOff val="35000"/>
                  </a:schemeClr>
                </a:solidFill>
              </a:rPr>
              <a:t>is </a:t>
            </a:r>
            <a:r>
              <a:rPr lang="en-GB" sz="1100" i="1" dirty="0">
                <a:solidFill>
                  <a:schemeClr val="tx1">
                    <a:lumMod val="65000"/>
                    <a:lumOff val="35000"/>
                  </a:schemeClr>
                </a:solidFill>
              </a:rPr>
              <a:t>to be communicated and explained clearly to </a:t>
            </a:r>
            <a:r>
              <a:rPr lang="en-GB" sz="1100" i="1" dirty="0" smtClean="0">
                <a:solidFill>
                  <a:schemeClr val="tx1">
                    <a:lumMod val="65000"/>
                    <a:lumOff val="35000"/>
                  </a:schemeClr>
                </a:solidFill>
              </a:rPr>
              <a:t>avoid </a:t>
            </a:r>
            <a:r>
              <a:rPr lang="en-GB" sz="1100" i="1" dirty="0">
                <a:solidFill>
                  <a:schemeClr val="tx1">
                    <a:lumMod val="65000"/>
                    <a:lumOff val="35000"/>
                  </a:schemeClr>
                </a:solidFill>
              </a:rPr>
              <a:t>any interference </a:t>
            </a:r>
            <a:r>
              <a:rPr lang="en-GB" sz="1100" i="1" dirty="0" smtClean="0">
                <a:solidFill>
                  <a:schemeClr val="tx1">
                    <a:lumMod val="65000"/>
                    <a:lumOff val="35000"/>
                  </a:schemeClr>
                </a:solidFill>
              </a:rPr>
              <a:t>to the beneficiaries' selection.”</a:t>
            </a:r>
            <a:endParaRPr lang="en-US" sz="1100" i="1" dirty="0">
              <a:solidFill>
                <a:schemeClr val="tx1">
                  <a:lumMod val="65000"/>
                  <a:lumOff val="35000"/>
                </a:schemeClr>
              </a:solidFill>
            </a:endParaRPr>
          </a:p>
        </p:txBody>
      </p:sp>
    </p:spTree>
    <p:extLst>
      <p:ext uri="{BB962C8B-B14F-4D97-AF65-F5344CB8AC3E}">
        <p14:creationId xmlns:p14="http://schemas.microsoft.com/office/powerpoint/2010/main" val="23405831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11</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Any Other Business</a:t>
            </a:r>
          </a:p>
        </p:txBody>
      </p:sp>
      <p:sp>
        <p:nvSpPr>
          <p:cNvPr id="4" name="Rectangle 3"/>
          <p:cNvSpPr/>
          <p:nvPr/>
        </p:nvSpPr>
        <p:spPr>
          <a:xfrm>
            <a:off x="640086" y="690710"/>
            <a:ext cx="7446080" cy="3631763"/>
          </a:xfrm>
          <a:prstGeom prst="rect">
            <a:avLst/>
          </a:prstGeom>
        </p:spPr>
        <p:txBody>
          <a:bodyPr wrap="square">
            <a:spAutoFit/>
          </a:bodyPr>
          <a:lstStyle/>
          <a:p>
            <a:r>
              <a:rPr lang="en-US" b="1" dirty="0" smtClean="0">
                <a:solidFill>
                  <a:schemeClr val="tx1">
                    <a:lumMod val="65000"/>
                    <a:lumOff val="35000"/>
                  </a:schemeClr>
                </a:solidFill>
              </a:rPr>
              <a:t>What multi lateral issues have we not covered?</a:t>
            </a:r>
            <a:endParaRPr lang="en-US" b="1" dirty="0">
              <a:solidFill>
                <a:schemeClr val="tx1">
                  <a:lumMod val="65000"/>
                  <a:lumOff val="35000"/>
                </a:schemeClr>
              </a:solidFill>
            </a:endParaRPr>
          </a:p>
          <a:p>
            <a:endParaRPr lang="en-US" dirty="0" smtClean="0">
              <a:solidFill>
                <a:schemeClr val="tx1">
                  <a:lumMod val="65000"/>
                  <a:lumOff val="35000"/>
                </a:schemeClr>
              </a:solidFill>
            </a:endParaRPr>
          </a:p>
          <a:p>
            <a:pPr marL="171450" indent="-171450">
              <a:buFont typeface="Arial" panose="020B0604020202020204" pitchFamily="34" charset="0"/>
              <a:buChar char="•"/>
            </a:pPr>
            <a:r>
              <a:rPr lang="en-US" sz="1100" dirty="0">
                <a:solidFill>
                  <a:schemeClr val="tx1">
                    <a:lumMod val="65000"/>
                    <a:lumOff val="35000"/>
                  </a:schemeClr>
                </a:solidFill>
              </a:rPr>
              <a:t>I will not be present for the next cluster meeting so will delegate to someone.</a:t>
            </a:r>
          </a:p>
          <a:p>
            <a:pPr marL="171450" indent="-171450">
              <a:buFont typeface="Arial" panose="020B0604020202020204" pitchFamily="34" charset="0"/>
              <a:buChar char="•"/>
            </a:pPr>
            <a:r>
              <a:rPr lang="en-US" sz="1100" dirty="0" smtClean="0">
                <a:solidFill>
                  <a:schemeClr val="tx1">
                    <a:lumMod val="65000"/>
                    <a:lumOff val="35000"/>
                  </a:schemeClr>
                </a:solidFill>
              </a:rPr>
              <a:t>The potential next scheduled discussion could be by UNMAS on demining?</a:t>
            </a: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pPr marL="171450" indent="-171450">
              <a:buFont typeface="Arial" panose="020B0604020202020204" pitchFamily="34" charset="0"/>
              <a:buChar char="•"/>
            </a:pPr>
            <a:endParaRPr lang="en-US" sz="1100" dirty="0">
              <a:solidFill>
                <a:schemeClr val="tx1">
                  <a:lumMod val="65000"/>
                  <a:lumOff val="35000"/>
                </a:schemeClr>
              </a:solidFill>
            </a:endParaRPr>
          </a:p>
          <a:p>
            <a:pPr algn="ctr"/>
            <a:r>
              <a:rPr lang="en-US" b="1" dirty="0" smtClean="0">
                <a:solidFill>
                  <a:schemeClr val="tx1">
                    <a:lumMod val="65000"/>
                    <a:lumOff val="35000"/>
                  </a:schemeClr>
                </a:solidFill>
              </a:rPr>
              <a:t>Thanks for attending!</a:t>
            </a:r>
            <a:endParaRPr lang="en-US" b="1" dirty="0">
              <a:solidFill>
                <a:schemeClr val="tx1">
                  <a:lumMod val="65000"/>
                  <a:lumOff val="35000"/>
                </a:schemeClr>
              </a:solidFill>
            </a:endParaRPr>
          </a:p>
          <a:p>
            <a:pPr marL="171450" indent="-171450">
              <a:buFont typeface="Arial" panose="020B0604020202020204" pitchFamily="34" charset="0"/>
              <a:buChar char="•"/>
            </a:pPr>
            <a:endParaRPr lang="en-US" sz="1100" dirty="0" smtClean="0">
              <a:solidFill>
                <a:schemeClr val="tx1">
                  <a:lumMod val="65000"/>
                  <a:lumOff val="35000"/>
                </a:schemeClr>
              </a:solidFill>
            </a:endParaRPr>
          </a:p>
          <a:p>
            <a:endParaRPr lang="en-US" sz="1100" dirty="0">
              <a:solidFill>
                <a:schemeClr val="tx1">
                  <a:lumMod val="65000"/>
                  <a:lumOff val="35000"/>
                </a:schemeClr>
              </a:solidFill>
            </a:endParaRPr>
          </a:p>
        </p:txBody>
      </p:sp>
    </p:spTree>
    <p:extLst>
      <p:ext uri="{BB962C8B-B14F-4D97-AF65-F5344CB8AC3E}">
        <p14:creationId xmlns:p14="http://schemas.microsoft.com/office/powerpoint/2010/main" val="38265283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635056367"/>
              </p:ext>
            </p:extLst>
          </p:nvPr>
        </p:nvGraphicFramePr>
        <p:xfrm>
          <a:off x="399495" y="653291"/>
          <a:ext cx="7145702" cy="3931920"/>
        </p:xfrm>
        <a:graphic>
          <a:graphicData uri="http://schemas.openxmlformats.org/drawingml/2006/table">
            <a:tbl>
              <a:tblPr firstRow="1" bandRow="1">
                <a:tableStyleId>{5C22544A-7EE6-4342-B048-85BDC9FD1C3A}</a:tableStyleId>
              </a:tblPr>
              <a:tblGrid>
                <a:gridCol w="3220302">
                  <a:extLst>
                    <a:ext uri="{9D8B030D-6E8A-4147-A177-3AD203B41FA5}">
                      <a16:colId xmlns:a16="http://schemas.microsoft.com/office/drawing/2014/main" xmlns="" val="20000"/>
                    </a:ext>
                  </a:extLst>
                </a:gridCol>
                <a:gridCol w="3925400">
                  <a:extLst>
                    <a:ext uri="{9D8B030D-6E8A-4147-A177-3AD203B41FA5}">
                      <a16:colId xmlns:a16="http://schemas.microsoft.com/office/drawing/2014/main" xmlns="" val="20001"/>
                    </a:ext>
                  </a:extLst>
                </a:gridCol>
              </a:tblGrid>
              <a:tr h="38366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a:solidFill>
                            <a:sysClr val="windowText" lastClr="000000"/>
                          </a:solidFill>
                        </a:rPr>
                        <a:t>Richard Evans </a:t>
                      </a:r>
                      <a:r>
                        <a:rPr lang="en-GB" sz="1400" b="0" dirty="0">
                          <a:solidFill>
                            <a:sysClr val="windowText" lastClr="000000"/>
                          </a:solidFill>
                        </a:rPr>
                        <a:t>- UNHCR</a:t>
                      </a:r>
                      <a:br>
                        <a:rPr lang="en-GB" sz="1400" b="0" dirty="0">
                          <a:solidFill>
                            <a:sysClr val="windowText" lastClr="000000"/>
                          </a:solidFill>
                        </a:rPr>
                      </a:br>
                      <a:r>
                        <a:rPr lang="en-GB" sz="1400" b="0" dirty="0">
                          <a:solidFill>
                            <a:sysClr val="windowText" lastClr="000000"/>
                          </a:solidFill>
                        </a:rPr>
                        <a:t>National Cluster Coordinator</a:t>
                      </a:r>
                      <a:br>
                        <a:rPr lang="en-GB" sz="1400" b="0" dirty="0">
                          <a:solidFill>
                            <a:sysClr val="windowText" lastClr="000000"/>
                          </a:solidFill>
                        </a:rPr>
                      </a:br>
                      <a:r>
                        <a:rPr lang="en-GB" sz="1400" b="0" dirty="0">
                          <a:solidFill>
                            <a:sysClr val="windowText" lastClr="000000"/>
                          </a:solidFill>
                        </a:rPr>
                        <a:t>+964 (0) 771 994 5694</a:t>
                      </a:r>
                      <a:br>
                        <a:rPr lang="en-GB" sz="1400" b="0" dirty="0">
                          <a:solidFill>
                            <a:sysClr val="windowText" lastClr="000000"/>
                          </a:solidFill>
                        </a:rPr>
                      </a:br>
                      <a:r>
                        <a:rPr lang="en-GB" sz="1400" u="sng" dirty="0">
                          <a:solidFill>
                            <a:sysClr val="windowText" lastClr="000000"/>
                          </a:solidFill>
                          <a:hlinkClick r:id="rId2"/>
                        </a:rPr>
                        <a:t>coord.iraq@sheltercluster.org</a:t>
                      </a:r>
                      <a:endParaRPr lang="en-GB" sz="1400" dirty="0">
                        <a:solidFill>
                          <a:sysClr val="windowText" lastClr="000000"/>
                        </a:solidFill>
                      </a:endParaRPr>
                    </a:p>
                    <a:p>
                      <a:endParaRPr lang="en-US" sz="1400" dirty="0">
                        <a:solidFill>
                          <a:schemeClr val="tx1"/>
                        </a:solidFill>
                      </a:endParaRPr>
                    </a:p>
                    <a:p>
                      <a:r>
                        <a:rPr lang="en-GB" sz="1400" b="1" dirty="0">
                          <a:solidFill>
                            <a:schemeClr val="tx1"/>
                          </a:solidFill>
                        </a:rPr>
                        <a:t>Michel Tia </a:t>
                      </a:r>
                      <a:r>
                        <a:rPr lang="en-GB" sz="1400" b="0" dirty="0">
                          <a:solidFill>
                            <a:schemeClr val="tx1"/>
                          </a:solidFill>
                        </a:rPr>
                        <a:t>- IOM</a:t>
                      </a:r>
                    </a:p>
                    <a:p>
                      <a:r>
                        <a:rPr lang="en-GB" sz="1400" b="0" dirty="0">
                          <a:solidFill>
                            <a:schemeClr val="tx1"/>
                          </a:solidFill>
                        </a:rPr>
                        <a:t>Information Management Officer - National</a:t>
                      </a:r>
                    </a:p>
                    <a:p>
                      <a:r>
                        <a:rPr lang="en-GB" sz="1400" b="0" dirty="0">
                          <a:solidFill>
                            <a:schemeClr val="tx1"/>
                          </a:solidFill>
                        </a:rPr>
                        <a:t>+964 (0) 750 021 1720</a:t>
                      </a:r>
                    </a:p>
                    <a:p>
                      <a:r>
                        <a:rPr lang="en-GB" sz="1400" u="sng" dirty="0">
                          <a:solidFill>
                            <a:schemeClr val="tx1"/>
                          </a:solidFill>
                          <a:hlinkClick r:id="rId3"/>
                        </a:rPr>
                        <a:t>im2.iraq@sheltercluster.org</a:t>
                      </a:r>
                      <a:endParaRPr lang="en-GB" sz="1400" u="sng" dirty="0">
                        <a:solidFill>
                          <a:schemeClr val="tx1"/>
                        </a:solidFill>
                      </a:endParaRPr>
                    </a:p>
                    <a:p>
                      <a:endParaRPr lang="en-US" sz="1400" u="sng" dirty="0">
                        <a:solidFill>
                          <a:schemeClr val="tx1"/>
                        </a:solidFill>
                      </a:endParaRPr>
                    </a:p>
                    <a:p>
                      <a:r>
                        <a:rPr lang="en-GB" sz="1400" b="1" kern="1200" dirty="0">
                          <a:solidFill>
                            <a:schemeClr val="tx1"/>
                          </a:solidFill>
                          <a:effectLst/>
                          <a:latin typeface="+mn-lt"/>
                          <a:ea typeface="+mn-ea"/>
                          <a:cs typeface="+mn-cs"/>
                        </a:rPr>
                        <a:t>Cornelius Weira </a:t>
                      </a:r>
                      <a:r>
                        <a:rPr lang="en-GB" sz="1400" b="0" kern="1200" dirty="0">
                          <a:solidFill>
                            <a:schemeClr val="tx1"/>
                          </a:solidFill>
                          <a:effectLst/>
                          <a:latin typeface="+mn-lt"/>
                          <a:ea typeface="+mn-ea"/>
                          <a:cs typeface="+mn-cs"/>
                        </a:rPr>
                        <a:t>- IOM</a:t>
                      </a:r>
                    </a:p>
                    <a:p>
                      <a:r>
                        <a:rPr lang="en-GB" sz="1400" b="0" kern="1200" dirty="0">
                          <a:solidFill>
                            <a:schemeClr val="tx1"/>
                          </a:solidFill>
                          <a:effectLst/>
                          <a:latin typeface="+mn-lt"/>
                          <a:ea typeface="+mn-ea"/>
                          <a:cs typeface="+mn-cs"/>
                        </a:rPr>
                        <a:t>Sub National Co-Chair - Centre and South  </a:t>
                      </a:r>
                    </a:p>
                    <a:p>
                      <a:r>
                        <a:rPr lang="en-GB" sz="1400" b="0" kern="1200" dirty="0">
                          <a:solidFill>
                            <a:schemeClr val="tx1"/>
                          </a:solidFill>
                          <a:effectLst/>
                          <a:latin typeface="+mn-lt"/>
                          <a:ea typeface="+mn-ea"/>
                          <a:cs typeface="+mn-cs"/>
                        </a:rPr>
                        <a:t>Mobile</a:t>
                      </a:r>
                      <a:r>
                        <a:rPr lang="en-GB" sz="1400" b="0" kern="1200" dirty="0">
                          <a:solidFill>
                            <a:schemeClr val="lt1"/>
                          </a:solidFill>
                          <a:effectLst/>
                          <a:latin typeface="+mn-lt"/>
                          <a:ea typeface="+mn-ea"/>
                          <a:cs typeface="+mn-cs"/>
                        </a:rPr>
                        <a:t> </a:t>
                      </a:r>
                      <a:r>
                        <a:rPr lang="en-GB" sz="1400" b="0" kern="1200" dirty="0">
                          <a:solidFill>
                            <a:schemeClr val="tx1"/>
                          </a:solidFill>
                          <a:effectLst/>
                          <a:latin typeface="+mn-lt"/>
                          <a:ea typeface="+mn-ea"/>
                          <a:cs typeface="+mn-cs"/>
                        </a:rPr>
                        <a:t>+964 (0) 751 234 2548</a:t>
                      </a:r>
                    </a:p>
                    <a:p>
                      <a:r>
                        <a:rPr lang="en-GB" sz="1400" b="1" u="sng" kern="1200" dirty="0">
                          <a:solidFill>
                            <a:schemeClr val="lt1"/>
                          </a:solidFill>
                          <a:effectLst/>
                          <a:latin typeface="+mn-lt"/>
                          <a:ea typeface="+mn-ea"/>
                          <a:cs typeface="+mn-cs"/>
                          <a:hlinkClick r:id="rId4"/>
                        </a:rPr>
                        <a:t>coord4.iraq@sheltercluster.org</a:t>
                      </a:r>
                      <a:r>
                        <a:rPr lang="en-GB" sz="1400" b="1" kern="1200" dirty="0">
                          <a:solidFill>
                            <a:schemeClr val="lt1"/>
                          </a:solidFill>
                          <a:effectLst/>
                          <a:latin typeface="+mn-lt"/>
                          <a:ea typeface="+mn-ea"/>
                          <a:cs typeface="+mn-cs"/>
                        </a:rPr>
                        <a:t> </a:t>
                      </a:r>
                      <a:endParaRPr lang="en-GB" sz="1400" dirty="0">
                        <a:solidFill>
                          <a:schemeClr val="tx1"/>
                        </a:solidFill>
                      </a:endParaRPr>
                    </a:p>
                    <a:p>
                      <a:endParaRPr lang="en-US" sz="1400" dirty="0">
                        <a:solidFill>
                          <a:sysClr val="windowText" lastClr="000000"/>
                        </a:solidFill>
                      </a:endParaRPr>
                    </a:p>
                  </a:txBody>
                  <a:tcPr>
                    <a:solidFill>
                      <a:schemeClr val="bg1"/>
                    </a:solidFill>
                  </a:tcPr>
                </a:tc>
                <a:tc>
                  <a:txBody>
                    <a:bodyPr/>
                    <a:lstStyle/>
                    <a:p>
                      <a:r>
                        <a:rPr lang="en-GB" sz="1400" b="1" dirty="0">
                          <a:solidFill>
                            <a:sysClr val="windowText" lastClr="000000"/>
                          </a:solidFill>
                        </a:rPr>
                        <a:t>Michael </a:t>
                      </a:r>
                      <a:r>
                        <a:rPr lang="en-GB" sz="1400" b="1" dirty="0" err="1">
                          <a:solidFill>
                            <a:sysClr val="windowText" lastClr="000000"/>
                          </a:solidFill>
                        </a:rPr>
                        <a:t>Gloeckle</a:t>
                      </a:r>
                      <a:r>
                        <a:rPr lang="en-GB" sz="1400" b="1" dirty="0">
                          <a:solidFill>
                            <a:sysClr val="windowText" lastClr="000000"/>
                          </a:solidFill>
                        </a:rPr>
                        <a:t> </a:t>
                      </a:r>
                      <a:r>
                        <a:rPr lang="en-GB" sz="1400" b="0" dirty="0">
                          <a:solidFill>
                            <a:sysClr val="windowText" lastClr="000000"/>
                          </a:solidFill>
                        </a:rPr>
                        <a:t>- NRC</a:t>
                      </a:r>
                    </a:p>
                    <a:p>
                      <a:r>
                        <a:rPr lang="en-GB" sz="1400" b="0" dirty="0">
                          <a:solidFill>
                            <a:sysClr val="windowText" lastClr="000000"/>
                          </a:solidFill>
                        </a:rPr>
                        <a:t>National Co-Chair - Technical Coordinator </a:t>
                      </a:r>
                    </a:p>
                    <a:p>
                      <a:r>
                        <a:rPr lang="en-GB" sz="1400" b="0" dirty="0">
                          <a:solidFill>
                            <a:sysClr val="windowText" lastClr="000000"/>
                          </a:solidFill>
                        </a:rPr>
                        <a:t>+964 (0) 750 878 7793</a:t>
                      </a:r>
                    </a:p>
                    <a:p>
                      <a:r>
                        <a:rPr lang="en-GB" sz="1400" u="sng" dirty="0">
                          <a:solidFill>
                            <a:sysClr val="windowText" lastClr="000000"/>
                          </a:solidFill>
                          <a:hlinkClick r:id="rId5"/>
                        </a:rPr>
                        <a:t>coord2.iraq@sheltercluster.org</a:t>
                      </a:r>
                      <a:endParaRPr lang="en-GB" sz="1400" dirty="0">
                        <a:solidFill>
                          <a:sysClr val="windowText" lastClr="000000"/>
                        </a:solidFill>
                      </a:endParaRPr>
                    </a:p>
                    <a:p>
                      <a:endParaRPr lang="en-US" sz="1400" dirty="0">
                        <a:solidFill>
                          <a:sysClr val="windowText" lastClr="00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400" b="1" kern="1200" dirty="0">
                          <a:solidFill>
                            <a:schemeClr val="tx1"/>
                          </a:solidFill>
                          <a:effectLst/>
                          <a:latin typeface="+mn-lt"/>
                          <a:ea typeface="+mn-ea"/>
                          <a:cs typeface="+mn-cs"/>
                        </a:rPr>
                        <a:t>Shada Qahoush</a:t>
                      </a:r>
                      <a:r>
                        <a:rPr lang="en-GB" sz="1400" b="0" kern="1200" dirty="0">
                          <a:solidFill>
                            <a:schemeClr val="tx1"/>
                          </a:solidFill>
                          <a:effectLst/>
                          <a:latin typeface="+mn-lt"/>
                          <a:ea typeface="+mn-ea"/>
                          <a:cs typeface="+mn-cs"/>
                        </a:rPr>
                        <a:t>- Catholic Relief Services</a:t>
                      </a:r>
                    </a:p>
                    <a:p>
                      <a:r>
                        <a:rPr lang="en-GB" sz="1400" b="0" kern="1200" dirty="0" err="1">
                          <a:solidFill>
                            <a:schemeClr val="tx1"/>
                          </a:solidFill>
                          <a:effectLst/>
                          <a:latin typeface="+mn-lt"/>
                          <a:ea typeface="+mn-ea"/>
                          <a:cs typeface="+mn-cs"/>
                        </a:rPr>
                        <a:t>Ninewa</a:t>
                      </a:r>
                      <a:r>
                        <a:rPr lang="en-GB" sz="1400" b="0" kern="1200" dirty="0">
                          <a:solidFill>
                            <a:schemeClr val="tx1"/>
                          </a:solidFill>
                          <a:effectLst/>
                          <a:latin typeface="+mn-lt"/>
                          <a:ea typeface="+mn-ea"/>
                          <a:cs typeface="+mn-cs"/>
                        </a:rPr>
                        <a:t> &amp;</a:t>
                      </a:r>
                      <a:r>
                        <a:rPr lang="en-GB" sz="1400" b="0" kern="1200" baseline="0" dirty="0">
                          <a:solidFill>
                            <a:schemeClr val="tx1"/>
                          </a:solidFill>
                          <a:effectLst/>
                          <a:latin typeface="+mn-lt"/>
                          <a:ea typeface="+mn-ea"/>
                          <a:cs typeface="+mn-cs"/>
                        </a:rPr>
                        <a:t> Mosul Focal Point</a:t>
                      </a:r>
                      <a:endParaRPr lang="en-GB" sz="1400" b="0" kern="1200" dirty="0">
                        <a:solidFill>
                          <a:schemeClr val="tx1"/>
                        </a:solidFill>
                        <a:effectLst/>
                        <a:latin typeface="+mn-lt"/>
                        <a:ea typeface="+mn-ea"/>
                        <a:cs typeface="+mn-cs"/>
                      </a:endParaRPr>
                    </a:p>
                    <a:p>
                      <a:r>
                        <a:rPr lang="en-GB" sz="1400" b="0" kern="1200" dirty="0">
                          <a:solidFill>
                            <a:schemeClr val="tx1"/>
                          </a:solidFill>
                          <a:effectLst/>
                          <a:latin typeface="+mn-lt"/>
                          <a:ea typeface="+mn-ea"/>
                          <a:cs typeface="+mn-cs"/>
                        </a:rPr>
                        <a:t>+964 (0) 751 755 8451</a:t>
                      </a:r>
                    </a:p>
                    <a:p>
                      <a:r>
                        <a:rPr lang="en-GB" sz="1400" b="1" u="sng" kern="1200" dirty="0">
                          <a:solidFill>
                            <a:schemeClr val="lt1"/>
                          </a:solidFill>
                          <a:effectLst/>
                          <a:latin typeface="+mn-lt"/>
                          <a:ea typeface="+mn-ea"/>
                          <a:cs typeface="+mn-cs"/>
                          <a:hlinkClick r:id="rId6"/>
                        </a:rPr>
                        <a:t>coordroving.iraq@sheltercluster.org</a:t>
                      </a:r>
                      <a:endParaRPr lang="en-GB" sz="1400" b="1" u="sng" kern="1200" dirty="0">
                        <a:solidFill>
                          <a:schemeClr val="lt1"/>
                        </a:solidFill>
                        <a:effectLst/>
                        <a:latin typeface="+mn-lt"/>
                        <a:ea typeface="+mn-ea"/>
                        <a:cs typeface="+mn-cs"/>
                      </a:endParaRPr>
                    </a:p>
                    <a:p>
                      <a:endParaRPr lang="en-GB" sz="1400" b="1" u="sng" kern="1200" dirty="0">
                        <a:solidFill>
                          <a:schemeClr val="lt1"/>
                        </a:solidFill>
                        <a:effectLst/>
                        <a:latin typeface="+mn-lt"/>
                        <a:ea typeface="+mn-ea"/>
                        <a:cs typeface="+mn-cs"/>
                      </a:endParaRPr>
                    </a:p>
                    <a:p>
                      <a:pPr marL="0" algn="l" defTabSz="914400" rtl="0" eaLnBrk="1" latinLnBrk="0" hangingPunct="1"/>
                      <a:r>
                        <a:rPr lang="en-GB" sz="1400" b="1" kern="1200" dirty="0">
                          <a:solidFill>
                            <a:sysClr val="windowText" lastClr="000000"/>
                          </a:solidFill>
                          <a:latin typeface="+mn-lt"/>
                          <a:ea typeface="+mn-ea"/>
                          <a:cs typeface="+mn-cs"/>
                        </a:rPr>
                        <a:t>Abdoulaye </a:t>
                      </a:r>
                      <a:r>
                        <a:rPr lang="en-GB" sz="1400" b="1" kern="1200" dirty="0" err="1">
                          <a:solidFill>
                            <a:sysClr val="windowText" lastClr="000000"/>
                          </a:solidFill>
                          <a:latin typeface="+mn-lt"/>
                          <a:ea typeface="+mn-ea"/>
                          <a:cs typeface="+mn-cs"/>
                        </a:rPr>
                        <a:t>Dieye</a:t>
                      </a:r>
                      <a:r>
                        <a:rPr lang="en-GB" sz="1400" b="1" kern="1200" dirty="0">
                          <a:solidFill>
                            <a:sysClr val="windowText" lastClr="000000"/>
                          </a:solidFill>
                          <a:latin typeface="+mn-lt"/>
                          <a:ea typeface="+mn-ea"/>
                          <a:cs typeface="+mn-cs"/>
                        </a:rPr>
                        <a:t> -</a:t>
                      </a:r>
                      <a:r>
                        <a:rPr lang="en-GB" sz="1400" b="0" kern="1200" dirty="0">
                          <a:solidFill>
                            <a:sysClr val="windowText" lastClr="000000"/>
                          </a:solidFill>
                          <a:latin typeface="+mn-lt"/>
                          <a:ea typeface="+mn-ea"/>
                          <a:cs typeface="+mn-cs"/>
                        </a:rPr>
                        <a:t>NORCAP</a:t>
                      </a:r>
                      <a:endParaRPr lang="en-US" sz="1400" b="1" kern="1200" dirty="0">
                        <a:solidFill>
                          <a:sysClr val="windowText" lastClr="000000"/>
                        </a:solidFill>
                        <a:latin typeface="+mn-lt"/>
                        <a:ea typeface="+mn-ea"/>
                        <a:cs typeface="+mn-cs"/>
                      </a:endParaRPr>
                    </a:p>
                    <a:p>
                      <a:r>
                        <a:rPr lang="en-GB" sz="1400" b="0" kern="1200" dirty="0">
                          <a:solidFill>
                            <a:schemeClr val="tx1"/>
                          </a:solidFill>
                          <a:effectLst/>
                          <a:latin typeface="+mn-lt"/>
                          <a:ea typeface="+mn-ea"/>
                          <a:cs typeface="+mn-cs"/>
                        </a:rPr>
                        <a:t>Assistant National IM</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dirty="0">
                          <a:solidFill>
                            <a:schemeClr val="tx1"/>
                          </a:solidFill>
                          <a:hlinkClick r:id="rId3"/>
                        </a:rPr>
                        <a:t>im2.iraq@sheltercluster.org</a:t>
                      </a:r>
                      <a:endParaRPr lang="en-GB" sz="1400" u="sng" dirty="0">
                        <a:solidFill>
                          <a:schemeClr val="tx1"/>
                        </a:solidFill>
                      </a:endParaRPr>
                    </a:p>
                    <a:p>
                      <a:endParaRPr lang="en-GB" sz="1400" b="0" kern="1200" dirty="0">
                        <a:solidFill>
                          <a:schemeClr val="tx1"/>
                        </a:solidFill>
                        <a:effectLst/>
                        <a:latin typeface="+mn-lt"/>
                        <a:ea typeface="+mn-ea"/>
                        <a:cs typeface="+mn-cs"/>
                      </a:endParaRPr>
                    </a:p>
                    <a:p>
                      <a:r>
                        <a:rPr lang="en-GB" sz="1400" b="1" kern="1200" dirty="0">
                          <a:solidFill>
                            <a:schemeClr val="tx1"/>
                          </a:solidFill>
                          <a:effectLst/>
                          <a:latin typeface="+mn-lt"/>
                          <a:ea typeface="+mn-ea"/>
                          <a:cs typeface="+mn-cs"/>
                        </a:rPr>
                        <a:t>L</a:t>
                      </a:r>
                      <a:r>
                        <a:rPr lang="en-US" sz="1400" b="1" kern="1200" dirty="0" err="1">
                          <a:solidFill>
                            <a:schemeClr val="tx1"/>
                          </a:solidFill>
                          <a:effectLst/>
                          <a:latin typeface="+mn-lt"/>
                          <a:ea typeface="+mn-ea"/>
                          <a:cs typeface="+mn-cs"/>
                        </a:rPr>
                        <a:t>aurence</a:t>
                      </a:r>
                      <a:r>
                        <a:rPr lang="en-US" sz="1400" b="1" kern="1200" dirty="0">
                          <a:solidFill>
                            <a:schemeClr val="tx1"/>
                          </a:solidFill>
                          <a:effectLst/>
                          <a:latin typeface="+mn-lt"/>
                          <a:ea typeface="+mn-ea"/>
                          <a:cs typeface="+mn-cs"/>
                        </a:rPr>
                        <a:t> West </a:t>
                      </a:r>
                      <a:r>
                        <a:rPr lang="en-US" sz="1400" b="0" kern="1200" dirty="0">
                          <a:solidFill>
                            <a:schemeClr val="tx1"/>
                          </a:solidFill>
                          <a:effectLst/>
                          <a:latin typeface="+mn-lt"/>
                          <a:ea typeface="+mn-ea"/>
                          <a:cs typeface="+mn-cs"/>
                        </a:rPr>
                        <a:t>- UNHCR</a:t>
                      </a:r>
                    </a:p>
                    <a:p>
                      <a:r>
                        <a:rPr lang="en-GB" sz="1400" b="0" kern="1200" dirty="0">
                          <a:solidFill>
                            <a:schemeClr val="tx1"/>
                          </a:solidFill>
                          <a:effectLst/>
                          <a:latin typeface="+mn-lt"/>
                          <a:ea typeface="+mn-ea"/>
                          <a:cs typeface="+mn-cs"/>
                        </a:rPr>
                        <a:t>S</a:t>
                      </a:r>
                      <a:r>
                        <a:rPr lang="en-US" sz="1400" b="0" kern="1200" dirty="0" err="1">
                          <a:solidFill>
                            <a:schemeClr val="tx1"/>
                          </a:solidFill>
                          <a:effectLst/>
                          <a:latin typeface="+mn-lt"/>
                          <a:ea typeface="+mn-ea"/>
                          <a:cs typeface="+mn-cs"/>
                        </a:rPr>
                        <a:t>ub</a:t>
                      </a:r>
                      <a:r>
                        <a:rPr lang="en-US" sz="1400" b="0" kern="1200" dirty="0">
                          <a:solidFill>
                            <a:schemeClr val="tx1"/>
                          </a:solidFill>
                          <a:effectLst/>
                          <a:latin typeface="+mn-lt"/>
                          <a:ea typeface="+mn-ea"/>
                          <a:cs typeface="+mn-cs"/>
                        </a:rPr>
                        <a:t> National Coordinator – KRI</a:t>
                      </a:r>
                    </a:p>
                    <a:p>
                      <a:r>
                        <a:rPr lang="en-GB" sz="1400" b="0" kern="1200" dirty="0">
                          <a:solidFill>
                            <a:schemeClr val="tx1"/>
                          </a:solidFill>
                          <a:effectLst/>
                          <a:latin typeface="+mn-lt"/>
                          <a:ea typeface="+mn-ea"/>
                          <a:cs typeface="+mn-cs"/>
                        </a:rPr>
                        <a:t>M</a:t>
                      </a:r>
                      <a:r>
                        <a:rPr lang="en-US" sz="1400" b="0" kern="1200" dirty="0" err="1">
                          <a:solidFill>
                            <a:schemeClr val="tx1"/>
                          </a:solidFill>
                          <a:effectLst/>
                          <a:latin typeface="+mn-lt"/>
                          <a:ea typeface="+mn-ea"/>
                          <a:cs typeface="+mn-cs"/>
                        </a:rPr>
                        <a:t>obile</a:t>
                      </a:r>
                      <a:r>
                        <a:rPr lang="en-US" sz="1400" b="0" kern="1200" dirty="0">
                          <a:solidFill>
                            <a:schemeClr val="tx1"/>
                          </a:solidFill>
                          <a:effectLst/>
                          <a:latin typeface="+mn-lt"/>
                          <a:ea typeface="+mn-ea"/>
                          <a:cs typeface="+mn-cs"/>
                        </a:rPr>
                        <a:t> + </a:t>
                      </a:r>
                      <a:r>
                        <a:rPr lang="en-US" sz="1400" b="0" i="0" kern="1200" dirty="0">
                          <a:solidFill>
                            <a:schemeClr val="tx1"/>
                          </a:solidFill>
                          <a:effectLst/>
                          <a:latin typeface="+mn-lt"/>
                          <a:ea typeface="+mn-ea"/>
                          <a:cs typeface="+mn-cs"/>
                        </a:rPr>
                        <a:t>964 771 911 0574</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u="sng" dirty="0">
                          <a:solidFill>
                            <a:sysClr val="windowText" lastClr="000000"/>
                          </a:solidFill>
                          <a:hlinkClick r:id="rId7"/>
                        </a:rPr>
                        <a:t>coord3.iraq@sheltercluster.org</a:t>
                      </a:r>
                      <a:endParaRPr lang="en-GB" sz="1400" i="1" dirty="0">
                        <a:solidFill>
                          <a:schemeClr val="tx1"/>
                        </a:solidFill>
                      </a:endParaRPr>
                    </a:p>
                  </a:txBody>
                  <a:tcPr>
                    <a:solidFill>
                      <a:schemeClr val="bg1"/>
                    </a:solidFill>
                  </a:tcPr>
                </a:tc>
                <a:extLst>
                  <a:ext uri="{0D108BD9-81ED-4DB2-BD59-A6C34878D82A}">
                    <a16:rowId xmlns:a16="http://schemas.microsoft.com/office/drawing/2014/main" xmlns="" val="10000"/>
                  </a:ext>
                </a:extLst>
              </a:tr>
            </a:tbl>
          </a:graphicData>
        </a:graphic>
      </p:graphicFrame>
      <p:sp>
        <p:nvSpPr>
          <p:cNvPr id="4" name="Slide Number Placeholder 3"/>
          <p:cNvSpPr>
            <a:spLocks noGrp="1"/>
          </p:cNvSpPr>
          <p:nvPr>
            <p:ph type="sldNum" sz="quarter" idx="12"/>
          </p:nvPr>
        </p:nvSpPr>
        <p:spPr/>
        <p:txBody>
          <a:bodyPr/>
          <a:lstStyle/>
          <a:p>
            <a:fld id="{1327C452-0D12-48F3-BB65-BBA3E6350F2C}" type="slidenum">
              <a:rPr lang="en-GB" smtClean="0"/>
              <a:pPr/>
              <a:t>12</a:t>
            </a:fld>
            <a:endParaRPr lang="en-GB" dirty="0"/>
          </a:p>
        </p:txBody>
      </p:sp>
      <p:sp>
        <p:nvSpPr>
          <p:cNvPr id="5" name="Title 1"/>
          <p:cNvSpPr txBox="1">
            <a:spLocks/>
          </p:cNvSpPr>
          <p:nvPr/>
        </p:nvSpPr>
        <p:spPr>
          <a:xfrm>
            <a:off x="399495" y="225370"/>
            <a:ext cx="8287306" cy="4208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a:lstStyle>
          <a:p>
            <a:pPr algn="l"/>
            <a:r>
              <a:rPr lang="en-US" sz="2400" b="0" dirty="0">
                <a:latin typeface="Calibri Light" panose="020F0302020204030204" pitchFamily="34" charset="0"/>
              </a:rPr>
              <a:t>1.	</a:t>
            </a:r>
            <a:r>
              <a:rPr lang="en-US" sz="2400" b="0" dirty="0">
                <a:solidFill>
                  <a:srgbClr val="0070C0"/>
                </a:solidFill>
                <a:latin typeface="Calibri Light" panose="020F0302020204030204" pitchFamily="34" charset="0"/>
              </a:rPr>
              <a:t>Cluster Team Structure</a:t>
            </a:r>
            <a:endParaRPr lang="en-GB" sz="2400" b="0" dirty="0">
              <a:solidFill>
                <a:srgbClr val="0070C0"/>
              </a:solidFill>
              <a:latin typeface="Calibri Light" panose="020F0302020204030204" pitchFamily="34" charset="0"/>
            </a:endParaRPr>
          </a:p>
        </p:txBody>
      </p:sp>
      <p:pic>
        <p:nvPicPr>
          <p:cNvPr id="6" name="Picture 5"/>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5238874" y="91991"/>
            <a:ext cx="554207" cy="554207"/>
          </a:xfrm>
          <a:prstGeom prst="rect">
            <a:avLst/>
          </a:prstGeom>
        </p:spPr>
      </p:pic>
      <p:pic>
        <p:nvPicPr>
          <p:cNvPr id="7" name="Picture 6"/>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6909376" y="100576"/>
            <a:ext cx="485687" cy="522420"/>
          </a:xfrm>
          <a:prstGeom prst="rect">
            <a:avLst/>
          </a:prstGeom>
        </p:spPr>
      </p:pic>
      <p:pic>
        <p:nvPicPr>
          <p:cNvPr id="8" name="Picture 7"/>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4472609" y="128717"/>
            <a:ext cx="462153" cy="418616"/>
          </a:xfrm>
          <a:prstGeom prst="rect">
            <a:avLst/>
          </a:prstGeom>
        </p:spPr>
      </p:pic>
      <p:pic>
        <p:nvPicPr>
          <p:cNvPr id="9" name="Picture 8"/>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6126966" y="90203"/>
            <a:ext cx="551361" cy="555995"/>
          </a:xfrm>
          <a:prstGeom prst="rect">
            <a:avLst/>
          </a:prstGeom>
        </p:spPr>
      </p:pic>
      <p:pic>
        <p:nvPicPr>
          <p:cNvPr id="10" name="Picture 9"/>
          <p:cNvPicPr/>
          <p:nvPr/>
        </p:nvPicPr>
        <p:blipFill>
          <a:blip r:embed="rId12" cstate="screen">
            <a:extLst>
              <a:ext uri="{28A0092B-C50C-407E-A947-70E740481C1C}">
                <a14:useLocalDpi xmlns:a14="http://schemas.microsoft.com/office/drawing/2010/main"/>
              </a:ext>
            </a:extLst>
          </a:blip>
          <a:stretch>
            <a:fillRect/>
          </a:stretch>
        </p:blipFill>
        <p:spPr>
          <a:xfrm>
            <a:off x="7545196" y="136659"/>
            <a:ext cx="807720" cy="561975"/>
          </a:xfrm>
          <a:prstGeom prst="rect">
            <a:avLst/>
          </a:prstGeom>
        </p:spPr>
      </p:pic>
    </p:spTree>
    <p:extLst>
      <p:ext uri="{BB962C8B-B14F-4D97-AF65-F5344CB8AC3E}">
        <p14:creationId xmlns:p14="http://schemas.microsoft.com/office/powerpoint/2010/main" val="7722950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3"/>
          <p:cNvSpPr>
            <a:spLocks noGrp="1"/>
          </p:cNvSpPr>
          <p:nvPr>
            <p:ph type="sldNum" sz="quarter" idx="12"/>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MS PGothic" charset="0"/>
                <a:cs typeface="MS PGothic" charset="0"/>
              </a:defRPr>
            </a:lvl1pPr>
            <a:lvl2pPr marL="742950" indent="-285750" eaLnBrk="0" hangingPunct="0">
              <a:defRPr>
                <a:solidFill>
                  <a:schemeClr val="tx1"/>
                </a:solidFill>
                <a:latin typeface="Calibri" charset="0"/>
                <a:ea typeface="MS PGothic" charset="0"/>
                <a:cs typeface="MS PGothic" charset="0"/>
              </a:defRPr>
            </a:lvl2pPr>
            <a:lvl3pPr marL="1143000" indent="-228600" eaLnBrk="0" hangingPunct="0">
              <a:defRPr>
                <a:solidFill>
                  <a:schemeClr val="tx1"/>
                </a:solidFill>
                <a:latin typeface="Calibri" charset="0"/>
                <a:ea typeface="MS PGothic" charset="0"/>
                <a:cs typeface="MS PGothic" charset="0"/>
              </a:defRPr>
            </a:lvl3pPr>
            <a:lvl4pPr marL="1600200" indent="-228600" eaLnBrk="0" hangingPunct="0">
              <a:defRPr>
                <a:solidFill>
                  <a:schemeClr val="tx1"/>
                </a:solidFill>
                <a:latin typeface="Calibri" charset="0"/>
                <a:ea typeface="MS PGothic" charset="0"/>
                <a:cs typeface="MS PGothic" charset="0"/>
              </a:defRPr>
            </a:lvl4pPr>
            <a:lvl5pPr marL="2057400" indent="-228600" eaLnBrk="0" hangingPunct="0">
              <a:defRPr>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a:solidFill>
                  <a:schemeClr val="tx1"/>
                </a:solidFill>
                <a:latin typeface="Calibri" charset="0"/>
                <a:ea typeface="MS PGothic" charset="0"/>
                <a:cs typeface="MS PGothic" charset="0"/>
              </a:defRPr>
            </a:lvl9pPr>
          </a:lstStyle>
          <a:p>
            <a:pPr eaLnBrk="1" hangingPunct="1"/>
            <a:fld id="{2F7C0B63-5F5C-DF46-A703-F9FE24BAC747}" type="slidenum">
              <a:rPr lang="en-GB">
                <a:solidFill>
                  <a:srgbClr val="7F1416"/>
                </a:solidFill>
              </a:rPr>
              <a:pPr eaLnBrk="1" hangingPunct="1"/>
              <a:t>2</a:t>
            </a:fld>
            <a:endParaRPr lang="en-GB" dirty="0">
              <a:solidFill>
                <a:srgbClr val="7F1416"/>
              </a:solidFill>
            </a:endParaRPr>
          </a:p>
        </p:txBody>
      </p:sp>
      <p:sp>
        <p:nvSpPr>
          <p:cNvPr id="2" name="Rectangle 1"/>
          <p:cNvSpPr/>
          <p:nvPr/>
        </p:nvSpPr>
        <p:spPr>
          <a:xfrm>
            <a:off x="3043654" y="4757650"/>
            <a:ext cx="6061167" cy="323165"/>
          </a:xfrm>
          <a:prstGeom prst="rect">
            <a:avLst/>
          </a:prstGeom>
        </p:spPr>
        <p:txBody>
          <a:bodyPr wrap="square">
            <a:spAutoFit/>
          </a:bodyPr>
          <a:lstStyle/>
          <a:p>
            <a:r>
              <a:rPr lang="en-US" sz="1500" dirty="0">
                <a:latin typeface="Calibri Light" panose="020F0302020204030204" pitchFamily="34" charset="0"/>
                <a:hlinkClick r:id="rId3"/>
              </a:rPr>
              <a:t>http://sheltercluster.org/response/iraq</a:t>
            </a:r>
            <a:r>
              <a:rPr lang="en-US" sz="1500" dirty="0">
                <a:latin typeface="Calibri Light" panose="020F0302020204030204" pitchFamily="34" charset="0"/>
              </a:rPr>
              <a:t> </a:t>
            </a: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Update on Previous Action Points</a:t>
            </a:r>
          </a:p>
        </p:txBody>
      </p:sp>
      <p:sp>
        <p:nvSpPr>
          <p:cNvPr id="4" name="Rectangle 3"/>
          <p:cNvSpPr/>
          <p:nvPr/>
        </p:nvSpPr>
        <p:spPr>
          <a:xfrm>
            <a:off x="640086" y="690710"/>
            <a:ext cx="7446080" cy="430887"/>
          </a:xfrm>
          <a:prstGeom prst="rect">
            <a:avLst/>
          </a:prstGeom>
        </p:spPr>
        <p:txBody>
          <a:bodyPr wrap="square">
            <a:spAutoFit/>
          </a:bodyPr>
          <a:lstStyle/>
          <a:p>
            <a:endParaRPr lang="en-US" sz="1100" dirty="0">
              <a:solidFill>
                <a:schemeClr val="tx1">
                  <a:lumMod val="65000"/>
                  <a:lumOff val="35000"/>
                </a:schemeClr>
              </a:solidFill>
            </a:endParaRPr>
          </a:p>
          <a:p>
            <a:endParaRPr lang="en-US" sz="1100" dirty="0">
              <a:solidFill>
                <a:schemeClr val="tx1">
                  <a:lumMod val="65000"/>
                  <a:lumOff val="35000"/>
                </a:schemeClr>
              </a:solidFill>
            </a:endParaRPr>
          </a:p>
        </p:txBody>
      </p:sp>
      <p:pic>
        <p:nvPicPr>
          <p:cNvPr id="13" name="Picture 12"/>
          <p:cNvPicPr>
            <a:picLocks noChangeAspect="1"/>
          </p:cNvPicPr>
          <p:nvPr/>
        </p:nvPicPr>
        <p:blipFill>
          <a:blip r:embed="rId4"/>
          <a:stretch>
            <a:fillRect/>
          </a:stretch>
        </p:blipFill>
        <p:spPr>
          <a:xfrm>
            <a:off x="7842634" y="2950708"/>
            <a:ext cx="353631" cy="341437"/>
          </a:xfrm>
          <a:prstGeom prst="rect">
            <a:avLst/>
          </a:prstGeom>
        </p:spPr>
      </p:pic>
      <p:pic>
        <p:nvPicPr>
          <p:cNvPr id="16" name="Picture 15"/>
          <p:cNvPicPr>
            <a:picLocks noChangeAspect="1"/>
          </p:cNvPicPr>
          <p:nvPr/>
        </p:nvPicPr>
        <p:blipFill>
          <a:blip r:embed="rId4"/>
          <a:stretch>
            <a:fillRect/>
          </a:stretch>
        </p:blipFill>
        <p:spPr>
          <a:xfrm>
            <a:off x="7842635" y="3333260"/>
            <a:ext cx="353631" cy="341437"/>
          </a:xfrm>
          <a:prstGeom prst="rect">
            <a:avLst/>
          </a:prstGeom>
        </p:spPr>
      </p:pic>
      <p:pic>
        <p:nvPicPr>
          <p:cNvPr id="17" name="Picture 16"/>
          <p:cNvPicPr>
            <a:picLocks noChangeAspect="1"/>
          </p:cNvPicPr>
          <p:nvPr/>
        </p:nvPicPr>
        <p:blipFill>
          <a:blip r:embed="rId4"/>
          <a:stretch>
            <a:fillRect/>
          </a:stretch>
        </p:blipFill>
        <p:spPr>
          <a:xfrm>
            <a:off x="7842635" y="3946142"/>
            <a:ext cx="353631" cy="341437"/>
          </a:xfrm>
          <a:prstGeom prst="rect">
            <a:avLst/>
          </a:prstGeom>
        </p:spPr>
      </p:pic>
      <p:pic>
        <p:nvPicPr>
          <p:cNvPr id="5" name="Picture 4"/>
          <p:cNvPicPr>
            <a:picLocks noChangeAspect="1"/>
          </p:cNvPicPr>
          <p:nvPr/>
        </p:nvPicPr>
        <p:blipFill>
          <a:blip r:embed="rId5"/>
          <a:stretch>
            <a:fillRect/>
          </a:stretch>
        </p:blipFill>
        <p:spPr>
          <a:xfrm>
            <a:off x="362459" y="734574"/>
            <a:ext cx="7562342" cy="258015"/>
          </a:xfrm>
          <a:prstGeom prst="rect">
            <a:avLst/>
          </a:prstGeom>
        </p:spPr>
      </p:pic>
      <p:pic>
        <p:nvPicPr>
          <p:cNvPr id="14" name="Picture 13"/>
          <p:cNvPicPr>
            <a:picLocks noChangeAspect="1"/>
          </p:cNvPicPr>
          <p:nvPr/>
        </p:nvPicPr>
        <p:blipFill>
          <a:blip r:embed="rId6"/>
          <a:stretch>
            <a:fillRect/>
          </a:stretch>
        </p:blipFill>
        <p:spPr>
          <a:xfrm>
            <a:off x="362458" y="992589"/>
            <a:ext cx="7480177" cy="1617102"/>
          </a:xfrm>
          <a:prstGeom prst="rect">
            <a:avLst/>
          </a:prstGeom>
        </p:spPr>
      </p:pic>
      <p:pic>
        <p:nvPicPr>
          <p:cNvPr id="15" name="Picture 14"/>
          <p:cNvPicPr>
            <a:picLocks noChangeAspect="1"/>
          </p:cNvPicPr>
          <p:nvPr/>
        </p:nvPicPr>
        <p:blipFill>
          <a:blip r:embed="rId7"/>
          <a:stretch>
            <a:fillRect/>
          </a:stretch>
        </p:blipFill>
        <p:spPr>
          <a:xfrm>
            <a:off x="981983" y="2609691"/>
            <a:ext cx="6713416" cy="335671"/>
          </a:xfrm>
          <a:prstGeom prst="rect">
            <a:avLst/>
          </a:prstGeom>
        </p:spPr>
      </p:pic>
      <p:pic>
        <p:nvPicPr>
          <p:cNvPr id="18" name="Picture 17"/>
          <p:cNvPicPr>
            <a:picLocks noChangeAspect="1"/>
          </p:cNvPicPr>
          <p:nvPr/>
        </p:nvPicPr>
        <p:blipFill>
          <a:blip r:embed="rId8"/>
          <a:stretch>
            <a:fillRect/>
          </a:stretch>
        </p:blipFill>
        <p:spPr>
          <a:xfrm>
            <a:off x="537882" y="2897562"/>
            <a:ext cx="7246241" cy="705866"/>
          </a:xfrm>
          <a:prstGeom prst="rect">
            <a:avLst/>
          </a:prstGeom>
        </p:spPr>
      </p:pic>
      <p:pic>
        <p:nvPicPr>
          <p:cNvPr id="19" name="Picture 18"/>
          <p:cNvPicPr>
            <a:picLocks noChangeAspect="1"/>
          </p:cNvPicPr>
          <p:nvPr/>
        </p:nvPicPr>
        <p:blipFill>
          <a:blip r:embed="rId9"/>
          <a:stretch>
            <a:fillRect/>
          </a:stretch>
        </p:blipFill>
        <p:spPr>
          <a:xfrm>
            <a:off x="537882" y="3567641"/>
            <a:ext cx="7348221" cy="345105"/>
          </a:xfrm>
          <a:prstGeom prst="rect">
            <a:avLst/>
          </a:prstGeom>
        </p:spPr>
      </p:pic>
      <p:pic>
        <p:nvPicPr>
          <p:cNvPr id="21" name="Picture 20"/>
          <p:cNvPicPr>
            <a:picLocks noChangeAspect="1"/>
          </p:cNvPicPr>
          <p:nvPr/>
        </p:nvPicPr>
        <p:blipFill>
          <a:blip r:embed="rId10"/>
          <a:stretch>
            <a:fillRect/>
          </a:stretch>
        </p:blipFill>
        <p:spPr>
          <a:xfrm>
            <a:off x="537882" y="3962818"/>
            <a:ext cx="6722610" cy="335900"/>
          </a:xfrm>
          <a:prstGeom prst="rect">
            <a:avLst/>
          </a:prstGeom>
        </p:spPr>
      </p:pic>
      <p:pic>
        <p:nvPicPr>
          <p:cNvPr id="22" name="Picture 21"/>
          <p:cNvPicPr>
            <a:picLocks noChangeAspect="1"/>
          </p:cNvPicPr>
          <p:nvPr/>
        </p:nvPicPr>
        <p:blipFill>
          <a:blip r:embed="rId11"/>
          <a:stretch>
            <a:fillRect/>
          </a:stretch>
        </p:blipFill>
        <p:spPr>
          <a:xfrm>
            <a:off x="537881" y="4348790"/>
            <a:ext cx="7157517" cy="292966"/>
          </a:xfrm>
          <a:prstGeom prst="rect">
            <a:avLst/>
          </a:prstGeom>
        </p:spPr>
      </p:pic>
      <p:pic>
        <p:nvPicPr>
          <p:cNvPr id="24" name="Picture 23"/>
          <p:cNvPicPr>
            <a:picLocks noChangeAspect="1"/>
          </p:cNvPicPr>
          <p:nvPr/>
        </p:nvPicPr>
        <p:blipFill>
          <a:blip r:embed="rId4"/>
          <a:stretch>
            <a:fillRect/>
          </a:stretch>
        </p:blipFill>
        <p:spPr>
          <a:xfrm>
            <a:off x="7842633" y="4287579"/>
            <a:ext cx="353631" cy="341437"/>
          </a:xfrm>
          <a:prstGeom prst="rect">
            <a:avLst/>
          </a:prstGeom>
        </p:spPr>
      </p:pic>
      <p:pic>
        <p:nvPicPr>
          <p:cNvPr id="25" name="Picture 24"/>
          <p:cNvPicPr>
            <a:picLocks noChangeAspect="1"/>
          </p:cNvPicPr>
          <p:nvPr/>
        </p:nvPicPr>
        <p:blipFill>
          <a:blip r:embed="rId4"/>
          <a:stretch>
            <a:fillRect/>
          </a:stretch>
        </p:blipFill>
        <p:spPr>
          <a:xfrm>
            <a:off x="7818218" y="2508544"/>
            <a:ext cx="353631" cy="341437"/>
          </a:xfrm>
          <a:prstGeom prst="rect">
            <a:avLst/>
          </a:prstGeom>
        </p:spPr>
      </p:pic>
      <p:pic>
        <p:nvPicPr>
          <p:cNvPr id="1026" name="Picture 2" descr="Image result for red cross"/>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818218" y="1665982"/>
            <a:ext cx="357968" cy="3068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9952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3</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Mosul Response Camp Populations</a:t>
            </a:r>
          </a:p>
        </p:txBody>
      </p:sp>
      <p:sp>
        <p:nvSpPr>
          <p:cNvPr id="4" name="Rectangle 3"/>
          <p:cNvSpPr/>
          <p:nvPr/>
        </p:nvSpPr>
        <p:spPr>
          <a:xfrm>
            <a:off x="640086" y="690710"/>
            <a:ext cx="1962437" cy="369332"/>
          </a:xfrm>
          <a:prstGeom prst="rect">
            <a:avLst/>
          </a:prstGeom>
        </p:spPr>
        <p:txBody>
          <a:bodyPr wrap="square">
            <a:spAutoFit/>
          </a:bodyPr>
          <a:lstStyle/>
          <a:p>
            <a:r>
              <a:rPr lang="en-US" b="1" dirty="0" smtClean="0">
                <a:solidFill>
                  <a:schemeClr val="tx1">
                    <a:lumMod val="65000"/>
                    <a:lumOff val="35000"/>
                  </a:schemeClr>
                </a:solidFill>
              </a:rPr>
              <a:t>23</a:t>
            </a:r>
            <a:r>
              <a:rPr lang="en-US" b="1" baseline="30000" dirty="0" smtClean="0">
                <a:solidFill>
                  <a:schemeClr val="tx1">
                    <a:lumMod val="65000"/>
                    <a:lumOff val="35000"/>
                  </a:schemeClr>
                </a:solidFill>
              </a:rPr>
              <a:t>rd</a:t>
            </a:r>
            <a:r>
              <a:rPr lang="en-US" b="1" dirty="0" smtClean="0">
                <a:solidFill>
                  <a:schemeClr val="tx1">
                    <a:lumMod val="65000"/>
                    <a:lumOff val="35000"/>
                  </a:schemeClr>
                </a:solidFill>
              </a:rPr>
              <a:t> April</a:t>
            </a:r>
            <a:endParaRPr lang="en-US" sz="1100" dirty="0"/>
          </a:p>
        </p:txBody>
      </p:sp>
      <p:pic>
        <p:nvPicPr>
          <p:cNvPr id="5" name="Picture 4"/>
          <p:cNvPicPr>
            <a:picLocks noChangeAspect="1"/>
          </p:cNvPicPr>
          <p:nvPr/>
        </p:nvPicPr>
        <p:blipFill>
          <a:blip r:embed="rId2"/>
          <a:stretch>
            <a:fillRect/>
          </a:stretch>
        </p:blipFill>
        <p:spPr>
          <a:xfrm>
            <a:off x="3400425" y="2171559"/>
            <a:ext cx="5286375" cy="2571750"/>
          </a:xfrm>
          <a:prstGeom prst="rect">
            <a:avLst/>
          </a:prstGeom>
        </p:spPr>
      </p:pic>
      <p:sp>
        <p:nvSpPr>
          <p:cNvPr id="7" name="Rectangle 6"/>
          <p:cNvSpPr/>
          <p:nvPr/>
        </p:nvSpPr>
        <p:spPr>
          <a:xfrm>
            <a:off x="7360584" y="1685601"/>
            <a:ext cx="1326216" cy="815608"/>
          </a:xfrm>
          <a:prstGeom prst="rect">
            <a:avLst/>
          </a:prstGeom>
        </p:spPr>
        <p:txBody>
          <a:bodyPr wrap="square">
            <a:spAutoFit/>
          </a:bodyPr>
          <a:lstStyle/>
          <a:p>
            <a:r>
              <a:rPr lang="en-US" b="1" dirty="0">
                <a:solidFill>
                  <a:schemeClr val="tx1">
                    <a:lumMod val="65000"/>
                    <a:lumOff val="35000"/>
                  </a:schemeClr>
                </a:solidFill>
              </a:rPr>
              <a:t>9</a:t>
            </a:r>
            <a:r>
              <a:rPr lang="en-US" b="1" baseline="30000" dirty="0" smtClean="0">
                <a:solidFill>
                  <a:schemeClr val="tx1">
                    <a:lumMod val="65000"/>
                    <a:lumOff val="35000"/>
                  </a:schemeClr>
                </a:solidFill>
              </a:rPr>
              <a:t>th</a:t>
            </a:r>
            <a:r>
              <a:rPr lang="en-US" b="1" dirty="0" smtClean="0">
                <a:solidFill>
                  <a:schemeClr val="tx1">
                    <a:lumMod val="65000"/>
                    <a:lumOff val="35000"/>
                  </a:schemeClr>
                </a:solidFill>
              </a:rPr>
              <a:t> April</a:t>
            </a:r>
            <a:endParaRPr lang="en-US" b="1" dirty="0">
              <a:solidFill>
                <a:schemeClr val="tx1">
                  <a:lumMod val="65000"/>
                  <a:lumOff val="35000"/>
                </a:schemeClr>
              </a:solidFill>
            </a:endParaRPr>
          </a:p>
          <a:p>
            <a:endParaRPr lang="en-US" dirty="0" smtClean="0">
              <a:solidFill>
                <a:schemeClr val="tx1">
                  <a:lumMod val="65000"/>
                  <a:lumOff val="35000"/>
                </a:schemeClr>
              </a:solidFill>
            </a:endParaRPr>
          </a:p>
          <a:p>
            <a:endParaRPr lang="en-US" sz="1100" dirty="0"/>
          </a:p>
        </p:txBody>
      </p:sp>
      <p:pic>
        <p:nvPicPr>
          <p:cNvPr id="8" name="Picture 7"/>
          <p:cNvPicPr>
            <a:picLocks noChangeAspect="1"/>
          </p:cNvPicPr>
          <p:nvPr/>
        </p:nvPicPr>
        <p:blipFill>
          <a:blip r:embed="rId3"/>
          <a:stretch>
            <a:fillRect/>
          </a:stretch>
        </p:blipFill>
        <p:spPr>
          <a:xfrm>
            <a:off x="261083" y="1051109"/>
            <a:ext cx="5276850" cy="2019300"/>
          </a:xfrm>
          <a:prstGeom prst="rect">
            <a:avLst/>
          </a:prstGeom>
        </p:spPr>
      </p:pic>
      <p:graphicFrame>
        <p:nvGraphicFramePr>
          <p:cNvPr id="10" name="Table 9"/>
          <p:cNvGraphicFramePr>
            <a:graphicFrameLocks noGrp="1"/>
          </p:cNvGraphicFramePr>
          <p:nvPr>
            <p:extLst>
              <p:ext uri="{D42A27DB-BD31-4B8C-83A1-F6EECF244321}">
                <p14:modId xmlns:p14="http://schemas.microsoft.com/office/powerpoint/2010/main" val="1330524545"/>
              </p:ext>
            </p:extLst>
          </p:nvPr>
        </p:nvGraphicFramePr>
        <p:xfrm>
          <a:off x="261083" y="3175339"/>
          <a:ext cx="3071445" cy="1463040"/>
        </p:xfrm>
        <a:graphic>
          <a:graphicData uri="http://schemas.openxmlformats.org/drawingml/2006/table">
            <a:tbl>
              <a:tblPr firstRow="1" bandRow="1">
                <a:tableStyleId>{5C22544A-7EE6-4342-B048-85BDC9FD1C3A}</a:tableStyleId>
              </a:tblPr>
              <a:tblGrid>
                <a:gridCol w="1023815"/>
                <a:gridCol w="1023815"/>
                <a:gridCol w="1023815"/>
              </a:tblGrid>
              <a:tr h="0">
                <a:tc>
                  <a:txBody>
                    <a:bodyPr/>
                    <a:lstStyle/>
                    <a:p>
                      <a:r>
                        <a:rPr lang="en-US" dirty="0" smtClean="0"/>
                        <a:t>Zone</a:t>
                      </a:r>
                      <a:endParaRPr lang="en-GB" dirty="0"/>
                    </a:p>
                  </a:txBody>
                  <a:tcPr/>
                </a:tc>
                <a:tc>
                  <a:txBody>
                    <a:bodyPr/>
                    <a:lstStyle/>
                    <a:p>
                      <a:r>
                        <a:rPr lang="en-US" dirty="0" smtClean="0"/>
                        <a:t>23/04</a:t>
                      </a:r>
                      <a:endParaRPr lang="en-GB" dirty="0"/>
                    </a:p>
                  </a:txBody>
                  <a:tcPr/>
                </a:tc>
                <a:tc>
                  <a:txBody>
                    <a:bodyPr/>
                    <a:lstStyle/>
                    <a:p>
                      <a:r>
                        <a:rPr lang="en-US" dirty="0" smtClean="0"/>
                        <a:t>09/04</a:t>
                      </a:r>
                      <a:endParaRPr lang="en-GB" dirty="0"/>
                    </a:p>
                  </a:txBody>
                  <a:tcPr/>
                </a:tc>
              </a:tr>
              <a:tr h="240767">
                <a:tc>
                  <a:txBody>
                    <a:bodyPr/>
                    <a:lstStyle/>
                    <a:p>
                      <a:r>
                        <a:rPr lang="en-US" dirty="0" smtClean="0"/>
                        <a:t>North</a:t>
                      </a:r>
                      <a:endParaRPr lang="en-GB" dirty="0"/>
                    </a:p>
                  </a:txBody>
                  <a:tcPr/>
                </a:tc>
                <a:tc>
                  <a:txBody>
                    <a:bodyPr/>
                    <a:lstStyle/>
                    <a:p>
                      <a:r>
                        <a:rPr lang="en-US" dirty="0" smtClean="0"/>
                        <a:t>2,283</a:t>
                      </a:r>
                      <a:endParaRPr lang="en-GB" dirty="0"/>
                    </a:p>
                  </a:txBody>
                  <a:tcPr/>
                </a:tc>
                <a:tc>
                  <a:txBody>
                    <a:bodyPr/>
                    <a:lstStyle/>
                    <a:p>
                      <a:r>
                        <a:rPr lang="en-US" dirty="0" smtClean="0"/>
                        <a:t>2,132</a:t>
                      </a:r>
                      <a:endParaRPr lang="en-GB" dirty="0"/>
                    </a:p>
                  </a:txBody>
                  <a:tcPr/>
                </a:tc>
              </a:tr>
              <a:tr h="240767">
                <a:tc>
                  <a:txBody>
                    <a:bodyPr/>
                    <a:lstStyle/>
                    <a:p>
                      <a:r>
                        <a:rPr lang="en-US" dirty="0" smtClean="0"/>
                        <a:t>East</a:t>
                      </a:r>
                      <a:endParaRPr lang="en-GB" dirty="0"/>
                    </a:p>
                  </a:txBody>
                  <a:tcPr/>
                </a:tc>
                <a:tc>
                  <a:txBody>
                    <a:bodyPr/>
                    <a:lstStyle/>
                    <a:p>
                      <a:r>
                        <a:rPr lang="en-US" dirty="0" smtClean="0"/>
                        <a:t>3,938</a:t>
                      </a:r>
                      <a:endParaRPr lang="en-GB" dirty="0"/>
                    </a:p>
                  </a:txBody>
                  <a:tcPr/>
                </a:tc>
                <a:tc>
                  <a:txBody>
                    <a:bodyPr/>
                    <a:lstStyle/>
                    <a:p>
                      <a:r>
                        <a:rPr lang="en-US" dirty="0" smtClean="0"/>
                        <a:t>2,474</a:t>
                      </a:r>
                      <a:endParaRPr lang="en-GB" dirty="0"/>
                    </a:p>
                  </a:txBody>
                  <a:tcPr/>
                </a:tc>
              </a:tr>
              <a:tr h="240767">
                <a:tc>
                  <a:txBody>
                    <a:bodyPr/>
                    <a:lstStyle/>
                    <a:p>
                      <a:r>
                        <a:rPr lang="en-US" dirty="0" smtClean="0"/>
                        <a:t>West</a:t>
                      </a:r>
                      <a:endParaRPr lang="en-GB" dirty="0"/>
                    </a:p>
                  </a:txBody>
                  <a:tcPr/>
                </a:tc>
                <a:tc>
                  <a:txBody>
                    <a:bodyPr/>
                    <a:lstStyle/>
                    <a:p>
                      <a:r>
                        <a:rPr lang="en-US" dirty="0" smtClean="0"/>
                        <a:t>2,067</a:t>
                      </a:r>
                      <a:endParaRPr lang="en-GB" dirty="0"/>
                    </a:p>
                  </a:txBody>
                  <a:tcPr/>
                </a:tc>
                <a:tc>
                  <a:txBody>
                    <a:bodyPr/>
                    <a:lstStyle/>
                    <a:p>
                      <a:r>
                        <a:rPr lang="en-US" dirty="0" smtClean="0"/>
                        <a:t>3,318</a:t>
                      </a:r>
                      <a:endParaRPr lang="en-GB" dirty="0"/>
                    </a:p>
                  </a:txBody>
                  <a:tcPr/>
                </a:tc>
              </a:tr>
            </a:tbl>
          </a:graphicData>
        </a:graphic>
      </p:graphicFrame>
      <p:grpSp>
        <p:nvGrpSpPr>
          <p:cNvPr id="25" name="Group 24"/>
          <p:cNvGrpSpPr/>
          <p:nvPr/>
        </p:nvGrpSpPr>
        <p:grpSpPr>
          <a:xfrm>
            <a:off x="4263564" y="672147"/>
            <a:ext cx="4423236" cy="3688838"/>
            <a:chOff x="4263564" y="672147"/>
            <a:chExt cx="4423236" cy="3688838"/>
          </a:xfrm>
        </p:grpSpPr>
        <p:cxnSp>
          <p:nvCxnSpPr>
            <p:cNvPr id="26" name="Straight Arrow Connector 25"/>
            <p:cNvCxnSpPr/>
            <p:nvPr/>
          </p:nvCxnSpPr>
          <p:spPr>
            <a:xfrm flipH="1">
              <a:off x="4263564" y="1019554"/>
              <a:ext cx="2066898" cy="1481655"/>
            </a:xfrm>
            <a:prstGeom prst="straightConnector1">
              <a:avLst/>
            </a:prstGeom>
            <a:ln w="38100">
              <a:tailEnd type="triangle"/>
            </a:ln>
          </p:spPr>
          <p:style>
            <a:lnRef idx="1">
              <a:schemeClr val="accent5"/>
            </a:lnRef>
            <a:fillRef idx="0">
              <a:schemeClr val="accent5"/>
            </a:fillRef>
            <a:effectRef idx="0">
              <a:schemeClr val="accent5"/>
            </a:effectRef>
            <a:fontRef idx="minor">
              <a:schemeClr val="tx1"/>
            </a:fontRef>
          </p:style>
        </p:cxnSp>
        <p:cxnSp>
          <p:nvCxnSpPr>
            <p:cNvPr id="32" name="Straight Arrow Connector 31"/>
            <p:cNvCxnSpPr/>
            <p:nvPr/>
          </p:nvCxnSpPr>
          <p:spPr>
            <a:xfrm>
              <a:off x="6330462" y="1019554"/>
              <a:ext cx="863139" cy="3341431"/>
            </a:xfrm>
            <a:prstGeom prst="straightConnector1">
              <a:avLst/>
            </a:prstGeom>
            <a:ln w="38100">
              <a:tailEnd type="triangle"/>
            </a:ln>
          </p:spPr>
          <p:style>
            <a:lnRef idx="1">
              <a:schemeClr val="accent5"/>
            </a:lnRef>
            <a:fillRef idx="0">
              <a:schemeClr val="accent5"/>
            </a:fillRef>
            <a:effectRef idx="0">
              <a:schemeClr val="accent5"/>
            </a:effectRef>
            <a:fontRef idx="minor">
              <a:schemeClr val="tx1"/>
            </a:fontRef>
          </p:style>
        </p:cxnSp>
        <p:sp>
          <p:nvSpPr>
            <p:cNvPr id="23" name="TextBox 22"/>
            <p:cNvSpPr txBox="1"/>
            <p:nvPr/>
          </p:nvSpPr>
          <p:spPr>
            <a:xfrm>
              <a:off x="5865448" y="672147"/>
              <a:ext cx="2821352" cy="369332"/>
            </a:xfrm>
            <a:prstGeom prst="rect">
              <a:avLst/>
            </a:prstGeom>
            <a:noFill/>
          </p:spPr>
          <p:txBody>
            <a:bodyPr wrap="square" rtlCol="0">
              <a:spAutoFit/>
            </a:bodyPr>
            <a:lstStyle/>
            <a:p>
              <a:r>
                <a:rPr lang="en-US" dirty="0" smtClean="0"/>
                <a:t>Returns departing </a:t>
              </a:r>
              <a:r>
                <a:rPr lang="en-US" dirty="0" err="1" smtClean="0"/>
                <a:t>Nargazilia</a:t>
              </a:r>
              <a:endParaRPr lang="en-GB" dirty="0"/>
            </a:p>
          </p:txBody>
        </p:sp>
      </p:grpSp>
    </p:spTree>
    <p:extLst>
      <p:ext uri="{BB962C8B-B14F-4D97-AF65-F5344CB8AC3E}">
        <p14:creationId xmlns:p14="http://schemas.microsoft.com/office/powerpoint/2010/main" val="70606004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67458" y="1302470"/>
            <a:ext cx="8619342" cy="1626708"/>
          </a:xfrm>
          <a:prstGeom prst="rect">
            <a:avLst/>
          </a:prstGeom>
        </p:spPr>
      </p:pic>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4</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Zone North Camp Gaps</a:t>
            </a:r>
          </a:p>
        </p:txBody>
      </p:sp>
      <p:sp>
        <p:nvSpPr>
          <p:cNvPr id="4" name="Rectangle 3"/>
          <p:cNvSpPr/>
          <p:nvPr/>
        </p:nvSpPr>
        <p:spPr>
          <a:xfrm>
            <a:off x="640086" y="690710"/>
            <a:ext cx="7446080" cy="646331"/>
          </a:xfrm>
          <a:prstGeom prst="rect">
            <a:avLst/>
          </a:prstGeom>
        </p:spPr>
        <p:txBody>
          <a:bodyPr wrap="square">
            <a:spAutoFit/>
          </a:bodyPr>
          <a:lstStyle/>
          <a:p>
            <a:r>
              <a:rPr lang="en-US" b="1" dirty="0" smtClean="0">
                <a:solidFill>
                  <a:schemeClr val="tx1">
                    <a:lumMod val="65000"/>
                    <a:lumOff val="35000"/>
                  </a:schemeClr>
                </a:solidFill>
              </a:rPr>
              <a:t>Gaps</a:t>
            </a:r>
            <a:endParaRPr lang="en-US" b="1" dirty="0">
              <a:solidFill>
                <a:schemeClr val="tx1">
                  <a:lumMod val="65000"/>
                  <a:lumOff val="35000"/>
                </a:schemeClr>
              </a:solidFill>
            </a:endParaRPr>
          </a:p>
          <a:p>
            <a:endParaRPr lang="en-US" dirty="0" smtClean="0">
              <a:solidFill>
                <a:schemeClr val="tx1">
                  <a:lumMod val="65000"/>
                  <a:lumOff val="35000"/>
                </a:schemeClr>
              </a:solidFill>
            </a:endParaRPr>
          </a:p>
        </p:txBody>
      </p:sp>
      <p:sp>
        <p:nvSpPr>
          <p:cNvPr id="12" name="Oval 11"/>
          <p:cNvSpPr/>
          <p:nvPr/>
        </p:nvSpPr>
        <p:spPr>
          <a:xfrm>
            <a:off x="5642709" y="1932187"/>
            <a:ext cx="1502696" cy="768361"/>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7513610" y="1932187"/>
            <a:ext cx="755443" cy="71365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rot="5400000">
            <a:off x="7651640" y="1828220"/>
            <a:ext cx="1502696" cy="768361"/>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1404817" y="2589110"/>
            <a:ext cx="6285522" cy="39679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p:nvSpPr>
        <p:spPr>
          <a:xfrm>
            <a:off x="640086" y="3289155"/>
            <a:ext cx="7446080" cy="938719"/>
          </a:xfrm>
          <a:prstGeom prst="rect">
            <a:avLst/>
          </a:prstGeom>
        </p:spPr>
        <p:txBody>
          <a:bodyPr wrap="square">
            <a:spAutoFit/>
          </a:bodyPr>
          <a:lstStyle/>
          <a:p>
            <a:r>
              <a:rPr lang="en-US" sz="1100" dirty="0" smtClean="0">
                <a:solidFill>
                  <a:schemeClr val="tx1">
                    <a:lumMod val="65000"/>
                    <a:lumOff val="35000"/>
                  </a:schemeClr>
                </a:solidFill>
              </a:rPr>
              <a:t>Gaps – clothing and bread ovens</a:t>
            </a:r>
          </a:p>
          <a:p>
            <a:endParaRPr lang="en-US" sz="1100" dirty="0">
              <a:solidFill>
                <a:schemeClr val="tx1">
                  <a:lumMod val="65000"/>
                  <a:lumOff val="35000"/>
                </a:schemeClr>
              </a:solidFill>
            </a:endParaRPr>
          </a:p>
          <a:p>
            <a:r>
              <a:rPr lang="en-US" sz="1100" dirty="0" smtClean="0">
                <a:solidFill>
                  <a:schemeClr val="tx1">
                    <a:lumMod val="65000"/>
                    <a:lumOff val="35000"/>
                  </a:schemeClr>
                </a:solidFill>
              </a:rPr>
              <a:t>Remove – extra blankets</a:t>
            </a:r>
            <a:endParaRPr lang="en-US" sz="1100" dirty="0">
              <a:solidFill>
                <a:schemeClr val="tx1">
                  <a:lumMod val="65000"/>
                  <a:lumOff val="35000"/>
                </a:schemeClr>
              </a:solidFill>
            </a:endParaRPr>
          </a:p>
          <a:p>
            <a:endParaRPr lang="en-US" sz="1100" dirty="0">
              <a:solidFill>
                <a:schemeClr val="tx1">
                  <a:lumMod val="65000"/>
                  <a:lumOff val="35000"/>
                </a:schemeClr>
              </a:solidFill>
            </a:endParaRPr>
          </a:p>
          <a:p>
            <a:r>
              <a:rPr lang="en-US" sz="1100" dirty="0" err="1" smtClean="0">
                <a:solidFill>
                  <a:schemeClr val="tx1">
                    <a:lumMod val="65000"/>
                    <a:lumOff val="35000"/>
                  </a:schemeClr>
                </a:solidFill>
              </a:rPr>
              <a:t>Zelikan</a:t>
            </a:r>
            <a:r>
              <a:rPr lang="en-US" sz="1100" dirty="0" smtClean="0">
                <a:solidFill>
                  <a:schemeClr val="tx1">
                    <a:lumMod val="65000"/>
                    <a:lumOff val="35000"/>
                  </a:schemeClr>
                </a:solidFill>
              </a:rPr>
              <a:t> – continues to be under discussion</a:t>
            </a:r>
          </a:p>
        </p:txBody>
      </p:sp>
    </p:spTree>
    <p:extLst>
      <p:ext uri="{BB962C8B-B14F-4D97-AF65-F5344CB8AC3E}">
        <p14:creationId xmlns:p14="http://schemas.microsoft.com/office/powerpoint/2010/main" val="28077555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5</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Newly Retaken Areas &amp; Out of Camp Response</a:t>
            </a:r>
          </a:p>
        </p:txBody>
      </p:sp>
      <p:sp>
        <p:nvSpPr>
          <p:cNvPr id="4" name="Rectangle 3"/>
          <p:cNvSpPr/>
          <p:nvPr/>
        </p:nvSpPr>
        <p:spPr>
          <a:xfrm>
            <a:off x="640086" y="690710"/>
            <a:ext cx="7446080" cy="369332"/>
          </a:xfrm>
          <a:prstGeom prst="rect">
            <a:avLst/>
          </a:prstGeom>
        </p:spPr>
        <p:txBody>
          <a:bodyPr wrap="square">
            <a:spAutoFit/>
          </a:bodyPr>
          <a:lstStyle/>
          <a:p>
            <a:r>
              <a:rPr lang="en-US" b="1" dirty="0" smtClean="0">
                <a:solidFill>
                  <a:schemeClr val="tx1">
                    <a:lumMod val="65000"/>
                    <a:lumOff val="35000"/>
                  </a:schemeClr>
                </a:solidFill>
              </a:rPr>
              <a:t>Assessments and responses since the last meeting:</a:t>
            </a:r>
            <a:endParaRPr lang="en-US" b="1" dirty="0">
              <a:solidFill>
                <a:schemeClr val="tx1">
                  <a:lumMod val="65000"/>
                  <a:lumOff val="35000"/>
                </a:schemeClr>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908745008"/>
              </p:ext>
            </p:extLst>
          </p:nvPr>
        </p:nvGraphicFramePr>
        <p:xfrm>
          <a:off x="1315126" y="1396572"/>
          <a:ext cx="6096000" cy="222504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n-US" dirty="0" smtClean="0"/>
                        <a:t>Area</a:t>
                      </a:r>
                      <a:endParaRPr lang="en-GB" dirty="0"/>
                    </a:p>
                  </a:txBody>
                  <a:tcPr/>
                </a:tc>
                <a:tc>
                  <a:txBody>
                    <a:bodyPr/>
                    <a:lstStyle/>
                    <a:p>
                      <a:r>
                        <a:rPr lang="en-US" dirty="0" smtClean="0"/>
                        <a:t>Responders</a:t>
                      </a:r>
                      <a:endParaRPr lang="en-GB" dirty="0"/>
                    </a:p>
                  </a:txBody>
                  <a:tcPr/>
                </a:tc>
              </a:tr>
              <a:tr h="370840">
                <a:tc>
                  <a:txBody>
                    <a:bodyPr/>
                    <a:lstStyle/>
                    <a:p>
                      <a:r>
                        <a:rPr lang="en-US" dirty="0" err="1" smtClean="0"/>
                        <a:t>Qawsiyat</a:t>
                      </a:r>
                      <a:endParaRPr lang="en-GB" dirty="0"/>
                    </a:p>
                  </a:txBody>
                  <a:tcPr/>
                </a:tc>
                <a:tc>
                  <a:txBody>
                    <a:bodyPr/>
                    <a:lstStyle/>
                    <a:p>
                      <a:r>
                        <a:rPr lang="en-US" dirty="0" err="1" smtClean="0"/>
                        <a:t>Medair</a:t>
                      </a:r>
                      <a:r>
                        <a:rPr lang="en-US" dirty="0" smtClean="0"/>
                        <a:t>,</a:t>
                      </a:r>
                      <a:r>
                        <a:rPr lang="en-US" baseline="0" dirty="0" smtClean="0"/>
                        <a:t> DRC &amp; DORCAS</a:t>
                      </a:r>
                      <a:endParaRPr lang="en-GB" dirty="0"/>
                    </a:p>
                  </a:txBody>
                  <a:tcPr/>
                </a:tc>
              </a:tr>
              <a:tr h="370840">
                <a:tc>
                  <a:txBody>
                    <a:bodyPr/>
                    <a:lstStyle/>
                    <a:p>
                      <a:r>
                        <a:rPr lang="en-US" dirty="0" err="1" smtClean="0"/>
                        <a:t>Bareema</a:t>
                      </a:r>
                      <a:endParaRPr lang="en-GB" dirty="0"/>
                    </a:p>
                  </a:txBody>
                  <a:tcPr/>
                </a:tc>
                <a:tc>
                  <a:txBody>
                    <a:bodyPr/>
                    <a:lstStyle/>
                    <a:p>
                      <a:r>
                        <a:rPr lang="en-US" dirty="0" smtClean="0"/>
                        <a:t>DORCAS</a:t>
                      </a:r>
                      <a:endParaRPr lang="en-GB" dirty="0"/>
                    </a:p>
                  </a:txBody>
                  <a:tcPr/>
                </a:tc>
              </a:tr>
              <a:tr h="370840">
                <a:tc>
                  <a:txBody>
                    <a:bodyPr/>
                    <a:lstStyle/>
                    <a:p>
                      <a:r>
                        <a:rPr lang="en-US" dirty="0" err="1" smtClean="0"/>
                        <a:t>Alamuk</a:t>
                      </a:r>
                      <a:r>
                        <a:rPr lang="en-US" baseline="0" dirty="0" smtClean="0"/>
                        <a:t> &amp; </a:t>
                      </a:r>
                      <a:r>
                        <a:rPr lang="en-US" baseline="0" dirty="0" err="1" smtClean="0"/>
                        <a:t>Janek</a:t>
                      </a:r>
                      <a:endParaRPr lang="en-GB" dirty="0"/>
                    </a:p>
                  </a:txBody>
                  <a:tcPr/>
                </a:tc>
                <a:tc>
                  <a:txBody>
                    <a:bodyPr/>
                    <a:lstStyle/>
                    <a:p>
                      <a:r>
                        <a:rPr lang="en-US" dirty="0" smtClean="0"/>
                        <a:t>ACF</a:t>
                      </a:r>
                      <a:endParaRPr lang="en-GB" dirty="0"/>
                    </a:p>
                  </a:txBody>
                  <a:tcPr/>
                </a:tc>
              </a:tr>
              <a:tr h="370840">
                <a:tc>
                  <a:txBody>
                    <a:bodyPr/>
                    <a:lstStyle/>
                    <a:p>
                      <a:r>
                        <a:rPr lang="en-US" dirty="0" smtClean="0"/>
                        <a:t>Abu </a:t>
                      </a:r>
                      <a:r>
                        <a:rPr lang="en-US" dirty="0" err="1" smtClean="0"/>
                        <a:t>Jarbuah</a:t>
                      </a:r>
                      <a:endParaRPr lang="en-GB" dirty="0"/>
                    </a:p>
                  </a:txBody>
                  <a:tcPr/>
                </a:tc>
                <a:tc>
                  <a:txBody>
                    <a:bodyPr/>
                    <a:lstStyle/>
                    <a:p>
                      <a:r>
                        <a:rPr lang="en-US" dirty="0" smtClean="0"/>
                        <a:t>WHH</a:t>
                      </a:r>
                      <a:endParaRPr lang="en-GB" dirty="0"/>
                    </a:p>
                  </a:txBody>
                  <a:tcPr/>
                </a:tc>
              </a:tr>
              <a:tr h="370840">
                <a:tc>
                  <a:txBody>
                    <a:bodyPr/>
                    <a:lstStyle/>
                    <a:p>
                      <a:r>
                        <a:rPr lang="en-GB" sz="1800" kern="1200" dirty="0" err="1" smtClean="0">
                          <a:solidFill>
                            <a:schemeClr val="dk1"/>
                          </a:solidFill>
                          <a:effectLst/>
                          <a:latin typeface="+mn-lt"/>
                          <a:ea typeface="+mn-ea"/>
                          <a:cs typeface="+mn-cs"/>
                        </a:rPr>
                        <a:t>Shindukhah</a:t>
                      </a:r>
                      <a:r>
                        <a:rPr lang="en-GB" sz="1800" kern="1200" dirty="0" smtClean="0">
                          <a:solidFill>
                            <a:schemeClr val="dk1"/>
                          </a:solidFill>
                          <a:effectLst/>
                          <a:latin typeface="+mn-lt"/>
                          <a:ea typeface="+mn-ea"/>
                          <a:cs typeface="+mn-cs"/>
                        </a:rPr>
                        <a:t> &amp; </a:t>
                      </a:r>
                      <a:r>
                        <a:rPr lang="en-GB" sz="1800" kern="1200" dirty="0" err="1" smtClean="0">
                          <a:solidFill>
                            <a:schemeClr val="dk1"/>
                          </a:solidFill>
                          <a:effectLst/>
                          <a:latin typeface="+mn-lt"/>
                          <a:ea typeface="+mn-ea"/>
                          <a:cs typeface="+mn-cs"/>
                        </a:rPr>
                        <a:t>Sahlej</a:t>
                      </a:r>
                      <a:endParaRPr lang="en-GB" dirty="0"/>
                    </a:p>
                  </a:txBody>
                  <a:tcPr/>
                </a:tc>
                <a:tc>
                  <a:txBody>
                    <a:bodyPr/>
                    <a:lstStyle/>
                    <a:p>
                      <a:r>
                        <a:rPr lang="en-US" dirty="0" smtClean="0"/>
                        <a:t>NRC &amp; DRC*</a:t>
                      </a:r>
                      <a:endParaRPr lang="en-GB" dirty="0"/>
                    </a:p>
                  </a:txBody>
                  <a:tcPr/>
                </a:tc>
              </a:tr>
            </a:tbl>
          </a:graphicData>
        </a:graphic>
      </p:graphicFrame>
    </p:spTree>
    <p:extLst>
      <p:ext uri="{BB962C8B-B14F-4D97-AF65-F5344CB8AC3E}">
        <p14:creationId xmlns:p14="http://schemas.microsoft.com/office/powerpoint/2010/main" val="26979264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6</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a:solidFill>
                  <a:srgbClr val="0070C0"/>
                </a:solidFill>
                <a:latin typeface="Calibri Light" panose="020F0302020204030204" pitchFamily="34" charset="0"/>
                <a:ea typeface="Verdana" pitchFamily="34" charset="0"/>
                <a:cs typeface="Verdana" pitchFamily="34" charset="0"/>
              </a:rPr>
              <a:t>Newly Retaken Areas &amp; Out of Camp Response</a:t>
            </a:r>
          </a:p>
        </p:txBody>
      </p:sp>
      <p:sp>
        <p:nvSpPr>
          <p:cNvPr id="4" name="Rectangle 3"/>
          <p:cNvSpPr/>
          <p:nvPr/>
        </p:nvSpPr>
        <p:spPr>
          <a:xfrm>
            <a:off x="640086" y="690710"/>
            <a:ext cx="7446080" cy="984885"/>
          </a:xfrm>
          <a:prstGeom prst="rect">
            <a:avLst/>
          </a:prstGeom>
        </p:spPr>
        <p:txBody>
          <a:bodyPr wrap="square">
            <a:spAutoFit/>
          </a:bodyPr>
          <a:lstStyle/>
          <a:p>
            <a:r>
              <a:rPr lang="en-US" b="1" dirty="0" smtClean="0">
                <a:solidFill>
                  <a:schemeClr val="tx1">
                    <a:lumMod val="65000"/>
                    <a:lumOff val="35000"/>
                  </a:schemeClr>
                </a:solidFill>
              </a:rPr>
              <a:t>Upcoming partner assessments and responses?</a:t>
            </a:r>
            <a:endParaRPr lang="en-US" b="1" dirty="0">
              <a:solidFill>
                <a:schemeClr val="tx1">
                  <a:lumMod val="65000"/>
                  <a:lumOff val="35000"/>
                </a:schemeClr>
              </a:solidFill>
            </a:endParaRPr>
          </a:p>
          <a:p>
            <a:endParaRPr lang="en-US" dirty="0" smtClean="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Are partners planning assessments?</a:t>
            </a:r>
          </a:p>
          <a:p>
            <a:pPr marL="171450" indent="-171450">
              <a:buFont typeface="Arial" panose="020B0604020202020204" pitchFamily="34" charset="0"/>
              <a:buChar char="•"/>
            </a:pPr>
            <a:r>
              <a:rPr lang="en-US" sz="1100" dirty="0" smtClean="0">
                <a:solidFill>
                  <a:schemeClr val="tx1">
                    <a:lumMod val="65000"/>
                    <a:lumOff val="35000"/>
                  </a:schemeClr>
                </a:solidFill>
              </a:rPr>
              <a:t>Do partners have ongoing responses or planning responses?</a:t>
            </a:r>
            <a:endParaRPr lang="en-US" sz="1100" dirty="0"/>
          </a:p>
        </p:txBody>
      </p:sp>
    </p:spTree>
    <p:extLst>
      <p:ext uri="{BB962C8B-B14F-4D97-AF65-F5344CB8AC3E}">
        <p14:creationId xmlns:p14="http://schemas.microsoft.com/office/powerpoint/2010/main" val="82952974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7</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Rapid Needs Assessment in Mosul</a:t>
            </a:r>
          </a:p>
        </p:txBody>
      </p:sp>
      <p:sp>
        <p:nvSpPr>
          <p:cNvPr id="4" name="Rectangle 3"/>
          <p:cNvSpPr/>
          <p:nvPr/>
        </p:nvSpPr>
        <p:spPr>
          <a:xfrm>
            <a:off x="640086" y="690710"/>
            <a:ext cx="4752529" cy="369332"/>
          </a:xfrm>
          <a:prstGeom prst="rect">
            <a:avLst/>
          </a:prstGeom>
        </p:spPr>
        <p:txBody>
          <a:bodyPr wrap="square">
            <a:spAutoFit/>
          </a:bodyPr>
          <a:lstStyle/>
          <a:p>
            <a:r>
              <a:rPr lang="en-US" b="1" dirty="0" smtClean="0">
                <a:solidFill>
                  <a:schemeClr val="tx1">
                    <a:lumMod val="65000"/>
                    <a:lumOff val="35000"/>
                  </a:schemeClr>
                </a:solidFill>
              </a:rPr>
              <a:t>47 districts completed, priority needs identified:</a:t>
            </a:r>
            <a:endParaRPr lang="en-US" sz="1100" b="1" dirty="0">
              <a:solidFill>
                <a:schemeClr val="tx1">
                  <a:lumMod val="65000"/>
                  <a:lumOff val="35000"/>
                </a:schemeClr>
              </a:solidFill>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4783016" y="1161270"/>
            <a:ext cx="3903784" cy="2747516"/>
          </a:xfrm>
          <a:prstGeom prst="rect">
            <a:avLst/>
          </a:prstGeom>
          <a:noFill/>
          <a:ln>
            <a:noFill/>
          </a:ln>
        </p:spPr>
      </p:pic>
      <p:sp>
        <p:nvSpPr>
          <p:cNvPr id="7" name="TextBox 6"/>
          <p:cNvSpPr txBox="1"/>
          <p:nvPr/>
        </p:nvSpPr>
        <p:spPr>
          <a:xfrm>
            <a:off x="537882" y="1161270"/>
            <a:ext cx="4245134" cy="3398366"/>
          </a:xfrm>
          <a:prstGeom prst="rect">
            <a:avLst/>
          </a:prstGeom>
          <a:noFill/>
        </p:spPr>
        <p:txBody>
          <a:bodyPr wrap="square" rtlCol="0">
            <a:spAutoFit/>
          </a:bodyPr>
          <a:lstStyle/>
          <a:p>
            <a:pPr marL="171450" indent="-171450">
              <a:lnSpc>
                <a:spcPct val="150000"/>
              </a:lnSpc>
              <a:spcAft>
                <a:spcPts val="800"/>
              </a:spcAft>
              <a:buFont typeface="Arial" panose="020B0604020202020204" pitchFamily="34" charset="0"/>
              <a:buChar char="•"/>
            </a:pPr>
            <a:r>
              <a:rPr lang="en-US" sz="1100" dirty="0">
                <a:solidFill>
                  <a:schemeClr val="tx1">
                    <a:lumMod val="65000"/>
                    <a:lumOff val="35000"/>
                  </a:schemeClr>
                </a:solidFill>
              </a:rPr>
              <a:t>RNA presentation will be shared with minutes</a:t>
            </a:r>
          </a:p>
          <a:p>
            <a:pPr marL="171450" indent="-171450">
              <a:lnSpc>
                <a:spcPct val="150000"/>
              </a:lnSpc>
              <a:spcAft>
                <a:spcPts val="800"/>
              </a:spcAft>
              <a:buFont typeface="Arial" panose="020B0604020202020204" pitchFamily="34" charset="0"/>
              <a:buChar char="•"/>
            </a:pPr>
            <a:r>
              <a:rPr lang="en-US" sz="1100" dirty="0">
                <a:solidFill>
                  <a:schemeClr val="tx1">
                    <a:lumMod val="65000"/>
                    <a:lumOff val="35000"/>
                  </a:schemeClr>
                </a:solidFill>
              </a:rPr>
              <a:t>KIs and communities in 27 out of 45 </a:t>
            </a:r>
            <a:r>
              <a:rPr lang="en-US" sz="1100" dirty="0" err="1">
                <a:solidFill>
                  <a:schemeClr val="tx1">
                    <a:lumMod val="65000"/>
                    <a:lumOff val="35000"/>
                  </a:schemeClr>
                </a:solidFill>
              </a:rPr>
              <a:t>neighbourhoods</a:t>
            </a:r>
            <a:r>
              <a:rPr lang="en-US" sz="1100" dirty="0">
                <a:solidFill>
                  <a:schemeClr val="tx1">
                    <a:lumMod val="65000"/>
                    <a:lumOff val="35000"/>
                  </a:schemeClr>
                </a:solidFill>
              </a:rPr>
              <a:t> prioritized food, while water was prioritized in13 </a:t>
            </a:r>
            <a:r>
              <a:rPr lang="en-US" sz="1100" dirty="0" err="1">
                <a:solidFill>
                  <a:schemeClr val="tx1">
                    <a:lumMod val="65000"/>
                    <a:lumOff val="35000"/>
                  </a:schemeClr>
                </a:solidFill>
              </a:rPr>
              <a:t>neighbourhoods</a:t>
            </a:r>
            <a:r>
              <a:rPr lang="en-US" sz="1100" dirty="0">
                <a:solidFill>
                  <a:schemeClr val="tx1">
                    <a:lumMod val="65000"/>
                    <a:lumOff val="35000"/>
                  </a:schemeClr>
                </a:solidFill>
              </a:rPr>
              <a:t> out of 45. </a:t>
            </a:r>
          </a:p>
          <a:p>
            <a:pPr marL="171450" indent="-171450">
              <a:lnSpc>
                <a:spcPct val="150000"/>
              </a:lnSpc>
              <a:spcAft>
                <a:spcPts val="800"/>
              </a:spcAft>
              <a:buFont typeface="Arial" panose="020B0604020202020204" pitchFamily="34" charset="0"/>
              <a:buChar char="•"/>
            </a:pPr>
            <a:r>
              <a:rPr lang="en-US" sz="1100" dirty="0">
                <a:solidFill>
                  <a:schemeClr val="tx1">
                    <a:lumMod val="65000"/>
                    <a:lumOff val="35000"/>
                  </a:schemeClr>
                </a:solidFill>
              </a:rPr>
              <a:t>There was no difference in these priority needs between East and West Mosul. Other identified priority needs included medical care, employment, security, and education</a:t>
            </a:r>
          </a:p>
          <a:p>
            <a:pPr marL="171450" indent="-171450">
              <a:lnSpc>
                <a:spcPct val="150000"/>
              </a:lnSpc>
              <a:spcAft>
                <a:spcPts val="800"/>
              </a:spcAft>
              <a:buFont typeface="Arial" panose="020B0604020202020204" pitchFamily="34" charset="0"/>
              <a:buChar char="•"/>
            </a:pPr>
            <a:r>
              <a:rPr lang="en-US" sz="1100" dirty="0">
                <a:solidFill>
                  <a:schemeClr val="tx1">
                    <a:lumMod val="65000"/>
                    <a:lumOff val="35000"/>
                  </a:schemeClr>
                </a:solidFill>
              </a:rPr>
              <a:t>Online dataset being finalized to remove sensitive data</a:t>
            </a:r>
          </a:p>
          <a:p>
            <a:pPr marL="171450" indent="-171450">
              <a:lnSpc>
                <a:spcPct val="150000"/>
              </a:lnSpc>
              <a:spcAft>
                <a:spcPts val="800"/>
              </a:spcAft>
              <a:buFont typeface="Arial" panose="020B0604020202020204" pitchFamily="34" charset="0"/>
              <a:buChar char="•"/>
            </a:pPr>
            <a:r>
              <a:rPr lang="en-US" sz="1100" dirty="0">
                <a:solidFill>
                  <a:schemeClr val="tx1">
                    <a:lumMod val="65000"/>
                    <a:lumOff val="35000"/>
                  </a:schemeClr>
                </a:solidFill>
              </a:rPr>
              <a:t>Map updated - </a:t>
            </a:r>
            <a:r>
              <a:rPr lang="en-GB" sz="1100" dirty="0">
                <a:solidFill>
                  <a:schemeClr val="tx1">
                    <a:lumMod val="65000"/>
                    <a:lumOff val="35000"/>
                  </a:schemeClr>
                </a:solidFill>
                <a:hlinkClick r:id="rId3"/>
              </a:rPr>
              <a:t>https://drive.google.com/open?id=1YKuG6daXEY190ZiKaSTLaAawURE&amp;usp=sharing</a:t>
            </a:r>
            <a:r>
              <a:rPr lang="en-GB" sz="1100" dirty="0">
                <a:solidFill>
                  <a:schemeClr val="tx1">
                    <a:lumMod val="65000"/>
                    <a:lumOff val="35000"/>
                  </a:schemeClr>
                </a:solidFill>
              </a:rPr>
              <a:t> </a:t>
            </a:r>
          </a:p>
          <a:p>
            <a:pPr marL="171450" indent="-171450">
              <a:lnSpc>
                <a:spcPct val="150000"/>
              </a:lnSpc>
              <a:spcAft>
                <a:spcPts val="800"/>
              </a:spcAft>
              <a:buFont typeface="Arial" panose="020B0604020202020204" pitchFamily="34" charset="0"/>
              <a:buChar char="•"/>
            </a:pPr>
            <a:r>
              <a:rPr lang="en-US" sz="1100" dirty="0">
                <a:solidFill>
                  <a:schemeClr val="tx1">
                    <a:lumMod val="65000"/>
                    <a:lumOff val="35000"/>
                  </a:schemeClr>
                </a:solidFill>
              </a:rPr>
              <a:t>Skype group active -</a:t>
            </a:r>
            <a:r>
              <a:rPr lang="en-GB" sz="1100" dirty="0">
                <a:solidFill>
                  <a:schemeClr val="tx1">
                    <a:lumMod val="65000"/>
                    <a:lumOff val="35000"/>
                  </a:schemeClr>
                </a:solidFill>
              </a:rPr>
              <a:t> </a:t>
            </a:r>
            <a:r>
              <a:rPr lang="en-GB" sz="1100" dirty="0">
                <a:solidFill>
                  <a:schemeClr val="tx1">
                    <a:lumMod val="65000"/>
                    <a:lumOff val="35000"/>
                  </a:schemeClr>
                </a:solidFill>
                <a:hlinkClick r:id="rId4"/>
              </a:rPr>
              <a:t>https://join.skype.com/g34JAYwjWZqX</a:t>
            </a:r>
            <a:endParaRPr lang="en-GB" sz="1100" dirty="0">
              <a:solidFill>
                <a:schemeClr val="tx1">
                  <a:lumMod val="65000"/>
                  <a:lumOff val="35000"/>
                </a:schemeClr>
              </a:solidFill>
            </a:endParaRPr>
          </a:p>
        </p:txBody>
      </p:sp>
    </p:spTree>
    <p:extLst>
      <p:ext uri="{BB962C8B-B14F-4D97-AF65-F5344CB8AC3E}">
        <p14:creationId xmlns:p14="http://schemas.microsoft.com/office/powerpoint/2010/main" val="39767736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8</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Key Updates by Partners</a:t>
            </a:r>
          </a:p>
        </p:txBody>
      </p:sp>
      <p:sp>
        <p:nvSpPr>
          <p:cNvPr id="4" name="Rectangle 3"/>
          <p:cNvSpPr/>
          <p:nvPr/>
        </p:nvSpPr>
        <p:spPr>
          <a:xfrm>
            <a:off x="640086" y="690710"/>
            <a:ext cx="7446080" cy="3631763"/>
          </a:xfrm>
          <a:prstGeom prst="rect">
            <a:avLst/>
          </a:prstGeom>
        </p:spPr>
        <p:txBody>
          <a:bodyPr wrap="square">
            <a:spAutoFit/>
          </a:bodyPr>
          <a:lstStyle/>
          <a:p>
            <a:r>
              <a:rPr lang="en-US" b="1" dirty="0" smtClean="0">
                <a:solidFill>
                  <a:schemeClr val="tx1">
                    <a:lumMod val="65000"/>
                    <a:lumOff val="35000"/>
                  </a:schemeClr>
                </a:solidFill>
              </a:rPr>
              <a:t>General notifications:</a:t>
            </a:r>
          </a:p>
          <a:p>
            <a:pPr marL="171450" indent="-171450">
              <a:buFont typeface="Arial" panose="020B0604020202020204" pitchFamily="34" charset="0"/>
              <a:buChar char="•"/>
            </a:pPr>
            <a:r>
              <a:rPr lang="en-US" sz="1100" dirty="0" smtClean="0">
                <a:solidFill>
                  <a:schemeClr val="tx1">
                    <a:lumMod val="65000"/>
                    <a:lumOff val="35000"/>
                  </a:schemeClr>
                </a:solidFill>
              </a:rPr>
              <a:t>Programmatic updates all are required to be informed of?</a:t>
            </a:r>
          </a:p>
          <a:p>
            <a:pPr marL="171450" indent="-171450">
              <a:buFont typeface="Arial" panose="020B0604020202020204" pitchFamily="34" charset="0"/>
              <a:buChar char="•"/>
            </a:pPr>
            <a:r>
              <a:rPr lang="en-US" sz="1100" dirty="0" smtClean="0">
                <a:solidFill>
                  <a:schemeClr val="tx1">
                    <a:lumMod val="65000"/>
                    <a:lumOff val="35000"/>
                  </a:schemeClr>
                </a:solidFill>
              </a:rPr>
              <a:t>Change in staffing?</a:t>
            </a:r>
          </a:p>
          <a:p>
            <a:pPr marL="171450" indent="-171450">
              <a:buFont typeface="Arial" panose="020B0604020202020204" pitchFamily="34" charset="0"/>
              <a:buChar char="•"/>
            </a:pPr>
            <a:r>
              <a:rPr lang="en-US" sz="1100" dirty="0" smtClean="0">
                <a:solidFill>
                  <a:schemeClr val="tx1">
                    <a:lumMod val="65000"/>
                    <a:lumOff val="35000"/>
                  </a:schemeClr>
                </a:solidFill>
              </a:rPr>
              <a:t>Change in area of operation?</a:t>
            </a:r>
          </a:p>
          <a:p>
            <a:endParaRPr lang="en-US" sz="1100" dirty="0" smtClean="0">
              <a:solidFill>
                <a:schemeClr val="tx1">
                  <a:lumMod val="65000"/>
                  <a:lumOff val="35000"/>
                </a:schemeClr>
              </a:solidFill>
            </a:endParaRPr>
          </a:p>
          <a:p>
            <a:endParaRPr lang="en-US" sz="1100" dirty="0">
              <a:solidFill>
                <a:schemeClr val="tx1">
                  <a:lumMod val="65000"/>
                  <a:lumOff val="35000"/>
                </a:schemeClr>
              </a:solidFill>
            </a:endParaRPr>
          </a:p>
          <a:p>
            <a:r>
              <a:rPr lang="en-US" b="1" dirty="0" smtClean="0">
                <a:solidFill>
                  <a:schemeClr val="tx1">
                    <a:lumMod val="65000"/>
                    <a:lumOff val="35000"/>
                  </a:schemeClr>
                </a:solidFill>
              </a:rPr>
              <a:t>Security updates:</a:t>
            </a:r>
            <a:endParaRPr lang="en-US" b="1"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Have medium or major incidents occurred during the previous two weeks?</a:t>
            </a:r>
          </a:p>
          <a:p>
            <a:pPr marL="628650" lvl="1" indent="-171450">
              <a:buFont typeface="Arial" panose="020B0604020202020204" pitchFamily="34" charset="0"/>
              <a:buChar char="•"/>
            </a:pPr>
            <a:r>
              <a:rPr lang="en-US" sz="1100" dirty="0" smtClean="0">
                <a:solidFill>
                  <a:schemeClr val="tx1">
                    <a:lumMod val="65000"/>
                    <a:lumOff val="35000"/>
                  </a:schemeClr>
                </a:solidFill>
              </a:rPr>
              <a:t>When, where and why?</a:t>
            </a:r>
          </a:p>
          <a:p>
            <a:pPr marL="628650" lvl="1" indent="-171450">
              <a:buFont typeface="Arial" panose="020B0604020202020204" pitchFamily="34" charset="0"/>
              <a:buChar char="•"/>
            </a:pPr>
            <a:endParaRPr lang="en-US" sz="1100"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Updates from those working in forward or high risk areas</a:t>
            </a:r>
          </a:p>
          <a:p>
            <a:endParaRPr lang="en-US" sz="1100" dirty="0" smtClean="0">
              <a:solidFill>
                <a:schemeClr val="tx1">
                  <a:lumMod val="65000"/>
                  <a:lumOff val="35000"/>
                </a:schemeClr>
              </a:solidFill>
            </a:endParaRPr>
          </a:p>
          <a:p>
            <a:endParaRPr lang="en-US" sz="1100" dirty="0" smtClean="0">
              <a:solidFill>
                <a:schemeClr val="tx1">
                  <a:lumMod val="65000"/>
                  <a:lumOff val="35000"/>
                </a:schemeClr>
              </a:solidFill>
            </a:endParaRPr>
          </a:p>
          <a:p>
            <a:r>
              <a:rPr lang="en-US" b="1" dirty="0" smtClean="0">
                <a:solidFill>
                  <a:schemeClr val="tx1">
                    <a:lumMod val="65000"/>
                    <a:lumOff val="35000"/>
                  </a:schemeClr>
                </a:solidFill>
              </a:rPr>
              <a:t>Projects:</a:t>
            </a:r>
            <a:endParaRPr lang="en-US" b="1" dirty="0">
              <a:solidFill>
                <a:schemeClr val="tx1">
                  <a:lumMod val="65000"/>
                  <a:lumOff val="35000"/>
                </a:schemeClr>
              </a:solidFill>
            </a:endParaRPr>
          </a:p>
          <a:p>
            <a:pPr marL="171450" indent="-171450">
              <a:buFont typeface="Arial" panose="020B0604020202020204" pitchFamily="34" charset="0"/>
              <a:buChar char="•"/>
            </a:pPr>
            <a:r>
              <a:rPr lang="en-US" sz="1100" dirty="0" smtClean="0">
                <a:solidFill>
                  <a:schemeClr val="tx1">
                    <a:lumMod val="65000"/>
                    <a:lumOff val="35000"/>
                  </a:schemeClr>
                </a:solidFill>
              </a:rPr>
              <a:t>Have you signed new funding recently?</a:t>
            </a:r>
          </a:p>
          <a:p>
            <a:pPr marL="171450" indent="-171450">
              <a:buFont typeface="Arial" panose="020B0604020202020204" pitchFamily="34" charset="0"/>
              <a:buChar char="•"/>
            </a:pPr>
            <a:r>
              <a:rPr lang="en-US" sz="1100" dirty="0" smtClean="0">
                <a:solidFill>
                  <a:schemeClr val="tx1">
                    <a:lumMod val="65000"/>
                    <a:lumOff val="35000"/>
                  </a:schemeClr>
                </a:solidFill>
              </a:rPr>
              <a:t>Is a closing project creating a geographic gap?</a:t>
            </a:r>
          </a:p>
          <a:p>
            <a:endParaRPr lang="en-US" sz="1100" dirty="0">
              <a:solidFill>
                <a:schemeClr val="tx1">
                  <a:lumMod val="65000"/>
                  <a:lumOff val="35000"/>
                </a:schemeClr>
              </a:solidFill>
            </a:endParaRPr>
          </a:p>
          <a:p>
            <a:endParaRPr lang="en-US" sz="1100" dirty="0" smtClean="0">
              <a:solidFill>
                <a:schemeClr val="tx1">
                  <a:lumMod val="65000"/>
                  <a:lumOff val="35000"/>
                </a:schemeClr>
              </a:solidFill>
            </a:endParaRPr>
          </a:p>
          <a:p>
            <a:endParaRPr lang="en-US" sz="1100" dirty="0">
              <a:solidFill>
                <a:schemeClr val="tx1">
                  <a:lumMod val="65000"/>
                  <a:lumOff val="35000"/>
                </a:schemeClr>
              </a:solidFill>
            </a:endParaRPr>
          </a:p>
        </p:txBody>
      </p:sp>
    </p:spTree>
    <p:extLst>
      <p:ext uri="{BB962C8B-B14F-4D97-AF65-F5344CB8AC3E}">
        <p14:creationId xmlns:p14="http://schemas.microsoft.com/office/powerpoint/2010/main" val="23804353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327C452-0D12-48F3-BB65-BBA3E6350F2C}" type="slidenum">
              <a:rPr lang="en-GB" smtClean="0">
                <a:latin typeface="Calibri"/>
              </a:rPr>
              <a:pPr/>
              <a:t>9</a:t>
            </a:fld>
            <a:endParaRPr lang="en-GB">
              <a:latin typeface="Calibri"/>
            </a:endParaRPr>
          </a:p>
        </p:txBody>
      </p:sp>
      <p:sp>
        <p:nvSpPr>
          <p:cNvPr id="3" name="Rectangle 2"/>
          <p:cNvSpPr/>
          <p:nvPr/>
        </p:nvSpPr>
        <p:spPr>
          <a:xfrm>
            <a:off x="537882" y="197490"/>
            <a:ext cx="8148918" cy="461665"/>
          </a:xfrm>
          <a:prstGeom prst="rect">
            <a:avLst/>
          </a:prstGeom>
        </p:spPr>
        <p:txBody>
          <a:bodyPr wrap="square">
            <a:spAutoFit/>
          </a:bodyPr>
          <a:lstStyle/>
          <a:p>
            <a:pPr algn="ctr"/>
            <a:r>
              <a:rPr lang="en-US" sz="2400" dirty="0" smtClean="0">
                <a:solidFill>
                  <a:srgbClr val="0070C0"/>
                </a:solidFill>
                <a:latin typeface="Calibri Light" panose="020F0302020204030204" pitchFamily="34" charset="0"/>
                <a:ea typeface="Verdana" pitchFamily="34" charset="0"/>
                <a:cs typeface="Verdana" pitchFamily="34" charset="0"/>
              </a:rPr>
              <a:t>Updates from National Level</a:t>
            </a:r>
          </a:p>
        </p:txBody>
      </p:sp>
      <p:sp>
        <p:nvSpPr>
          <p:cNvPr id="4" name="Rectangle 3"/>
          <p:cNvSpPr/>
          <p:nvPr/>
        </p:nvSpPr>
        <p:spPr>
          <a:xfrm>
            <a:off x="640086" y="690710"/>
            <a:ext cx="7446080" cy="3585597"/>
          </a:xfrm>
          <a:prstGeom prst="rect">
            <a:avLst/>
          </a:prstGeom>
        </p:spPr>
        <p:txBody>
          <a:bodyPr wrap="square">
            <a:spAutoFit/>
          </a:bodyPr>
          <a:lstStyle/>
          <a:p>
            <a:r>
              <a:rPr lang="en-US" b="1" dirty="0" smtClean="0">
                <a:solidFill>
                  <a:schemeClr val="tx1">
                    <a:lumMod val="65000"/>
                    <a:lumOff val="35000"/>
                  </a:schemeClr>
                </a:solidFill>
              </a:rPr>
              <a:t>Newly Retaken Areas Taskforce</a:t>
            </a:r>
            <a:endParaRPr lang="en-US" b="1" dirty="0">
              <a:solidFill>
                <a:schemeClr val="tx1">
                  <a:lumMod val="65000"/>
                  <a:lumOff val="35000"/>
                </a:schemeClr>
              </a:solidFill>
            </a:endParaRPr>
          </a:p>
          <a:p>
            <a:endParaRPr lang="en-US" sz="1100" b="1" dirty="0" smtClean="0">
              <a:solidFill>
                <a:srgbClr val="FF0000"/>
              </a:solidFill>
            </a:endParaRPr>
          </a:p>
          <a:p>
            <a:r>
              <a:rPr lang="en-US" sz="1100" dirty="0" smtClean="0">
                <a:solidFill>
                  <a:schemeClr val="tx1">
                    <a:lumMod val="65000"/>
                    <a:lumOff val="35000"/>
                  </a:schemeClr>
                </a:solidFill>
              </a:rPr>
              <a:t>Following discussion with partners the Taskforce will holds it’s first meeting tomorrow on the topic of assessments. Subsequent meetings will follow on phases of response, coordination mechanism and reporting. </a:t>
            </a:r>
            <a:r>
              <a:rPr lang="en-US" sz="1100" dirty="0" err="1" smtClean="0">
                <a:solidFill>
                  <a:schemeClr val="tx1">
                    <a:lumMod val="65000"/>
                    <a:lumOff val="35000"/>
                  </a:schemeClr>
                </a:solidFill>
              </a:rPr>
              <a:t>ToR</a:t>
            </a:r>
            <a:r>
              <a:rPr lang="en-US" sz="1100" dirty="0" smtClean="0">
                <a:solidFill>
                  <a:schemeClr val="tx1">
                    <a:lumMod val="65000"/>
                    <a:lumOff val="35000"/>
                  </a:schemeClr>
                </a:solidFill>
              </a:rPr>
              <a:t> to be shared through Google Groups.</a:t>
            </a:r>
            <a:endParaRPr lang="en-US" sz="1100" dirty="0">
              <a:solidFill>
                <a:schemeClr val="tx1">
                  <a:lumMod val="65000"/>
                  <a:lumOff val="35000"/>
                </a:schemeClr>
              </a:solidFill>
            </a:endParaRPr>
          </a:p>
          <a:p>
            <a:endParaRPr lang="en-US" sz="1100" b="1" dirty="0" smtClean="0">
              <a:solidFill>
                <a:srgbClr val="FF0000"/>
              </a:solidFill>
            </a:endParaRPr>
          </a:p>
          <a:p>
            <a:r>
              <a:rPr lang="en-US" sz="1100" dirty="0" err="1" smtClean="0">
                <a:solidFill>
                  <a:schemeClr val="tx1">
                    <a:lumMod val="65000"/>
                    <a:lumOff val="35000"/>
                  </a:schemeClr>
                </a:solidFill>
              </a:rPr>
              <a:t>ToR</a:t>
            </a:r>
            <a:r>
              <a:rPr lang="en-US" sz="1100" dirty="0" smtClean="0">
                <a:solidFill>
                  <a:schemeClr val="tx1">
                    <a:lumMod val="65000"/>
                    <a:lumOff val="35000"/>
                  </a:schemeClr>
                </a:solidFill>
              </a:rPr>
              <a:t> Exert</a:t>
            </a:r>
          </a:p>
          <a:p>
            <a:pPr lvl="1"/>
            <a:r>
              <a:rPr lang="en-GB" sz="1100" i="1" dirty="0" smtClean="0">
                <a:solidFill>
                  <a:schemeClr val="tx1">
                    <a:lumMod val="65000"/>
                    <a:lumOff val="35000"/>
                  </a:schemeClr>
                </a:solidFill>
              </a:rPr>
              <a:t>The </a:t>
            </a:r>
            <a:r>
              <a:rPr lang="en-GB" sz="1100" i="1" dirty="0">
                <a:solidFill>
                  <a:schemeClr val="tx1">
                    <a:lumMod val="65000"/>
                    <a:lumOff val="35000"/>
                  </a:schemeClr>
                </a:solidFill>
              </a:rPr>
              <a:t>S-NFI Cluster is establishing a Newly Retaken Areas Taskforce to review and update the processes used during 2016 and early 2017. The objective is to work through existing processes, address new issues and provide updated guidance to all organisations conducting this type of response</a:t>
            </a:r>
            <a:r>
              <a:rPr lang="en-GB" sz="1100" i="1" dirty="0" smtClean="0">
                <a:solidFill>
                  <a:schemeClr val="tx1">
                    <a:lumMod val="65000"/>
                    <a:lumOff val="35000"/>
                  </a:schemeClr>
                </a:solidFill>
              </a:rPr>
              <a:t>.</a:t>
            </a:r>
          </a:p>
          <a:p>
            <a:pPr lvl="1"/>
            <a:endParaRPr lang="en-GB" sz="1100" i="1" dirty="0">
              <a:solidFill>
                <a:schemeClr val="tx1">
                  <a:lumMod val="65000"/>
                  <a:lumOff val="35000"/>
                </a:schemeClr>
              </a:solidFill>
            </a:endParaRPr>
          </a:p>
          <a:p>
            <a:pPr lvl="1"/>
            <a:r>
              <a:rPr lang="en-GB" sz="1100" i="1" dirty="0">
                <a:solidFill>
                  <a:schemeClr val="tx1">
                    <a:lumMod val="65000"/>
                    <a:lumOff val="35000"/>
                  </a:schemeClr>
                </a:solidFill>
              </a:rPr>
              <a:t>The Taskforce will involve the organisations with the largest funded programming and hold meetings in Dahuk and Erbil, aiming to establish a similar set of guidance. The Taskforce will update the Cluster on discussions, providing a full presentation when discussions are completed. The Cluster will review the updated guidelines before finalising for dissemination. The Taskforce will dissolve when the guidelines have been fully agreed.</a:t>
            </a:r>
          </a:p>
          <a:p>
            <a:endParaRPr lang="en-US" sz="1100" b="1" dirty="0" smtClean="0">
              <a:solidFill>
                <a:srgbClr val="FF0000"/>
              </a:solidFill>
            </a:endParaRPr>
          </a:p>
          <a:p>
            <a:r>
              <a:rPr lang="en-US" sz="1100" dirty="0" smtClean="0">
                <a:solidFill>
                  <a:schemeClr val="tx1">
                    <a:lumMod val="65000"/>
                    <a:lumOff val="35000"/>
                  </a:schemeClr>
                </a:solidFill>
              </a:rPr>
              <a:t>The following </a:t>
            </a:r>
            <a:r>
              <a:rPr lang="en-US" sz="1100" dirty="0" err="1" smtClean="0">
                <a:solidFill>
                  <a:schemeClr val="tx1">
                    <a:lumMod val="65000"/>
                    <a:lumOff val="35000"/>
                  </a:schemeClr>
                </a:solidFill>
              </a:rPr>
              <a:t>organisations</a:t>
            </a:r>
            <a:r>
              <a:rPr lang="en-US" sz="1100" dirty="0" smtClean="0">
                <a:solidFill>
                  <a:schemeClr val="tx1">
                    <a:lumMod val="65000"/>
                    <a:lumOff val="35000"/>
                  </a:schemeClr>
                </a:solidFill>
              </a:rPr>
              <a:t> will participate – ACF, CARE, IOM, NRC, DRC, ACTED, DORCAS and Mission East.</a:t>
            </a:r>
            <a:endParaRPr lang="en-US" sz="1100" dirty="0">
              <a:solidFill>
                <a:schemeClr val="tx1">
                  <a:lumMod val="65000"/>
                  <a:lumOff val="35000"/>
                </a:schemeClr>
              </a:solidFill>
            </a:endParaRPr>
          </a:p>
          <a:p>
            <a:endParaRPr lang="en-US" sz="1100" b="1" dirty="0">
              <a:solidFill>
                <a:srgbClr val="FF0000"/>
              </a:solidFill>
            </a:endParaRPr>
          </a:p>
          <a:p>
            <a:endParaRPr lang="en-US" sz="1100" dirty="0" smtClean="0">
              <a:solidFill>
                <a:srgbClr val="FF0000"/>
              </a:solidFill>
            </a:endParaRPr>
          </a:p>
          <a:p>
            <a:endParaRPr lang="en-US" sz="1100" dirty="0" smtClean="0">
              <a:solidFill>
                <a:schemeClr val="tx1">
                  <a:lumMod val="65000"/>
                  <a:lumOff val="35000"/>
                </a:schemeClr>
              </a:solidFill>
            </a:endParaRPr>
          </a:p>
          <a:p>
            <a:endParaRPr lang="en-US" sz="1100" dirty="0">
              <a:solidFill>
                <a:schemeClr val="tx1">
                  <a:lumMod val="65000"/>
                  <a:lumOff val="35000"/>
                </a:schemeClr>
              </a:solidFill>
            </a:endParaRPr>
          </a:p>
        </p:txBody>
      </p:sp>
      <p:pic>
        <p:nvPicPr>
          <p:cNvPr id="5" name="Picture 4"/>
          <p:cNvPicPr>
            <a:picLocks noChangeAspect="1"/>
          </p:cNvPicPr>
          <p:nvPr/>
        </p:nvPicPr>
        <p:blipFill>
          <a:blip r:embed="rId2"/>
          <a:stretch>
            <a:fillRect/>
          </a:stretch>
        </p:blipFill>
        <p:spPr>
          <a:xfrm>
            <a:off x="3810000" y="3562209"/>
            <a:ext cx="4876800" cy="1181100"/>
          </a:xfrm>
          <a:prstGeom prst="rect">
            <a:avLst/>
          </a:prstGeom>
        </p:spPr>
      </p:pic>
    </p:spTree>
    <p:extLst>
      <p:ext uri="{BB962C8B-B14F-4D97-AF65-F5344CB8AC3E}">
        <p14:creationId xmlns:p14="http://schemas.microsoft.com/office/powerpoint/2010/main" val="649121724"/>
      </p:ext>
    </p:extLst>
  </p:cSld>
  <p:clrMapOvr>
    <a:masterClrMapping/>
  </p:clrMapOvr>
  <p:timing>
    <p:tnLst>
      <p:par>
        <p:cTn id="1" dur="indefinite" restart="never" nodeType="tmRoot"/>
      </p:par>
    </p:tnLst>
  </p:timing>
</p:sld>
</file>

<file path=ppt/theme/theme1.xml><?xml version="1.0" encoding="utf-8"?>
<a:theme xmlns:a="http://schemas.openxmlformats.org/drawingml/2006/main" name="Shelter Cluster Red Theme">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8D9028CD-DA9F-46A9-B3DF-56D3D7F4B927}">
  <ds:schemaRefs>
    <ds:schemaRef ds:uri="ESRI.ArcGIS.Mapping.OfficeIntegration.PowerPointInfo"/>
  </ds:schemaRefs>
</ds:datastoreItem>
</file>

<file path=customXml/itemProps2.xml><?xml version="1.0" encoding="utf-8"?>
<ds:datastoreItem xmlns:ds="http://schemas.openxmlformats.org/officeDocument/2006/customXml" ds:itemID="{06264B26-D188-4C3B-B609-D94718665329}">
  <ds:schemaRefs>
    <ds:schemaRef ds:uri="ESRI.ArcGIS.Mapping.OfficeIntegration.PowerPointInfo"/>
  </ds:schemaRefs>
</ds:datastoreItem>
</file>

<file path=customXml/itemProps3.xml><?xml version="1.0" encoding="utf-8"?>
<ds:datastoreItem xmlns:ds="http://schemas.openxmlformats.org/officeDocument/2006/customXml" ds:itemID="{AD2A9EA0-4CE9-4A25-B809-D1F4F74731F1}">
  <ds:schemaRefs>
    <ds:schemaRef ds:uri="ESRI.ArcGIS.Mapping.OfficeIntegration.PowerPointInfo"/>
  </ds:schemaRefs>
</ds:datastoreItem>
</file>

<file path=customXml/itemProps4.xml><?xml version="1.0" encoding="utf-8"?>
<ds:datastoreItem xmlns:ds="http://schemas.openxmlformats.org/officeDocument/2006/customXml" ds:itemID="{BE3182D9-F28B-40B8-8D56-ED5889BAAD1F}">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21850</TotalTime>
  <Words>855</Words>
  <Application>Microsoft Office PowerPoint</Application>
  <PresentationFormat>On-screen Show (16:9)</PresentationFormat>
  <Paragraphs>187</Paragraphs>
  <Slides>12</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MS PGothic</vt:lpstr>
      <vt:lpstr>Arial</vt:lpstr>
      <vt:lpstr>Calibri</vt:lpstr>
      <vt:lpstr>Calibri Light</vt:lpstr>
      <vt:lpstr>Times New Roman</vt:lpstr>
      <vt:lpstr>Verdana</vt:lpstr>
      <vt:lpstr>Wingdings</vt:lpstr>
      <vt:lpstr>Shelter Cluster Red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Winterization Kits</dc:title>
  <dc:creator>Bo Hurkmans</dc:creator>
  <cp:lastModifiedBy>Laurence West</cp:lastModifiedBy>
  <cp:revision>1507</cp:revision>
  <cp:lastPrinted>2014-10-29T09:34:43Z</cp:lastPrinted>
  <dcterms:created xsi:type="dcterms:W3CDTF">2014-10-08T08:24:30Z</dcterms:created>
  <dcterms:modified xsi:type="dcterms:W3CDTF">2017-04-25T07:05:21Z</dcterms:modified>
</cp:coreProperties>
</file>