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9"/>
  </p:notesMasterIdLst>
  <p:sldIdLst>
    <p:sldId id="265" r:id="rId6"/>
    <p:sldId id="589" r:id="rId7"/>
    <p:sldId id="574" r:id="rId8"/>
    <p:sldId id="575" r:id="rId9"/>
    <p:sldId id="592" r:id="rId10"/>
    <p:sldId id="590" r:id="rId11"/>
    <p:sldId id="593" r:id="rId12"/>
    <p:sldId id="595" r:id="rId13"/>
    <p:sldId id="596" r:id="rId14"/>
    <p:sldId id="576" r:id="rId15"/>
    <p:sldId id="577" r:id="rId16"/>
    <p:sldId id="600" r:id="rId17"/>
    <p:sldId id="601" r:id="rId18"/>
    <p:sldId id="603" r:id="rId19"/>
    <p:sldId id="599" r:id="rId20"/>
    <p:sldId id="591" r:id="rId21"/>
    <p:sldId id="580" r:id="rId22"/>
    <p:sldId id="594" r:id="rId23"/>
    <p:sldId id="598" r:id="rId24"/>
    <p:sldId id="597" r:id="rId25"/>
    <p:sldId id="602" r:id="rId26"/>
    <p:sldId id="587" r:id="rId27"/>
    <p:sldId id="491" r:id="rId28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5501" autoAdjust="0"/>
  </p:normalViewPr>
  <p:slideViewPr>
    <p:cSldViewPr snapToGrid="0" snapToObjects="1">
      <p:cViewPr varScale="1">
        <p:scale>
          <a:sx n="116" d="100"/>
          <a:sy n="116" d="100"/>
        </p:scale>
        <p:origin x="636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arenR"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5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partners to give an update on the responses on each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partners to give an update on the responses on each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sheltercluster.org/response/iraq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im2.iraq@sheltercluster.org" TargetMode="External"/><Relationship Id="rId7" Type="http://schemas.openxmlformats.org/officeDocument/2006/relationships/hyperlink" Target="mailto:coord3.iraq@sheltercluster.org" TargetMode="External"/><Relationship Id="rId12" Type="http://schemas.openxmlformats.org/officeDocument/2006/relationships/image" Target="../media/image23.png"/><Relationship Id="rId2" Type="http://schemas.openxmlformats.org/officeDocument/2006/relationships/hyperlink" Target="mailto:coord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ordroving.iraq@sheltercluster.org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mailto:coord2.iraq@sheltercluster.org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coord4.iraq@sheltercluster.org" TargetMode="Externa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Dahuk </a:t>
            </a: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Shelter &amp; NFI Cluster </a:t>
            </a:r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Coordination Meeting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meeting action points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Mosul response camp populations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Mosul response camp gaps and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summerisation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Camp priorities and fire prevention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Newly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retaken areas and out of camp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inside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Pesh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lines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updates by partners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notifications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projects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and access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from national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AOB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</a:t>
            </a:r>
          </a:p>
          <a:p>
            <a:pPr marL="228600" lvl="0" indent="-228600">
              <a:buFont typeface="+mj-lt"/>
              <a:buAutoNum type="arabicPeriod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Newly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retaken areas and out of camp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in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GoI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areas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Responses and assessments since last meeting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coming responses by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AOB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GoI</a:t>
            </a:r>
            <a:endParaRPr lang="en-GB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Tuesday, 6th June 2017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Newly Retaken Areas &amp; Out of Camp Response in </a:t>
            </a:r>
            <a:r>
              <a:rPr lang="en-US" sz="2400" dirty="0" err="1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Pesh</a:t>
            </a:r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Assessments and responses since the last meeting: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73764"/>
              </p:ext>
            </p:extLst>
          </p:nvPr>
        </p:nvGraphicFramePr>
        <p:xfrm>
          <a:off x="1315126" y="1263711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Khorsebad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ACTED – ESK</a:t>
                      </a:r>
                    </a:p>
                    <a:p>
                      <a:r>
                        <a:rPr lang="en-US" dirty="0" smtClean="0"/>
                        <a:t>NRC – MPCA (upcoming)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Barima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 – see next slide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9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Newly Retaken Areas &amp; Out of Camp Response in </a:t>
            </a:r>
            <a:r>
              <a:rPr lang="en-US" sz="2400" dirty="0" err="1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Pesh</a:t>
            </a: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Barima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concerns over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Barima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meeting hosted by OCHA was agreed and held with the following action points: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S-NFI and cash activities will be paused until further information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 raised at ICCG to notify other clusters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OCHA to provide written report on history, verifying reports of </a:t>
            </a:r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Pesh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civilian deaths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OCHA to contact </a:t>
            </a:r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Pesh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 and private demining company to assess future risk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recommendation to take no further action, refer to OCHA using process in attached document and await further information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 other clusters + ICRC of final decision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actions which can be taken to support families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from MAG: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area is highly contaminated, specifically with crush wires that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cannot be detected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detection due to placement </a:t>
            </a: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Cleared 92,820m2 around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Barima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Item found 327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- 93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IED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233 UXO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one AP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Fifteen victims ( 3 dead, and 12 injured) were reported  by MAG in six different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accidents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varies from 16 fatalities reported by OCHA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from MAG is as per their understanding and does not reference other sources such as Peshmerga, UNMAS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2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5" y="102303"/>
            <a:ext cx="8352335" cy="46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Newly Retaken Areas &amp; Out of Camp Response in </a:t>
            </a:r>
            <a:r>
              <a:rPr lang="en-US" sz="2400" dirty="0" err="1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Pesh</a:t>
            </a: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Remaining areas mapping soon to be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areas have been tentatively selected: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Around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Wana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Around highway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Around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Bardarash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Daraweesh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Bashiqa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will check with a few more partners and release the mapping and CSV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basefile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all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specifically to those with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stocks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7" y="131805"/>
            <a:ext cx="6313371" cy="45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84" y="190851"/>
            <a:ext cx="8325016" cy="45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Newly Retaken Areas &amp; Out of Camp Response in </a:t>
            </a:r>
            <a:r>
              <a:rPr lang="en-US" sz="2400" dirty="0" err="1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Pesh</a:t>
            </a:r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assessments and responses?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partners planning assessments?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partners have ongoing responses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are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responses?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Key Updates by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notifications:</a:t>
            </a:r>
          </a:p>
          <a:p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Programmatic updates all are required to be informed of?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 staffing?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 in area of operation?</a:t>
            </a:r>
          </a:p>
          <a:p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you signed new funding recently?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 closing project creating a geographic gap?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and access: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Problems inside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Pesh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lines?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18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Updates from national cluster and any other business in KRI?</a:t>
            </a:r>
            <a:endParaRPr lang="en-US" sz="2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multi lateral issues have we not covered?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from the national level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Safe distribution guidelines have been issued by Protection, FS and S-NFI clusters and will come around with minutes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 guidelines were updated and will be shared for all Sub National clusters to comment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war damaged buildings standard assessment is being finalized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war damaged buildings guideline is being drafted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donor meeting will be held next week with ECHO, OFDA and others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discuss planning until year end and beyond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Remaining emergency and later rehab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Priorities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gaps across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to form a common position on rehab programming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partners want to advocate for specific issues?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 – requests for agenda to be in writing to Laurence the week before the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minutes are open for comment: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comments must be submitted on email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Laurence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 COB Sunday of the next meeting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19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271" y="190702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Part two - </a:t>
            </a:r>
            <a:r>
              <a:rPr lang="en-US" sz="2400" dirty="0" err="1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GoI</a:t>
            </a:r>
            <a:endParaRPr lang="en-US" sz="2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2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http://sheltercluster.org/response/iraq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Update on Previous Action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15" y="945732"/>
            <a:ext cx="353631" cy="3414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36" y="1385481"/>
            <a:ext cx="353631" cy="341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35" y="2041742"/>
            <a:ext cx="353631" cy="341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6" y="661227"/>
            <a:ext cx="2990850" cy="257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341" y="667186"/>
            <a:ext cx="2990850" cy="257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36" y="2617907"/>
            <a:ext cx="353631" cy="3414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936" y="962974"/>
            <a:ext cx="338619" cy="404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6" y="965146"/>
            <a:ext cx="2781300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66" y="1390140"/>
            <a:ext cx="2828925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341" y="910496"/>
            <a:ext cx="2886075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341" y="3681420"/>
            <a:ext cx="2619375" cy="409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53" y="1368083"/>
            <a:ext cx="353631" cy="341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53" y="1912670"/>
            <a:ext cx="353631" cy="341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16" y="2539587"/>
            <a:ext cx="353631" cy="3414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53" y="3111295"/>
            <a:ext cx="353631" cy="341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53" y="3691913"/>
            <a:ext cx="353631" cy="3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20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Newly Retaken Areas &amp; Out of Camp Response in </a:t>
            </a:r>
            <a:r>
              <a:rPr lang="en-US" sz="2400" dirty="0" err="1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GoI</a:t>
            </a:r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Assessments and responses since the last meeting: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84763"/>
              </p:ext>
            </p:extLst>
          </p:nvPr>
        </p:nvGraphicFramePr>
        <p:xfrm>
          <a:off x="1315126" y="1263711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Alamuk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Janek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surrounding towns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ACF – S-NFI</a:t>
                      </a:r>
                    </a:p>
                    <a:p>
                      <a:r>
                        <a:rPr lang="en-US" dirty="0" err="1" smtClean="0"/>
                        <a:t>Medair</a:t>
                      </a:r>
                      <a:r>
                        <a:rPr lang="en-US" baseline="0" dirty="0" smtClean="0"/>
                        <a:t> – WASH &amp; health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Sheik Mohammed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ACF &amp; 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 </a:t>
                      </a:r>
                      <a:r>
                        <a:rPr lang="en-US" dirty="0" err="1" smtClean="0"/>
                        <a:t>Maamel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Medair</a:t>
                      </a:r>
                      <a:r>
                        <a:rPr lang="en-US" dirty="0" smtClean="0"/>
                        <a:t> – S-NFI</a:t>
                      </a:r>
                    </a:p>
                    <a:p>
                      <a:r>
                        <a:rPr lang="en-US" dirty="0" smtClean="0"/>
                        <a:t>ACF - WASH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 Afar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Malteser</a:t>
                      </a:r>
                      <a:r>
                        <a:rPr lang="en-US" baseline="0" dirty="0" smtClean="0"/>
                        <a:t> and others?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6" y="3807435"/>
            <a:ext cx="706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 mapping for Tel Afar will be worked on with the potential to setup a village cluster system.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333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21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" y="444843"/>
            <a:ext cx="8909554" cy="38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22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Security &amp; Any Other Business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medium or major incidents occurred during the previous two weeks?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When, where and why?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from those working in forward or high risk areas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multi lateral issues have we not covered?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minutes have be done by UNHCR, ACTED,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PiN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Tearfund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WHH with DORCAS, ME coming up. Who’s next?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DRC, NRC, ACF,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Medair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GRC, FRC, WVI,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IOM, REACH?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Thanks for attending!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18149"/>
              </p:ext>
            </p:extLst>
          </p:nvPr>
        </p:nvGraphicFramePr>
        <p:xfrm>
          <a:off x="399495" y="653291"/>
          <a:ext cx="714570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36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Davide</a:t>
                      </a:r>
                      <a:r>
                        <a:rPr lang="en-GB" sz="1400" b="1" baseline="0" dirty="0" smtClean="0">
                          <a:solidFill>
                            <a:sysClr val="windowText" lastClr="000000"/>
                          </a:solidFill>
                        </a:rPr>
                        <a:t> Nicolini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National Cluster Coordinator</a:t>
                      </a:r>
                      <a:b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+964 (0) 771 994 5694</a:t>
                      </a:r>
                      <a:b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2"/>
                        </a:rPr>
                        <a:t>nicolini@sheltercluster.org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400" u="sng" dirty="0">
                          <a:solidFill>
                            <a:schemeClr val="tx1"/>
                          </a:solidFill>
                          <a:hlinkClick r:id="rId3"/>
                        </a:rPr>
                        <a:t>im2.iraq@sheltercluster.org</a:t>
                      </a:r>
                      <a:endParaRPr lang="en-GB" sz="14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coord4.iraq@sheltercluster.org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Filled 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- NRC</a:t>
                      </a:r>
                    </a:p>
                    <a:p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National Co-Chair - Technical Coordinator </a:t>
                      </a:r>
                    </a:p>
                    <a:p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+964 (0)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TBC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GB" sz="1400" u="sng" dirty="0">
                          <a:solidFill>
                            <a:sysClr val="windowText" lastClr="000000"/>
                          </a:solidFill>
                          <a:hlinkClick r:id="rId5"/>
                        </a:rPr>
                        <a:t>coord2.iraq@sheltercluster.org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ACTED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Ninewa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GB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Mosul Focal Point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751 755 8451</a:t>
                      </a:r>
                    </a:p>
                    <a:p>
                      <a:r>
                        <a:rPr lang="en-GB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coordroving.iraq@sheltercluster.org</a:t>
                      </a:r>
                      <a:endParaRPr lang="en-GB" sz="14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Abdoulaye Dieye </a:t>
                      </a:r>
                      <a:r>
                        <a:rPr lang="en-GB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NORCAP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National IM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hlinkClick r:id="rId3"/>
                        </a:rPr>
                        <a:t>im2.iraq@sheltercluster.org</a:t>
                      </a:r>
                      <a:endParaRPr lang="en-GB" sz="14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aurence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West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UNHCR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National Coordinator – KRI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obile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964 771 911 0574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ysClr val="windowText" lastClr="000000"/>
                          </a:solidFill>
                          <a:hlinkClick r:id="rId7"/>
                        </a:rPr>
                        <a:t>coord3.iraq@sheltercluster.org</a:t>
                      </a:r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1.	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Team Structure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188" y="139264"/>
            <a:ext cx="485687" cy="522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609" y="128717"/>
            <a:ext cx="462153" cy="418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966" y="90203"/>
            <a:ext cx="551361" cy="5559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736" y="111340"/>
            <a:ext cx="807720" cy="561975"/>
          </a:xfrm>
          <a:prstGeom prst="rect">
            <a:avLst/>
          </a:prstGeom>
        </p:spPr>
      </p:pic>
      <p:pic>
        <p:nvPicPr>
          <p:cNvPr id="1026" name="Picture 2" descr="Image result for acted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23" y="108900"/>
            <a:ext cx="482482" cy="4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31" y="1928997"/>
            <a:ext cx="5336324" cy="2840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0" y="920671"/>
            <a:ext cx="5314950" cy="2800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Mosul Response Camp Populations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263" y="546683"/>
            <a:ext cx="196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June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4124" y="1500822"/>
            <a:ext cx="134567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May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1082" y="3641697"/>
            <a:ext cx="6789761" cy="1158329"/>
            <a:chOff x="261082" y="3641697"/>
            <a:chExt cx="6789761" cy="1158329"/>
          </a:xfrm>
        </p:grpSpPr>
        <p:sp>
          <p:nvSpPr>
            <p:cNvPr id="21" name="TextBox 20"/>
            <p:cNvSpPr txBox="1"/>
            <p:nvPr/>
          </p:nvSpPr>
          <p:spPr>
            <a:xfrm>
              <a:off x="261082" y="4153695"/>
              <a:ext cx="2452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Narg</a:t>
              </a:r>
              <a:r>
                <a:rPr lang="en-US" dirty="0" smtClean="0"/>
                <a:t> occupied plots decreases again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>
              <a:off x="2714017" y="4476861"/>
              <a:ext cx="4336826" cy="1951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714017" y="3641697"/>
              <a:ext cx="1110560" cy="8351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61082" y="549507"/>
            <a:ext cx="3359134" cy="3817845"/>
            <a:chOff x="261082" y="549507"/>
            <a:chExt cx="3359134" cy="3817845"/>
          </a:xfrm>
        </p:grpSpPr>
        <p:sp>
          <p:nvSpPr>
            <p:cNvPr id="35" name="TextBox 34"/>
            <p:cNvSpPr txBox="1"/>
            <p:nvPr/>
          </p:nvSpPr>
          <p:spPr>
            <a:xfrm>
              <a:off x="261082" y="3721021"/>
              <a:ext cx="2384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Southern camps have 2,628 plots available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9645" y="549507"/>
              <a:ext cx="500571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{</a:t>
              </a:r>
              <a:endParaRPr lang="en-GB" sz="19000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0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" y="1426254"/>
            <a:ext cx="8798479" cy="16726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Mosul Response Camp Gaps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 – No change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6" y="3289155"/>
            <a:ext cx="744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Nargazilia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Bread ovens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Zelikan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Full NFI, if camp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Amalla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As above, if camp used</a:t>
            </a:r>
          </a:p>
        </p:txBody>
      </p:sp>
    </p:spTree>
    <p:extLst>
      <p:ext uri="{BB962C8B-B14F-4D97-AF65-F5344CB8AC3E}">
        <p14:creationId xmlns:p14="http://schemas.microsoft.com/office/powerpoint/2010/main" val="28077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Mosul Response Camp Gaps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Summerisation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 for jerry cans and cool boxes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clothing could be useful pending assessment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5350"/>
              </p:ext>
            </p:extLst>
          </p:nvPr>
        </p:nvGraphicFramePr>
        <p:xfrm>
          <a:off x="537882" y="1780831"/>
          <a:ext cx="7636059" cy="181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19857"/>
                <a:gridCol w="699715"/>
                <a:gridCol w="588396"/>
                <a:gridCol w="620202"/>
                <a:gridCol w="946205"/>
                <a:gridCol w="715618"/>
                <a:gridCol w="691763"/>
                <a:gridCol w="858741"/>
                <a:gridCol w="985962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Lead Agency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Site 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Jerry can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 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Tent / HH / Community Shading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Fan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Generator O&amp;M*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Items Being Supplied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Nargizlia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Clothing?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Nargizlia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Clothing?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Qaymawa (former Zelikan)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UNHCR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Clothing?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Needs in existing camps</a:t>
            </a:r>
            <a:endParaRPr lang="en-US" sz="2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Priority issues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Assessments conducted by KURDS, funded by UNHCR, REACH, Shelter Cluster and BRHA found a number of high needs which have been prioritized in a spreadsheet which will be shared with the minutes.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of the highest priority have been funded already: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6" y="2196634"/>
            <a:ext cx="7647622" cy="23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Needs in existing camps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Priority issues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not and we are requesting all partners to consider their ability to support: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7" y="1825453"/>
            <a:ext cx="8377568" cy="25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Needs in existing camps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Priority issues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Unfunded second priority issues are: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6" y="1537873"/>
            <a:ext cx="6745936" cy="32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Needs in existing camps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Fire Prevention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meeting was held as announced on Sunday 4</a:t>
            </a:r>
            <a:r>
              <a:rPr lang="en-US" sz="1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with invites and a reminder sent to a number of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organisations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however one organization attended and only one other informed us in advance of their inability to attend.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Fire prevention remains an important life saving activity with 208 fires in the camps during the last 18 months.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Hold the meeting directly after this or commit to Thursday, Sunday, Monday?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UNHCR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Qandil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WVI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helter Cluster 3 Soft">
    <a:dk1>
      <a:sysClr val="windowText" lastClr="000000"/>
    </a:dk1>
    <a:lt1>
      <a:sysClr val="window" lastClr="FFFFFF"/>
    </a:lt1>
    <a:dk2>
      <a:srgbClr val="04314C"/>
    </a:dk2>
    <a:lt2>
      <a:srgbClr val="F6F6F6"/>
    </a:lt2>
    <a:accent1>
      <a:srgbClr val="365A70"/>
    </a:accent1>
    <a:accent2>
      <a:srgbClr val="FFC133"/>
    </a:accent2>
    <a:accent3>
      <a:srgbClr val="994345"/>
    </a:accent3>
    <a:accent4>
      <a:srgbClr val="84C559"/>
    </a:accent4>
    <a:accent5>
      <a:srgbClr val="FD3333"/>
    </a:accent5>
    <a:accent6>
      <a:srgbClr val="459FD5"/>
    </a:accent6>
    <a:hlink>
      <a:srgbClr val="994345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6264B26-D188-4C3B-B609-D9471866532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9028CD-DA9F-46A9-B3DF-56D3D7F4B92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E3182D9-F28B-40B8-8D56-ED5889BAAD1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24406</TotalTime>
  <Words>1198</Words>
  <Application>Microsoft Office PowerPoint</Application>
  <PresentationFormat>On-screen Show (16:9)</PresentationFormat>
  <Paragraphs>282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Laurence West</cp:lastModifiedBy>
  <cp:revision>1572</cp:revision>
  <cp:lastPrinted>2014-10-29T09:34:43Z</cp:lastPrinted>
  <dcterms:created xsi:type="dcterms:W3CDTF">2014-10-08T08:24:30Z</dcterms:created>
  <dcterms:modified xsi:type="dcterms:W3CDTF">2017-06-06T08:04:09Z</dcterms:modified>
</cp:coreProperties>
</file>