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19"/>
  </p:notesMasterIdLst>
  <p:sldIdLst>
    <p:sldId id="265" r:id="rId4"/>
    <p:sldId id="598" r:id="rId5"/>
    <p:sldId id="473" r:id="rId6"/>
    <p:sldId id="589" r:id="rId7"/>
    <p:sldId id="596" r:id="rId8"/>
    <p:sldId id="597" r:id="rId9"/>
    <p:sldId id="600" r:id="rId10"/>
    <p:sldId id="592" r:id="rId11"/>
    <p:sldId id="579" r:id="rId12"/>
    <p:sldId id="554" r:id="rId13"/>
    <p:sldId id="595" r:id="rId14"/>
    <p:sldId id="599" r:id="rId15"/>
    <p:sldId id="587" r:id="rId16"/>
    <p:sldId id="593" r:id="rId17"/>
    <p:sldId id="505" r:id="rId18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1" autoAdjust="0"/>
    <p:restoredTop sz="92358" autoAdjust="0"/>
  </p:normalViewPr>
  <p:slideViewPr>
    <p:cSldViewPr snapToGrid="0" snapToObjects="1">
      <p:cViewPr varScale="1">
        <p:scale>
          <a:sx n="85" d="100"/>
          <a:sy n="85" d="100"/>
        </p:scale>
        <p:origin x="-444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coord4.iraq@sheltercluster.org" TargetMode="External"/><Relationship Id="rId7" Type="http://schemas.openxmlformats.org/officeDocument/2006/relationships/hyperlink" Target="mailto:snrnatassot.iraq@sheltercluster.org" TargetMode="External"/><Relationship Id="rId2" Type="http://schemas.openxmlformats.org/officeDocument/2006/relationships/hyperlink" Target="mailto:coord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m3.iraq@sheltercluster.org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im2.iraq@sheltercluster.or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coord3.iraq@sheltercluster.org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package" Target="../embeddings/Microsoft_PowerPoint_Presentation1.ppt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19433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C&amp;S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166" y="678796"/>
            <a:ext cx="81849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latin typeface="Calibri Light" panose="020F0302020204030204" pitchFamily="34" charset="0"/>
              </a:rPr>
              <a:t>1.  Review of minutes of previous meeting </a:t>
            </a:r>
          </a:p>
          <a:p>
            <a:pPr lvl="0"/>
            <a:r>
              <a:rPr lang="en-GB" sz="2000" dirty="0">
                <a:latin typeface="Calibri Light" panose="020F0302020204030204" pitchFamily="34" charset="0"/>
              </a:rPr>
              <a:t>2. Information Management Updates </a:t>
            </a:r>
          </a:p>
          <a:p>
            <a:pPr lvl="0"/>
            <a:endParaRPr lang="en-GB" sz="2000" dirty="0" smtClean="0">
              <a:latin typeface="Calibri Light" panose="020F0302020204030204" pitchFamily="34" charset="0"/>
            </a:endParaRPr>
          </a:p>
          <a:p>
            <a:pPr lvl="0"/>
            <a:r>
              <a:rPr lang="en-GB" sz="2000" dirty="0" smtClean="0">
                <a:latin typeface="Calibri Light" panose="020F0302020204030204" pitchFamily="34" charset="0"/>
              </a:rPr>
              <a:t>3</a:t>
            </a:r>
            <a:r>
              <a:rPr lang="en-GB" sz="2000" dirty="0">
                <a:latin typeface="Calibri Light" panose="020F0302020204030204" pitchFamily="34" charset="0"/>
              </a:rPr>
              <a:t>.  Issues</a:t>
            </a:r>
          </a:p>
          <a:p>
            <a:pPr lvl="0"/>
            <a:r>
              <a:rPr lang="en-GB" sz="2000" dirty="0">
                <a:latin typeface="Calibri Light" panose="020F0302020204030204" pitchFamily="34" charset="0"/>
              </a:rPr>
              <a:t>              a</a:t>
            </a:r>
            <a:r>
              <a:rPr lang="en-GB" sz="2000" dirty="0" smtClean="0">
                <a:latin typeface="Calibri Light" panose="020F0302020204030204" pitchFamily="34" charset="0"/>
              </a:rPr>
              <a:t>.) Pre </a:t>
            </a:r>
            <a:r>
              <a:rPr lang="en-GB" sz="2000" dirty="0">
                <a:latin typeface="Calibri Light" panose="020F0302020204030204" pitchFamily="34" charset="0"/>
              </a:rPr>
              <a:t>Positioning for Anbar </a:t>
            </a:r>
          </a:p>
          <a:p>
            <a:pPr lvl="0"/>
            <a:r>
              <a:rPr lang="en-GB" sz="2000" dirty="0">
                <a:latin typeface="Calibri Light" panose="020F0302020204030204" pitchFamily="34" charset="0"/>
              </a:rPr>
              <a:t>              b</a:t>
            </a:r>
            <a:r>
              <a:rPr lang="en-GB" sz="2000" dirty="0" smtClean="0">
                <a:latin typeface="Calibri Light" panose="020F0302020204030204" pitchFamily="34" charset="0"/>
              </a:rPr>
              <a:t>.) Summer </a:t>
            </a:r>
            <a:r>
              <a:rPr lang="en-GB" sz="2000" dirty="0">
                <a:latin typeface="Calibri Light" panose="020F0302020204030204" pitchFamily="34" charset="0"/>
              </a:rPr>
              <a:t>activities –Gap Analysis  </a:t>
            </a:r>
          </a:p>
          <a:p>
            <a:pPr lvl="0"/>
            <a:r>
              <a:rPr lang="en-GB" sz="2000" dirty="0">
                <a:latin typeface="Calibri Light" panose="020F0302020204030204" pitchFamily="34" charset="0"/>
              </a:rPr>
              <a:t>              c.) Tent Replacement (Kilo 18, AAF camps etc.) </a:t>
            </a:r>
          </a:p>
          <a:p>
            <a:pPr lvl="0"/>
            <a:r>
              <a:rPr lang="en-GB" sz="2000" dirty="0" smtClean="0">
                <a:latin typeface="Calibri Light" panose="020F0302020204030204" pitchFamily="34" charset="0"/>
              </a:rPr>
              <a:t>	      d</a:t>
            </a:r>
            <a:r>
              <a:rPr lang="en-GB" sz="2000" dirty="0">
                <a:latin typeface="Calibri Light" panose="020F0302020204030204" pitchFamily="34" charset="0"/>
              </a:rPr>
              <a:t>.)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War </a:t>
            </a: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Damaged Shelter Assessment Tool (WD-SAT)</a:t>
            </a:r>
            <a:r>
              <a:rPr lang="en-GB" sz="2000" dirty="0" smtClean="0">
                <a:latin typeface="Calibri Light" panose="020F0302020204030204" pitchFamily="34" charset="0"/>
              </a:rPr>
              <a:t> </a:t>
            </a:r>
            <a:endParaRPr lang="en-GB" sz="2000" dirty="0">
              <a:latin typeface="Calibri Light" panose="020F0302020204030204" pitchFamily="34" charset="0"/>
            </a:endParaRPr>
          </a:p>
          <a:p>
            <a:pPr lvl="0"/>
            <a:endParaRPr lang="en-GB" sz="2000" dirty="0" smtClean="0">
              <a:latin typeface="Calibri Light" panose="020F0302020204030204" pitchFamily="34" charset="0"/>
            </a:endParaRPr>
          </a:p>
          <a:p>
            <a:pPr lvl="0"/>
            <a:r>
              <a:rPr lang="en-GB" sz="2000" dirty="0" smtClean="0">
                <a:latin typeface="Calibri Light" panose="020F0302020204030204" pitchFamily="34" charset="0"/>
              </a:rPr>
              <a:t>4</a:t>
            </a:r>
            <a:r>
              <a:rPr lang="en-GB" sz="2000" dirty="0">
                <a:latin typeface="Calibri Light" panose="020F0302020204030204" pitchFamily="34" charset="0"/>
              </a:rPr>
              <a:t>. </a:t>
            </a:r>
            <a:r>
              <a:rPr lang="en-GB" sz="2000" dirty="0" smtClean="0">
                <a:latin typeface="Calibri Light" panose="020F0302020204030204" pitchFamily="34" charset="0"/>
              </a:rPr>
              <a:t>Governorate </a:t>
            </a:r>
            <a:r>
              <a:rPr lang="en-GB" sz="2000" dirty="0">
                <a:latin typeface="Calibri Light" panose="020F0302020204030204" pitchFamily="34" charset="0"/>
              </a:rPr>
              <a:t>Updates </a:t>
            </a:r>
          </a:p>
          <a:p>
            <a:pPr lvl="0"/>
            <a:r>
              <a:rPr lang="en-GB" sz="2000" dirty="0">
                <a:latin typeface="Calibri Light" panose="020F0302020204030204" pitchFamily="34" charset="0"/>
              </a:rPr>
              <a:t>5. </a:t>
            </a:r>
            <a:r>
              <a:rPr lang="en-GB" sz="2000" dirty="0" err="1">
                <a:latin typeface="Calibri Light" panose="020F0302020204030204" pitchFamily="34" charset="0"/>
              </a:rPr>
              <a:t>AoB</a:t>
            </a:r>
            <a:endParaRPr lang="en-GB" sz="2000" dirty="0">
              <a:latin typeface="Calibri Light" panose="020F0302020204030204" pitchFamily="34" charset="0"/>
            </a:endParaRPr>
          </a:p>
          <a:p>
            <a:pPr algn="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14</a:t>
            </a:r>
            <a:r>
              <a:rPr lang="en-US" sz="2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 June 2017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52821"/>
              </p:ext>
            </p:extLst>
          </p:nvPr>
        </p:nvGraphicFramePr>
        <p:xfrm>
          <a:off x="211873" y="591015"/>
          <a:ext cx="8776009" cy="3871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624"/>
                <a:gridCol w="709268"/>
                <a:gridCol w="3116131"/>
                <a:gridCol w="1306980"/>
                <a:gridCol w="1379920"/>
                <a:gridCol w="1557086"/>
              </a:tblGrid>
              <a:tr h="66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No.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Partners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Distributions Locations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No Tents Replaced 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Total Need-Anbar Governorate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Anbar -Outstanding Tent Replacement Need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707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MODM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AAF, HTC,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Khalidiya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; </a:t>
                      </a:r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Beiz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Biz,Kilo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000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23,000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18,000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UNHCR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Beiz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 Biz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17,500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4064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NRC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AAF, HTC,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Khalidiya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; </a:t>
                      </a:r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Beiz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Biz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318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17,182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6234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CRS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AAF (60 T-shelter Al-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Tahadi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 Camp; 100 T-shelter in Al-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Bashaer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 Camp; 70 T-Shelter in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Zawbaa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 Camp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); AAF-16,AAF-22,AAF</a:t>
                      </a:r>
                      <a:r>
                        <a:rPr lang="en-US" sz="1300" u="none" strike="noStrike" baseline="0" dirty="0" smtClean="0">
                          <a:effectLst/>
                          <a:latin typeface="+mn-lt"/>
                        </a:rPr>
                        <a:t> -24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460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16,952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Beiz Biz; AAF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394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16,558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AAF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111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16,447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HTC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16,308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MODM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Al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Kahlidiya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 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89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16,219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MODM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Kilo 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151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16,068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HTC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16,044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HTC &amp;AK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152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15,892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  <a:tr h="21177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Total 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7,339 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5" marR="5685" marT="5685" marB="0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89208"/>
            <a:ext cx="9144000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GB" sz="18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Tent </a:t>
            </a:r>
            <a:r>
              <a:rPr lang="en-GB" sz="1800" b="0" dirty="0">
                <a:solidFill>
                  <a:srgbClr val="C00000"/>
                </a:solidFill>
                <a:latin typeface="Calibri Light" panose="020F0302020204030204" pitchFamily="34" charset="0"/>
              </a:rPr>
              <a:t>Replacement (Kilo 18, AAF camps etc.) </a:t>
            </a:r>
            <a:r>
              <a:rPr lang="en-GB" sz="18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Positioning </a:t>
            </a:r>
            <a:r>
              <a:rPr lang="en-GB" sz="1800" b="0" dirty="0">
                <a:solidFill>
                  <a:srgbClr val="C00000"/>
                </a:solidFill>
                <a:latin typeface="Calibri Light" panose="020F0302020204030204" pitchFamily="34" charset="0"/>
              </a:rPr>
              <a:t>for Anbar </a:t>
            </a:r>
            <a:endParaRPr lang="en-US" sz="18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509"/>
            <a:ext cx="8229600" cy="3538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alibri Light" panose="020F0302020204030204" pitchFamily="34" charset="0"/>
              </a:rPr>
              <a:t>The Cluster has developed a standard </a:t>
            </a:r>
            <a:r>
              <a:rPr lang="en-US" sz="1800" dirty="0" smtClean="0">
                <a:latin typeface="Calibri Light" panose="020F0302020204030204" pitchFamily="34" charset="0"/>
              </a:rPr>
              <a:t>War </a:t>
            </a:r>
            <a:r>
              <a:rPr lang="en-GB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Damage Shelter Assessment Tool </a:t>
            </a:r>
            <a:r>
              <a:rPr lang="en-GB" sz="1800" dirty="0">
                <a:solidFill>
                  <a:srgbClr val="0070C0"/>
                </a:solidFill>
                <a:latin typeface="Calibri Light" panose="020F0302020204030204" pitchFamily="34" charset="0"/>
              </a:rPr>
              <a:t>for Shelter Repair </a:t>
            </a:r>
            <a:r>
              <a:rPr lang="en-GB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for </a:t>
            </a:r>
            <a:r>
              <a:rPr lang="en-GB" sz="1800" dirty="0">
                <a:solidFill>
                  <a:srgbClr val="0070C0"/>
                </a:solidFill>
                <a:latin typeface="Calibri Light" panose="020F0302020204030204" pitchFamily="34" charset="0"/>
              </a:rPr>
              <a:t>Returnees, Stayees and Hosts </a:t>
            </a:r>
            <a:endParaRPr lang="en-GB" sz="18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The tool will be linked </a:t>
            </a:r>
            <a:r>
              <a:rPr lang="en-US" sz="1800" dirty="0">
                <a:latin typeface="Calibri Light" panose="020F0302020204030204" pitchFamily="34" charset="0"/>
              </a:rPr>
              <a:t>to ASSIST (UNHCR </a:t>
            </a:r>
            <a:r>
              <a:rPr lang="en-US" sz="1800" dirty="0" smtClean="0">
                <a:latin typeface="Calibri Light" panose="020F0302020204030204" pitchFamily="34" charset="0"/>
              </a:rPr>
              <a:t>database) been used already by several partners.</a:t>
            </a:r>
            <a:endParaRPr lang="en-US" sz="1800" dirty="0">
              <a:latin typeface="Calibri Light" panose="020F03020202040302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This </a:t>
            </a:r>
            <a:r>
              <a:rPr lang="en-US" sz="1800" dirty="0">
                <a:latin typeface="Calibri Light" panose="020F0302020204030204" pitchFamily="34" charset="0"/>
              </a:rPr>
              <a:t>will support to </a:t>
            </a:r>
            <a:r>
              <a:rPr lang="en-US" sz="1800" dirty="0" smtClean="0">
                <a:latin typeface="Calibri Light" panose="020F0302020204030204" pitchFamily="34" charset="0"/>
              </a:rPr>
              <a:t>harmonize </a:t>
            </a:r>
            <a:r>
              <a:rPr lang="en-US" sz="1800" dirty="0">
                <a:latin typeface="Calibri Light" panose="020F0302020204030204" pitchFamily="34" charset="0"/>
              </a:rPr>
              <a:t>information collected by Partners . </a:t>
            </a:r>
          </a:p>
          <a:p>
            <a:r>
              <a:rPr lang="en-US" sz="1800" dirty="0">
                <a:latin typeface="Calibri Light" panose="020F0302020204030204" pitchFamily="34" charset="0"/>
              </a:rPr>
              <a:t>The assessment tool is being pre-tested </a:t>
            </a:r>
            <a:r>
              <a:rPr lang="en-US" sz="1800" dirty="0" smtClean="0">
                <a:latin typeface="Calibri Light" panose="020F0302020204030204" pitchFamily="34" charset="0"/>
              </a:rPr>
              <a:t>in Bartella (Ninewa Gov.) to complete the design.</a:t>
            </a:r>
            <a:endParaRPr lang="en-US" sz="1800" dirty="0">
              <a:latin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</a:rPr>
              <a:t>A training will be conducted in Baghdad for </a:t>
            </a:r>
            <a:r>
              <a:rPr lang="en-US" sz="1800" dirty="0" smtClean="0">
                <a:latin typeface="Calibri Light" panose="020F0302020204030204" pitchFamily="34" charset="0"/>
              </a:rPr>
              <a:t>Partners willing to use the tool. </a:t>
            </a:r>
            <a:endParaRPr lang="en-US" sz="1800" dirty="0">
              <a:latin typeface="Calibri Light" panose="020F0302020204030204" pitchFamily="34" charset="0"/>
            </a:endParaRPr>
          </a:p>
          <a:p>
            <a:pPr lvl="1"/>
            <a:r>
              <a:rPr lang="en-US" sz="1800" dirty="0" smtClean="0">
                <a:latin typeface="Calibri Light" panose="020F0302020204030204" pitchFamily="34" charset="0"/>
              </a:rPr>
              <a:t>The cluster will seek consensus from Partners on suitable dates and will  communicate </a:t>
            </a:r>
            <a:r>
              <a:rPr lang="en-US" sz="1800" dirty="0">
                <a:latin typeface="Calibri Light" panose="020F0302020204030204" pitchFamily="34" charset="0"/>
              </a:rPr>
              <a:t>asap</a:t>
            </a:r>
            <a:r>
              <a:rPr lang="en-US" sz="1800" dirty="0" smtClean="0">
                <a:latin typeface="Calibri Light" panose="020F0302020204030204" pitchFamily="34" charset="0"/>
              </a:rPr>
              <a:t>. 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The tool was also Presented </a:t>
            </a:r>
            <a:r>
              <a:rPr lang="en-US" sz="1800" dirty="0">
                <a:latin typeface="Calibri Light" panose="020F0302020204030204" pitchFamily="34" charset="0"/>
              </a:rPr>
              <a:t>to </a:t>
            </a:r>
            <a:r>
              <a:rPr lang="en-US" sz="1800" dirty="0" smtClean="0">
                <a:latin typeface="Calibri Light" panose="020F0302020204030204" pitchFamily="34" charset="0"/>
              </a:rPr>
              <a:t>Donors (in Erbil)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1510"/>
            <a:ext cx="8575829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US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War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Damaged Shelter Assessment Tool (WD-SAT)</a:t>
            </a:r>
          </a:p>
        </p:txBody>
      </p:sp>
    </p:spTree>
    <p:extLst>
      <p:ext uri="{BB962C8B-B14F-4D97-AF65-F5344CB8AC3E}">
        <p14:creationId xmlns:p14="http://schemas.microsoft.com/office/powerpoint/2010/main" val="21037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15709" y="1292662"/>
          <a:ext cx="8128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53" y="610197"/>
            <a:ext cx="161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Fast, observation-based assessment for targeting damaged houses for basic repairs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2819"/>
          <a:stretch/>
        </p:blipFill>
        <p:spPr>
          <a:xfrm>
            <a:off x="1630105" y="735980"/>
            <a:ext cx="7434330" cy="37509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11510"/>
            <a:ext cx="8575829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US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War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Damaged Shelter Assessment Tool (WD-SAT)</a:t>
            </a:r>
          </a:p>
        </p:txBody>
      </p:sp>
    </p:spTree>
    <p:extLst>
      <p:ext uri="{BB962C8B-B14F-4D97-AF65-F5344CB8AC3E}">
        <p14:creationId xmlns:p14="http://schemas.microsoft.com/office/powerpoint/2010/main" val="37444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034"/>
            <a:ext cx="8229600" cy="39775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Baghdad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Basrah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Kirkuk 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1510"/>
            <a:ext cx="8575829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Governorate Updates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313" y="3611380"/>
            <a:ext cx="8892928" cy="559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Next meeting will be Wednesday 28</a:t>
            </a:r>
            <a:r>
              <a:rPr lang="en-US" sz="2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June, 11:00 am </a:t>
            </a:r>
            <a:r>
              <a:rPr lang="en-US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at RCC4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1510"/>
            <a:ext cx="8575829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THANKS.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39660"/>
              </p:ext>
            </p:extLst>
          </p:nvPr>
        </p:nvGraphicFramePr>
        <p:xfrm>
          <a:off x="758283" y="772455"/>
          <a:ext cx="805118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2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2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Davide Nicolini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UNHCR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Cluster Coordinator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771 994 5694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2"/>
                        </a:rPr>
                        <a:t>coord.iraq@sheltercluster.org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coord4.iraq@sheltercluster.org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Laurence West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UNHCR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National Coordinator – KRI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 +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964 771 911 0574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4"/>
                        </a:rPr>
                        <a:t>coord3.iraq@sheltercluster.org</a:t>
                      </a:r>
                      <a:endParaRPr lang="en-GB" sz="1400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400" u="sng" dirty="0" smtClean="0">
                          <a:solidFill>
                            <a:schemeClr val="tx1"/>
                          </a:solidFill>
                          <a:hlinkClick r:id="rId5"/>
                        </a:rPr>
                        <a:t>im2.iraq@sheltercluster.org</a:t>
                      </a:r>
                      <a:endParaRPr lang="en-GB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GB" sz="1400" b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Abdoulaye </a:t>
                      </a:r>
                      <a:r>
                        <a:rPr lang="en-GB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Dieye -</a:t>
                      </a:r>
                      <a:r>
                        <a:rPr lang="en-GB" sz="14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NORCAP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Information Management Officer -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National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771 488 2672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 smtClean="0">
                          <a:solidFill>
                            <a:schemeClr val="tx1"/>
                          </a:solidFill>
                          <a:hlinkClick r:id="rId6"/>
                        </a:rPr>
                        <a:t>im3.iraq@sheltercluster.org</a:t>
                      </a:r>
                      <a:endParaRPr lang="en-GB" sz="14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Ali Rasul – 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UNHCR</a:t>
                      </a:r>
                    </a:p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Senior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Cluster Associate 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+964 (0) 750 445 4684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hlinkClick r:id="rId7"/>
                        </a:rPr>
                        <a:t>snrnatassot.iraq@sheltercluster.org</a:t>
                      </a:r>
                      <a:endParaRPr lang="en-US" sz="1400" b="1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="1" kern="1200" baseline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1" kern="1200" baseline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1" kern="1200" baseline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will be joining soon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722" y="158464"/>
            <a:ext cx="8486079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Current Cluster 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Team Structure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376" y="122878"/>
            <a:ext cx="485687" cy="522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966" y="112505"/>
            <a:ext cx="551361" cy="5559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196" y="114357"/>
            <a:ext cx="807720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306" y="4285266"/>
            <a:ext cx="462153" cy="4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02308"/>
            <a:ext cx="8575829" cy="499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10232" y="880942"/>
            <a:ext cx="8589217" cy="3378820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sz="1800" dirty="0" smtClean="0">
                <a:latin typeface="Calibri Light" panose="020F0302020204030204" pitchFamily="34" charset="0"/>
              </a:rPr>
              <a:t>Partners </a:t>
            </a:r>
            <a:r>
              <a:rPr lang="en-US" sz="1800" dirty="0">
                <a:latin typeface="Calibri Light" panose="020F0302020204030204" pitchFamily="34" charset="0"/>
              </a:rPr>
              <a:t>to share information with cluster on closing projects </a:t>
            </a:r>
            <a:r>
              <a:rPr lang="en-US" sz="1800" dirty="0" smtClean="0">
                <a:latin typeface="Calibri Light" panose="020F0302020204030204" pitchFamily="34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Pending 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Calibri Light" panose="020F0302020204030204" pitchFamily="34" charset="0"/>
              </a:rPr>
              <a:t>Partners to share gaps on </a:t>
            </a:r>
            <a:r>
              <a:rPr lang="en-US" sz="1800" dirty="0" smtClean="0">
                <a:latin typeface="Calibri Light" panose="020F0302020204030204" pitchFamily="34" charset="0"/>
              </a:rPr>
              <a:t>Summerisation </a:t>
            </a:r>
            <a:r>
              <a:rPr lang="en-US" sz="1800" dirty="0">
                <a:latin typeface="Calibri Light" panose="020F0302020204030204" pitchFamily="34" charset="0"/>
              </a:rPr>
              <a:t>in their respective areas of operation </a:t>
            </a:r>
            <a:r>
              <a:rPr lang="en-US" sz="1800" dirty="0" smtClean="0">
                <a:latin typeface="Calibri Light" panose="020F0302020204030204" pitchFamily="34" charset="0"/>
              </a:rPr>
              <a:t>–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Some progress made 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Calibri Light" panose="020F0302020204030204" pitchFamily="34" charset="0"/>
              </a:rPr>
              <a:t>Partners to share assessment reports on shelter and </a:t>
            </a:r>
            <a:r>
              <a:rPr lang="en-US" sz="1800" dirty="0" smtClean="0">
                <a:latin typeface="Calibri Light" panose="020F0302020204030204" pitchFamily="34" charset="0"/>
              </a:rPr>
              <a:t>NFI </a:t>
            </a:r>
            <a:r>
              <a:rPr lang="en-US" sz="1800" dirty="0">
                <a:latin typeface="Calibri Light" panose="020F0302020204030204" pitchFamily="34" charset="0"/>
              </a:rPr>
              <a:t>needs in respective areas of operation </a:t>
            </a:r>
            <a:r>
              <a:rPr lang="en-US" sz="1800" dirty="0" smtClean="0">
                <a:latin typeface="Calibri Light" panose="020F0302020204030204" pitchFamily="34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Pending 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Calibri Light" panose="020F0302020204030204" pitchFamily="34" charset="0"/>
              </a:rPr>
              <a:t>Partners to share stocks and pipeline in regard to western Anbar operational planning </a:t>
            </a:r>
            <a:r>
              <a:rPr lang="en-US" sz="1800" dirty="0" smtClean="0">
                <a:latin typeface="Calibri Light" panose="020F0302020204030204" pitchFamily="34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Some Progress made , a few Partners have reported 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Calibri Light" panose="020F0302020204030204" pitchFamily="34" charset="0"/>
              </a:rPr>
              <a:t>Cluster to share assessment format to support Partners in data collection </a:t>
            </a:r>
            <a:r>
              <a:rPr lang="en-US" sz="1800" dirty="0" smtClean="0">
                <a:latin typeface="Calibri Light" panose="020F0302020204030204" pitchFamily="34" charset="0"/>
              </a:rPr>
              <a:t> - 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Calibri Light" panose="020F0302020204030204" pitchFamily="34" charset="0"/>
              </a:rPr>
              <a:t>UNHCR to share update on latest shelter interventions in Centre and </a:t>
            </a:r>
            <a:r>
              <a:rPr lang="en-US" sz="1800" dirty="0" smtClean="0">
                <a:latin typeface="Calibri Light" panose="020F0302020204030204" pitchFamily="34" charset="0"/>
              </a:rPr>
              <a:t>South - 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Calibri Light" panose="020F0302020204030204" pitchFamily="34" charset="0"/>
              </a:rPr>
              <a:t>Cluster to resend email with link for mail chimp </a:t>
            </a:r>
            <a:r>
              <a:rPr lang="en-US" sz="1800" dirty="0" smtClean="0">
                <a:latin typeface="Calibri Light" panose="020F0302020204030204" pitchFamily="34" charset="0"/>
              </a:rPr>
              <a:t>subscription -</a:t>
            </a:r>
            <a:r>
              <a:rPr lang="en-US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19"/>
            <a:ext cx="9144000" cy="407339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 / </a:t>
            </a:r>
            <a:r>
              <a:rPr lang="en-GB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Activity </a:t>
            </a:r>
            <a:r>
              <a:rPr lang="en-GB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Info - how can partners use it for their needs?</a:t>
            </a:r>
            <a:r>
              <a:rPr lang="en-US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95209" y="1101626"/>
            <a:ext cx="8600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</a:rPr>
              <a:t>Common advantages of using Activity Info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Partners </a:t>
            </a: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spend less time </a:t>
            </a: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reporting 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donors can view real-time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Easy data entry</a:t>
            </a: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– no technical or advanced computer skills are necessary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Complete </a:t>
            </a: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integration</a:t>
            </a: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of your data with </a:t>
            </a: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GIS</a:t>
            </a: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Maintain an </a:t>
            </a: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overview</a:t>
            </a: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of activity progress in a </a:t>
            </a: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rapidly changing environment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Greater capacity for </a:t>
            </a:r>
            <a:r>
              <a:rPr lang="en-US" u="sng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analysis</a:t>
            </a:r>
            <a:r>
              <a:rPr lang="en-US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of trends and gaps </a:t>
            </a:r>
          </a:p>
        </p:txBody>
      </p:sp>
    </p:spTree>
    <p:extLst>
      <p:ext uri="{BB962C8B-B14F-4D97-AF65-F5344CB8AC3E}">
        <p14:creationId xmlns:p14="http://schemas.microsoft.com/office/powerpoint/2010/main" val="14806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en-US" sz="1800" dirty="0"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5502" y="105620"/>
            <a:ext cx="6358033" cy="492518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2" y="774644"/>
            <a:ext cx="3423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</a:rPr>
              <a:t>Common advantages of using Activity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19"/>
            <a:ext cx="9144000" cy="40733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19"/>
            <a:ext cx="9144000" cy="40733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95209" y="904910"/>
            <a:ext cx="860044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ACTED experience with Activity Info (here </a:t>
            </a:r>
            <a:r>
              <a:rPr lang="en-US" dirty="0" smtClean="0">
                <a:latin typeface="Calibri Light" panose="020F0302020204030204" pitchFamily="34" charset="0"/>
              </a:rPr>
              <a:t>imbedded) 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Quick </a:t>
            </a:r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</a:rPr>
              <a:t>reminder:</a:t>
            </a:r>
            <a:endParaRPr lang="en-US" dirty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 Light" panose="020F0302020204030204" pitchFamily="34" charset="0"/>
              </a:rPr>
              <a:t>1 – additional Indicators can be added once agreed with the Cluster Coordination Team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 Light" panose="020F0302020204030204" pitchFamily="34" charset="0"/>
              </a:rPr>
              <a:t>2 – Partners to make sure they always have access to the right database in Activity Info.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 Light" panose="020F0302020204030204" pitchFamily="34" charset="0"/>
              </a:rPr>
              <a:t>3 – the reporting time line here imbedded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08214"/>
              </p:ext>
            </p:extLst>
          </p:nvPr>
        </p:nvGraphicFramePr>
        <p:xfrm>
          <a:off x="2622028" y="35464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2028" y="35464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056380"/>
              </p:ext>
            </p:extLst>
          </p:nvPr>
        </p:nvGraphicFramePr>
        <p:xfrm>
          <a:off x="5408342" y="7028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resentation" showAsIcon="1" r:id="rId7" imgW="914400" imgH="771480" progId="PowerPoint.Show.12">
                  <p:embed/>
                </p:oleObj>
              </mc:Choice>
              <mc:Fallback>
                <p:oleObj name="Presentation" showAsIcon="1" r:id="rId7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8342" y="7028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7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19"/>
            <a:ext cx="9144000" cy="40733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84057" y="626135"/>
            <a:ext cx="8725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From January till May 31</a:t>
            </a:r>
            <a:r>
              <a:rPr lang="en-US" sz="1600" baseline="30000" dirty="0">
                <a:solidFill>
                  <a:srgbClr val="C00000"/>
                </a:solidFill>
                <a:latin typeface="Calibri Light" panose="020F0302020204030204" pitchFamily="34" charset="0"/>
              </a:rPr>
              <a:t>st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 2017</a:t>
            </a:r>
            <a:r>
              <a:rPr lang="en-US" sz="1600" dirty="0">
                <a:latin typeface="Calibri Light" panose="020F0302020204030204" pitchFamily="34" charset="0"/>
              </a:rPr>
              <a:t>, </a:t>
            </a:r>
            <a:r>
              <a:rPr lang="en-US" sz="1600" b="1" dirty="0">
                <a:latin typeface="Calibri Light" panose="020F0302020204030204" pitchFamily="34" charset="0"/>
              </a:rPr>
              <a:t>1.2 million</a:t>
            </a:r>
            <a:r>
              <a:rPr lang="en-US" sz="1600" dirty="0">
                <a:latin typeface="Calibri Light" panose="020F0302020204030204" pitchFamily="34" charset="0"/>
              </a:rPr>
              <a:t> individuals have been assisted with non-food items kits which cover almost </a:t>
            </a:r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50% of the cluster target</a:t>
            </a:r>
            <a:r>
              <a:rPr lang="en-US" sz="1600" dirty="0">
                <a:latin typeface="Calibri Light" panose="020F0302020204030204" pitchFamily="34" charset="0"/>
              </a:rPr>
              <a:t>; this includes vulnerable individuals who have benefited from shelter interventions across the Country. From the total reached beneficiaries:  </a:t>
            </a:r>
          </a:p>
          <a:p>
            <a:pPr lvl="1"/>
            <a:endParaRPr lang="en-US" sz="16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first line response, </a:t>
            </a:r>
            <a:r>
              <a:rPr lang="en-US" sz="1600" b="1" dirty="0">
                <a:latin typeface="Calibri Light" panose="020F0302020204030204" pitchFamily="34" charset="0"/>
              </a:rPr>
              <a:t>1.1 million</a:t>
            </a:r>
            <a:r>
              <a:rPr lang="en-US" sz="1600" dirty="0">
                <a:latin typeface="Calibri Light" panose="020F0302020204030204" pitchFamily="34" charset="0"/>
              </a:rPr>
              <a:t> of vulnerable people were provided with safe and appropriate critical life-saving non-food items including appropriate emergency shelter (tents and emergency mobile or basic shelter kits</a:t>
            </a:r>
            <a:r>
              <a:rPr lang="en-US" sz="1600" dirty="0" smtClean="0">
                <a:latin typeface="Calibri Light" panose="020F0302020204030204" pitchFamily="34" charset="0"/>
              </a:rPr>
              <a:t>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second line response, </a:t>
            </a:r>
            <a:r>
              <a:rPr lang="en-US" sz="1600" b="1" dirty="0">
                <a:latin typeface="Calibri Light" panose="020F0302020204030204" pitchFamily="34" charset="0"/>
              </a:rPr>
              <a:t>0.1 million</a:t>
            </a:r>
            <a:r>
              <a:rPr lang="en-US" sz="1600" dirty="0">
                <a:latin typeface="Calibri Light" panose="020F0302020204030204" pitchFamily="34" charset="0"/>
              </a:rPr>
              <a:t> people were assisted with shelter upgrade and basic shelters repair interventions including critical life-saving non-food items </a:t>
            </a:r>
            <a:r>
              <a:rPr lang="en-US" sz="1600" dirty="0" smtClean="0">
                <a:latin typeface="Calibri Light" panose="020F0302020204030204" pitchFamily="34" charset="0"/>
              </a:rPr>
              <a:t>replenishment.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Calibri Light" panose="020F0302020204030204" pitchFamily="34" charset="0"/>
              </a:rPr>
              <a:t>0.005 </a:t>
            </a:r>
            <a:r>
              <a:rPr lang="en-US" sz="1600" b="1" dirty="0">
                <a:latin typeface="Calibri Light" panose="020F0302020204030204" pitchFamily="34" charset="0"/>
              </a:rPr>
              <a:t>million </a:t>
            </a:r>
            <a:r>
              <a:rPr lang="en-US" sz="1600" dirty="0">
                <a:latin typeface="Calibri Light" panose="020F0302020204030204" pitchFamily="34" charset="0"/>
              </a:rPr>
              <a:t>people were assisted in full cluster response which consist of expand safe, dignified shelter and housing options in accordance with the cluster agreed standards.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38816"/>
              </p:ext>
            </p:extLst>
          </p:nvPr>
        </p:nvGraphicFramePr>
        <p:xfrm>
          <a:off x="2598234" y="39717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8234" y="39717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18342"/>
              </p:ext>
            </p:extLst>
          </p:nvPr>
        </p:nvGraphicFramePr>
        <p:xfrm>
          <a:off x="4215161" y="3919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showAsIcon="1" r:id="rId7" imgW="914400" imgH="771480" progId="Excel.Sheet.12">
                  <p:embed/>
                </p:oleObj>
              </mc:Choice>
              <mc:Fallback>
                <p:oleObj name="Worksheet" showAsIcon="1" r:id="rId7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5161" y="3919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6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47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alibri Light" panose="020F0302020204030204" pitchFamily="34" charset="0"/>
              </a:rPr>
              <a:t>a.) Pre Positioning for Anbar 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 Light" panose="020F0302020204030204" pitchFamily="34" charset="0"/>
            </a:endParaRPr>
          </a:p>
          <a:p>
            <a:pPr lvl="1"/>
            <a:r>
              <a:rPr lang="en-US" sz="1800" dirty="0">
                <a:latin typeface="Calibri Light" panose="020F0302020204030204" pitchFamily="34" charset="0"/>
              </a:rPr>
              <a:t>UNHCR has pre positioned :-</a:t>
            </a:r>
          </a:p>
          <a:p>
            <a:pPr lvl="2"/>
            <a:r>
              <a:rPr lang="en-US" sz="1800" dirty="0" smtClean="0">
                <a:latin typeface="Calibri Light" panose="020F0302020204030204" pitchFamily="34" charset="0"/>
              </a:rPr>
              <a:t>2310 </a:t>
            </a:r>
            <a:r>
              <a:rPr lang="en-US" sz="1800" dirty="0">
                <a:latin typeface="Calibri Light" panose="020F0302020204030204" pitchFamily="34" charset="0"/>
              </a:rPr>
              <a:t>CRI kits prepositioned in MA WHs as </a:t>
            </a:r>
            <a:r>
              <a:rPr lang="en-US" sz="1800" dirty="0" smtClean="0">
                <a:latin typeface="Calibri Light" panose="020F0302020204030204" pitchFamily="34" charset="0"/>
              </a:rPr>
              <a:t>1500 kits </a:t>
            </a:r>
            <a:r>
              <a:rPr lang="en-US" sz="1800" dirty="0">
                <a:latin typeface="Calibri Light" panose="020F0302020204030204" pitchFamily="34" charset="0"/>
              </a:rPr>
              <a:t>in AMF </a:t>
            </a:r>
            <a:r>
              <a:rPr lang="en-US" sz="1800" dirty="0" smtClean="0">
                <a:latin typeface="Calibri Light" panose="020F0302020204030204" pitchFamily="34" charset="0"/>
              </a:rPr>
              <a:t>Anbar governorate, </a:t>
            </a:r>
            <a:r>
              <a:rPr lang="en-US" sz="1800" dirty="0">
                <a:latin typeface="Calibri Light" panose="020F0302020204030204" pitchFamily="34" charset="0"/>
              </a:rPr>
              <a:t>and 1000 Kits in HTC WH,</a:t>
            </a:r>
          </a:p>
          <a:p>
            <a:pPr lvl="2"/>
            <a:r>
              <a:rPr lang="en-US" sz="1800" dirty="0" smtClean="0">
                <a:latin typeface="Calibri Light" panose="020F0302020204030204" pitchFamily="34" charset="0"/>
              </a:rPr>
              <a:t>2500 </a:t>
            </a:r>
            <a:r>
              <a:rPr lang="en-US" sz="1800" dirty="0">
                <a:latin typeface="Calibri Light" panose="020F0302020204030204" pitchFamily="34" charset="0"/>
              </a:rPr>
              <a:t>tents prepositioned in MA WHs in AMF.</a:t>
            </a:r>
          </a:p>
          <a:p>
            <a:pPr lvl="1"/>
            <a:r>
              <a:rPr lang="en-US" sz="1800" dirty="0" smtClean="0">
                <a:latin typeface="Calibri Light" panose="020F0302020204030204" pitchFamily="34" charset="0"/>
              </a:rPr>
              <a:t>QRCS </a:t>
            </a:r>
            <a:r>
              <a:rPr lang="en-US" sz="1800" dirty="0">
                <a:latin typeface="Calibri Light" panose="020F0302020204030204" pitchFamily="34" charset="0"/>
              </a:rPr>
              <a:t>has prepositioned 429 tents </a:t>
            </a:r>
          </a:p>
          <a:p>
            <a:pPr lvl="1"/>
            <a:r>
              <a:rPr lang="en-US" sz="1800" dirty="0">
                <a:latin typeface="Calibri Light" panose="020F0302020204030204" pitchFamily="34" charset="0"/>
              </a:rPr>
              <a:t>MODM has prepositioned 600 tents</a:t>
            </a:r>
          </a:p>
          <a:p>
            <a:pPr lvl="1"/>
            <a:r>
              <a:rPr lang="en-US" sz="1800" dirty="0">
                <a:latin typeface="Calibri Light" panose="020F0302020204030204" pitchFamily="34" charset="0"/>
              </a:rPr>
              <a:t>Partners are requested to share information on stocks and pipeline for Western Anbar anticipated Influx.</a:t>
            </a:r>
          </a:p>
          <a:p>
            <a:endParaRPr lang="en-US" sz="1800" dirty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9208"/>
            <a:ext cx="8575829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GB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Pre Positioning for Anbar 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88" y="776169"/>
            <a:ext cx="8846289" cy="38639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400" dirty="0"/>
              <a:t> </a:t>
            </a:r>
            <a:endParaRPr lang="en-GB" sz="1400" dirty="0" smtClean="0"/>
          </a:p>
          <a:p>
            <a:pPr marL="0" lvl="0" indent="0">
              <a:buNone/>
            </a:pPr>
            <a:endParaRPr lang="en-GB" sz="1400" dirty="0" smtClean="0"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endParaRPr lang="en-US" sz="1400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Calibri Light" panose="020F0302020204030204" pitchFamily="34" charset="0"/>
            </a:endParaRPr>
          </a:p>
          <a:p>
            <a:pPr marL="457200" lvl="1" indent="0" algn="just">
              <a:buNone/>
            </a:pPr>
            <a:endParaRPr lang="en-US" sz="1400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77597"/>
              </p:ext>
            </p:extLst>
          </p:nvPr>
        </p:nvGraphicFramePr>
        <p:xfrm>
          <a:off x="386572" y="464433"/>
          <a:ext cx="8185540" cy="4320670"/>
        </p:xfrm>
        <a:graphic>
          <a:graphicData uri="http://schemas.openxmlformats.org/drawingml/2006/table">
            <a:tbl>
              <a:tblPr/>
              <a:tblGrid>
                <a:gridCol w="818554"/>
                <a:gridCol w="818554"/>
                <a:gridCol w="818554"/>
                <a:gridCol w="818554"/>
                <a:gridCol w="818554"/>
                <a:gridCol w="818554"/>
                <a:gridCol w="818554"/>
                <a:gridCol w="818554"/>
                <a:gridCol w="818554"/>
                <a:gridCol w="818554"/>
              </a:tblGrid>
              <a:tr h="246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Families 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elec. Method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Water (l/p/d)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Water Method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Clothing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Jerry can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 box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</a:t>
                      </a:r>
                    </a:p>
                  </a:txBody>
                  <a:tcPr marL="3098" marR="3098" marT="3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Bzebiez</a:t>
                      </a:r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central camp (Al-</a:t>
                      </a:r>
                      <a:r>
                        <a:rPr lang="en-US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Markazi</a:t>
                      </a:r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</a:t>
                      </a:r>
                      <a:r>
                        <a:rPr lang="en-US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Ahssan</a:t>
                      </a:r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47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Amriyat</a:t>
                      </a:r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Al-Fallujah Camp 5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Amriyat</a:t>
                      </a:r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Al-Fallujah Camp 9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AK-8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AK-1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AK-2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AK-6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AK-7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AK-11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Kilo 18 camp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Alam 1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Alam 2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791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Alam 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Olympic Stadium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47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Shahama and Karama Camp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1,292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Water Supply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trucking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47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Wahda Camp - Baghdad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Laylan -2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Laylan -3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789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Daquq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1,767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as per needed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 to grid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Gap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9,794 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8" marR="3098" marT="3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89208"/>
            <a:ext cx="8575829" cy="41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GB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Summer activities –Gap </a:t>
            </a:r>
            <a:r>
              <a:rPr lang="en-GB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Analysis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17958</TotalTime>
  <Words>1124</Words>
  <Application>Microsoft Office PowerPoint</Application>
  <PresentationFormat>On-screen Show (16:9)</PresentationFormat>
  <Paragraphs>438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Shelter Cluster Red Theme</vt:lpstr>
      <vt:lpstr>Presentation</vt:lpstr>
      <vt:lpstr>Worksheet</vt:lpstr>
      <vt:lpstr>PowerPoint Presentation</vt:lpstr>
      <vt:lpstr>PowerPoint Presentation</vt:lpstr>
      <vt:lpstr>PowerPoint Presentation</vt:lpstr>
      <vt:lpstr>Information Management Updates  / Activity Info - how can partners use it for their needs? </vt:lpstr>
      <vt:lpstr>Information Management Updates </vt:lpstr>
      <vt:lpstr>Information Management Updates </vt:lpstr>
      <vt:lpstr>Information Management Updates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1861</cp:revision>
  <cp:lastPrinted>2014-10-29T09:34:43Z</cp:lastPrinted>
  <dcterms:created xsi:type="dcterms:W3CDTF">2014-10-08T08:24:30Z</dcterms:created>
  <dcterms:modified xsi:type="dcterms:W3CDTF">2017-06-15T07:51:24Z</dcterms:modified>
</cp:coreProperties>
</file>