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85" r:id="rId2"/>
  </p:sldMasterIdLst>
  <p:notesMasterIdLst>
    <p:notesMasterId r:id="rId20"/>
  </p:notesMasterIdLst>
  <p:handoutMasterIdLst>
    <p:handoutMasterId r:id="rId21"/>
  </p:handoutMasterIdLst>
  <p:sldIdLst>
    <p:sldId id="374" r:id="rId3"/>
    <p:sldId id="369" r:id="rId4"/>
    <p:sldId id="370" r:id="rId5"/>
    <p:sldId id="368" r:id="rId6"/>
    <p:sldId id="316" r:id="rId7"/>
    <p:sldId id="269" r:id="rId8"/>
    <p:sldId id="317" r:id="rId9"/>
    <p:sldId id="375" r:id="rId10"/>
    <p:sldId id="377" r:id="rId11"/>
    <p:sldId id="381" r:id="rId12"/>
    <p:sldId id="386" r:id="rId13"/>
    <p:sldId id="379" r:id="rId14"/>
    <p:sldId id="380" r:id="rId15"/>
    <p:sldId id="387" r:id="rId16"/>
    <p:sldId id="388" r:id="rId17"/>
    <p:sldId id="389" r:id="rId18"/>
    <p:sldId id="367" r:id="rId19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2EDDAA-2AF3-482E-8B7E-C5CC3E0EF3EF}">
          <p14:sldIdLst>
            <p14:sldId id="374"/>
            <p14:sldId id="369"/>
            <p14:sldId id="370"/>
            <p14:sldId id="368"/>
            <p14:sldId id="316"/>
            <p14:sldId id="269"/>
            <p14:sldId id="317"/>
            <p14:sldId id="375"/>
            <p14:sldId id="377"/>
            <p14:sldId id="381"/>
            <p14:sldId id="386"/>
            <p14:sldId id="379"/>
            <p14:sldId id="380"/>
            <p14:sldId id="387"/>
            <p14:sldId id="388"/>
            <p14:sldId id="389"/>
            <p14:sldId id="3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TED208" initials="A" lastIdx="1" clrIdx="0">
    <p:extLst/>
  </p:cmAuthor>
  <p:cmAuthor id="2" name="PB" initials="PB" lastIdx="1" clrIdx="1"/>
  <p:cmAuthor id="3" name="Tessa Richardson" initials="TR" lastIdx="76" clrIdx="2"/>
  <p:cmAuthor id="4" name="GIS" initials="G" lastIdx="46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54" autoAdjust="0"/>
    <p:restoredTop sz="82126" autoAdjust="0"/>
  </p:normalViewPr>
  <p:slideViewPr>
    <p:cSldViewPr snapToGrid="0" showGuides="1">
      <p:cViewPr varScale="1">
        <p:scale>
          <a:sx n="73" d="100"/>
          <a:sy n="73" d="100"/>
        </p:scale>
        <p:origin x="131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9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38"/>
    </p:cViewPr>
  </p:sorterViewPr>
  <p:notesViewPr>
    <p:cSldViewPr snapToGrid="0">
      <p:cViewPr varScale="1">
        <p:scale>
          <a:sx n="62" d="100"/>
          <a:sy n="62" d="100"/>
        </p:scale>
        <p:origin x="324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Area%20level%20weighting\MCNA_IV_analysis%20_area%20weighted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longitudinal%20I-IV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nny\Documents\1.%20MCNA%20IV\Analysis%20and%20SPSS\MCNA_IV_analysis%20_finalxlsx.xlsm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MCNA </a:t>
            </a:r>
            <a:r>
              <a:rPr lang="en-US" dirty="0" smtClean="0">
                <a:solidFill>
                  <a:schemeClr val="tx1"/>
                </a:solidFill>
              </a:rPr>
              <a:t>IV </a:t>
            </a:r>
            <a:endParaRPr lang="en-US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66%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Shelter!$A$3:$C$3</c:f>
              <c:strCache>
                <c:ptCount val="3"/>
                <c:pt idx="0">
                  <c:v>Collective centre</c:v>
                </c:pt>
                <c:pt idx="1">
                  <c:v>Informal site</c:v>
                </c:pt>
                <c:pt idx="2">
                  <c:v>Residential housing</c:v>
                </c:pt>
              </c:strCache>
            </c:strRef>
          </c:cat>
          <c:val>
            <c:numRef>
              <c:f>Shelter!$A$4:$C$4</c:f>
              <c:numCache>
                <c:formatCode>0%</c:formatCode>
                <c:ptCount val="3"/>
                <c:pt idx="0">
                  <c:v>0.25760187883233393</c:v>
                </c:pt>
                <c:pt idx="1">
                  <c:v>8.6422740019128419E-2</c:v>
                </c:pt>
                <c:pt idx="2">
                  <c:v>0.65597538114853771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Shelter!$A$20</c:f>
              <c:strCache>
                <c:ptCount val="1"/>
                <c:pt idx="0">
                  <c:v>MCNA III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Shelter!$B$19:$I$19</c:f>
              <c:strCache>
                <c:ptCount val="8"/>
                <c:pt idx="0">
                  <c:v>Abandoned building</c:v>
                </c:pt>
                <c:pt idx="1">
                  <c:v>Apartment</c:v>
                </c:pt>
                <c:pt idx="2">
                  <c:v>Container</c:v>
                </c:pt>
                <c:pt idx="3">
                  <c:v>House</c:v>
                </c:pt>
                <c:pt idx="4">
                  <c:v>Other</c:v>
                </c:pt>
                <c:pt idx="5">
                  <c:v>School</c:v>
                </c:pt>
                <c:pt idx="6">
                  <c:v>Tent</c:v>
                </c:pt>
                <c:pt idx="7">
                  <c:v>Unfinished building</c:v>
                </c:pt>
              </c:strCache>
            </c:strRef>
          </c:cat>
          <c:val>
            <c:numRef>
              <c:f>Shelter!$B$20:$I$20</c:f>
              <c:numCache>
                <c:formatCode>0%</c:formatCode>
                <c:ptCount val="8"/>
                <c:pt idx="0">
                  <c:v>0.04</c:v>
                </c:pt>
                <c:pt idx="1">
                  <c:v>0.06</c:v>
                </c:pt>
                <c:pt idx="2">
                  <c:v>0.02</c:v>
                </c:pt>
                <c:pt idx="3">
                  <c:v>0.67</c:v>
                </c:pt>
                <c:pt idx="4">
                  <c:v>7.0000000000000007E-2</c:v>
                </c:pt>
                <c:pt idx="5">
                  <c:v>0.01</c:v>
                </c:pt>
                <c:pt idx="6">
                  <c:v>0.02</c:v>
                </c:pt>
                <c:pt idx="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Shelter!$A$21</c:f>
              <c:strCache>
                <c:ptCount val="1"/>
                <c:pt idx="0">
                  <c:v>MCNA IV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Shelter!$B$19:$I$19</c:f>
              <c:strCache>
                <c:ptCount val="8"/>
                <c:pt idx="0">
                  <c:v>Abandoned building</c:v>
                </c:pt>
                <c:pt idx="1">
                  <c:v>Apartment</c:v>
                </c:pt>
                <c:pt idx="2">
                  <c:v>Container</c:v>
                </c:pt>
                <c:pt idx="3">
                  <c:v>House</c:v>
                </c:pt>
                <c:pt idx="4">
                  <c:v>Other</c:v>
                </c:pt>
                <c:pt idx="5">
                  <c:v>School</c:v>
                </c:pt>
                <c:pt idx="6">
                  <c:v>Tent</c:v>
                </c:pt>
                <c:pt idx="7">
                  <c:v>Unfinished building</c:v>
                </c:pt>
              </c:strCache>
            </c:strRef>
          </c:cat>
          <c:val>
            <c:numRef>
              <c:f>Shelter!$B$21:$I$21</c:f>
              <c:numCache>
                <c:formatCode>0%</c:formatCode>
                <c:ptCount val="8"/>
                <c:pt idx="0">
                  <c:v>1.1634360430398387E-2</c:v>
                </c:pt>
                <c:pt idx="1">
                  <c:v>0.12123447805099626</c:v>
                </c:pt>
                <c:pt idx="2">
                  <c:v>4.5907849473158261E-3</c:v>
                </c:pt>
                <c:pt idx="3">
                  <c:v>0.66141671964724669</c:v>
                </c:pt>
                <c:pt idx="4">
                  <c:v>1.218966168104643E-2</c:v>
                </c:pt>
                <c:pt idx="5">
                  <c:v>2.4939298081899227E-3</c:v>
                </c:pt>
                <c:pt idx="6">
                  <c:v>2.4444948041888521E-2</c:v>
                </c:pt>
                <c:pt idx="7">
                  <c:v>8.6228092014233731E-2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1"/>
        <c:overlap val="-27"/>
        <c:axId val="459593040"/>
        <c:axId val="459594720"/>
      </c:barChart>
      <c:catAx>
        <c:axId val="45959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594720"/>
        <c:crosses val="autoZero"/>
        <c:auto val="1"/>
        <c:lblAlgn val="ctr"/>
        <c:lblOffset val="100"/>
        <c:noMultiLvlLbl val="0"/>
      </c:catAx>
      <c:valAx>
        <c:axId val="45959472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5930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39277443260768"/>
          <c:y val="7.4722694959307015E-2"/>
          <c:w val="0.85239153929288247"/>
          <c:h val="0.840288329580037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Shelter!$AV$117:$AV$119</c:f>
              <c:strCache>
                <c:ptCount val="3"/>
                <c:pt idx="0">
                  <c:v>North</c:v>
                </c:pt>
                <c:pt idx="1">
                  <c:v>Centre</c:v>
                </c:pt>
                <c:pt idx="2">
                  <c:v>South</c:v>
                </c:pt>
              </c:strCache>
            </c:strRef>
          </c:cat>
          <c:val>
            <c:numRef>
              <c:f>Shelter!$AW$117:$AW$119</c:f>
              <c:numCache>
                <c:formatCode>0%</c:formatCode>
                <c:ptCount val="3"/>
                <c:pt idx="0">
                  <c:v>0</c:v>
                </c:pt>
                <c:pt idx="1">
                  <c:v>0.04</c:v>
                </c:pt>
                <c:pt idx="2">
                  <c:v>0.47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86105136"/>
        <c:axId val="286106816"/>
      </c:barChart>
      <c:catAx>
        <c:axId val="286105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286106816"/>
        <c:crosses val="autoZero"/>
        <c:auto val="1"/>
        <c:lblAlgn val="ctr"/>
        <c:lblOffset val="100"/>
        <c:noMultiLvlLbl val="0"/>
      </c:catAx>
      <c:valAx>
        <c:axId val="28610681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2861051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latin typeface="Arial Narrow" panose="020B060602020203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/>
              <a:t>MCNA III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Shelter!$I$55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Shelter!$J$54:$L$54</c:f>
              <c:strCache>
                <c:ptCount val="3"/>
                <c:pt idx="0">
                  <c:v>1</c:v>
                </c:pt>
                <c:pt idx="1">
                  <c:v>2 to 5</c:v>
                </c:pt>
                <c:pt idx="2">
                  <c:v>6 or more </c:v>
                </c:pt>
              </c:strCache>
            </c:strRef>
          </c:cat>
          <c:val>
            <c:numRef>
              <c:f>Shelter!$J$55:$L$55</c:f>
              <c:numCache>
                <c:formatCode>0%</c:formatCode>
                <c:ptCount val="3"/>
                <c:pt idx="0">
                  <c:v>0.5646947516122699</c:v>
                </c:pt>
                <c:pt idx="1">
                  <c:v>0.42187868148558388</c:v>
                </c:pt>
                <c:pt idx="2">
                  <c:v>1.2535254774404894E-2</c:v>
                </c:pt>
              </c:numCache>
            </c:numRef>
          </c:val>
        </c:ser>
        <c:ser>
          <c:idx val="1"/>
          <c:order val="1"/>
          <c:tx>
            <c:strRef>
              <c:f>Shelter!$I$56</c:f>
              <c:strCache>
                <c:ptCount val="1"/>
                <c:pt idx="0">
                  <c:v>Centre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Shelter!$J$54:$L$54</c:f>
              <c:strCache>
                <c:ptCount val="3"/>
                <c:pt idx="0">
                  <c:v>1</c:v>
                </c:pt>
                <c:pt idx="1">
                  <c:v>2 to 5</c:v>
                </c:pt>
                <c:pt idx="2">
                  <c:v>6 or more </c:v>
                </c:pt>
              </c:strCache>
            </c:strRef>
          </c:cat>
          <c:val>
            <c:numRef>
              <c:f>Shelter!$J$56:$L$56</c:f>
              <c:numCache>
                <c:formatCode>0%</c:formatCode>
                <c:ptCount val="3"/>
                <c:pt idx="0">
                  <c:v>0.49872141926331509</c:v>
                </c:pt>
                <c:pt idx="1">
                  <c:v>0.41622607038322107</c:v>
                </c:pt>
                <c:pt idx="2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Shelter!$I$57</c:f>
              <c:strCache>
                <c:ptCount val="1"/>
                <c:pt idx="0">
                  <c:v>South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Shelter!$J$54:$L$54</c:f>
              <c:strCache>
                <c:ptCount val="3"/>
                <c:pt idx="0">
                  <c:v>1</c:v>
                </c:pt>
                <c:pt idx="1">
                  <c:v>2 to 5</c:v>
                </c:pt>
                <c:pt idx="2">
                  <c:v>6 or more </c:v>
                </c:pt>
              </c:strCache>
            </c:strRef>
          </c:cat>
          <c:val>
            <c:numRef>
              <c:f>Shelter!$J$57:$L$57</c:f>
              <c:numCache>
                <c:formatCode>0%</c:formatCode>
                <c:ptCount val="3"/>
                <c:pt idx="0">
                  <c:v>0.39794697830287235</c:v>
                </c:pt>
                <c:pt idx="1">
                  <c:v>0.33415320737880316</c:v>
                </c:pt>
                <c:pt idx="2">
                  <c:v>0.26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51508304"/>
        <c:axId val="451510544"/>
      </c:barChart>
      <c:catAx>
        <c:axId val="45150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10544"/>
        <c:crosses val="autoZero"/>
        <c:auto val="1"/>
        <c:lblAlgn val="ctr"/>
        <c:lblOffset val="100"/>
        <c:noMultiLvlLbl val="0"/>
      </c:catAx>
      <c:valAx>
        <c:axId val="4515105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515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MCNA IV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Shelter!$I$50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Shelter!$J$49:$L$49</c:f>
              <c:strCache>
                <c:ptCount val="3"/>
                <c:pt idx="0">
                  <c:v>1</c:v>
                </c:pt>
                <c:pt idx="1">
                  <c:v>2 to 5</c:v>
                </c:pt>
                <c:pt idx="2">
                  <c:v>6 or more </c:v>
                </c:pt>
              </c:strCache>
            </c:strRef>
          </c:cat>
          <c:val>
            <c:numRef>
              <c:f>Shelter!$J$50:$L$50</c:f>
              <c:numCache>
                <c:formatCode>0%</c:formatCode>
                <c:ptCount val="3"/>
                <c:pt idx="0">
                  <c:v>0.78363969049831417</c:v>
                </c:pt>
                <c:pt idx="1">
                  <c:v>0.20934293827220857</c:v>
                </c:pt>
                <c:pt idx="2">
                  <c:v>6.513478054830265E-3</c:v>
                </c:pt>
              </c:numCache>
            </c:numRef>
          </c:val>
        </c:ser>
        <c:ser>
          <c:idx val="1"/>
          <c:order val="1"/>
          <c:tx>
            <c:strRef>
              <c:f>Shelter!$I$51</c:f>
              <c:strCache>
                <c:ptCount val="1"/>
                <c:pt idx="0">
                  <c:v>Centre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Shelter!$J$49:$L$49</c:f>
              <c:strCache>
                <c:ptCount val="3"/>
                <c:pt idx="0">
                  <c:v>1</c:v>
                </c:pt>
                <c:pt idx="1">
                  <c:v>2 to 5</c:v>
                </c:pt>
                <c:pt idx="2">
                  <c:v>6 or more </c:v>
                </c:pt>
              </c:strCache>
            </c:strRef>
          </c:cat>
          <c:val>
            <c:numRef>
              <c:f>Shelter!$J$51:$L$51</c:f>
              <c:numCache>
                <c:formatCode>0%</c:formatCode>
                <c:ptCount val="3"/>
                <c:pt idx="0">
                  <c:v>0.69552813809693048</c:v>
                </c:pt>
                <c:pt idx="1">
                  <c:v>0.29678564912218997</c:v>
                </c:pt>
                <c:pt idx="2">
                  <c:v>7.3113224821945303E-3</c:v>
                </c:pt>
              </c:numCache>
            </c:numRef>
          </c:val>
        </c:ser>
        <c:ser>
          <c:idx val="2"/>
          <c:order val="2"/>
          <c:tx>
            <c:strRef>
              <c:f>Shelter!$I$52</c:f>
              <c:strCache>
                <c:ptCount val="1"/>
                <c:pt idx="0">
                  <c:v>South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Shelter!$J$49:$L$49</c:f>
              <c:strCache>
                <c:ptCount val="3"/>
                <c:pt idx="0">
                  <c:v>1</c:v>
                </c:pt>
                <c:pt idx="1">
                  <c:v>2 to 5</c:v>
                </c:pt>
                <c:pt idx="2">
                  <c:v>6 or more </c:v>
                </c:pt>
              </c:strCache>
            </c:strRef>
          </c:cat>
          <c:val>
            <c:numRef>
              <c:f>Shelter!$J$52:$L$52</c:f>
              <c:numCache>
                <c:formatCode>0%</c:formatCode>
                <c:ptCount val="3"/>
                <c:pt idx="0">
                  <c:v>0.82302082425115941</c:v>
                </c:pt>
                <c:pt idx="1">
                  <c:v>0.17408569631036047</c:v>
                </c:pt>
                <c:pt idx="2">
                  <c:v>2.8934794384799798E-3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84732160"/>
        <c:axId val="284733280"/>
      </c:barChart>
      <c:catAx>
        <c:axId val="28473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4733280"/>
        <c:crosses val="autoZero"/>
        <c:auto val="1"/>
        <c:lblAlgn val="ctr"/>
        <c:lblOffset val="100"/>
        <c:noMultiLvlLbl val="0"/>
      </c:catAx>
      <c:valAx>
        <c:axId val="2847332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8473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Shelter!$F$186:$M$186</c:f>
              <c:strCache>
                <c:ptCount val="8"/>
                <c:pt idx="0">
                  <c:v>Cooking fuel</c:v>
                </c:pt>
                <c:pt idx="1">
                  <c:v>Kitchen set</c:v>
                </c:pt>
                <c:pt idx="2">
                  <c:v>Light after nightfall</c:v>
                </c:pt>
                <c:pt idx="3">
                  <c:v>Access to heating fuel</c:v>
                </c:pt>
                <c:pt idx="4">
                  <c:v>Fuel storage</c:v>
                </c:pt>
                <c:pt idx="5">
                  <c:v>Winter clothes</c:v>
                </c:pt>
                <c:pt idx="6">
                  <c:v>Fan</c:v>
                </c:pt>
                <c:pt idx="7">
                  <c:v>Cool box</c:v>
                </c:pt>
              </c:strCache>
            </c:strRef>
          </c:cat>
          <c:val>
            <c:numRef>
              <c:f>Shelter!$F$187:$M$187</c:f>
              <c:numCache>
                <c:formatCode>0%</c:formatCode>
                <c:ptCount val="8"/>
                <c:pt idx="0">
                  <c:v>0.94</c:v>
                </c:pt>
                <c:pt idx="1">
                  <c:v>0.96</c:v>
                </c:pt>
                <c:pt idx="2">
                  <c:v>0.93</c:v>
                </c:pt>
                <c:pt idx="3">
                  <c:v>0.74</c:v>
                </c:pt>
                <c:pt idx="4">
                  <c:v>0.67</c:v>
                </c:pt>
                <c:pt idx="5">
                  <c:v>0.75</c:v>
                </c:pt>
                <c:pt idx="6">
                  <c:v>0.72</c:v>
                </c:pt>
                <c:pt idx="7">
                  <c:v>0.52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27508960"/>
        <c:axId val="227508400"/>
      </c:barChart>
      <c:catAx>
        <c:axId val="22750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7508400"/>
        <c:crosses val="autoZero"/>
        <c:auto val="1"/>
        <c:lblAlgn val="ctr"/>
        <c:lblOffset val="100"/>
        <c:noMultiLvlLbl val="0"/>
      </c:catAx>
      <c:valAx>
        <c:axId val="22750840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7508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Shelter!$B$155:$J$155</c:f>
              <c:strCache>
                <c:ptCount val="9"/>
                <c:pt idx="0">
                  <c:v>Rental Support</c:v>
                </c:pt>
                <c:pt idx="1">
                  <c:v>Tent</c:v>
                </c:pt>
                <c:pt idx="2">
                  <c:v>Tarpaulin</c:v>
                </c:pt>
                <c:pt idx="3">
                  <c:v>Shading nets</c:v>
                </c:pt>
                <c:pt idx="4">
                  <c:v>Timber</c:v>
                </c:pt>
                <c:pt idx="5">
                  <c:v>Door</c:v>
                </c:pt>
                <c:pt idx="6">
                  <c:v>Window</c:v>
                </c:pt>
                <c:pt idx="7">
                  <c:v>Electricity Connection</c:v>
                </c:pt>
                <c:pt idx="8">
                  <c:v>WASH</c:v>
                </c:pt>
              </c:strCache>
            </c:strRef>
          </c:cat>
          <c:val>
            <c:numRef>
              <c:f>Shelter!$B$156:$J$156</c:f>
              <c:numCache>
                <c:formatCode>0%</c:formatCode>
                <c:ptCount val="9"/>
                <c:pt idx="0">
                  <c:v>0.09</c:v>
                </c:pt>
                <c:pt idx="1">
                  <c:v>0.01</c:v>
                </c:pt>
                <c:pt idx="2">
                  <c:v>0.03</c:v>
                </c:pt>
                <c:pt idx="3">
                  <c:v>0.01</c:v>
                </c:pt>
                <c:pt idx="4">
                  <c:v>0.03</c:v>
                </c:pt>
                <c:pt idx="5">
                  <c:v>0.03</c:v>
                </c:pt>
                <c:pt idx="6">
                  <c:v>0.02</c:v>
                </c:pt>
                <c:pt idx="7">
                  <c:v>0.01</c:v>
                </c:pt>
                <c:pt idx="8">
                  <c:v>0.01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85933728"/>
        <c:axId val="285933168"/>
      </c:barChart>
      <c:catAx>
        <c:axId val="285933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5933168"/>
        <c:crosses val="autoZero"/>
        <c:auto val="1"/>
        <c:lblAlgn val="ctr"/>
        <c:lblOffset val="100"/>
        <c:noMultiLvlLbl val="0"/>
      </c:catAx>
      <c:valAx>
        <c:axId val="285933168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593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/>
              <a:t>Reasons</a:t>
            </a:r>
            <a:r>
              <a:rPr lang="en-GB" sz="1600" b="1" baseline="0"/>
              <a:t> for taking on debt</a:t>
            </a:r>
            <a:endParaRPr lang="en-GB" sz="16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cat>
            <c:strRef>
              <c:f>Livelihoods!$BM$1017:$BM$1023</c:f>
              <c:strCache>
                <c:ptCount val="7"/>
                <c:pt idx="0">
                  <c:v>Food</c:v>
                </c:pt>
                <c:pt idx="1">
                  <c:v>Health</c:v>
                </c:pt>
                <c:pt idx="2">
                  <c:v>Education</c:v>
                </c:pt>
                <c:pt idx="3">
                  <c:v>Clothing</c:v>
                </c:pt>
                <c:pt idx="4">
                  <c:v>Rent </c:v>
                </c:pt>
                <c:pt idx="5">
                  <c:v>Business</c:v>
                </c:pt>
                <c:pt idx="6">
                  <c:v>Service bills</c:v>
                </c:pt>
              </c:strCache>
            </c:strRef>
          </c:cat>
          <c:val>
            <c:numRef>
              <c:f>Livelihoods!$BN$1017:$BN$1023</c:f>
              <c:numCache>
                <c:formatCode>0%</c:formatCode>
                <c:ptCount val="7"/>
                <c:pt idx="0">
                  <c:v>0.74</c:v>
                </c:pt>
                <c:pt idx="1">
                  <c:v>0.5</c:v>
                </c:pt>
                <c:pt idx="2">
                  <c:v>0.22</c:v>
                </c:pt>
                <c:pt idx="3">
                  <c:v>0.13</c:v>
                </c:pt>
                <c:pt idx="4">
                  <c:v>0.51</c:v>
                </c:pt>
                <c:pt idx="5">
                  <c:v>7.0000000000000007E-2</c:v>
                </c:pt>
                <c:pt idx="6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52064880"/>
        <c:axId val="352066560"/>
      </c:barChart>
      <c:catAx>
        <c:axId val="35206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6560"/>
        <c:crosses val="autoZero"/>
        <c:auto val="1"/>
        <c:lblAlgn val="ctr"/>
        <c:lblOffset val="100"/>
        <c:noMultiLvlLbl val="0"/>
      </c:catAx>
      <c:valAx>
        <c:axId val="35206656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064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1A5856-AEC2-49A1-B955-28ADC30D23D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720551B-8E27-48D9-883D-C6493A03D035}" type="pres">
      <dgm:prSet presAssocID="{271A5856-AEC2-49A1-B955-28ADC30D23D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9ADCC073-0BE7-4A26-9D9D-8E1043FC4E1C}" type="presOf" srcId="{271A5856-AEC2-49A1-B955-28ADC30D23D2}" destId="{0720551B-8E27-48D9-883D-C6493A03D03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69D73E-5218-4D08-841E-AC4CB5B8AA3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D45A9-AEB7-4DAA-8C3B-0C97C45A82CF}">
      <dgm:prSet phldrT="[Text]" custT="1"/>
      <dgm:spPr>
        <a:solidFill>
          <a:schemeClr val="accent1"/>
        </a:solidFill>
      </dgm:spPr>
      <dgm:t>
        <a:bodyPr anchor="t"/>
        <a:lstStyle/>
        <a:p>
          <a:r>
            <a:rPr lang="en-US" sz="1400" b="1" u="sng" dirty="0" smtClean="0"/>
            <a:t>Research design</a:t>
          </a:r>
        </a:p>
        <a:p>
          <a:r>
            <a:rPr lang="en-US" sz="1400" b="0" dirty="0" smtClean="0"/>
            <a:t>Indicators, forming the basis of the survey tool, are reviewed at the cluster-level ahead of data collection.  </a:t>
          </a:r>
          <a:endParaRPr lang="en-US" sz="1400" b="0" dirty="0"/>
        </a:p>
      </dgm:t>
    </dgm:pt>
    <dgm:pt modelId="{F49D20A1-1CAB-425D-8562-184FE4CB0FDB}" type="parTrans" cxnId="{4D3AAA62-6122-4CD1-B05C-7A7B22922239}">
      <dgm:prSet/>
      <dgm:spPr/>
      <dgm:t>
        <a:bodyPr/>
        <a:lstStyle/>
        <a:p>
          <a:endParaRPr lang="en-US"/>
        </a:p>
      </dgm:t>
    </dgm:pt>
    <dgm:pt modelId="{9132195F-90F7-41F9-9767-AE8A6CB42531}" type="sibTrans" cxnId="{4D3AAA62-6122-4CD1-B05C-7A7B22922239}">
      <dgm:prSet/>
      <dgm:spPr/>
      <dgm:t>
        <a:bodyPr/>
        <a:lstStyle/>
        <a:p>
          <a:endParaRPr lang="en-US"/>
        </a:p>
      </dgm:t>
    </dgm:pt>
    <dgm:pt modelId="{8B0C580C-0F41-4850-9A1C-2741FEF47EA4}">
      <dgm:prSet phldrT="[Text]" custT="1"/>
      <dgm:spPr>
        <a:solidFill>
          <a:schemeClr val="accent5">
            <a:lumMod val="50000"/>
          </a:schemeClr>
        </a:solidFill>
      </dgm:spPr>
      <dgm:t>
        <a:bodyPr anchor="t"/>
        <a:lstStyle/>
        <a:p>
          <a:r>
            <a:rPr lang="en-US" sz="1400" b="1" u="sng" dirty="0" smtClean="0"/>
            <a:t>Preliminary findings</a:t>
          </a:r>
        </a:p>
        <a:p>
          <a:r>
            <a:rPr lang="en-US" sz="1400" b="0" dirty="0" smtClean="0"/>
            <a:t>Preliminary findings presentations are held with all operational clusters </a:t>
          </a:r>
          <a:endParaRPr lang="en-US" sz="1400" b="0" u="none" dirty="0"/>
        </a:p>
      </dgm:t>
    </dgm:pt>
    <dgm:pt modelId="{9FF6515D-7205-4C24-A255-F7A1160CD8EF}" type="parTrans" cxnId="{04BDA229-F54C-443F-A3A5-A3B8A492616A}">
      <dgm:prSet/>
      <dgm:spPr/>
      <dgm:t>
        <a:bodyPr/>
        <a:lstStyle/>
        <a:p>
          <a:endParaRPr lang="en-US"/>
        </a:p>
      </dgm:t>
    </dgm:pt>
    <dgm:pt modelId="{0A573340-E9C3-46C6-BCD9-9976D8A2042D}" type="sibTrans" cxnId="{04BDA229-F54C-443F-A3A5-A3B8A492616A}">
      <dgm:prSet/>
      <dgm:spPr/>
      <dgm:t>
        <a:bodyPr/>
        <a:lstStyle/>
        <a:p>
          <a:endParaRPr lang="en-US"/>
        </a:p>
      </dgm:t>
    </dgm:pt>
    <dgm:pt modelId="{F26AF471-9CEE-454A-8E4C-DDEB0C8CE540}">
      <dgm:prSet phldrT="[Text]" custT="1"/>
      <dgm:spPr>
        <a:solidFill>
          <a:schemeClr val="accent1"/>
        </a:solidFill>
      </dgm:spPr>
      <dgm:t>
        <a:bodyPr anchor="t"/>
        <a:lstStyle/>
        <a:p>
          <a:pPr algn="ctr"/>
          <a:r>
            <a:rPr lang="en-US" sz="1400" b="1" u="sng" dirty="0" smtClean="0"/>
            <a:t>Analysis</a:t>
          </a:r>
        </a:p>
        <a:p>
          <a:pPr algn="ctr"/>
          <a:r>
            <a:rPr lang="en-US" sz="1400" b="0" dirty="0" smtClean="0"/>
            <a:t>Cluster feedback informs in-depth analysis tailored to cluster-specific needs and triangulation of data.</a:t>
          </a:r>
        </a:p>
      </dgm:t>
    </dgm:pt>
    <dgm:pt modelId="{A0E6C97C-AA98-45CF-AA3B-790AE6F4A48A}" type="parTrans" cxnId="{E622B6B9-27A1-40C1-8C3F-F2E7A2A2D74C}">
      <dgm:prSet/>
      <dgm:spPr/>
      <dgm:t>
        <a:bodyPr/>
        <a:lstStyle/>
        <a:p>
          <a:endParaRPr lang="en-US"/>
        </a:p>
      </dgm:t>
    </dgm:pt>
    <dgm:pt modelId="{B26559F3-ED01-482F-B28C-CABED463C7E2}" type="sibTrans" cxnId="{E622B6B9-27A1-40C1-8C3F-F2E7A2A2D74C}">
      <dgm:prSet/>
      <dgm:spPr/>
      <dgm:t>
        <a:bodyPr/>
        <a:lstStyle/>
        <a:p>
          <a:endParaRPr lang="en-US"/>
        </a:p>
      </dgm:t>
    </dgm:pt>
    <dgm:pt modelId="{B9CEDFB8-5529-4291-90EF-91FA5584030C}">
      <dgm:prSet phldrT="[Text]" custT="1"/>
      <dgm:spPr>
        <a:solidFill>
          <a:schemeClr val="accent5">
            <a:lumMod val="75000"/>
          </a:schemeClr>
        </a:solidFill>
      </dgm:spPr>
      <dgm:t>
        <a:bodyPr anchor="t"/>
        <a:lstStyle/>
        <a:p>
          <a:r>
            <a:rPr lang="en-US" sz="1400" b="1" u="sng" dirty="0" smtClean="0"/>
            <a:t>Dissemination</a:t>
          </a:r>
        </a:p>
        <a:p>
          <a:r>
            <a:rPr lang="en-US" sz="1400" b="0" u="none" dirty="0" smtClean="0"/>
            <a:t>Final output and cluster-specific findings shared with cluster partners including the open access dataset.</a:t>
          </a:r>
          <a:endParaRPr lang="en-US" sz="1400" b="0" u="none" dirty="0"/>
        </a:p>
      </dgm:t>
    </dgm:pt>
    <dgm:pt modelId="{E495C7C4-BC28-4D74-8908-5B913DDCCEAE}" type="parTrans" cxnId="{B4098517-A8F9-4D8C-8EBE-4B25DA8495C5}">
      <dgm:prSet/>
      <dgm:spPr/>
      <dgm:t>
        <a:bodyPr/>
        <a:lstStyle/>
        <a:p>
          <a:endParaRPr lang="en-US"/>
        </a:p>
      </dgm:t>
    </dgm:pt>
    <dgm:pt modelId="{74A3C7ED-BC7B-4604-9A58-ED59421DACCE}" type="sibTrans" cxnId="{B4098517-A8F9-4D8C-8EBE-4B25DA8495C5}">
      <dgm:prSet/>
      <dgm:spPr/>
      <dgm:t>
        <a:bodyPr/>
        <a:lstStyle/>
        <a:p>
          <a:endParaRPr lang="en-US"/>
        </a:p>
      </dgm:t>
    </dgm:pt>
    <dgm:pt modelId="{63D71CB2-DD11-4C1D-9C69-09409AD4BE66}">
      <dgm:prSet phldrT="[Text]" custT="1"/>
      <dgm:spPr/>
      <dgm:t>
        <a:bodyPr anchor="t"/>
        <a:lstStyle/>
        <a:p>
          <a:r>
            <a:rPr lang="en-US" sz="1400" b="1" u="sng" dirty="0" smtClean="0"/>
            <a:t>Data collection</a:t>
          </a:r>
        </a:p>
        <a:p>
          <a:r>
            <a:rPr lang="en-US" sz="1400" dirty="0" smtClean="0"/>
            <a:t>Majority of data  is collected directly by REACH. For some inaccessible areas partners collect data.</a:t>
          </a:r>
          <a:endParaRPr lang="en-US" sz="1400" dirty="0"/>
        </a:p>
      </dgm:t>
    </dgm:pt>
    <dgm:pt modelId="{1891F5A5-02A0-4D6D-BEB6-2C65FD80A595}" type="sibTrans" cxnId="{C366C716-5737-4088-8BA4-684F37DE0697}">
      <dgm:prSet/>
      <dgm:spPr/>
      <dgm:t>
        <a:bodyPr/>
        <a:lstStyle/>
        <a:p>
          <a:endParaRPr lang="en-US"/>
        </a:p>
      </dgm:t>
    </dgm:pt>
    <dgm:pt modelId="{3E85AA9C-2369-4A55-A104-BB1DF14C0209}" type="parTrans" cxnId="{C366C716-5737-4088-8BA4-684F37DE0697}">
      <dgm:prSet/>
      <dgm:spPr/>
      <dgm:t>
        <a:bodyPr/>
        <a:lstStyle/>
        <a:p>
          <a:endParaRPr lang="en-US"/>
        </a:p>
      </dgm:t>
    </dgm:pt>
    <dgm:pt modelId="{CED6F9F6-8CEA-40D8-A579-5D68D2E5B865}" type="pres">
      <dgm:prSet presAssocID="{2369D73E-5218-4D08-841E-AC4CB5B8AA3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10F0A4-1A20-44CB-BCE4-45D70EB13266}" type="pres">
      <dgm:prSet presAssocID="{2369D73E-5218-4D08-841E-AC4CB5B8AA3E}" presName="cycle" presStyleCnt="0"/>
      <dgm:spPr/>
    </dgm:pt>
    <dgm:pt modelId="{6EADA0B5-E5BF-425E-A865-47202D913F82}" type="pres">
      <dgm:prSet presAssocID="{EEED45A9-AEB7-4DAA-8C3B-0C97C45A82C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4B5C6B-D66E-45C5-9E95-0C3A556E35FF}" type="pres">
      <dgm:prSet presAssocID="{9132195F-90F7-41F9-9767-AE8A6CB42531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2F0DE7EC-BFD5-4139-8DEB-79C6046123D6}" type="pres">
      <dgm:prSet presAssocID="{63D71CB2-DD11-4C1D-9C69-09409AD4BE66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0724-C762-4936-BC0F-4B371610D229}" type="pres">
      <dgm:prSet presAssocID="{8B0C580C-0F41-4850-9A1C-2741FEF47EA4}" presName="nodeFollowingNodes" presStyleLbl="node1" presStyleIdx="2" presStyleCnt="5" custRadScaleRad="112177" custRadScaleInc="1567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B5AE9D-F1DD-45A7-8BB6-009A7E60C447}" type="pres">
      <dgm:prSet presAssocID="{F26AF471-9CEE-454A-8E4C-DDEB0C8CE540}" presName="nodeFollowingNodes" presStyleLbl="node1" presStyleIdx="3" presStyleCnt="5" custRadScaleRad="111517" custRadScaleInc="-1576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9B3FAA-BA82-4CBF-8D03-F0DA9FF1A0CE}" type="pres">
      <dgm:prSet presAssocID="{B9CEDFB8-5529-4291-90EF-91FA5584030C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83EDAC-CC93-4363-AD7F-D85F6C56070E}" type="presOf" srcId="{63D71CB2-DD11-4C1D-9C69-09409AD4BE66}" destId="{2F0DE7EC-BFD5-4139-8DEB-79C6046123D6}" srcOrd="0" destOrd="0" presId="urn:microsoft.com/office/officeart/2005/8/layout/cycle3"/>
    <dgm:cxn modelId="{FB4D3B95-C1CC-4A64-9974-91D4F5A50FA5}" type="presOf" srcId="{9132195F-90F7-41F9-9767-AE8A6CB42531}" destId="{C84B5C6B-D66E-45C5-9E95-0C3A556E35FF}" srcOrd="0" destOrd="0" presId="urn:microsoft.com/office/officeart/2005/8/layout/cycle3"/>
    <dgm:cxn modelId="{E622B6B9-27A1-40C1-8C3F-F2E7A2A2D74C}" srcId="{2369D73E-5218-4D08-841E-AC4CB5B8AA3E}" destId="{F26AF471-9CEE-454A-8E4C-DDEB0C8CE540}" srcOrd="3" destOrd="0" parTransId="{A0E6C97C-AA98-45CF-AA3B-790AE6F4A48A}" sibTransId="{B26559F3-ED01-482F-B28C-CABED463C7E2}"/>
    <dgm:cxn modelId="{04BDA229-F54C-443F-A3A5-A3B8A492616A}" srcId="{2369D73E-5218-4D08-841E-AC4CB5B8AA3E}" destId="{8B0C580C-0F41-4850-9A1C-2741FEF47EA4}" srcOrd="2" destOrd="0" parTransId="{9FF6515D-7205-4C24-A255-F7A1160CD8EF}" sibTransId="{0A573340-E9C3-46C6-BCD9-9976D8A2042D}"/>
    <dgm:cxn modelId="{4D3AAA62-6122-4CD1-B05C-7A7B22922239}" srcId="{2369D73E-5218-4D08-841E-AC4CB5B8AA3E}" destId="{EEED45A9-AEB7-4DAA-8C3B-0C97C45A82CF}" srcOrd="0" destOrd="0" parTransId="{F49D20A1-1CAB-425D-8562-184FE4CB0FDB}" sibTransId="{9132195F-90F7-41F9-9767-AE8A6CB42531}"/>
    <dgm:cxn modelId="{C366C716-5737-4088-8BA4-684F37DE0697}" srcId="{2369D73E-5218-4D08-841E-AC4CB5B8AA3E}" destId="{63D71CB2-DD11-4C1D-9C69-09409AD4BE66}" srcOrd="1" destOrd="0" parTransId="{3E85AA9C-2369-4A55-A104-BB1DF14C0209}" sibTransId="{1891F5A5-02A0-4D6D-BEB6-2C65FD80A595}"/>
    <dgm:cxn modelId="{684D790D-B66B-4764-A7CE-743E206D57B2}" type="presOf" srcId="{F26AF471-9CEE-454A-8E4C-DDEB0C8CE540}" destId="{45B5AE9D-F1DD-45A7-8BB6-009A7E60C447}" srcOrd="0" destOrd="0" presId="urn:microsoft.com/office/officeart/2005/8/layout/cycle3"/>
    <dgm:cxn modelId="{E85DEC88-4E24-410E-B1A4-084C857D07C7}" type="presOf" srcId="{EEED45A9-AEB7-4DAA-8C3B-0C97C45A82CF}" destId="{6EADA0B5-E5BF-425E-A865-47202D913F82}" srcOrd="0" destOrd="0" presId="urn:microsoft.com/office/officeart/2005/8/layout/cycle3"/>
    <dgm:cxn modelId="{32052A6B-94CF-47E3-A8BF-35BAA9DD235E}" type="presOf" srcId="{B9CEDFB8-5529-4291-90EF-91FA5584030C}" destId="{8A9B3FAA-BA82-4CBF-8D03-F0DA9FF1A0CE}" srcOrd="0" destOrd="0" presId="urn:microsoft.com/office/officeart/2005/8/layout/cycle3"/>
    <dgm:cxn modelId="{B4098517-A8F9-4D8C-8EBE-4B25DA8495C5}" srcId="{2369D73E-5218-4D08-841E-AC4CB5B8AA3E}" destId="{B9CEDFB8-5529-4291-90EF-91FA5584030C}" srcOrd="4" destOrd="0" parTransId="{E495C7C4-BC28-4D74-8908-5B913DDCCEAE}" sibTransId="{74A3C7ED-BC7B-4604-9A58-ED59421DACCE}"/>
    <dgm:cxn modelId="{4034B203-4AD3-44A3-B883-7B081DEB8A42}" type="presOf" srcId="{2369D73E-5218-4D08-841E-AC4CB5B8AA3E}" destId="{CED6F9F6-8CEA-40D8-A579-5D68D2E5B865}" srcOrd="0" destOrd="0" presId="urn:microsoft.com/office/officeart/2005/8/layout/cycle3"/>
    <dgm:cxn modelId="{9B900135-7C27-4085-8658-BFE82E5D3786}" type="presOf" srcId="{8B0C580C-0F41-4850-9A1C-2741FEF47EA4}" destId="{2A050724-C762-4936-BC0F-4B371610D229}" srcOrd="0" destOrd="0" presId="urn:microsoft.com/office/officeart/2005/8/layout/cycle3"/>
    <dgm:cxn modelId="{598858DE-D62A-4F3C-814B-116C11FB2B72}" type="presParOf" srcId="{CED6F9F6-8CEA-40D8-A579-5D68D2E5B865}" destId="{3E10F0A4-1A20-44CB-BCE4-45D70EB13266}" srcOrd="0" destOrd="0" presId="urn:microsoft.com/office/officeart/2005/8/layout/cycle3"/>
    <dgm:cxn modelId="{ED1A0251-DB8E-46DE-A59F-B0DBB749F0CA}" type="presParOf" srcId="{3E10F0A4-1A20-44CB-BCE4-45D70EB13266}" destId="{6EADA0B5-E5BF-425E-A865-47202D913F82}" srcOrd="0" destOrd="0" presId="urn:microsoft.com/office/officeart/2005/8/layout/cycle3"/>
    <dgm:cxn modelId="{58C6DE41-51F5-487A-8EB9-BAD266FD8A99}" type="presParOf" srcId="{3E10F0A4-1A20-44CB-BCE4-45D70EB13266}" destId="{C84B5C6B-D66E-45C5-9E95-0C3A556E35FF}" srcOrd="1" destOrd="0" presId="urn:microsoft.com/office/officeart/2005/8/layout/cycle3"/>
    <dgm:cxn modelId="{AF52C0E5-4BDC-442F-B347-54E4973EC312}" type="presParOf" srcId="{3E10F0A4-1A20-44CB-BCE4-45D70EB13266}" destId="{2F0DE7EC-BFD5-4139-8DEB-79C6046123D6}" srcOrd="2" destOrd="0" presId="urn:microsoft.com/office/officeart/2005/8/layout/cycle3"/>
    <dgm:cxn modelId="{09D6E9BA-12D2-484C-ABB5-1A6B45934B7E}" type="presParOf" srcId="{3E10F0A4-1A20-44CB-BCE4-45D70EB13266}" destId="{2A050724-C762-4936-BC0F-4B371610D229}" srcOrd="3" destOrd="0" presId="urn:microsoft.com/office/officeart/2005/8/layout/cycle3"/>
    <dgm:cxn modelId="{B04C8B23-CC92-4090-B74C-1AD94E5AE900}" type="presParOf" srcId="{3E10F0A4-1A20-44CB-BCE4-45D70EB13266}" destId="{45B5AE9D-F1DD-45A7-8BB6-009A7E60C447}" srcOrd="4" destOrd="0" presId="urn:microsoft.com/office/officeart/2005/8/layout/cycle3"/>
    <dgm:cxn modelId="{53918AAB-A776-4A51-AD2F-99CECC702FF2}" type="presParOf" srcId="{3E10F0A4-1A20-44CB-BCE4-45D70EB13266}" destId="{8A9B3FAA-BA82-4CBF-8D03-F0DA9FF1A0CE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B5C6B-D66E-45C5-9E95-0C3A556E35FF}">
      <dsp:nvSpPr>
        <dsp:cNvPr id="0" name=""/>
        <dsp:cNvSpPr/>
      </dsp:nvSpPr>
      <dsp:spPr>
        <a:xfrm>
          <a:off x="684306" y="-4328"/>
          <a:ext cx="5011549" cy="5011549"/>
        </a:xfrm>
        <a:prstGeom prst="circularArrow">
          <a:avLst>
            <a:gd name="adj1" fmla="val 5544"/>
            <a:gd name="adj2" fmla="val 330680"/>
            <a:gd name="adj3" fmla="val 13810571"/>
            <a:gd name="adj4" fmla="val 17364915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ADA0B5-E5BF-425E-A865-47202D913F82}">
      <dsp:nvSpPr>
        <dsp:cNvPr id="0" name=""/>
        <dsp:cNvSpPr/>
      </dsp:nvSpPr>
      <dsp:spPr>
        <a:xfrm>
          <a:off x="2034299" y="25095"/>
          <a:ext cx="2311562" cy="1155781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/>
            <a:t>Research design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Indicators, forming the basis of the survey tool, are reviewed at the cluster-level ahead of data collection.  </a:t>
          </a:r>
          <a:endParaRPr lang="en-US" sz="1400" b="0" kern="1200" dirty="0"/>
        </a:p>
      </dsp:txBody>
      <dsp:txXfrm>
        <a:off x="2090720" y="81516"/>
        <a:ext cx="2198720" cy="1042939"/>
      </dsp:txXfrm>
    </dsp:sp>
    <dsp:sp modelId="{2F0DE7EC-BFD5-4139-8DEB-79C6046123D6}">
      <dsp:nvSpPr>
        <dsp:cNvPr id="0" name=""/>
        <dsp:cNvSpPr/>
      </dsp:nvSpPr>
      <dsp:spPr>
        <a:xfrm>
          <a:off x="4066823" y="1501810"/>
          <a:ext cx="2311562" cy="11557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/>
            <a:t>Data collection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Majority of data  is collected directly by REACH. For some inaccessible areas partners collect data.</a:t>
          </a:r>
          <a:endParaRPr lang="en-US" sz="1400" kern="1200" dirty="0"/>
        </a:p>
      </dsp:txBody>
      <dsp:txXfrm>
        <a:off x="4123244" y="1558231"/>
        <a:ext cx="2198720" cy="1042939"/>
      </dsp:txXfrm>
    </dsp:sp>
    <dsp:sp modelId="{2A050724-C762-4936-BC0F-4B371610D229}">
      <dsp:nvSpPr>
        <dsp:cNvPr id="0" name=""/>
        <dsp:cNvSpPr/>
      </dsp:nvSpPr>
      <dsp:spPr>
        <a:xfrm>
          <a:off x="0" y="3430380"/>
          <a:ext cx="2311562" cy="1155781"/>
        </a:xfrm>
        <a:prstGeom prst="round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/>
            <a:t>Preliminary findings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Preliminary findings presentations are held with all operational clusters </a:t>
          </a:r>
          <a:endParaRPr lang="en-US" sz="1400" b="0" u="none" kern="1200" dirty="0"/>
        </a:p>
      </dsp:txBody>
      <dsp:txXfrm>
        <a:off x="56421" y="3486801"/>
        <a:ext cx="2198720" cy="1042939"/>
      </dsp:txXfrm>
    </dsp:sp>
    <dsp:sp modelId="{45B5AE9D-F1DD-45A7-8BB6-009A7E60C447}">
      <dsp:nvSpPr>
        <dsp:cNvPr id="0" name=""/>
        <dsp:cNvSpPr/>
      </dsp:nvSpPr>
      <dsp:spPr>
        <a:xfrm>
          <a:off x="4068089" y="3404632"/>
          <a:ext cx="2311562" cy="1155781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/>
            <a:t>Analysis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Cluster feedback informs in-depth analysis tailored to cluster-specific needs and triangulation of data.</a:t>
          </a:r>
        </a:p>
      </dsp:txBody>
      <dsp:txXfrm>
        <a:off x="4124510" y="3461053"/>
        <a:ext cx="2198720" cy="1042939"/>
      </dsp:txXfrm>
    </dsp:sp>
    <dsp:sp modelId="{8A9B3FAA-BA82-4CBF-8D03-F0DA9FF1A0CE}">
      <dsp:nvSpPr>
        <dsp:cNvPr id="0" name=""/>
        <dsp:cNvSpPr/>
      </dsp:nvSpPr>
      <dsp:spPr>
        <a:xfrm>
          <a:off x="1776" y="1501810"/>
          <a:ext cx="2311562" cy="1155781"/>
        </a:xfrm>
        <a:prstGeom prst="round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/>
            <a:t>Dissemination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u="none" kern="1200" dirty="0" smtClean="0"/>
            <a:t>Final output and cluster-specific findings shared with cluster partners including the open access dataset.</a:t>
          </a:r>
          <a:endParaRPr lang="en-US" sz="1400" b="0" u="none" kern="1200" dirty="0"/>
        </a:p>
      </dsp:txBody>
      <dsp:txXfrm>
        <a:off x="58197" y="1558231"/>
        <a:ext cx="2198720" cy="1042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CAD6B-8B1B-48E3-BE88-61E9BF563CF5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36E81-78A4-4BC0-99FA-3DEA98B4B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057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2E1-2038-46DB-B5B1-5879E6E9513C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FCC4A-E8CC-456B-9108-7124E9B92C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97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83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de-CH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de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these results</a:t>
            </a:r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comparable, there are significant shifts which have taken place at the regional/area level which are unpacked in the next slide.</a:t>
            </a:r>
          </a:p>
          <a:p>
            <a:pPr lvl="0"/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Religious buildings not reported in MCNA III.  </a:t>
            </a:r>
          </a:p>
          <a:p>
            <a:pPr lvl="0"/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Results in the graph for religious building does not add up to 100% as the breakdown comes from all shelter categories across the south e.g. </a:t>
            </a:r>
            <a:r>
              <a:rPr lang="de-CH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Abandoned buildings etc, container etc). </a:t>
            </a:r>
            <a:endParaRPr lang="de-CH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308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other categories including hotels,</a:t>
            </a:r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school, tent, container, open air, public building had results that were less than 5% and there were no major shifts when compared with MCNA III.</a:t>
            </a:r>
          </a:p>
          <a:p>
            <a:pPr lvl="0"/>
            <a:endParaRPr lang="de-CH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Religious buildings:  3% Najaf along with 1% Kerbala as well as 1% for Wassit (other 2% is made up of less than 1% results from Wassit, Qaddissiya and Muthanna as well as Missan).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3858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Nation-wide:</a:t>
            </a:r>
            <a:r>
              <a:rPr lang="en-US" b="1" baseline="0" dirty="0" smtClean="0"/>
              <a:t> </a:t>
            </a:r>
            <a:r>
              <a:rPr lang="en-US" dirty="0" smtClean="0"/>
              <a:t>75% of</a:t>
            </a:r>
            <a:r>
              <a:rPr lang="en-US" baseline="0" dirty="0" smtClean="0"/>
              <a:t> IDP HHs across Iraq do not share their accommodation.  This was 56% during MCNA III.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baseline="0" dirty="0" smtClean="0"/>
              <a:t>Regional: </a:t>
            </a:r>
            <a:r>
              <a:rPr lang="en-US" baseline="0" dirty="0" smtClean="0"/>
              <a:t>Average increase of 28% of IDPs not sharing across areas (more IDPs are living in single occupancy shelter arrangements than MCNA III).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baseline="0" dirty="0" smtClean="0"/>
              <a:t>Private space: </a:t>
            </a:r>
            <a:r>
              <a:rPr lang="en-US" baseline="0" dirty="0" smtClean="0"/>
              <a:t>45% nationwide reported to having private space (if they shared). 69% in the north said they did not followed by 50% in the </a:t>
            </a:r>
            <a:r>
              <a:rPr lang="en-US" baseline="0" dirty="0" err="1" smtClean="0"/>
              <a:t>centre</a:t>
            </a:r>
            <a:r>
              <a:rPr lang="en-US" baseline="0" dirty="0" smtClean="0"/>
              <a:t> and 10% in the south. 19% of HHs attributed the sub-par quality of their accommodation to the lack of privacy.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420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2,151m2 is</a:t>
            </a:r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based on the estimate size given by those HHs who did respond to this question. Many HHs did not know the size so did not report.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HLP related questions are missing due to a glitch in the ODK form – the only section that was captured was threat of eviction which has been included in this section.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35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6023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 smtClean="0"/>
              <a:t>Difference between shelter support (within last 6 months) and shelter assistance (since start of the crisis).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 smtClean="0"/>
              <a:t>Shelter support: Results pertaining to specific</a:t>
            </a:r>
            <a:r>
              <a:rPr lang="en-US" b="0" baseline="0" dirty="0" smtClean="0"/>
              <a:t> shelter support were not included in the last round, hence no comparative results.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baseline="0" dirty="0" smtClean="0"/>
              <a:t>Most results were between 0-5%, 6-10% mark across the regional areas.  More shelter support in the South 42% compared to 18% in north and </a:t>
            </a:r>
            <a:r>
              <a:rPr lang="en-US" b="0" baseline="0" dirty="0" err="1" smtClean="0"/>
              <a:t>centre</a:t>
            </a:r>
            <a:r>
              <a:rPr lang="en-US" b="0" baseline="0" dirty="0" smtClean="0"/>
              <a:t> – </a:t>
            </a:r>
            <a:r>
              <a:rPr lang="en-US" b="1" baseline="0" dirty="0" smtClean="0"/>
              <a:t>but this could be attributed to low cost support received at a higher level in the south.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1805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0" dirty="0" smtClean="0"/>
              <a:t>The questions</a:t>
            </a:r>
            <a:r>
              <a:rPr lang="en-US" b="0" baseline="0" dirty="0" smtClean="0"/>
              <a:t> in relation to affordability specifically ask: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i="1" dirty="0" smtClean="0"/>
              <a:t>Has your household been able to afford ALL basic needs (food, water, shelter and urgent medical care)?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i="1" dirty="0" smtClean="0"/>
              <a:t>Which basic needs could you not fully afford? (4 options include food (55%), water (5%), shelter and health (65%))?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CH" b="1" i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CH" b="0" i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794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16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09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463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EE5859"/>
              </a:buClr>
              <a:buFont typeface="Arial" panose="020B0604020202020204" pitchFamily="34" charset="0"/>
              <a:buNone/>
              <a:defRPr/>
            </a:pPr>
            <a:r>
              <a:rPr lang="en-US" sz="1800" b="1" u="sng" dirty="0" smtClean="0">
                <a:solidFill>
                  <a:srgbClr val="000000"/>
                </a:solidFill>
              </a:rPr>
              <a:t>Indicator Review Process</a:t>
            </a:r>
            <a:endParaRPr lang="en-US" sz="1800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EE5859"/>
              </a:buClr>
              <a:buFont typeface="Arial" panose="020B0604020202020204" pitchFamily="34" charset="0"/>
              <a:buNone/>
              <a:defRPr/>
            </a:pPr>
            <a:r>
              <a:rPr lang="en-US" sz="1800" dirty="0" smtClean="0">
                <a:solidFill>
                  <a:srgbClr val="000000"/>
                </a:solidFill>
              </a:rPr>
              <a:t>Using the </a:t>
            </a:r>
            <a:r>
              <a:rPr lang="en-US" sz="1800" dirty="0" err="1" smtClean="0">
                <a:solidFill>
                  <a:srgbClr val="000000"/>
                </a:solidFill>
              </a:rPr>
              <a:t>indic</a:t>
            </a:r>
            <a:r>
              <a:rPr lang="de-CH" sz="1800" dirty="0" smtClean="0">
                <a:solidFill>
                  <a:srgbClr val="000000"/>
                </a:solidFill>
              </a:rPr>
              <a:t>ators from the previous MCNA III round:</a:t>
            </a:r>
          </a:p>
          <a:p>
            <a:pPr lvl="1">
              <a:buClr>
                <a:srgbClr val="EE5859"/>
              </a:buClr>
              <a:defRPr/>
            </a:pPr>
            <a:r>
              <a:rPr lang="en-US" sz="1800" dirty="0" smtClean="0">
                <a:solidFill>
                  <a:srgbClr val="000000"/>
                </a:solidFill>
              </a:rPr>
              <a:t>Series of presentations were delivered to individual clusters to introduce the assessment (February-March 2017)</a:t>
            </a:r>
          </a:p>
          <a:p>
            <a:pPr lvl="1">
              <a:buClr>
                <a:srgbClr val="EE5859"/>
              </a:buClr>
              <a:defRPr/>
            </a:pPr>
            <a:r>
              <a:rPr lang="en-US" sz="1800" dirty="0" smtClean="0">
                <a:solidFill>
                  <a:srgbClr val="000000"/>
                </a:solidFill>
              </a:rPr>
              <a:t>Opportunity for partners at cluster level to review indicators for relevance</a:t>
            </a:r>
          </a:p>
          <a:p>
            <a:pPr lvl="1">
              <a:buClr>
                <a:srgbClr val="EE5859"/>
              </a:buClr>
              <a:defRPr/>
            </a:pPr>
            <a:r>
              <a:rPr lang="en-US" sz="1800" dirty="0" smtClean="0">
                <a:solidFill>
                  <a:srgbClr val="000000"/>
                </a:solidFill>
              </a:rPr>
              <a:t>Making sure findings are still comparable between rounds to enable longitudinal analysis</a:t>
            </a:r>
          </a:p>
          <a:p>
            <a:pPr marL="457200" lvl="1" indent="0">
              <a:buClr>
                <a:srgbClr val="EE5859"/>
              </a:buClr>
              <a:buNone/>
              <a:defRPr/>
            </a:pPr>
            <a:endParaRPr lang="en-US" sz="1800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EE5859"/>
              </a:buClr>
              <a:buFont typeface="Arial" panose="020B0604020202020204" pitchFamily="34" charset="0"/>
              <a:buNone/>
              <a:defRPr/>
            </a:pPr>
            <a:r>
              <a:rPr lang="en-US" sz="1800" b="1" u="sng" dirty="0" smtClean="0">
                <a:solidFill>
                  <a:srgbClr val="C00000"/>
                </a:solidFill>
              </a:rPr>
              <a:t>Key additions/changes</a:t>
            </a:r>
            <a:endParaRPr lang="en-US" sz="1800" dirty="0" smtClean="0">
              <a:solidFill>
                <a:srgbClr val="C00000"/>
              </a:solidFill>
            </a:endParaRPr>
          </a:p>
          <a:p>
            <a:pPr marL="285750" indent="-285750">
              <a:buClr>
                <a:srgbClr val="EE5859"/>
              </a:buClr>
              <a:defRPr/>
            </a:pPr>
            <a:r>
              <a:rPr lang="en-GB" sz="1800" b="1" dirty="0" smtClean="0">
                <a:solidFill>
                  <a:srgbClr val="C00000"/>
                </a:solidFill>
              </a:rPr>
              <a:t>Comprehensive findings related to ‘intentions’ of IDPs relating to movement within the next 3 months</a:t>
            </a:r>
          </a:p>
          <a:p>
            <a:pPr marL="285750" indent="-285750">
              <a:buClr>
                <a:srgbClr val="EE5859"/>
              </a:buClr>
              <a:defRPr/>
            </a:pPr>
            <a:r>
              <a:rPr lang="de-CH" sz="1800" b="1" dirty="0" smtClean="0">
                <a:solidFill>
                  <a:srgbClr val="C00000"/>
                </a:solidFill>
              </a:rPr>
              <a:t>More trends in relation to area level trends and variations (north, centre and south)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59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93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22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2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99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CH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Highest results</a:t>
            </a:r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governorate level for collective centre occupancy includes Missan (86%), Diyala (62%).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CH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not reported in previous rounds cannot compare how these results have changed. Not a direct comparison, but the Shelter Cluster factsheet produced in October 2016, reports 16% living in critical shelter arrangements including informal sites.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FCC4A-E8CC-456B-9108-7124E9B92C80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937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1" y="6247805"/>
            <a:ext cx="9144001" cy="610195"/>
            <a:chOff x="-1" y="6247805"/>
            <a:chExt cx="9144001" cy="610195"/>
          </a:xfrm>
        </p:grpSpPr>
        <p:sp>
          <p:nvSpPr>
            <p:cNvPr id="9" name="Rectangle 8"/>
            <p:cNvSpPr/>
            <p:nvPr userDrawn="1"/>
          </p:nvSpPr>
          <p:spPr>
            <a:xfrm>
              <a:off x="-1" y="6330186"/>
              <a:ext cx="9144001" cy="52781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Picture 9" descr="REACH-PowerpointTitle"/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880" y="6364560"/>
              <a:ext cx="3237775" cy="465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9"/>
            <p:cNvSpPr/>
            <p:nvPr userDrawn="1"/>
          </p:nvSpPr>
          <p:spPr>
            <a:xfrm>
              <a:off x="1" y="6247805"/>
              <a:ext cx="9143999" cy="9612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-1" y="0"/>
            <a:ext cx="9144001" cy="62478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3757" y="379824"/>
            <a:ext cx="5012011" cy="658330"/>
          </a:xfrm>
        </p:spPr>
        <p:txBody>
          <a:bodyPr anchor="b">
            <a:normAutofit/>
          </a:bodyPr>
          <a:lstStyle>
            <a:lvl1pPr algn="l">
              <a:defRPr sz="4000" b="1" baseline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defRPr>
            </a:lvl1pPr>
          </a:lstStyle>
          <a:p>
            <a:r>
              <a:rPr lang="en-US" dirty="0" smtClean="0"/>
              <a:t>Presentation 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757" y="1120535"/>
            <a:ext cx="5012011" cy="426821"/>
          </a:xfrm>
        </p:spPr>
        <p:txBody>
          <a:bodyPr/>
          <a:lstStyle>
            <a:lvl1pPr marL="0" indent="0" algn="l">
              <a:buNone/>
              <a:defRPr sz="2400" b="1">
                <a:ln>
                  <a:noFill/>
                </a:ln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Location,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25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6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48781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756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690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1" y="6247805"/>
            <a:ext cx="9144001" cy="610195"/>
            <a:chOff x="-1" y="6247805"/>
            <a:chExt cx="9144001" cy="610195"/>
          </a:xfrm>
        </p:grpSpPr>
        <p:sp>
          <p:nvSpPr>
            <p:cNvPr id="9" name="Rectangle 8"/>
            <p:cNvSpPr/>
            <p:nvPr userDrawn="1"/>
          </p:nvSpPr>
          <p:spPr>
            <a:xfrm>
              <a:off x="-1" y="6330186"/>
              <a:ext cx="9144001" cy="52781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FFFFF"/>
                </a:solidFill>
              </a:endParaRPr>
            </a:p>
          </p:txBody>
        </p:sp>
        <p:pic>
          <p:nvPicPr>
            <p:cNvPr id="11" name="Picture 9" descr="REACH-PowerpointTitle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880" y="6364560"/>
              <a:ext cx="3237775" cy="465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9"/>
            <p:cNvSpPr/>
            <p:nvPr userDrawn="1"/>
          </p:nvSpPr>
          <p:spPr>
            <a:xfrm>
              <a:off x="1" y="6247805"/>
              <a:ext cx="9143999" cy="9612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-1" y="0"/>
            <a:ext cx="9144001" cy="62478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3757" y="379824"/>
            <a:ext cx="5012011" cy="658330"/>
          </a:xfrm>
        </p:spPr>
        <p:txBody>
          <a:bodyPr anchor="b">
            <a:normAutofit/>
          </a:bodyPr>
          <a:lstStyle>
            <a:lvl1pPr algn="l">
              <a:defRPr sz="4000" b="1" baseline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defRPr>
            </a:lvl1pPr>
          </a:lstStyle>
          <a:p>
            <a:r>
              <a:rPr lang="en-US" dirty="0" smtClean="0"/>
              <a:t>Presentation 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757" y="1120535"/>
            <a:ext cx="5012011" cy="426821"/>
          </a:xfrm>
        </p:spPr>
        <p:txBody>
          <a:bodyPr/>
          <a:lstStyle>
            <a:lvl1pPr marL="0" indent="0" algn="l">
              <a:buNone/>
              <a:defRPr sz="2400" b="1">
                <a:ln>
                  <a:noFill/>
                </a:ln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Location,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99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54685" y="0"/>
            <a:ext cx="589315" cy="6858003"/>
            <a:chOff x="8554685" y="0"/>
            <a:chExt cx="589315" cy="6858003"/>
          </a:xfrm>
        </p:grpSpPr>
        <p:sp>
          <p:nvSpPr>
            <p:cNvPr id="12" name="Rectangle 2"/>
            <p:cNvSpPr>
              <a:spLocks noChangeArrowheads="1"/>
            </p:cNvSpPr>
            <p:nvPr userDrawn="1"/>
          </p:nvSpPr>
          <p:spPr bwMode="auto">
            <a:xfrm rot="5400000">
              <a:off x="5453743" y="3167746"/>
              <a:ext cx="6858000" cy="522514"/>
            </a:xfrm>
            <a:prstGeom prst="rect">
              <a:avLst/>
            </a:prstGeom>
            <a:solidFill>
              <a:srgbClr val="5A5A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en-US" altLang="en-US" sz="2400" smtClean="0">
                <a:solidFill>
                  <a:srgbClr val="000000"/>
                </a:solidFill>
                <a:latin typeface="Trade Gothic LT Std" panose="00000500000000000000" pitchFamily="50" charset="0"/>
              </a:endParaRPr>
            </a:p>
          </p:txBody>
        </p:sp>
        <p:pic>
          <p:nvPicPr>
            <p:cNvPr id="13" name="Picture 12" descr="REACH-PowerpointTitle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7588225" y="5238751"/>
              <a:ext cx="2592387" cy="37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 userDrawn="1"/>
          </p:nvSpPr>
          <p:spPr>
            <a:xfrm rot="5400000">
              <a:off x="5167248" y="3387437"/>
              <a:ext cx="6858002" cy="831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5803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56" y="1709739"/>
            <a:ext cx="7905572" cy="1707229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756" y="3544436"/>
            <a:ext cx="790557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3547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756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9647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7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etailed/zoomed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2" y="0"/>
            <a:ext cx="854800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756" y="365126"/>
            <a:ext cx="7947718" cy="2735584"/>
          </a:xfrm>
        </p:spPr>
        <p:txBody>
          <a:bodyPr>
            <a:noAutofit/>
          </a:bodyPr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Use this slide for a detailed map.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Crop the map to show only the area of interest, using the REACH sidebar. </a:t>
            </a:r>
            <a:br>
              <a:rPr lang="en-US" dirty="0" smtClean="0"/>
            </a:br>
            <a:r>
              <a:rPr lang="en-US" dirty="0" smtClean="0"/>
              <a:t>While no title is needed, leave an explanation in the comments section if the slideshow will be shared afterwards.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47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Whole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756" y="365126"/>
            <a:ext cx="7947718" cy="2735584"/>
          </a:xfrm>
        </p:spPr>
        <p:txBody>
          <a:bodyPr>
            <a:noAutofit/>
          </a:bodyPr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Use this slide for a whole map.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Expand the map to fill the page proportionally as much as possible. Centre the map on the page and leave black space at edges as required.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766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56" y="457200"/>
            <a:ext cx="3345263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6353" y="987426"/>
            <a:ext cx="445512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3756" y="2057400"/>
            <a:ext cx="334526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0910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554685" y="0"/>
            <a:ext cx="589315" cy="6858003"/>
            <a:chOff x="8554685" y="0"/>
            <a:chExt cx="589315" cy="6858003"/>
          </a:xfrm>
        </p:grpSpPr>
        <p:sp>
          <p:nvSpPr>
            <p:cNvPr id="12" name="Rectangle 2"/>
            <p:cNvSpPr>
              <a:spLocks noChangeArrowheads="1"/>
            </p:cNvSpPr>
            <p:nvPr userDrawn="1"/>
          </p:nvSpPr>
          <p:spPr bwMode="auto">
            <a:xfrm rot="5400000">
              <a:off x="5453743" y="3167746"/>
              <a:ext cx="6858000" cy="522514"/>
            </a:xfrm>
            <a:prstGeom prst="rect">
              <a:avLst/>
            </a:prstGeom>
            <a:solidFill>
              <a:srgbClr val="5A5A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en-US" altLang="en-US" sz="2400" smtClean="0">
                <a:latin typeface="Trade Gothic LT Std" panose="00000500000000000000" pitchFamily="50" charset="0"/>
              </a:endParaRPr>
            </a:p>
          </p:txBody>
        </p:sp>
        <p:pic>
          <p:nvPicPr>
            <p:cNvPr id="13" name="Picture 12" descr="REACH-PowerpointTitle"/>
            <p:cNvPicPr>
              <a:picLocks noChangeAspect="1" noChangeArrowheads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7588225" y="5238751"/>
              <a:ext cx="2592387" cy="37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 userDrawn="1"/>
          </p:nvSpPr>
          <p:spPr>
            <a:xfrm rot="5400000">
              <a:off x="5167248" y="3387437"/>
              <a:ext cx="6858002" cy="831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1449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56" y="457200"/>
            <a:ext cx="2949178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52324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3756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830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22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48781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756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151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56" y="1709739"/>
            <a:ext cx="7905572" cy="1707229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756" y="3544436"/>
            <a:ext cx="790557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45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756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9647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33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etailed/zoomed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2" y="0"/>
            <a:ext cx="854800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756" y="365126"/>
            <a:ext cx="7947718" cy="2735584"/>
          </a:xfrm>
        </p:spPr>
        <p:txBody>
          <a:bodyPr>
            <a:noAutofit/>
          </a:bodyPr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Use this slide for a detailed map.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Crop the map to show only the area of interest, using the REACH sidebar. </a:t>
            </a:r>
            <a:br>
              <a:rPr lang="en-US" dirty="0" smtClean="0"/>
            </a:br>
            <a:r>
              <a:rPr lang="en-US" dirty="0" smtClean="0"/>
              <a:t>While no title is needed, leave an explanation in the comments section if the slideshow will be shared afterwards.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194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Whole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756" y="365126"/>
            <a:ext cx="7947718" cy="2735584"/>
          </a:xfrm>
        </p:spPr>
        <p:txBody>
          <a:bodyPr>
            <a:noAutofit/>
          </a:bodyPr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Use this slide for a whole map.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Expand the map to fill the page proportionally as much as possible. Centre the map on the page and leave black space at edges as required.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059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416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56" y="457200"/>
            <a:ext cx="3345263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6353" y="987426"/>
            <a:ext cx="445512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3756" y="2057400"/>
            <a:ext cx="334526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840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56" y="457200"/>
            <a:ext cx="2949178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52324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3756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5264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3756" y="365127"/>
            <a:ext cx="7947718" cy="67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756" y="1253331"/>
            <a:ext cx="7947718" cy="5071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8554685" y="0"/>
            <a:ext cx="589315" cy="6858003"/>
            <a:chOff x="8554685" y="0"/>
            <a:chExt cx="589315" cy="6858003"/>
          </a:xfrm>
        </p:grpSpPr>
        <p:sp>
          <p:nvSpPr>
            <p:cNvPr id="17" name="Rectangle 2"/>
            <p:cNvSpPr>
              <a:spLocks noChangeArrowheads="1"/>
            </p:cNvSpPr>
            <p:nvPr userDrawn="1"/>
          </p:nvSpPr>
          <p:spPr bwMode="auto">
            <a:xfrm rot="5400000">
              <a:off x="5453743" y="3167746"/>
              <a:ext cx="6858000" cy="522514"/>
            </a:xfrm>
            <a:prstGeom prst="rect">
              <a:avLst/>
            </a:prstGeom>
            <a:solidFill>
              <a:srgbClr val="5A5A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en-US" altLang="en-US" sz="2400" smtClean="0">
                <a:latin typeface="Trade Gothic LT Std" panose="00000500000000000000" pitchFamily="50" charset="0"/>
              </a:endParaRPr>
            </a:p>
          </p:txBody>
        </p:sp>
        <p:pic>
          <p:nvPicPr>
            <p:cNvPr id="18" name="Picture 17" descr="REACH-PowerpointTitle"/>
            <p:cNvPicPr>
              <a:picLocks noChangeAspect="1" noChangeArrowheads="1"/>
            </p:cNvPicPr>
            <p:nvPr userDrawn="1"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7588225" y="5238751"/>
              <a:ext cx="2592387" cy="37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18"/>
            <p:cNvSpPr/>
            <p:nvPr userDrawn="1"/>
          </p:nvSpPr>
          <p:spPr>
            <a:xfrm rot="5400000">
              <a:off x="5167248" y="3387437"/>
              <a:ext cx="6858002" cy="831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noFill/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916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3756" y="365127"/>
            <a:ext cx="7947718" cy="67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756" y="1253331"/>
            <a:ext cx="7947718" cy="5071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8554685" y="0"/>
            <a:ext cx="589315" cy="6858003"/>
            <a:chOff x="8554685" y="0"/>
            <a:chExt cx="589315" cy="6858003"/>
          </a:xfrm>
        </p:grpSpPr>
        <p:sp>
          <p:nvSpPr>
            <p:cNvPr id="17" name="Rectangle 2"/>
            <p:cNvSpPr>
              <a:spLocks noChangeArrowheads="1"/>
            </p:cNvSpPr>
            <p:nvPr userDrawn="1"/>
          </p:nvSpPr>
          <p:spPr bwMode="auto">
            <a:xfrm rot="5400000">
              <a:off x="5453743" y="3167746"/>
              <a:ext cx="6858000" cy="522514"/>
            </a:xfrm>
            <a:prstGeom prst="rect">
              <a:avLst/>
            </a:prstGeom>
            <a:solidFill>
              <a:srgbClr val="5A5A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endParaRPr lang="en-US" altLang="en-US" sz="2400" smtClean="0">
                <a:solidFill>
                  <a:srgbClr val="000000"/>
                </a:solidFill>
                <a:latin typeface="Trade Gothic LT Std" panose="00000500000000000000" pitchFamily="50" charset="0"/>
              </a:endParaRPr>
            </a:p>
          </p:txBody>
        </p:sp>
        <p:pic>
          <p:nvPicPr>
            <p:cNvPr id="18" name="Picture 17" descr="REACH-PowerpointTitle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7588225" y="5238751"/>
              <a:ext cx="2592387" cy="37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18"/>
            <p:cNvSpPr/>
            <p:nvPr userDrawn="1"/>
          </p:nvSpPr>
          <p:spPr>
            <a:xfrm rot="5400000">
              <a:off x="5167248" y="3387437"/>
              <a:ext cx="6858002" cy="831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350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homera.cheema@reach-intitiative.or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essa.richardson@reach-initiative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3331"/>
            <a:ext cx="8636000" cy="56046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-1"/>
            <a:ext cx="8564880" cy="1253329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wrap="none" anchor="ctr"/>
          <a:lstStyle/>
          <a:p>
            <a:r>
              <a:rPr lang="en-US" altLang="fr-FR" sz="3600" b="1" dirty="0">
                <a:solidFill>
                  <a:schemeClr val="bg1"/>
                </a:solidFill>
                <a:latin typeface="Arial Narrow" pitchFamily="34" charset="0"/>
              </a:rPr>
              <a:t>Multi-Cluster Needs </a:t>
            </a:r>
            <a:r>
              <a:rPr lang="en-US" altLang="fr-FR" sz="3600" b="1" dirty="0" smtClean="0">
                <a:solidFill>
                  <a:schemeClr val="bg1"/>
                </a:solidFill>
                <a:latin typeface="Arial Narrow" pitchFamily="34" charset="0"/>
              </a:rPr>
              <a:t>Assessment IV </a:t>
            </a:r>
          </a:p>
          <a:p>
            <a:r>
              <a:rPr lang="en-US" altLang="fr-FR" sz="3600" b="1" dirty="0" smtClean="0">
                <a:solidFill>
                  <a:schemeClr val="bg1"/>
                </a:solidFill>
                <a:latin typeface="Arial Narrow" pitchFamily="34" charset="0"/>
              </a:rPr>
              <a:t>Presentation: Shelter</a:t>
            </a:r>
            <a:r>
              <a:rPr lang="de-CH" altLang="fr-FR" sz="3600" b="1" dirty="0" smtClean="0">
                <a:solidFill>
                  <a:schemeClr val="bg1"/>
                </a:solidFill>
                <a:latin typeface="Arial Narrow" pitchFamily="34" charset="0"/>
              </a:rPr>
              <a:t>/NFI</a:t>
            </a:r>
            <a:r>
              <a:rPr lang="en-US" altLang="fr-FR" sz="3600" b="1" dirty="0" smtClean="0">
                <a:solidFill>
                  <a:schemeClr val="bg1"/>
                </a:solidFill>
                <a:latin typeface="Arial Narrow" pitchFamily="34" charset="0"/>
              </a:rPr>
              <a:t> Cluster </a:t>
            </a:r>
            <a:endParaRPr lang="fr-CH" alt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40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/>
              <a:t>Key findings: </a:t>
            </a:r>
            <a:r>
              <a:rPr lang="en-US" sz="3400" dirty="0" smtClean="0"/>
              <a:t>Shelter </a:t>
            </a:r>
            <a:r>
              <a:rPr lang="en-US" sz="3400" dirty="0"/>
              <a:t>type </a:t>
            </a:r>
            <a:r>
              <a:rPr lang="en-US" sz="3400" dirty="0" smtClean="0"/>
              <a:t>(Iraq-level)</a:t>
            </a:r>
            <a:endParaRPr lang="en-US" sz="3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105696"/>
              </p:ext>
            </p:extLst>
          </p:nvPr>
        </p:nvGraphicFramePr>
        <p:xfrm>
          <a:off x="1469571" y="824572"/>
          <a:ext cx="6716485" cy="274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24934" y="3789250"/>
            <a:ext cx="37133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/>
              <a:t>C</a:t>
            </a:r>
            <a:r>
              <a:rPr lang="de-CH" sz="1600" dirty="0" smtClean="0"/>
              <a:t>omparison of shelter type results between MCNA III and MCNA IV generally show comparable results.  Key shifts include </a:t>
            </a:r>
            <a:r>
              <a:rPr lang="de-CH" sz="1600" b="1" dirty="0" smtClean="0"/>
              <a:t>occupancy of apartments has doubled.</a:t>
            </a:r>
            <a:endParaRPr lang="de-CH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CH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 smtClean="0"/>
              <a:t>Across Iraq, 6% of IDP households reported living in religious buildings. At the regional level, the highest result was recorded in the south.</a:t>
            </a:r>
            <a:endParaRPr lang="en-GB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643774"/>
              </p:ext>
            </p:extLst>
          </p:nvPr>
        </p:nvGraphicFramePr>
        <p:xfrm>
          <a:off x="4956464" y="3789250"/>
          <a:ext cx="3657600" cy="2862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2365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/>
              <a:t>Key findings: </a:t>
            </a:r>
            <a:r>
              <a:rPr lang="en-US" sz="3400" dirty="0" smtClean="0"/>
              <a:t>Shelter </a:t>
            </a:r>
            <a:r>
              <a:rPr lang="en-US" sz="3400" dirty="0"/>
              <a:t>type </a:t>
            </a:r>
            <a:r>
              <a:rPr lang="en-US" sz="3400" dirty="0" smtClean="0"/>
              <a:t>by area</a:t>
            </a:r>
            <a:endParaRPr lang="en-US" sz="3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28670" y="925286"/>
            <a:ext cx="702067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CH" b="1" dirty="0" smtClean="0">
                <a:solidFill>
                  <a:schemeClr val="accent1"/>
                </a:solidFill>
              </a:rPr>
              <a:t>Houses: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dirty="0" smtClean="0"/>
              <a:t>In the southern governorates less than half of IDP HHs (46%) are living in houses compared to north (74%) and and centre (62%). For the south this represents a 7% decrease from MCNA III.</a:t>
            </a:r>
            <a:endParaRPr lang="de-CH" dirty="0"/>
          </a:p>
          <a:p>
            <a:pPr algn="just"/>
            <a:r>
              <a:rPr lang="de-CH" b="1" dirty="0" smtClean="0">
                <a:solidFill>
                  <a:schemeClr val="accent1"/>
                </a:solidFill>
              </a:rPr>
              <a:t>Apartments: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dirty="0" smtClean="0"/>
              <a:t>Occupancy of apartments in the north and centre has doubled since MCNA III, but has decreased by 5% in the South.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CH" dirty="0"/>
          </a:p>
          <a:p>
            <a:pPr algn="just"/>
            <a:endParaRPr lang="de-CH" dirty="0"/>
          </a:p>
          <a:p>
            <a:pPr algn="just"/>
            <a:endParaRPr lang="de-CH" dirty="0" smtClean="0"/>
          </a:p>
          <a:p>
            <a:pPr algn="just"/>
            <a:endParaRPr lang="de-CH" dirty="0"/>
          </a:p>
          <a:p>
            <a:pPr algn="just"/>
            <a:endParaRPr lang="de-CH" dirty="0" smtClean="0"/>
          </a:p>
          <a:p>
            <a:pPr algn="just"/>
            <a:r>
              <a:rPr lang="de-CH" b="1" dirty="0" smtClean="0">
                <a:solidFill>
                  <a:schemeClr val="accent1"/>
                </a:solidFill>
              </a:rPr>
              <a:t>Religious buildings: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dirty="0" smtClean="0"/>
              <a:t>Highly signficant results for the southern governorates (47%) compared to 4% in centre and negligible results for the north.</a:t>
            </a:r>
          </a:p>
          <a:p>
            <a:pPr algn="just"/>
            <a:endParaRPr lang="de-CH" b="1" dirty="0">
              <a:solidFill>
                <a:srgbClr val="C00000"/>
              </a:solidFill>
            </a:endParaRPr>
          </a:p>
          <a:p>
            <a:pPr algn="just"/>
            <a:r>
              <a:rPr lang="de-CH" b="1" dirty="0" smtClean="0">
                <a:solidFill>
                  <a:schemeClr val="accent1"/>
                </a:solidFill>
              </a:rPr>
              <a:t>Unfinished building: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dirty="0" smtClean="0"/>
              <a:t>The results for south and centre remained exactly the same at 1% and 11% respectively. </a:t>
            </a:r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081141"/>
              </p:ext>
            </p:extLst>
          </p:nvPr>
        </p:nvGraphicFramePr>
        <p:xfrm>
          <a:off x="1917580" y="3027250"/>
          <a:ext cx="6196272" cy="954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2578"/>
                <a:gridCol w="2345592"/>
                <a:gridCol w="2398102"/>
              </a:tblGrid>
              <a:tr h="23861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 dirty="0">
                          <a:effectLst/>
                        </a:rPr>
                        <a:t> 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MCNA III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MCNA IV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861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 dirty="0">
                          <a:effectLst/>
                        </a:rPr>
                        <a:t>North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7%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13%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861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Centre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 dirty="0">
                          <a:effectLst/>
                        </a:rPr>
                        <a:t>5%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13%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861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>
                          <a:effectLst/>
                        </a:rPr>
                        <a:t>South</a:t>
                      </a:r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 dirty="0">
                          <a:effectLst/>
                        </a:rPr>
                        <a:t>8%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1" u="none" strike="noStrike" dirty="0">
                          <a:effectLst/>
                        </a:rPr>
                        <a:t>3%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895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findings: IDPs sharing shelter</a:t>
            </a:r>
            <a:endParaRPr lang="en-US" sz="3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28670" y="488060"/>
            <a:ext cx="6653299" cy="881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spcAft>
                <a:spcPts val="0"/>
              </a:spcAft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de-CH" sz="1600" dirty="0" smtClean="0"/>
              <a:t>At the country-level, 25% of IDP HHs are sharing their accomodation with atleast one other family.  This figure has reduced from MCNA III by 19%. </a:t>
            </a:r>
            <a:endParaRPr lang="en-GB" sz="16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3030903"/>
              </p:ext>
            </p:extLst>
          </p:nvPr>
        </p:nvGraphicFramePr>
        <p:xfrm>
          <a:off x="1446835" y="1253330"/>
          <a:ext cx="6535134" cy="1959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500060"/>
              </p:ext>
            </p:extLst>
          </p:nvPr>
        </p:nvGraphicFramePr>
        <p:xfrm>
          <a:off x="1444417" y="3229336"/>
          <a:ext cx="6537552" cy="1695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28670" y="4826675"/>
            <a:ext cx="69009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 smtClean="0"/>
              <a:t>Households reporting sharing their shelter with </a:t>
            </a:r>
            <a:r>
              <a:rPr lang="de-CH" sz="1600" b="1" dirty="0" smtClean="0"/>
              <a:t>2-5 families </a:t>
            </a:r>
            <a:r>
              <a:rPr lang="de-CH" sz="1600" dirty="0" smtClean="0"/>
              <a:t>has decreased from 39% in MCNA III to 24% in MCNA IV. In the South there is a significant decreasse by 16% from round III. The centre governorates also shows a significant change from the last round with a decrease of 12%.</a:t>
            </a:r>
          </a:p>
          <a:p>
            <a:pPr algn="just"/>
            <a:endParaRPr lang="de-CH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/>
              <a:t>Households reporting sharing their shelter with </a:t>
            </a:r>
            <a:r>
              <a:rPr lang="de-CH" sz="1600" dirty="0" smtClean="0"/>
              <a:t>6</a:t>
            </a:r>
            <a:r>
              <a:rPr lang="de-CH" sz="1600" b="1" dirty="0" smtClean="0"/>
              <a:t> or more sharing families </a:t>
            </a:r>
            <a:r>
              <a:rPr lang="de-CH" sz="1600" dirty="0" smtClean="0"/>
              <a:t>highlights a key shift across the regions, specifically </a:t>
            </a:r>
            <a:r>
              <a:rPr lang="de-CH" sz="1600" dirty="0"/>
              <a:t>i</a:t>
            </a:r>
            <a:r>
              <a:rPr lang="de-CH" sz="1600" dirty="0" smtClean="0"/>
              <a:t>n the southern governorates which has decreased from 26% to negligible results.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49394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findings: Shelter concerns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13840" y="824574"/>
            <a:ext cx="6878320" cy="5881607"/>
          </a:xfrm>
        </p:spPr>
        <p:txBody>
          <a:bodyPr>
            <a:normAutofit/>
          </a:bodyPr>
          <a:lstStyle/>
          <a:p>
            <a:pPr marL="0" lvl="0" indent="0" algn="just">
              <a:buClr>
                <a:schemeClr val="accent1"/>
              </a:buClr>
              <a:buNone/>
            </a:pPr>
            <a:r>
              <a:rPr lang="de-CH" sz="1800" dirty="0" smtClean="0"/>
              <a:t>Across Iraq, </a:t>
            </a:r>
            <a:r>
              <a:rPr lang="de-CH" sz="1800" b="1" dirty="0" smtClean="0"/>
              <a:t>79% of IDP HHs </a:t>
            </a:r>
            <a:r>
              <a:rPr lang="de-CH" sz="1800" b="1" dirty="0"/>
              <a:t>reported that the shelter they are currently occupying is </a:t>
            </a:r>
            <a:r>
              <a:rPr lang="de-CH" sz="1800" b="1" u="sng" dirty="0"/>
              <a:t>not</a:t>
            </a:r>
            <a:r>
              <a:rPr lang="de-CH" sz="1800" b="1" dirty="0"/>
              <a:t> of adequate quality</a:t>
            </a:r>
            <a:r>
              <a:rPr lang="de-CH" sz="1800" dirty="0"/>
              <a:t>, which is a 12% increase from MCNA </a:t>
            </a:r>
            <a:r>
              <a:rPr lang="de-CH" sz="1800" dirty="0" smtClean="0"/>
              <a:t>III (67%). </a:t>
            </a:r>
            <a:endParaRPr lang="en-US" sz="1800" b="1" dirty="0">
              <a:latin typeface="Arial Narrow" panose="020B0606020202030204" pitchFamily="34" charset="0"/>
            </a:endParaRPr>
          </a:p>
          <a:p>
            <a:pPr algn="just">
              <a:buClr>
                <a:schemeClr val="accent1"/>
              </a:buClr>
            </a:pPr>
            <a:r>
              <a:rPr lang="de-CH" sz="1800" dirty="0"/>
              <a:t>Of this 79%, primary concerns reported include too small (45%), leaking roof (34%), broken windows (33%). </a:t>
            </a:r>
            <a:endParaRPr lang="de-CH" sz="1800" dirty="0" smtClean="0"/>
          </a:p>
          <a:p>
            <a:pPr algn="just">
              <a:buClr>
                <a:schemeClr val="accent1"/>
              </a:buClr>
            </a:pPr>
            <a:r>
              <a:rPr lang="de-CH" sz="1800" dirty="0"/>
              <a:t>At country level, the average size of IDP accomodation per family was reported as </a:t>
            </a:r>
            <a:r>
              <a:rPr lang="de-CH" sz="1800" b="1" dirty="0" smtClean="0"/>
              <a:t>2,151m</a:t>
            </a:r>
            <a:r>
              <a:rPr lang="de-CH" sz="1600" b="1" dirty="0" smtClean="0"/>
              <a:t>2</a:t>
            </a:r>
            <a:r>
              <a:rPr lang="de-CH" sz="1800" dirty="0" smtClean="0"/>
              <a:t>. </a:t>
            </a:r>
          </a:p>
          <a:p>
            <a:pPr lvl="0" algn="just">
              <a:buClr>
                <a:schemeClr val="accent1"/>
              </a:buClr>
            </a:pPr>
            <a:r>
              <a:rPr lang="de-CH" sz="1800" dirty="0" smtClean="0"/>
              <a:t>Across the country, only 3</a:t>
            </a:r>
            <a:r>
              <a:rPr lang="de-CH" sz="1800" dirty="0"/>
              <a:t>% </a:t>
            </a:r>
            <a:r>
              <a:rPr lang="de-CH" sz="1800" dirty="0" smtClean="0"/>
              <a:t>reported </a:t>
            </a:r>
            <a:r>
              <a:rPr lang="de-CH" sz="1800" dirty="0"/>
              <a:t>being threatened with evictions with notably high results in </a:t>
            </a:r>
            <a:r>
              <a:rPr lang="de-CH" sz="1800" dirty="0" smtClean="0"/>
              <a:t>Missan </a:t>
            </a:r>
            <a:r>
              <a:rPr lang="de-CH" sz="1800" dirty="0"/>
              <a:t>(13%), Anbar (12% and </a:t>
            </a:r>
            <a:r>
              <a:rPr lang="de-CH" sz="1800" dirty="0" smtClean="0"/>
              <a:t>Salah al-Din (8</a:t>
            </a:r>
            <a:r>
              <a:rPr lang="de-CH" sz="1800" dirty="0"/>
              <a:t>%).</a:t>
            </a:r>
            <a:endParaRPr lang="en-GB" sz="1800" dirty="0"/>
          </a:p>
          <a:p>
            <a:pPr algn="just">
              <a:buClr>
                <a:schemeClr val="accent1"/>
              </a:buClr>
            </a:pPr>
            <a:endParaRPr lang="de-CH" sz="18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221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findings: Access to NFI items</a:t>
            </a:r>
            <a:endParaRPr lang="en-US" sz="3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876355"/>
              </p:ext>
            </p:extLst>
          </p:nvPr>
        </p:nvGraphicFramePr>
        <p:xfrm>
          <a:off x="1163782" y="4544334"/>
          <a:ext cx="7034645" cy="1569720"/>
        </p:xfrm>
        <a:graphic>
          <a:graphicData uri="http://schemas.openxmlformats.org/drawingml/2006/table">
            <a:tbl>
              <a:tblPr/>
              <a:tblGrid>
                <a:gridCol w="743751"/>
                <a:gridCol w="743751"/>
                <a:gridCol w="663416"/>
                <a:gridCol w="824086"/>
                <a:gridCol w="869632"/>
                <a:gridCol w="737755"/>
                <a:gridCol w="820881"/>
                <a:gridCol w="716973"/>
                <a:gridCol w="914400"/>
              </a:tblGrid>
              <a:tr h="59436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Cooking fuel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Kitchen set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Light after nightfall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Access to heating fuel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Fuel storage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Winter clothes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Fan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Cool box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North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0E0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14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96%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11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4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5C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78%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5A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Centre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91%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22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0B0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89%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2C2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8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8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7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75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A8A8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South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020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020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99%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040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84%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4B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92%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20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97%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0B0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3730205"/>
              </p:ext>
            </p:extLst>
          </p:nvPr>
        </p:nvGraphicFramePr>
        <p:xfrm>
          <a:off x="1163782" y="824573"/>
          <a:ext cx="6972299" cy="3529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0844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findings: Access to Assistance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13840" y="824574"/>
            <a:ext cx="6878320" cy="5881607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de-CH" sz="1800" dirty="0" smtClean="0"/>
              <a:t>Across Iraq 80% of IDP HHs reported receiving no shelter support in the last 6 months.</a:t>
            </a:r>
          </a:p>
          <a:p>
            <a:pPr algn="just"/>
            <a:r>
              <a:rPr lang="de-CH" sz="1800" dirty="0" smtClean="0"/>
              <a:t>MCNA IV findings show that 15</a:t>
            </a:r>
            <a:r>
              <a:rPr lang="de-CH" sz="1800" dirty="0"/>
              <a:t>% of IDP HHs reported receiving </a:t>
            </a:r>
            <a:r>
              <a:rPr lang="de-CH" sz="1800" b="1" dirty="0"/>
              <a:t>Shelter assistance</a:t>
            </a:r>
            <a:r>
              <a:rPr lang="de-CH" sz="1800" dirty="0" smtClean="0"/>
              <a:t>, representing </a:t>
            </a:r>
            <a:r>
              <a:rPr lang="de-CH" sz="1800" dirty="0"/>
              <a:t>a 5% decrease from MCNA III. </a:t>
            </a:r>
          </a:p>
          <a:p>
            <a:pPr lvl="1" algn="just"/>
            <a:r>
              <a:rPr lang="de-CH" sz="1400" dirty="0"/>
              <a:t>While assistance in the centre and south has remained comparable, it has reduced by 9% in the North from 27% to 18</a:t>
            </a:r>
            <a:r>
              <a:rPr lang="de-CH" sz="1400" dirty="0" smtClean="0"/>
              <a:t>%.</a:t>
            </a:r>
            <a:endParaRPr lang="en-GB" sz="1400" dirty="0" smtClean="0"/>
          </a:p>
          <a:p>
            <a:pPr algn="just"/>
            <a:r>
              <a:rPr lang="de-CH" sz="1800" dirty="0" smtClean="0"/>
              <a:t>When asked about </a:t>
            </a:r>
            <a:r>
              <a:rPr lang="de-CH" sz="1800" b="1" dirty="0" smtClean="0"/>
              <a:t>specific shelter support </a:t>
            </a:r>
            <a:r>
              <a:rPr lang="de-CH" sz="1800" dirty="0" smtClean="0"/>
              <a:t>received, the highest reported type was rental support (9%). </a:t>
            </a:r>
          </a:p>
          <a:p>
            <a:pPr lvl="1" algn="just"/>
            <a:r>
              <a:rPr lang="de-CH" sz="1400" dirty="0" smtClean="0"/>
              <a:t>Over a quarter of IDP HHs in the south received tarpaulin.</a:t>
            </a:r>
          </a:p>
          <a:p>
            <a:pPr lvl="1" algn="just"/>
            <a:endParaRPr lang="de-CH" sz="1400" dirty="0" smtClean="0"/>
          </a:p>
          <a:p>
            <a:pPr marL="0" lvl="0" indent="0" algn="just">
              <a:buNone/>
            </a:pPr>
            <a:endParaRPr lang="de-CH" sz="1800" dirty="0"/>
          </a:p>
          <a:p>
            <a:pPr marL="0" lvl="0" indent="0" algn="just">
              <a:buNone/>
            </a:pPr>
            <a:endParaRPr lang="de-CH" sz="1800" dirty="0" smtClean="0"/>
          </a:p>
          <a:p>
            <a:pPr marL="0" lvl="0" indent="0" algn="just">
              <a:buNone/>
            </a:pPr>
            <a:endParaRPr lang="de-CH" sz="1800" dirty="0"/>
          </a:p>
          <a:p>
            <a:pPr marL="0" lvl="0" indent="0" algn="just">
              <a:buNone/>
            </a:pPr>
            <a:endParaRPr lang="de-CH" sz="1800" dirty="0" smtClean="0"/>
          </a:p>
          <a:p>
            <a:pPr marL="0" lvl="0" indent="0" algn="just">
              <a:buNone/>
            </a:pPr>
            <a:endParaRPr lang="de-CH" sz="1800" dirty="0"/>
          </a:p>
          <a:p>
            <a:pPr marL="0" lvl="0" indent="0" algn="just">
              <a:buNone/>
            </a:pPr>
            <a:endParaRPr lang="de-CH" sz="1800" dirty="0" smtClean="0"/>
          </a:p>
          <a:p>
            <a:pPr marL="0" lvl="0" indent="0" algn="just">
              <a:buNone/>
            </a:pPr>
            <a:endParaRPr lang="de-CH" sz="1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0698164"/>
              </p:ext>
            </p:extLst>
          </p:nvPr>
        </p:nvGraphicFramePr>
        <p:xfrm>
          <a:off x="1328670" y="3408218"/>
          <a:ext cx="6558283" cy="3166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93391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Other relevant findings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13840" y="824574"/>
            <a:ext cx="6878320" cy="5881607"/>
          </a:xfrm>
        </p:spPr>
        <p:txBody>
          <a:bodyPr>
            <a:normAutofit/>
          </a:bodyPr>
          <a:lstStyle/>
          <a:p>
            <a:pPr lvl="1" algn="just"/>
            <a:endParaRPr lang="de-CH" sz="1400" dirty="0" smtClean="0"/>
          </a:p>
          <a:p>
            <a:pPr marL="0" lvl="0" indent="0" algn="just">
              <a:buNone/>
            </a:pPr>
            <a:endParaRPr lang="de-CH" sz="1800" dirty="0"/>
          </a:p>
          <a:p>
            <a:pPr marL="0" lvl="0" indent="0" algn="just">
              <a:buNone/>
            </a:pPr>
            <a:endParaRPr lang="de-CH" sz="1800" dirty="0" smtClean="0"/>
          </a:p>
          <a:p>
            <a:pPr marL="0" lvl="0" indent="0" algn="just">
              <a:buNone/>
            </a:pPr>
            <a:endParaRPr lang="de-CH" sz="1800" dirty="0"/>
          </a:p>
          <a:p>
            <a:pPr marL="0" lvl="0" indent="0" algn="just">
              <a:buNone/>
            </a:pPr>
            <a:endParaRPr lang="de-CH" sz="1800" dirty="0" smtClean="0"/>
          </a:p>
          <a:p>
            <a:pPr marL="0" lvl="0" indent="0" algn="just">
              <a:buNone/>
            </a:pPr>
            <a:endParaRPr lang="de-CH" sz="1800" dirty="0"/>
          </a:p>
          <a:p>
            <a:pPr marL="0" lvl="0" indent="0" algn="just">
              <a:buNone/>
            </a:pPr>
            <a:endParaRPr lang="de-CH" sz="1800" dirty="0" smtClean="0"/>
          </a:p>
          <a:p>
            <a:pPr marL="0" lvl="0" indent="0" algn="just">
              <a:buNone/>
            </a:pPr>
            <a:endParaRPr lang="de-CH" sz="1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430709"/>
              </p:ext>
            </p:extLst>
          </p:nvPr>
        </p:nvGraphicFramePr>
        <p:xfrm>
          <a:off x="1468211" y="4248839"/>
          <a:ext cx="6778163" cy="2419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0049" y="872320"/>
            <a:ext cx="689053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 smtClean="0"/>
              <a:t>Across Iraq, 74% of HHs were not able to fully afford all their basic needs.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de-CH" sz="1600" dirty="0" smtClean="0"/>
              <a:t>Of these households, </a:t>
            </a:r>
            <a:r>
              <a:rPr lang="de-CH" sz="1600" b="1" dirty="0" smtClean="0"/>
              <a:t>32%</a:t>
            </a:r>
            <a:r>
              <a:rPr lang="de-CH" sz="1600" dirty="0" smtClean="0"/>
              <a:t> reported were not able to afford shelter; this was highest in the north (47%), followed by the centre (22%) and the south (6%).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CH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 smtClean="0"/>
              <a:t>During MCNA III, 47% of HHs across Iraq reported that they could not afford shelter as part of their essential needs. This reduced to 32% in MCNA IV. For the northern governorates results remained comparable but reduced in the south by over 40% suggesting that HHs were increasingly able to afford shelter needs.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de-CH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de-CH" sz="1600" dirty="0" smtClean="0"/>
              <a:t>While food was the highest reported reason for HHs taking on debt, rent was the second most reported result (51%) – remaining at a similar level to MCNA III (53%). Households reporting taking on debt for rent increased in the centre to 60% compared to 44% in MCNA III.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848827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7778" y="824573"/>
            <a:ext cx="6804455" cy="6324371"/>
          </a:xfrm>
        </p:spPr>
        <p:txBody>
          <a:bodyPr>
            <a:normAutofit/>
          </a:bodyPr>
          <a:lstStyle/>
          <a:p>
            <a:pPr marL="285750" lvl="1" indent="-285750">
              <a:spcBef>
                <a:spcPts val="1000"/>
              </a:spcBef>
              <a:buClr>
                <a:schemeClr val="accent1"/>
              </a:buClr>
            </a:pPr>
            <a:endParaRPr lang="en-US" sz="1800" b="1" dirty="0"/>
          </a:p>
          <a:p>
            <a:pPr marL="285750" lvl="1" indent="-285750">
              <a:spcBef>
                <a:spcPts val="1000"/>
              </a:spcBef>
              <a:buClr>
                <a:schemeClr val="accent1"/>
              </a:buClr>
            </a:pPr>
            <a:endParaRPr lang="en-US" sz="18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440" y="1030623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Next steps	</a:t>
            </a:r>
            <a:r>
              <a:rPr lang="en-US" sz="1300" b="1" dirty="0" smtClean="0">
                <a:solidFill>
                  <a:srgbClr val="585859"/>
                </a:solidFill>
              </a:rPr>
              <a:t>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1030623"/>
            <a:ext cx="698823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Q &amp; 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Feedback collated from each cluster on findings.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Open source: dataset can be disseminated to cluster partners to run own analysis/compare with own findings.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Final report compiled and shared in July 2017.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algn="ctr"/>
            <a:r>
              <a:rPr lang="de-CH" sz="5400" b="1" dirty="0" smtClean="0">
                <a:solidFill>
                  <a:schemeClr val="accent1"/>
                </a:solidFill>
              </a:rPr>
              <a:t>THANK YOU</a:t>
            </a:r>
          </a:p>
          <a:p>
            <a:endParaRPr lang="de-CH" dirty="0"/>
          </a:p>
          <a:p>
            <a:endParaRPr lang="de-CH" dirty="0" smtClean="0"/>
          </a:p>
          <a:p>
            <a:r>
              <a:rPr lang="de-CH" b="1" dirty="0" smtClean="0">
                <a:solidFill>
                  <a:schemeClr val="accent1"/>
                </a:solidFill>
              </a:rPr>
              <a:t>Contact: </a:t>
            </a:r>
          </a:p>
          <a:p>
            <a:endParaRPr lang="de-CH" dirty="0" smtClean="0"/>
          </a:p>
          <a:p>
            <a:r>
              <a:rPr lang="de-CH" dirty="0" smtClean="0"/>
              <a:t>Homera Cheema (Assessment Officer)</a:t>
            </a:r>
            <a:endParaRPr lang="de-CH" dirty="0"/>
          </a:p>
          <a:p>
            <a:r>
              <a:rPr lang="de-CH" dirty="0" smtClean="0">
                <a:hlinkClick r:id="rId3"/>
              </a:rPr>
              <a:t>homera.cheema@reach-intitiative.org</a:t>
            </a:r>
            <a:endParaRPr lang="de-CH" dirty="0" smtClean="0"/>
          </a:p>
          <a:p>
            <a:endParaRPr lang="de-CH" dirty="0" smtClean="0"/>
          </a:p>
          <a:p>
            <a:r>
              <a:rPr lang="de-CH" dirty="0" smtClean="0"/>
              <a:t>Tessa Richardson (Assessment Officer)</a:t>
            </a:r>
          </a:p>
          <a:p>
            <a:r>
              <a:rPr lang="de-CH" dirty="0" smtClean="0">
                <a:hlinkClick r:id="rId4"/>
              </a:rPr>
              <a:t>Tessa.richardson@reach-initiative.org</a:t>
            </a:r>
            <a:r>
              <a:rPr lang="de-CH" dirty="0" smtClean="0"/>
              <a:t> </a:t>
            </a:r>
            <a:endParaRPr lang="de-CH" dirty="0"/>
          </a:p>
          <a:p>
            <a:endParaRPr lang="de-CH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4546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740411"/>
              </p:ext>
            </p:extLst>
          </p:nvPr>
        </p:nvGraphicFramePr>
        <p:xfrm>
          <a:off x="1801813" y="1103313"/>
          <a:ext cx="6380162" cy="5221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01641" y="1038155"/>
            <a:ext cx="6468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1" dirty="0" smtClean="0"/>
              <a:t>Contents:</a:t>
            </a:r>
          </a:p>
          <a:p>
            <a:endParaRPr lang="de-CH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 smtClean="0">
                <a:solidFill>
                  <a:schemeClr val="accent1"/>
                </a:solidFill>
              </a:rPr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 smtClean="0">
                <a:solidFill>
                  <a:schemeClr val="accent1"/>
                </a:solidFill>
              </a:rPr>
              <a:t>Methodology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 smtClean="0">
                <a:solidFill>
                  <a:schemeClr val="accent1"/>
                </a:solidFill>
              </a:rPr>
              <a:t>Key Findings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 smtClean="0">
                <a:solidFill>
                  <a:schemeClr val="accent1"/>
                </a:solidFill>
              </a:rPr>
              <a:t>Next steps</a:t>
            </a:r>
            <a:endParaRPr lang="en-GB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51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background to </a:t>
            </a:r>
            <a:r>
              <a:rPr lang="en-US" dirty="0"/>
              <a:t>MCNA </a:t>
            </a:r>
            <a:r>
              <a:rPr lang="en-US" dirty="0" smtClean="0"/>
              <a:t>IV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641" y="1102659"/>
            <a:ext cx="6379833" cy="5222513"/>
          </a:xfrm>
        </p:spPr>
        <p:txBody>
          <a:bodyPr>
            <a:noAutofit/>
          </a:bodyPr>
          <a:lstStyle/>
          <a:p>
            <a:pPr marL="285750" indent="-285750">
              <a:buClr>
                <a:srgbClr val="EE5859"/>
              </a:buClr>
              <a:defRPr/>
            </a:pPr>
            <a:r>
              <a:rPr lang="en-US" sz="1600" b="1" u="sng" dirty="0"/>
              <a:t>Objective:</a:t>
            </a:r>
            <a:r>
              <a:rPr lang="en-US" sz="1600" dirty="0"/>
              <a:t> </a:t>
            </a:r>
            <a:r>
              <a:rPr lang="en-US" sz="1600" dirty="0" smtClean="0"/>
              <a:t>Cluster-driven process that provides comprehensive </a:t>
            </a:r>
            <a:r>
              <a:rPr lang="en-US" sz="1600" dirty="0"/>
              <a:t>evidence base of needs amongst internally displaced populations (IDPs) living in non camp-settings across the whole of Iraq</a:t>
            </a:r>
            <a:r>
              <a:rPr lang="en-US" sz="1600" dirty="0" smtClean="0"/>
              <a:t>.</a:t>
            </a:r>
          </a:p>
          <a:p>
            <a:pPr marL="285750" indent="-285750">
              <a:buClr>
                <a:srgbClr val="EE5859"/>
              </a:buClr>
              <a:defRPr/>
            </a:pPr>
            <a:endParaRPr lang="en-US" sz="1600" dirty="0"/>
          </a:p>
          <a:p>
            <a:pPr marL="285750" indent="-285750">
              <a:buClr>
                <a:srgbClr val="EE5859"/>
              </a:buClr>
              <a:defRPr/>
            </a:pPr>
            <a:r>
              <a:rPr lang="en-GB" sz="1600" dirty="0"/>
              <a:t> </a:t>
            </a:r>
            <a:r>
              <a:rPr lang="en-US" sz="1600" b="1" u="sng" dirty="0"/>
              <a:t>Type of assessment:</a:t>
            </a:r>
            <a:r>
              <a:rPr lang="en-US" sz="1600" dirty="0"/>
              <a:t> MCNAs focus on the </a:t>
            </a:r>
            <a:r>
              <a:rPr lang="en-US" sz="1600" dirty="0" smtClean="0"/>
              <a:t>needs, perceptions </a:t>
            </a:r>
            <a:r>
              <a:rPr lang="en-US" sz="1600" dirty="0"/>
              <a:t>and vulnerabilities of IDPs outside of camps at household level; how they </a:t>
            </a:r>
            <a:r>
              <a:rPr lang="en-US" sz="1600" dirty="0" err="1"/>
              <a:t>prioritise</a:t>
            </a:r>
            <a:r>
              <a:rPr lang="en-US" sz="1600" dirty="0"/>
              <a:t> their needs and view quality of assistance (across all sectors).</a:t>
            </a:r>
          </a:p>
          <a:p>
            <a:pPr marL="800100" lvl="1" indent="-342900">
              <a:buClr>
                <a:srgbClr val="EE5859"/>
              </a:buClr>
              <a:buFont typeface="Courier New" panose="02070309020205020404" pitchFamily="49" charset="0"/>
              <a:buChar char="o"/>
              <a:defRPr/>
            </a:pPr>
            <a:r>
              <a:rPr lang="en-US" sz="1600" dirty="0"/>
              <a:t>Questionnaire includes </a:t>
            </a:r>
            <a:r>
              <a:rPr lang="en-US" sz="1600" b="1" dirty="0"/>
              <a:t>cluster-specific sections</a:t>
            </a:r>
            <a:r>
              <a:rPr lang="en-US" sz="1600" dirty="0"/>
              <a:t>, </a:t>
            </a:r>
            <a:r>
              <a:rPr lang="en-US" sz="1600" dirty="0" smtClean="0"/>
              <a:t>questions </a:t>
            </a:r>
            <a:r>
              <a:rPr lang="en-US" sz="1600" dirty="0"/>
              <a:t>on assistance received </a:t>
            </a:r>
            <a:r>
              <a:rPr lang="en-US" sz="1600" dirty="0" smtClean="0"/>
              <a:t>as well as </a:t>
            </a:r>
            <a:r>
              <a:rPr lang="en-US" sz="1600" dirty="0"/>
              <a:t>self-reported primary </a:t>
            </a:r>
            <a:r>
              <a:rPr lang="en-US" sz="1600" dirty="0" smtClean="0"/>
              <a:t>needs.</a:t>
            </a:r>
            <a:endParaRPr lang="en-US" sz="1600" dirty="0"/>
          </a:p>
          <a:p>
            <a:pPr marL="800100" lvl="1" indent="-342900">
              <a:buClr>
                <a:srgbClr val="EE5859"/>
              </a:buClr>
              <a:buFont typeface="Courier New" panose="02070309020205020404" pitchFamily="49" charset="0"/>
              <a:buChar char="o"/>
              <a:defRPr/>
            </a:pPr>
            <a:r>
              <a:rPr lang="en-US" sz="1600" b="1" dirty="0" smtClean="0"/>
              <a:t>Provides ‘big picture’, comparative overview </a:t>
            </a:r>
            <a:r>
              <a:rPr lang="en-US" sz="1600" dirty="0" smtClean="0"/>
              <a:t>(nation-wide, district and governorate level) based on primary data, for specific sectors.</a:t>
            </a:r>
          </a:p>
          <a:p>
            <a:pPr marL="800100" lvl="1" indent="-342900">
              <a:buClr>
                <a:srgbClr val="EE5859"/>
              </a:buClr>
              <a:buFont typeface="Courier New" panose="02070309020205020404" pitchFamily="49" charset="0"/>
              <a:buChar char="o"/>
              <a:defRPr/>
            </a:pPr>
            <a:r>
              <a:rPr lang="en-US" sz="1600" dirty="0" smtClean="0"/>
              <a:t>Ideally </a:t>
            </a:r>
            <a:r>
              <a:rPr lang="en-US" sz="1600" b="1" dirty="0" smtClean="0"/>
              <a:t>used as evidence-base by clusters to guide HNO/HRP process,</a:t>
            </a:r>
            <a:r>
              <a:rPr lang="en-US" sz="1600" dirty="0" smtClean="0"/>
              <a:t> and </a:t>
            </a:r>
            <a:r>
              <a:rPr lang="en-US" sz="1600" dirty="0"/>
              <a:t>complement cluster-driven </a:t>
            </a:r>
            <a:r>
              <a:rPr lang="en-US" sz="1600" dirty="0" smtClean="0"/>
              <a:t>interventions.</a:t>
            </a:r>
          </a:p>
          <a:p>
            <a:pPr marL="800100" lvl="1" indent="-342900">
              <a:buClr>
                <a:srgbClr val="EE5859"/>
              </a:buClr>
              <a:buFont typeface="Courier New" panose="02070309020205020404" pitchFamily="49" charset="0"/>
              <a:buChar char="o"/>
              <a:defRPr/>
            </a:pPr>
            <a:endParaRPr lang="en-US" sz="1600" dirty="0" smtClean="0"/>
          </a:p>
          <a:p>
            <a:pPr marL="342900" indent="-342900">
              <a:buClr>
                <a:srgbClr val="EE5859"/>
              </a:buClr>
              <a:defRPr/>
            </a:pPr>
            <a:r>
              <a:rPr lang="en-US" sz="1600" b="1" u="sng" dirty="0" smtClean="0"/>
              <a:t>Recurring , nation-wide, </a:t>
            </a:r>
            <a:r>
              <a:rPr lang="en-US" sz="1600" b="1" u="sng" dirty="0"/>
              <a:t>l</a:t>
            </a:r>
            <a:r>
              <a:rPr lang="en-US" sz="1600" b="1" u="sng" dirty="0" smtClean="0"/>
              <a:t>ongitudinal analysis</a:t>
            </a:r>
            <a:r>
              <a:rPr lang="en-US" sz="1600" b="1" u="sng" dirty="0"/>
              <a:t>: </a:t>
            </a:r>
            <a:r>
              <a:rPr lang="en-US" sz="1600" dirty="0" smtClean="0"/>
              <a:t>The MCNA </a:t>
            </a:r>
            <a:r>
              <a:rPr lang="en-US" sz="1600" dirty="0"/>
              <a:t>IV </a:t>
            </a:r>
            <a:r>
              <a:rPr lang="en-US" sz="1600" dirty="0" smtClean="0"/>
              <a:t>is a nation-wide assessment, and will </a:t>
            </a:r>
            <a:r>
              <a:rPr lang="en-US" sz="1600" dirty="0"/>
              <a:t>collect </a:t>
            </a:r>
            <a:r>
              <a:rPr lang="en-US" sz="1600" dirty="0" smtClean="0"/>
              <a:t>comparable data at the district-level </a:t>
            </a:r>
            <a:r>
              <a:rPr lang="en-US" sz="1600" dirty="0"/>
              <a:t>in Centre-South for the third </a:t>
            </a:r>
            <a:r>
              <a:rPr lang="en-US" sz="1600" dirty="0" smtClean="0"/>
              <a:t>time, and </a:t>
            </a:r>
            <a:r>
              <a:rPr lang="en-US" sz="1600" dirty="0"/>
              <a:t>for the fourth time in </a:t>
            </a:r>
            <a:r>
              <a:rPr lang="en-US" sz="1600" dirty="0" smtClean="0"/>
              <a:t>KRI. </a:t>
            </a:r>
            <a:endParaRPr lang="en-US" sz="1600" dirty="0"/>
          </a:p>
          <a:p>
            <a:pPr marL="800100" lvl="1" indent="-342900">
              <a:buClr>
                <a:srgbClr val="EE5859"/>
              </a:buClr>
              <a:buFont typeface="Courier New" panose="02070309020205020404" pitchFamily="49" charset="0"/>
              <a:buChar char="o"/>
              <a:defRPr/>
            </a:pPr>
            <a:r>
              <a:rPr lang="en-US" sz="1600" dirty="0" smtClean="0"/>
              <a:t>Nation-wide scope allows for </a:t>
            </a:r>
            <a:r>
              <a:rPr lang="en-US" sz="1600" b="1" dirty="0" smtClean="0"/>
              <a:t>country-wide comparisons </a:t>
            </a:r>
            <a:r>
              <a:rPr lang="en-US" sz="1600" dirty="0" smtClean="0"/>
              <a:t>at the governorate and district level. </a:t>
            </a:r>
          </a:p>
          <a:p>
            <a:pPr marL="800100" lvl="1" indent="-342900">
              <a:buClr>
                <a:srgbClr val="EE5859"/>
              </a:buClr>
              <a:buFont typeface="Courier New" panose="02070309020205020404" pitchFamily="49" charset="0"/>
              <a:buChar char="o"/>
              <a:defRPr/>
            </a:pPr>
            <a:r>
              <a:rPr lang="en-US" sz="1600" dirty="0" smtClean="0"/>
              <a:t>MCNA is the only </a:t>
            </a:r>
            <a:r>
              <a:rPr lang="en-US" sz="1600" dirty="0"/>
              <a:t>assessment which allows </a:t>
            </a:r>
            <a:r>
              <a:rPr lang="en-US" sz="1600" dirty="0" smtClean="0"/>
              <a:t>for </a:t>
            </a:r>
            <a:r>
              <a:rPr lang="en-US" sz="1600" b="1" dirty="0" smtClean="0"/>
              <a:t>nation-wide</a:t>
            </a:r>
            <a:r>
              <a:rPr lang="en-US" sz="1600" dirty="0" smtClean="0"/>
              <a:t> </a:t>
            </a:r>
            <a:r>
              <a:rPr lang="en-US" sz="1600" b="1" dirty="0"/>
              <a:t>analysis of </a:t>
            </a:r>
            <a:r>
              <a:rPr lang="en-US" sz="1600" b="1" dirty="0" smtClean="0"/>
              <a:t>trends </a:t>
            </a:r>
            <a:r>
              <a:rPr lang="en-US" sz="1600" b="1" dirty="0"/>
              <a:t>over </a:t>
            </a:r>
            <a:r>
              <a:rPr lang="en-US" sz="1600" b="1" dirty="0" smtClean="0"/>
              <a:t>time </a:t>
            </a:r>
            <a:r>
              <a:rPr lang="en-US" sz="1600" dirty="0" smtClean="0"/>
              <a:t>(third year in a row).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27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Background: Overview of </a:t>
            </a:r>
            <a:r>
              <a:rPr lang="en-US" dirty="0"/>
              <a:t>MCNA </a:t>
            </a:r>
            <a:r>
              <a:rPr lang="en-US" dirty="0" smtClean="0"/>
              <a:t>cycle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100185"/>
              </p:ext>
            </p:extLst>
          </p:nvPr>
        </p:nvGraphicFramePr>
        <p:xfrm>
          <a:off x="1801813" y="1252538"/>
          <a:ext cx="6380162" cy="5072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00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5441" y="803330"/>
            <a:ext cx="6766033" cy="6054669"/>
          </a:xfrm>
        </p:spPr>
        <p:txBody>
          <a:bodyPr>
            <a:normAutofit/>
          </a:bodyPr>
          <a:lstStyle/>
          <a:p>
            <a:pPr>
              <a:buClr>
                <a:srgbClr val="EE5859"/>
              </a:buClr>
              <a:defRPr/>
            </a:pPr>
            <a:r>
              <a:rPr lang="en-US" sz="1800" b="1" dirty="0" smtClean="0">
                <a:latin typeface="Arial Narrow" panose="020B0606020202030204" pitchFamily="34" charset="0"/>
              </a:rPr>
              <a:t>  Iraq </a:t>
            </a:r>
            <a:r>
              <a:rPr lang="en-US" sz="1800" b="1" dirty="0">
                <a:latin typeface="Arial Narrow" panose="020B0606020202030204" pitchFamily="34" charset="0"/>
              </a:rPr>
              <a:t>wide assessment</a:t>
            </a:r>
          </a:p>
          <a:p>
            <a:pPr marL="285750" indent="-285750">
              <a:buClr>
                <a:srgbClr val="EE5859"/>
              </a:buClr>
              <a:defRPr/>
            </a:pPr>
            <a:r>
              <a:rPr lang="en-US" sz="1800" b="1" dirty="0" smtClean="0">
                <a:latin typeface="Arial Narrow" panose="020B0606020202030204" pitchFamily="34" charset="0"/>
              </a:rPr>
              <a:t>18 </a:t>
            </a:r>
            <a:r>
              <a:rPr lang="en-US" sz="1800" b="1" dirty="0">
                <a:latin typeface="Arial Narrow" panose="020B0606020202030204" pitchFamily="34" charset="0"/>
              </a:rPr>
              <a:t>governorates </a:t>
            </a:r>
            <a:r>
              <a:rPr lang="en-US" sz="1800" dirty="0">
                <a:latin typeface="Arial Narrow" panose="020B0606020202030204" pitchFamily="34" charset="0"/>
              </a:rPr>
              <a:t>of Iraq assessed, based on accessibility:</a:t>
            </a:r>
          </a:p>
          <a:p>
            <a:pPr lvl="1">
              <a:buClr>
                <a:srgbClr val="EE5859"/>
              </a:buClr>
              <a:defRPr/>
            </a:pPr>
            <a:endParaRPr lang="en-GB" sz="1800" dirty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 smtClean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 smtClean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 smtClean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>
              <a:latin typeface="Arial Narrow" panose="020B0606020202030204" pitchFamily="34" charset="0"/>
            </a:endParaRPr>
          </a:p>
          <a:p>
            <a:pPr marL="0" indent="0">
              <a:buClr>
                <a:srgbClr val="EE5859"/>
              </a:buClr>
              <a:buNone/>
              <a:defRPr/>
            </a:pPr>
            <a:endParaRPr lang="en-US" sz="1800" dirty="0">
              <a:latin typeface="Arial Narrow" panose="020B0606020202030204" pitchFamily="34" charset="0"/>
            </a:endParaRPr>
          </a:p>
          <a:p>
            <a:pPr marL="342900" indent="-342900">
              <a:buClr>
                <a:srgbClr val="EE5859"/>
              </a:buClr>
              <a:defRPr/>
            </a:pPr>
            <a:r>
              <a:rPr lang="en-US" sz="1800" b="1" dirty="0" smtClean="0">
                <a:latin typeface="Arial Narrow" panose="020B0606020202030204" pitchFamily="34" charset="0"/>
              </a:rPr>
              <a:t>6,422 </a:t>
            </a:r>
            <a:r>
              <a:rPr lang="en-US" sz="1800" b="1" dirty="0">
                <a:latin typeface="Arial Narrow" panose="020B0606020202030204" pitchFamily="34" charset="0"/>
              </a:rPr>
              <a:t>households interviewed </a:t>
            </a:r>
            <a:r>
              <a:rPr lang="en-US" sz="1800" dirty="0">
                <a:latin typeface="Arial Narrow" panose="020B0606020202030204" pitchFamily="34" charset="0"/>
              </a:rPr>
              <a:t>in total</a:t>
            </a:r>
            <a:r>
              <a:rPr lang="en-US" sz="1800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>
              <a:buClr>
                <a:srgbClr val="EE5859"/>
              </a:buClr>
              <a:defRPr/>
            </a:pPr>
            <a:r>
              <a:rPr lang="en-US" sz="1800" dirty="0" smtClean="0">
                <a:latin typeface="Arial Narrow" panose="020B0606020202030204" pitchFamily="34" charset="0"/>
              </a:rPr>
              <a:t>78 </a:t>
            </a:r>
            <a:r>
              <a:rPr lang="en-US" sz="1800" dirty="0" smtClean="0">
                <a:latin typeface="Arial Narrow" panose="020B0606020202030204" pitchFamily="34" charset="0"/>
              </a:rPr>
              <a:t>districts covered out of 109 (72% district coverage). </a:t>
            </a:r>
          </a:p>
          <a:p>
            <a:pPr marL="342900" indent="-342900">
              <a:buClr>
                <a:srgbClr val="EE5859"/>
              </a:buClr>
              <a:defRPr/>
            </a:pPr>
            <a:r>
              <a:rPr lang="en-US" sz="1800" b="1" dirty="0" smtClean="0">
                <a:latin typeface="Arial Narrow" panose="020B0606020202030204" pitchFamily="34" charset="0"/>
              </a:rPr>
              <a:t>Data </a:t>
            </a:r>
            <a:r>
              <a:rPr lang="en-US" sz="1800" b="1" dirty="0">
                <a:latin typeface="Arial Narrow" panose="020B0606020202030204" pitchFamily="34" charset="0"/>
              </a:rPr>
              <a:t>collection in </a:t>
            </a:r>
            <a:r>
              <a:rPr lang="en-US" sz="1800" b="1" dirty="0" smtClean="0">
                <a:latin typeface="Arial Narrow" panose="020B0606020202030204" pitchFamily="34" charset="0"/>
              </a:rPr>
              <a:t>Anbar and Salah al-Din supported by Relief   International.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15441" y="130302"/>
            <a:ext cx="6766033" cy="6730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814945" y="1498386"/>
            <a:ext cx="5514110" cy="453970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de-CH" sz="1700" dirty="0" smtClean="0">
                <a:latin typeface="Arial Narrow" panose="020B0606020202030204" pitchFamily="34" charset="0"/>
              </a:rPr>
              <a:t>Anbar</a:t>
            </a:r>
            <a:endParaRPr lang="en-GB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Babylon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Baghdad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Basrah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Dahuk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Diyala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Erbil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Kerbala</a:t>
            </a:r>
            <a:endParaRPr lang="en-GB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de-CH" sz="1700" dirty="0" smtClean="0">
                <a:latin typeface="Arial Narrow" panose="020B0606020202030204" pitchFamily="34" charset="0"/>
              </a:rPr>
              <a:t>Kirkuk</a:t>
            </a: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endParaRPr lang="de-CH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de-CH" sz="1700" dirty="0" smtClean="0">
                <a:latin typeface="Arial Narrow" panose="020B0606020202030204" pitchFamily="34" charset="0"/>
              </a:rPr>
              <a:t>Missan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Muthanna</a:t>
            </a:r>
            <a:r>
              <a:rPr lang="en-GB" sz="1700" dirty="0">
                <a:latin typeface="Arial Narrow" panose="020B0606020202030204" pitchFamily="34" charset="0"/>
              </a:rPr>
              <a:t>	</a:t>
            </a:r>
            <a:endParaRPr lang="en-GB" sz="1700" dirty="0" smtClean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Najaf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Ninewa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Qadissiya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Salah al-Din</a:t>
            </a: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smtClean="0">
                <a:latin typeface="Arial Narrow" panose="020B0606020202030204" pitchFamily="34" charset="0"/>
              </a:rPr>
              <a:t>Sulaymaniyah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Thi-Qar</a:t>
            </a:r>
            <a:endParaRPr lang="en-GB" sz="1700" dirty="0">
              <a:latin typeface="Arial Narrow" panose="020B0606020202030204" pitchFamily="34" charset="0"/>
            </a:endParaRPr>
          </a:p>
          <a:p>
            <a:pPr marL="800100" lvl="1" indent="-342900">
              <a:buClr>
                <a:srgbClr val="EE5859"/>
              </a:buClr>
              <a:buFont typeface="+mj-lt"/>
              <a:buAutoNum type="arabicPeriod"/>
              <a:defRPr/>
            </a:pPr>
            <a:r>
              <a:rPr lang="en-GB" sz="1700" dirty="0" err="1" smtClean="0">
                <a:latin typeface="Arial Narrow" panose="020B0606020202030204" pitchFamily="34" charset="0"/>
              </a:rPr>
              <a:t>Wassit</a:t>
            </a:r>
            <a:endParaRPr lang="en-US" sz="1700" dirty="0">
              <a:latin typeface="Arial Narrow" panose="020B060602020203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9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06297" y="119299"/>
            <a:ext cx="6653299" cy="6730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Methodology: Assessed </a:t>
            </a:r>
            <a:r>
              <a:rPr lang="en-US" dirty="0"/>
              <a:t>A</a:t>
            </a:r>
            <a:r>
              <a:rPr lang="en-US" dirty="0" smtClean="0"/>
              <a:t>reas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5280" y="957054"/>
            <a:ext cx="6446527" cy="582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00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Methodology: Limitations &amp; sampling 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13840" y="824574"/>
            <a:ext cx="6667633" cy="5881607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sz="1800" b="1" dirty="0" smtClean="0"/>
              <a:t>Some governorates were only partially assessed</a:t>
            </a:r>
            <a:r>
              <a:rPr lang="en-US" sz="1800" dirty="0"/>
              <a:t> due to security concerns and authorization issues at the time of assessment</a:t>
            </a:r>
            <a:r>
              <a:rPr lang="en-US" sz="1800" dirty="0" smtClean="0"/>
              <a:t>. The </a:t>
            </a:r>
            <a:r>
              <a:rPr lang="en-US" sz="1800" dirty="0"/>
              <a:t>overall </a:t>
            </a:r>
            <a:r>
              <a:rPr lang="en-US" sz="1800" dirty="0" smtClean="0"/>
              <a:t>governorate </a:t>
            </a:r>
            <a:r>
              <a:rPr lang="en-US" sz="1800" b="1" dirty="0" smtClean="0"/>
              <a:t>confidence </a:t>
            </a:r>
            <a:r>
              <a:rPr lang="en-US" sz="1800" b="1" dirty="0"/>
              <a:t>level of 95% applies to those findings which pertain to the full sample</a:t>
            </a:r>
            <a:r>
              <a:rPr lang="en-US" sz="1800" dirty="0"/>
              <a:t>. </a:t>
            </a:r>
          </a:p>
          <a:p>
            <a:pPr>
              <a:buClr>
                <a:schemeClr val="accent1"/>
              </a:buClr>
            </a:pPr>
            <a:r>
              <a:rPr lang="en-US" sz="1800" dirty="0" smtClean="0"/>
              <a:t>Any </a:t>
            </a:r>
            <a:r>
              <a:rPr lang="en-US" sz="1800" dirty="0"/>
              <a:t>findings presented solely on </a:t>
            </a:r>
            <a:r>
              <a:rPr lang="en-US" sz="1800" b="1" dirty="0"/>
              <a:t>subsets of the population</a:t>
            </a:r>
            <a:r>
              <a:rPr lang="en-US" sz="1800" dirty="0"/>
              <a:t> – e.g. households who reported that they could not afford basic needs – inevitably have a </a:t>
            </a:r>
            <a:r>
              <a:rPr lang="en-US" sz="1800" b="1" dirty="0"/>
              <a:t>lower confidence level</a:t>
            </a:r>
            <a:r>
              <a:rPr lang="en-US" sz="1800" dirty="0"/>
              <a:t>. </a:t>
            </a:r>
            <a:endParaRPr lang="en-US" sz="1800" dirty="0" smtClean="0"/>
          </a:p>
          <a:p>
            <a:pPr>
              <a:buClr>
                <a:schemeClr val="accent1"/>
              </a:buClr>
            </a:pPr>
            <a:r>
              <a:rPr lang="en-US" sz="1800" dirty="0"/>
              <a:t>Household level sampling using random GIS points based off IOM DTM data on IDP population size and respective location in Iraq. </a:t>
            </a:r>
          </a:p>
          <a:p>
            <a:pPr>
              <a:buClr>
                <a:schemeClr val="accent1"/>
              </a:buClr>
            </a:pPr>
            <a:r>
              <a:rPr lang="en-US" sz="1800" dirty="0"/>
              <a:t>Significant results at </a:t>
            </a:r>
            <a:r>
              <a:rPr lang="en-US" sz="1800" b="1" dirty="0"/>
              <a:t>governorate level</a:t>
            </a:r>
            <a:r>
              <a:rPr lang="en-US" sz="1800" dirty="0"/>
              <a:t>, with a 95% confidence level and 10% margin of error</a:t>
            </a:r>
            <a:r>
              <a:rPr lang="en-US" sz="1800" dirty="0" smtClean="0"/>
              <a:t>.</a:t>
            </a:r>
          </a:p>
          <a:p>
            <a:pPr>
              <a:buClr>
                <a:schemeClr val="accent1"/>
              </a:buClr>
            </a:pPr>
            <a:r>
              <a:rPr lang="en-US" sz="1800" dirty="0" smtClean="0"/>
              <a:t>Cluster sampling was employed to help the logistical challenges of collecting nationwide data.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96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28670" y="151546"/>
            <a:ext cx="665329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findings: Overview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13840" y="824574"/>
            <a:ext cx="6667633" cy="5881607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1"/>
              </a:buClr>
              <a:buNone/>
            </a:pPr>
            <a:endParaRPr lang="en-US" sz="2400" b="1" dirty="0">
              <a:latin typeface="Arial Narrow" panose="020B0606020202030204" pitchFamily="34" charset="0"/>
            </a:endParaRP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Settlement Type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Shelter Type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HHs sharing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Shelter concerns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NFI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Access to assistance	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r>
              <a:rPr lang="en-US" sz="2000" b="1" dirty="0" smtClean="0">
                <a:latin typeface="Arial Narrow" panose="020B0606020202030204" pitchFamily="34" charset="0"/>
              </a:rPr>
              <a:t>Other relevant findings</a:t>
            </a: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endParaRPr lang="en-US" sz="2400" b="1" dirty="0">
              <a:latin typeface="Arial Narrow" panose="020B0606020202030204" pitchFamily="34" charset="0"/>
            </a:endParaRPr>
          </a:p>
          <a:p>
            <a:pPr marL="342900" indent="-342900">
              <a:buClr>
                <a:schemeClr val="accent1"/>
              </a:buClr>
              <a:buFont typeface="+mj-lt"/>
              <a:buAutoNum type="arabicPeriod"/>
            </a:pPr>
            <a:endParaRPr lang="en-US" sz="2400" b="1" dirty="0">
              <a:latin typeface="Arial Narrow" panose="020B0606020202030204" pitchFamily="34" charset="0"/>
            </a:endParaRPr>
          </a:p>
          <a:p>
            <a:pPr marL="0" indent="0">
              <a:buClr>
                <a:schemeClr val="accent1"/>
              </a:buClr>
              <a:buNone/>
            </a:pPr>
            <a:endParaRPr lang="en-US" sz="2400" b="1" dirty="0">
              <a:latin typeface="Arial Narrow" panose="020B0606020202030204" pitchFamily="34" charset="0"/>
            </a:endParaRPr>
          </a:p>
          <a:p>
            <a:pPr marL="0" indent="0">
              <a:buClr>
                <a:schemeClr val="accent1"/>
              </a:buClr>
              <a:buNone/>
            </a:pPr>
            <a:endParaRPr lang="en-US" sz="2400" b="1" dirty="0">
              <a:latin typeface="Arial Narrow" panose="020B0606020202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chemeClr val="accent1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90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92480" y="151546"/>
            <a:ext cx="7189489" cy="673028"/>
          </a:xfrm>
        </p:spPr>
        <p:txBody>
          <a:bodyPr>
            <a:normAutofit/>
          </a:bodyPr>
          <a:lstStyle/>
          <a:p>
            <a:r>
              <a:rPr lang="en-US" sz="3400" dirty="0" smtClean="0"/>
              <a:t>Key findings: Settlement type </a:t>
            </a:r>
            <a:endParaRPr lang="en-US" sz="3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3863" y="1253330"/>
            <a:ext cx="1707778" cy="5071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Introduction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Background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Methodology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EE5859"/>
                </a:solidFill>
              </a:rPr>
              <a:t>Key findings</a:t>
            </a:r>
          </a:p>
          <a:p>
            <a:pPr>
              <a:lnSpc>
                <a:spcPct val="180000"/>
              </a:lnSpc>
              <a:buClr>
                <a:srgbClr val="EE5859"/>
              </a:buClr>
              <a:defRPr/>
            </a:pPr>
            <a:r>
              <a:rPr lang="en-US" sz="1300" b="1" dirty="0" smtClean="0">
                <a:solidFill>
                  <a:srgbClr val="58585A">
                    <a:lumMod val="20000"/>
                    <a:lumOff val="80000"/>
                  </a:srgbClr>
                </a:solidFill>
              </a:rPr>
              <a:t>Next steps</a:t>
            </a:r>
            <a:r>
              <a:rPr lang="en-US" sz="1300" b="1" dirty="0" smtClean="0">
                <a:solidFill>
                  <a:srgbClr val="585859"/>
                </a:solidFill>
              </a:rPr>
              <a:t>		</a:t>
            </a: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 marL="342900" indent="-342900"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buClr>
                <a:srgbClr val="EE5859"/>
              </a:buCl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sz="1300" dirty="0" smtClean="0">
              <a:solidFill>
                <a:srgbClr val="000000"/>
              </a:solidFill>
            </a:endParaRPr>
          </a:p>
          <a:p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0941" y="807054"/>
            <a:ext cx="7040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de-CH" dirty="0"/>
              <a:t>A</a:t>
            </a:r>
            <a:r>
              <a:rPr lang="de-CH" dirty="0" smtClean="0"/>
              <a:t>cross </a:t>
            </a:r>
            <a:r>
              <a:rPr lang="de-CH" dirty="0"/>
              <a:t>the 18 governorates of </a:t>
            </a:r>
            <a:r>
              <a:rPr lang="de-CH" dirty="0" smtClean="0"/>
              <a:t>Iraq 66% of IDP HHs reside </a:t>
            </a:r>
            <a:r>
              <a:rPr lang="de-CH" dirty="0"/>
              <a:t>in residential </a:t>
            </a:r>
            <a:r>
              <a:rPr lang="de-CH" dirty="0" smtClean="0"/>
              <a:t>housing and 34% are living in critical shelter arrangements (26</a:t>
            </a:r>
            <a:r>
              <a:rPr lang="de-CH" dirty="0"/>
              <a:t>%  in collective centres and </a:t>
            </a:r>
            <a:r>
              <a:rPr lang="de-CH" dirty="0" smtClean="0"/>
              <a:t>8% </a:t>
            </a:r>
            <a:r>
              <a:rPr lang="de-CH" dirty="0"/>
              <a:t>in informal </a:t>
            </a:r>
            <a:r>
              <a:rPr lang="de-CH" dirty="0" smtClean="0"/>
              <a:t>sites).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689043"/>
              </p:ext>
            </p:extLst>
          </p:nvPr>
        </p:nvGraphicFramePr>
        <p:xfrm>
          <a:off x="4394200" y="1945827"/>
          <a:ext cx="4090181" cy="3169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067984"/>
              </p:ext>
            </p:extLst>
          </p:nvPr>
        </p:nvGraphicFramePr>
        <p:xfrm>
          <a:off x="1679294" y="5427141"/>
          <a:ext cx="5867401" cy="11187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1674"/>
                <a:gridCol w="1611469"/>
                <a:gridCol w="1508170"/>
                <a:gridCol w="1756088"/>
              </a:tblGrid>
              <a:tr h="45582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 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effectLst/>
                        </a:rPr>
                        <a:t>Collective </a:t>
                      </a:r>
                      <a:r>
                        <a:rPr lang="en-GB" sz="1400" b="1" u="none" strike="noStrike" dirty="0" smtClean="0">
                          <a:effectLst/>
                        </a:rPr>
                        <a:t>centre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>
                          <a:effectLst/>
                        </a:rPr>
                        <a:t>Informal site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dirty="0">
                          <a:effectLst/>
                        </a:rPr>
                        <a:t>Residential housing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1519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North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28%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63%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519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Centre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27%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64%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519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South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6%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6%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88%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614625"/>
              </p:ext>
            </p:extLst>
          </p:nvPr>
        </p:nvGraphicFramePr>
        <p:xfrm>
          <a:off x="2531472" y="1502228"/>
          <a:ext cx="401574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80941" y="4397829"/>
            <a:ext cx="7040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CH" dirty="0" smtClean="0"/>
              <a:t>Southern governorates reported higher results for occupancy in residential housing. While </a:t>
            </a:r>
            <a:r>
              <a:rPr lang="de-CH" b="1" dirty="0" smtClean="0"/>
              <a:t>over a third </a:t>
            </a:r>
            <a:r>
              <a:rPr lang="de-CH" dirty="0" smtClean="0"/>
              <a:t>of IDP HHs in the northern and central governorates reported living in collective centres.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375925"/>
      </p:ext>
    </p:extLst>
  </p:cSld>
  <p:clrMapOvr>
    <a:masterClrMapping/>
  </p:clrMapOvr>
</p:sld>
</file>

<file path=ppt/theme/theme1.xml><?xml version="1.0" encoding="utf-8"?>
<a:theme xmlns:a="http://schemas.openxmlformats.org/drawingml/2006/main" name="REACH">
  <a:themeElements>
    <a:clrScheme name="REACH theme">
      <a:dk1>
        <a:srgbClr val="000000"/>
      </a:dk1>
      <a:lt1>
        <a:srgbClr val="FFFFFF"/>
      </a:lt1>
      <a:dk2>
        <a:srgbClr val="000000"/>
      </a:dk2>
      <a:lt2>
        <a:srgbClr val="58585A"/>
      </a:lt2>
      <a:accent1>
        <a:srgbClr val="EE5859"/>
      </a:accent1>
      <a:accent2>
        <a:srgbClr val="58585A"/>
      </a:accent2>
      <a:accent3>
        <a:srgbClr val="D2CBB8"/>
      </a:accent3>
      <a:accent4>
        <a:srgbClr val="F69E61"/>
      </a:accent4>
      <a:accent5>
        <a:srgbClr val="A5C9A1"/>
      </a:accent5>
      <a:accent6>
        <a:srgbClr val="56B3CD"/>
      </a:accent6>
      <a:hlink>
        <a:srgbClr val="0067A9"/>
      </a:hlink>
      <a:folHlink>
        <a:srgbClr val="FFF67A"/>
      </a:folHlink>
    </a:clrScheme>
    <a:fontScheme name="REACH text">
      <a:majorFont>
        <a:latin typeface="Arial Narrow"/>
        <a:ea typeface="ＭＳ Ｐゴシック"/>
        <a:cs typeface=""/>
      </a:majorFont>
      <a:minorFont>
        <a:latin typeface="Arial Narrow"/>
        <a:ea typeface="ＭＳ Ｐゴシック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EB31F12-FD48-4928-B797-68E4D982B6DF}" vid="{507976F8-0F25-4A49-B01C-81C85490E436}"/>
    </a:ext>
  </a:extLst>
</a:theme>
</file>

<file path=ppt/theme/theme2.xml><?xml version="1.0" encoding="utf-8"?>
<a:theme xmlns:a="http://schemas.openxmlformats.org/drawingml/2006/main" name="1_REACH">
  <a:themeElements>
    <a:clrScheme name="REACH theme">
      <a:dk1>
        <a:srgbClr val="000000"/>
      </a:dk1>
      <a:lt1>
        <a:srgbClr val="FFFFFF"/>
      </a:lt1>
      <a:dk2>
        <a:srgbClr val="000000"/>
      </a:dk2>
      <a:lt2>
        <a:srgbClr val="58585A"/>
      </a:lt2>
      <a:accent1>
        <a:srgbClr val="EE5859"/>
      </a:accent1>
      <a:accent2>
        <a:srgbClr val="58585A"/>
      </a:accent2>
      <a:accent3>
        <a:srgbClr val="D2CBB8"/>
      </a:accent3>
      <a:accent4>
        <a:srgbClr val="F69E61"/>
      </a:accent4>
      <a:accent5>
        <a:srgbClr val="A5C9A1"/>
      </a:accent5>
      <a:accent6>
        <a:srgbClr val="56B3CD"/>
      </a:accent6>
      <a:hlink>
        <a:srgbClr val="0067A9"/>
      </a:hlink>
      <a:folHlink>
        <a:srgbClr val="FFF67A"/>
      </a:folHlink>
    </a:clrScheme>
    <a:fontScheme name="REACH text">
      <a:majorFont>
        <a:latin typeface="Arial Narrow"/>
        <a:ea typeface="ＭＳ Ｐゴシック"/>
        <a:cs typeface=""/>
      </a:majorFont>
      <a:minorFont>
        <a:latin typeface="Arial Narrow"/>
        <a:ea typeface="ＭＳ Ｐゴシック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EB31F12-FD48-4928-B797-68E4D982B6DF}" vid="{507976F8-0F25-4A49-B01C-81C85490E43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13576</TotalTime>
  <Words>2216</Words>
  <Application>Microsoft Office PowerPoint</Application>
  <PresentationFormat>On-screen Show (4:3)</PresentationFormat>
  <Paragraphs>410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ＭＳ Ｐゴシック</vt:lpstr>
      <vt:lpstr>Arial</vt:lpstr>
      <vt:lpstr>Arial Narrow</vt:lpstr>
      <vt:lpstr>Calibri</vt:lpstr>
      <vt:lpstr>Courier New</vt:lpstr>
      <vt:lpstr>Times New Roman</vt:lpstr>
      <vt:lpstr>Trade Gothic LT Std</vt:lpstr>
      <vt:lpstr>REACH</vt:lpstr>
      <vt:lpstr>1_REACH</vt:lpstr>
      <vt:lpstr>PowerPoint Presentation</vt:lpstr>
      <vt:lpstr>Introduction</vt:lpstr>
      <vt:lpstr>General background to MCNA IV</vt:lpstr>
      <vt:lpstr>Background: Overview of MCNA cycle</vt:lpstr>
      <vt:lpstr>Methodology</vt:lpstr>
      <vt:lpstr>Methodology: Assessed Areas</vt:lpstr>
      <vt:lpstr>Methodology: Limitations &amp; sampling </vt:lpstr>
      <vt:lpstr>Key findings: Overview</vt:lpstr>
      <vt:lpstr>Key findings: Settlement type </vt:lpstr>
      <vt:lpstr>Key findings: Shelter type (Iraq-level)</vt:lpstr>
      <vt:lpstr>Key findings: Shelter type by area</vt:lpstr>
      <vt:lpstr>Key findings: IDPs sharing shelter</vt:lpstr>
      <vt:lpstr>Key findings: Shelter concerns</vt:lpstr>
      <vt:lpstr>Key findings: Access to NFI items</vt:lpstr>
      <vt:lpstr>Key findings: Access to Assistance</vt:lpstr>
      <vt:lpstr>Other relevant findings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ACTED208</dc:creator>
  <cp:lastModifiedBy>GIS</cp:lastModifiedBy>
  <cp:revision>469</cp:revision>
  <cp:lastPrinted>2017-06-20T08:04:01Z</cp:lastPrinted>
  <dcterms:created xsi:type="dcterms:W3CDTF">2016-05-04T06:25:05Z</dcterms:created>
  <dcterms:modified xsi:type="dcterms:W3CDTF">2017-06-20T08:09:43Z</dcterms:modified>
</cp:coreProperties>
</file>