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22"/>
  </p:notesMasterIdLst>
  <p:sldIdLst>
    <p:sldId id="265" r:id="rId6"/>
    <p:sldId id="589" r:id="rId7"/>
    <p:sldId id="574" r:id="rId8"/>
    <p:sldId id="592" r:id="rId9"/>
    <p:sldId id="596" r:id="rId10"/>
    <p:sldId id="601" r:id="rId11"/>
    <p:sldId id="576" r:id="rId12"/>
    <p:sldId id="603" r:id="rId13"/>
    <p:sldId id="591" r:id="rId14"/>
    <p:sldId id="577" r:id="rId15"/>
    <p:sldId id="580" r:id="rId16"/>
    <p:sldId id="594" r:id="rId17"/>
    <p:sldId id="598" r:id="rId18"/>
    <p:sldId id="597" r:id="rId19"/>
    <p:sldId id="587" r:id="rId20"/>
    <p:sldId id="491" r:id="rId21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4345"/>
    <a:srgbClr val="E8EAEB"/>
    <a:srgbClr val="CED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81858" autoAdjust="0"/>
  </p:normalViewPr>
  <p:slideViewPr>
    <p:cSldViewPr snapToGrid="0" snapToObjects="1">
      <p:cViewPr varScale="1">
        <p:scale>
          <a:sx n="100" d="100"/>
          <a:sy n="100" d="100"/>
        </p:scale>
        <p:origin x="1086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7/13/2017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NGO to discuss funding in camps – ask who is working in camps and which NGOs discuss, the result of the conversations etc. Have them put in the minutes.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UNHCR conversation and tents – the prioritizes spreadsheet is update to date and will be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reshared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 the meeting minutes by Laurence</a:t>
            </a:r>
          </a:p>
          <a:p>
            <a:pPr marL="228600" indent="-228600">
              <a:buAutoNum type="arabicParenR"/>
            </a:pP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Barima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ICCG visit occurred on 28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you can ask OCHA to share updates during meeting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Outstanding areas of distribution – relates to a mapping, more info further in the presentation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Food cluster needs was in Al Mohammed, north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Qawisyat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 Afar mapping – if I have shared with you great,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still waiting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CMCoord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228600" indent="-228600">
              <a:buAutoNum type="arabicParenR"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5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10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Mapping created to show villages</a:t>
            </a:r>
            <a:r>
              <a:rPr lang="en-US" baseline="0" dirty="0" smtClean="0"/>
              <a:t> without response in grey.</a:t>
            </a:r>
          </a:p>
          <a:p>
            <a:r>
              <a:rPr lang="en-US" baseline="0" dirty="0" smtClean="0"/>
              <a:t>Three NGOs came forward to support – </a:t>
            </a:r>
            <a:r>
              <a:rPr lang="en-US" baseline="0" dirty="0" err="1" smtClean="0"/>
              <a:t>Medair</a:t>
            </a:r>
            <a:r>
              <a:rPr lang="en-US" baseline="0" dirty="0" smtClean="0"/>
              <a:t>, NRC and Mission East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84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Invite partners to give an update on the responses on each location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91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99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Invite partners to give an update on the responses on each location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4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mailto:coord.iraq@sheltercluster.org" TargetMode="External"/><Relationship Id="rId7" Type="http://schemas.openxmlformats.org/officeDocument/2006/relationships/hyperlink" Target="mailto:coord4.iraq@sheltercluster.org" TargetMode="External"/><Relationship Id="rId12" Type="http://schemas.openxmlformats.org/officeDocument/2006/relationships/image" Target="../media/image20.png"/><Relationship Id="rId2" Type="http://schemas.openxmlformats.org/officeDocument/2006/relationships/hyperlink" Target="mailto:coord2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roving.iraq@sheltercluster.org" TargetMode="External"/><Relationship Id="rId11" Type="http://schemas.openxmlformats.org/officeDocument/2006/relationships/image" Target="../media/image19.jpeg"/><Relationship Id="rId5" Type="http://schemas.openxmlformats.org/officeDocument/2006/relationships/hyperlink" Target="mailto:coord3.iraq@sheltercluster.org" TargetMode="External"/><Relationship Id="rId10" Type="http://schemas.openxmlformats.org/officeDocument/2006/relationships/image" Target="../media/image18.png"/><Relationship Id="rId4" Type="http://schemas.openxmlformats.org/officeDocument/2006/relationships/hyperlink" Target="mailto:im2.iraq@sheltercluster.org" TargetMode="External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hyperlink" Target="http://sheltercluster.org/response/iraq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Dahuk 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&amp; NFI Cluster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Previous meeting action points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Mosul response camp populations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Mosul response camp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summerisation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Camp priorities and fire prevention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Newly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retaken areas and out of camp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 inside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Pesh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lines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Key updates by partners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 projects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and access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national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 KRI</a:t>
            </a:r>
          </a:p>
          <a:p>
            <a:pPr marL="228600" lvl="0" indent="-228600">
              <a:buFont typeface="+mj-lt"/>
              <a:buAutoNum type="arabicPeriod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Newly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retaken areas and out of camp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 in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GoI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areas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Responses and assessments since last meeting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 coming responses by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partners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GoI</a:t>
            </a:r>
            <a:endParaRPr lang="en-GB" sz="11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Tuesday, 4th July 2017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Pesh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Barima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Background from MAG: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area is highly contaminated, specifically with crush wires that cannot be detected with electronic detection due to placement 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Cleared 92,820m2 around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Barima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Item found 327 - 93 IED, 233 UXO and one AP mine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Fifteen victims ( 3 dead, and 12 injured) were reported  by MAG in six different accidents which varies from 16 fatalities reported by OCHA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ICCG mission was organized for the 28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July.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OCHA, are there updates following the mission?</a:t>
            </a:r>
          </a:p>
        </p:txBody>
      </p:sp>
    </p:spTree>
    <p:extLst>
      <p:ext uri="{BB962C8B-B14F-4D97-AF65-F5344CB8AC3E}">
        <p14:creationId xmlns:p14="http://schemas.microsoft.com/office/powerpoint/2010/main" val="829529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Key Updates by Partners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notifications:</a:t>
            </a:r>
          </a:p>
          <a:p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Programmatic updates all are required to be informed of?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staffing?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area of operation?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you signed new funding recently?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a closing project creating a geographic gap?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and access: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Problems inside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Pesh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lines?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cluster and any other business in KRI?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multi lateral issues have we not covered?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the national level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There is a new National Cluster Coordinator – Laurent de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Valensart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contact details on last slide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donor meeting was held with ECHO and OFDA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Both were very positive meeting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SNFI cluster will work closely with ECHO on future programming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Specific focus will be on rehabilitation and a common multi donor / cluster strategy was welcomed</a:t>
            </a:r>
          </a:p>
          <a:p>
            <a:pPr lvl="1"/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Reminder: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 – requests for agenda to be in writing to Laurence the week before the meeting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minutes are open for comment: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 comments must be submitted on email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Laurence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Before COB Sunday of the next meeting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74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4271" y="190702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Part two - </a:t>
            </a:r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GoI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GoI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responses since the last meeting: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974661"/>
              </p:ext>
            </p:extLst>
          </p:nvPr>
        </p:nvGraphicFramePr>
        <p:xfrm>
          <a:off x="1315126" y="1263711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Alamuk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Janek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surrounding towns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ACF to</a:t>
                      </a:r>
                      <a:r>
                        <a:rPr lang="en-US" baseline="0" dirty="0" smtClean="0"/>
                        <a:t> update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 </a:t>
                      </a:r>
                      <a:r>
                        <a:rPr lang="en-US" dirty="0" err="1" smtClean="0"/>
                        <a:t>Maamel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Medai</a:t>
                      </a:r>
                      <a:r>
                        <a:rPr lang="en-US" baseline="0" dirty="0" err="1" smtClean="0"/>
                        <a:t>r</a:t>
                      </a:r>
                      <a:r>
                        <a:rPr lang="en-US" baseline="0" dirty="0" smtClean="0"/>
                        <a:t> to update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Tel Afar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Malteser</a:t>
                      </a:r>
                      <a:r>
                        <a:rPr lang="en-US" baseline="0" dirty="0" smtClean="0"/>
                        <a:t> feedback on 21 RNA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086" y="3807435"/>
            <a:ext cx="7068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mapping for Tel Afar will be worked on with the potential to setup a village cluster system.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Waiting on feedback from </a:t>
            </a:r>
            <a:r>
              <a:rPr 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CMCoord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Security &amp; Any Other Business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Have medium or major incidents occurred during the previous two weeks?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When, where and why?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those working in forward or high risk areas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multi lateral issues have we not covered?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Thanks for attending!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134057"/>
              </p:ext>
            </p:extLst>
          </p:nvPr>
        </p:nvGraphicFramePr>
        <p:xfrm>
          <a:off x="399495" y="653291"/>
          <a:ext cx="714570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3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2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366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Laurent de 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Valensart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</a:rPr>
                        <a:t> UNHCR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/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</a:t>
                      </a:r>
                      <a:r>
                        <a:rPr lang="en-GB" sz="1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@sheltercluster.org</a:t>
                      </a:r>
                      <a:endParaRPr lang="en-GB" sz="1400" b="1" u="sng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National IOM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4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 </a:t>
                      </a:r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 IMO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 smtClean="0">
                          <a:solidFill>
                            <a:srgbClr val="994345"/>
                          </a:solidFill>
                          <a:hlinkClick r:id="rId4"/>
                        </a:rPr>
                        <a:t>im2.iraq@sheltercluster.org</a:t>
                      </a:r>
                      <a:endParaRPr lang="en-GB" sz="1400" u="sng" dirty="0" smtClean="0">
                        <a:solidFill>
                          <a:srgbClr val="994345"/>
                        </a:solidFill>
                      </a:endParaRPr>
                    </a:p>
                    <a:p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Ali </a:t>
                      </a:r>
                      <a:r>
                        <a:rPr lang="en-GB" sz="1400" b="1" kern="1200" dirty="0" err="1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Rasul</a:t>
                      </a:r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UNHCR</a:t>
                      </a:r>
                      <a:endParaRPr lang="en-US" sz="1400" b="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Senior Cluster Associate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750 445 4684</a:t>
                      </a:r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1" u="sng" kern="1200" dirty="0" smtClean="0">
                          <a:solidFill>
                            <a:srgbClr val="994345"/>
                          </a:solidFill>
                          <a:latin typeface="+mn-lt"/>
                          <a:ea typeface="+mn-ea"/>
                          <a:cs typeface="+mn-cs"/>
                        </a:rPr>
                        <a:t>snrnatassot.iraq@sheltercluster.org</a:t>
                      </a:r>
                      <a:endParaRPr lang="en-US" sz="1400" b="1" u="sng" kern="1200" dirty="0">
                        <a:solidFill>
                          <a:srgbClr val="99434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Andrea</a:t>
                      </a:r>
                      <a:r>
                        <a:rPr lang="en-GB" sz="1400" b="1" baseline="0" dirty="0" smtClean="0">
                          <a:solidFill>
                            <a:sysClr val="windowText" lastClr="000000"/>
                          </a:solidFill>
                        </a:rPr>
                        <a:t> Quaden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Co-Coordinator 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</a:rPr>
                        <a:t> 7517 407 635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coord2.iraq@sheltercluster.org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aurence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West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National Coordinator – KRI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coord3.iraq@sheltercluster.org</a:t>
                      </a:r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Tonja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Klansek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ACTED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Coordinator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773 725 80 92</a:t>
                      </a:r>
                      <a:endParaRPr lang="en-GB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coordroving.iraq@sheltercluster.org</a:t>
                      </a:r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Weira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Coordinator - Centre and South  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(0) 751 234 2548</a:t>
                      </a:r>
                    </a:p>
                    <a:p>
                      <a:r>
                        <a:rPr lang="en-GB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coord4.iraq@sheltercluster.org</a:t>
                      </a: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latin typeface="Calibri Light" panose="020F0302020204030204" pitchFamily="34" charset="0"/>
              </a:rPr>
              <a:t>1.	</a:t>
            </a:r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3188" y="139264"/>
            <a:ext cx="485687" cy="5224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2609" y="128717"/>
            <a:ext cx="462153" cy="418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6966" y="90203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3736" y="111340"/>
            <a:ext cx="807720" cy="561975"/>
          </a:xfrm>
          <a:prstGeom prst="rect">
            <a:avLst/>
          </a:prstGeom>
        </p:spPr>
      </p:pic>
      <p:pic>
        <p:nvPicPr>
          <p:cNvPr id="1026" name="Picture 2" descr="Image result for acted logo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623" y="108900"/>
            <a:ext cx="482482" cy="482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2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 on Previous Action Points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415" y="898336"/>
            <a:ext cx="353631" cy="3414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0935" y="1894599"/>
            <a:ext cx="353631" cy="3414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6" y="661227"/>
            <a:ext cx="2990850" cy="2571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2341" y="667186"/>
            <a:ext cx="2990850" cy="2571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180" y="3207105"/>
            <a:ext cx="353631" cy="34143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0936" y="962974"/>
            <a:ext cx="338619" cy="40439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2753" y="1319069"/>
            <a:ext cx="353631" cy="34143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2753" y="1854019"/>
            <a:ext cx="353631" cy="34143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7741" y="2311837"/>
            <a:ext cx="353631" cy="341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761" y="912047"/>
            <a:ext cx="2857500" cy="419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761" y="1310946"/>
            <a:ext cx="2724150" cy="156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6761" y="2881024"/>
            <a:ext cx="2857500" cy="13906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31390" y="972453"/>
            <a:ext cx="2867025" cy="3619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30241" y="1331348"/>
            <a:ext cx="2857500" cy="552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30241" y="1967136"/>
            <a:ext cx="2800350" cy="371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30241" y="2408383"/>
            <a:ext cx="2714625" cy="2095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631390" y="2635992"/>
            <a:ext cx="2381250" cy="37147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0935" y="1390579"/>
            <a:ext cx="338619" cy="40439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5923" y="2315252"/>
            <a:ext cx="353631" cy="34143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0935" y="2788370"/>
            <a:ext cx="338619" cy="40439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0934" y="3576349"/>
            <a:ext cx="353631" cy="34143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180" y="4032628"/>
            <a:ext cx="353631" cy="34143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7018" y="2779757"/>
            <a:ext cx="338619" cy="40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5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216" y="1871644"/>
            <a:ext cx="5314950" cy="28003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Response Camp Populations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263" y="546683"/>
            <a:ext cx="1962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22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nd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June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34124" y="1500822"/>
            <a:ext cx="1345672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June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61082" y="3688905"/>
            <a:ext cx="7044593" cy="1111121"/>
            <a:chOff x="261082" y="3688905"/>
            <a:chExt cx="7044593" cy="1111121"/>
          </a:xfrm>
        </p:grpSpPr>
        <p:sp>
          <p:nvSpPr>
            <p:cNvPr id="21" name="TextBox 20"/>
            <p:cNvSpPr txBox="1"/>
            <p:nvPr/>
          </p:nvSpPr>
          <p:spPr>
            <a:xfrm>
              <a:off x="261082" y="4153695"/>
              <a:ext cx="24529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Narg</a:t>
              </a:r>
              <a:r>
                <a:rPr lang="en-US" dirty="0" smtClean="0"/>
                <a:t> occupied plots decreases again</a:t>
              </a:r>
              <a:endParaRPr lang="en-GB" dirty="0"/>
            </a:p>
          </p:txBody>
        </p:sp>
        <p:cxnSp>
          <p:nvCxnSpPr>
            <p:cNvPr id="23" name="Straight Arrow Connector 22"/>
            <p:cNvCxnSpPr>
              <a:stCxn id="21" idx="3"/>
            </p:cNvCxnSpPr>
            <p:nvPr/>
          </p:nvCxnSpPr>
          <p:spPr>
            <a:xfrm>
              <a:off x="2714017" y="4476861"/>
              <a:ext cx="4591658" cy="11998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714017" y="3688905"/>
              <a:ext cx="583313" cy="78795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261082" y="549507"/>
            <a:ext cx="3359134" cy="4094844"/>
            <a:chOff x="261082" y="549507"/>
            <a:chExt cx="3359134" cy="4094844"/>
          </a:xfrm>
        </p:grpSpPr>
        <p:sp>
          <p:nvSpPr>
            <p:cNvPr id="35" name="TextBox 34"/>
            <p:cNvSpPr txBox="1"/>
            <p:nvPr/>
          </p:nvSpPr>
          <p:spPr>
            <a:xfrm>
              <a:off x="261082" y="3721021"/>
              <a:ext cx="335913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Southern camps are seeing more returns than displacement – 2,628 vs. 3,608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19645" y="549507"/>
              <a:ext cx="500571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19000" dirty="0">
                <a:solidFill>
                  <a:srgbClr val="FF0000"/>
                </a:solidFill>
                <a:latin typeface="Calibri Light" panose="020F0302020204030204" pitchFamily="34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082" y="840513"/>
            <a:ext cx="5457825" cy="28956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297330" y="497455"/>
            <a:ext cx="50057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0" dirty="0">
                <a:solidFill>
                  <a:srgbClr val="FF0000"/>
                </a:solidFill>
                <a:latin typeface="Calibri Light" panose="020F0302020204030204" pitchFamily="34" charset="0"/>
              </a:rPr>
              <a:t>{</a:t>
            </a:r>
            <a:endParaRPr lang="en-GB" sz="19000" dirty="0">
              <a:solidFill>
                <a:srgbClr val="FF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06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Response Camp Gaps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Summerisation</a:t>
            </a: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 for jerry cans and cool boxes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19256"/>
              </p:ext>
            </p:extLst>
          </p:nvPr>
        </p:nvGraphicFramePr>
        <p:xfrm>
          <a:off x="537882" y="1780831"/>
          <a:ext cx="7636059" cy="1812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919857"/>
                <a:gridCol w="699715"/>
                <a:gridCol w="588396"/>
                <a:gridCol w="620202"/>
                <a:gridCol w="946205"/>
                <a:gridCol w="715618"/>
                <a:gridCol w="691763"/>
                <a:gridCol w="858741"/>
                <a:gridCol w="985962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Lead Agency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Site Name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Clothing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 can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Cool box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Tent / HH / Community Shading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Fan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Generator O&amp;M*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Items Being Supplied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Nargizlia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MoDM</a:t>
                      </a:r>
                      <a:r>
                        <a:rPr lang="en-GB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+ PWJ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Mission East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CED1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Gap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ED1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Nargizlia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MoDM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PWJ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East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8EA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8EA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Qaymawa (former Zelikan)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MoDM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PWJ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38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Needs in existing camps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Prioritisation</a:t>
            </a: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any NGOs spoken internally on being able to meet any needs?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there any commitments we can discuss?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Fire Prevention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was held as announced on Sunday 11</a:t>
            </a:r>
            <a:r>
              <a:rPr lang="en-US" sz="11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recommendations will be completed by CCCM Cluster with the support of SNFI, UNHCR field, BRHA, CD and partners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CCCM – can you provide a deadline for a first draft?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9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Pesh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Remaining areas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mapping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42" y="1044653"/>
            <a:ext cx="8012968" cy="384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47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Pesh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responses since the last meeting: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472428"/>
              </p:ext>
            </p:extLst>
          </p:nvPr>
        </p:nvGraphicFramePr>
        <p:xfrm>
          <a:off x="1315126" y="1263711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Ayadiya</a:t>
                      </a:r>
                      <a:r>
                        <a:rPr lang="en-US" dirty="0" smtClean="0"/>
                        <a:t> Sub District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WHH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en-US" baseline="0" dirty="0" err="1" smtClean="0"/>
                        <a:t>Malteser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x7 villages (</a:t>
                      </a:r>
                      <a:r>
                        <a:rPr lang="en-US" dirty="0" err="1" smtClean="0"/>
                        <a:t>Kafruk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Filfal</a:t>
                      </a:r>
                      <a:r>
                        <a:rPr lang="en-US" baseline="0" dirty="0" smtClean="0"/>
                        <a:t> etc.)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Medair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x5 villages (</a:t>
                      </a:r>
                      <a:r>
                        <a:rPr lang="en-US" dirty="0" err="1" smtClean="0"/>
                        <a:t>Barbira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Bashiqa</a:t>
                      </a:r>
                      <a:r>
                        <a:rPr lang="en-US" dirty="0" smtClean="0"/>
                        <a:t> etc.)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NRC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Khazna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Mission East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9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Pesh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Remaining areas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mapping</a:t>
            </a:r>
          </a:p>
          <a:p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Have partners conducted assessments or have dates for their locations?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Medair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seven locations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NRC – five locations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Mission East -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Khazna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Following partners assessments and interventions the mapping will be updated.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any partners able to conduct assessments in any of the grey locations?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3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 in </a:t>
            </a:r>
            <a:r>
              <a:rPr lang="en-US" sz="2400" dirty="0" err="1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Pesh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Areas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partner assessments and responses?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partners planning assessments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 partners have ongoing responses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 are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planning responses?</a:t>
            </a: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1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helter Cluster 3 Soft">
    <a:dk1>
      <a:sysClr val="windowText" lastClr="000000"/>
    </a:dk1>
    <a:lt1>
      <a:sysClr val="window" lastClr="FFFFFF"/>
    </a:lt1>
    <a:dk2>
      <a:srgbClr val="04314C"/>
    </a:dk2>
    <a:lt2>
      <a:srgbClr val="F6F6F6"/>
    </a:lt2>
    <a:accent1>
      <a:srgbClr val="365A70"/>
    </a:accent1>
    <a:accent2>
      <a:srgbClr val="FFC133"/>
    </a:accent2>
    <a:accent3>
      <a:srgbClr val="994345"/>
    </a:accent3>
    <a:accent4>
      <a:srgbClr val="84C559"/>
    </a:accent4>
    <a:accent5>
      <a:srgbClr val="FD3333"/>
    </a:accent5>
    <a:accent6>
      <a:srgbClr val="459FD5"/>
    </a:accent6>
    <a:hlink>
      <a:srgbClr val="994345"/>
    </a:hlink>
    <a:folHlink>
      <a:srgbClr val="7030A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24611</TotalTime>
  <Words>1047</Words>
  <Application>Microsoft Office PowerPoint</Application>
  <PresentationFormat>On-screen Show (16:9)</PresentationFormat>
  <Paragraphs>258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Laurence West</cp:lastModifiedBy>
  <cp:revision>1588</cp:revision>
  <cp:lastPrinted>2014-10-29T09:34:43Z</cp:lastPrinted>
  <dcterms:created xsi:type="dcterms:W3CDTF">2014-10-08T08:24:30Z</dcterms:created>
  <dcterms:modified xsi:type="dcterms:W3CDTF">2017-07-13T06:41:34Z</dcterms:modified>
</cp:coreProperties>
</file>