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318" r:id="rId4"/>
    <p:sldId id="322" r:id="rId5"/>
    <p:sldId id="321" r:id="rId6"/>
    <p:sldId id="315" r:id="rId7"/>
    <p:sldId id="316" r:id="rId8"/>
    <p:sldId id="314" r:id="rId9"/>
    <p:sldId id="319" r:id="rId10"/>
    <p:sldId id="320" r:id="rId11"/>
    <p:sldId id="298" r:id="rId12"/>
    <p:sldId id="312" r:id="rId13"/>
    <p:sldId id="313" r:id="rId14"/>
    <p:sldId id="317" r:id="rId15"/>
    <p:sldId id="281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99"/>
    <a:srgbClr val="A1E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5400" autoAdjust="0"/>
  </p:normalViewPr>
  <p:slideViewPr>
    <p:cSldViewPr>
      <p:cViewPr varScale="1">
        <p:scale>
          <a:sx n="89" d="100"/>
          <a:sy n="89" d="100"/>
        </p:scale>
        <p:origin x="132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8AD1-4103-724A-AC75-EAAF7BBDA4E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F3F-5809-1444-809B-B1EE7477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38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0" y="59778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0" y="59778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0B4A-8022-4738-8754-3D0246E180D2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sri-lanka-floods-2017" TargetMode="External"/><Relationship Id="rId2" Type="http://schemas.openxmlformats.org/officeDocument/2006/relationships/hyperlink" Target="http://www.shelterclus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ZThjNmRiZTgtMjY2NC00YTEzLWFhYzMtZTlkODlkMzI4NTllIiwidCI6IjliNWVkNDg5LWZiOWEtNDVmMi04MTBjLTkyNmFlNDdjZjMzOCIsImMiOjEwfQ%3D%3D" TargetMode="External"/><Relationship Id="rId5" Type="http://schemas.openxmlformats.org/officeDocument/2006/relationships/hyperlink" Target="https://public.tableau.com/profile/methunan#!/vizhome/SriLanka-DamageDataTable/Datatable?publish=yes" TargetMode="External"/><Relationship Id="rId4" Type="http://schemas.openxmlformats.org/officeDocument/2006/relationships/hyperlink" Target="https://public.tableau.com/profile/methunan#!/vizhome/SriLanka-DamageDataTable/SummaryDamage-Distric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98884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Shelter &amp; WASH Working Group Meeting</a:t>
            </a:r>
          </a:p>
          <a:p>
            <a:pPr algn="ctr"/>
            <a:r>
              <a:rPr lang="en-GB" sz="3200" dirty="0"/>
              <a:t>Thursday 10 August, 10AM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r>
              <a:rPr lang="en-US" sz="3200" dirty="0"/>
              <a:t>Asia Pacific Alliance for Disaster Management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615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/>
          <a:stretch/>
        </p:blipFill>
        <p:spPr>
          <a:xfrm>
            <a:off x="-16350" y="51982"/>
            <a:ext cx="7217172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05820" y="-138190"/>
            <a:ext cx="2859795" cy="6786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sz="1400" b="1" dirty="0"/>
          </a:p>
          <a:p>
            <a:pPr algn="ctr"/>
            <a:r>
              <a:rPr lang="en-GB" b="1" dirty="0"/>
              <a:t>Objective 3 Gap </a:t>
            </a:r>
          </a:p>
          <a:p>
            <a:pPr algn="ctr"/>
            <a:r>
              <a:rPr lang="en-GB" dirty="0"/>
              <a:t>T/core/permanent shelter  vs full damage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Pie chart </a:t>
            </a:r>
            <a:r>
              <a:rPr lang="en-GB" sz="1400" b="1" dirty="0"/>
              <a:t>colour</a:t>
            </a:r>
            <a:r>
              <a:rPr lang="en-GB" sz="1400" dirty="0"/>
              <a:t> shows proportion of households targeted relative to damage data (fully damaged houses – district data).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Pie chart </a:t>
            </a:r>
            <a:r>
              <a:rPr lang="en-GB" sz="1400" b="1" dirty="0"/>
              <a:t>size</a:t>
            </a:r>
            <a:r>
              <a:rPr lang="en-GB" sz="1400" dirty="0"/>
              <a:t> indicates total number of fully damaged </a:t>
            </a:r>
            <a:r>
              <a:rPr lang="en-GB" sz="1400" dirty="0" smtClean="0"/>
              <a:t>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Division </a:t>
            </a:r>
            <a:r>
              <a:rPr lang="en-GB" sz="1400" dirty="0"/>
              <a:t>shading represents extent of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  <a:p>
            <a:pPr lvl="2"/>
            <a:r>
              <a:rPr lang="en-GB" sz="1400" dirty="0"/>
              <a:t>HH targeted but </a:t>
            </a:r>
          </a:p>
          <a:p>
            <a:pPr lvl="2"/>
            <a:r>
              <a:rPr lang="en-GB" sz="1400" dirty="0"/>
              <a:t>not yet reached</a:t>
            </a:r>
          </a:p>
          <a:p>
            <a:pPr algn="ctr"/>
            <a:endParaRPr lang="en-GB" sz="500" dirty="0"/>
          </a:p>
          <a:p>
            <a:pPr algn="ctr"/>
            <a:endParaRPr lang="en-GB" sz="500" dirty="0"/>
          </a:p>
          <a:p>
            <a:pPr algn="ctr"/>
            <a:endParaRPr lang="en-GB" sz="500" dirty="0"/>
          </a:p>
          <a:p>
            <a:pPr lvl="2"/>
            <a:r>
              <a:rPr lang="en-GB" sz="1400" dirty="0"/>
              <a:t>Gap</a:t>
            </a:r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400" dirty="0" smtClean="0"/>
              <a:t>HH </a:t>
            </a:r>
            <a:r>
              <a:rPr lang="en-GB" sz="1400" dirty="0"/>
              <a:t>targeted includes funded and unfunded activities as reported to  SWG by 09/08/2017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25" y="0"/>
            <a:ext cx="1932943" cy="2916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3083" y="4365104"/>
            <a:ext cx="27776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23545" y="4941168"/>
            <a:ext cx="277769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District Updates</a:t>
            </a:r>
          </a:p>
          <a:p>
            <a:pPr>
              <a:defRPr/>
            </a:pPr>
            <a:r>
              <a:rPr lang="en-GB" sz="2800" dirty="0"/>
              <a:t>Focal points</a:t>
            </a:r>
          </a:p>
          <a:p>
            <a:pPr lvl="1">
              <a:defRPr/>
            </a:pPr>
            <a:r>
              <a:rPr lang="en-GB" sz="2400" dirty="0"/>
              <a:t>WASH update </a:t>
            </a:r>
          </a:p>
          <a:p>
            <a:pPr lvl="2">
              <a:defRPr/>
            </a:pPr>
            <a:r>
              <a:rPr lang="en-GB" sz="2000" dirty="0"/>
              <a:t>World Vision – </a:t>
            </a:r>
            <a:r>
              <a:rPr lang="en-GB" sz="2000" dirty="0" err="1"/>
              <a:t>Kaluthra</a:t>
            </a:r>
            <a:r>
              <a:rPr lang="en-GB" sz="2000" dirty="0"/>
              <a:t> </a:t>
            </a:r>
          </a:p>
          <a:p>
            <a:pPr lvl="2">
              <a:defRPr/>
            </a:pPr>
            <a:r>
              <a:rPr lang="en-GB" sz="2000" dirty="0"/>
              <a:t>LEADS – Ratnapura and Matara </a:t>
            </a:r>
          </a:p>
          <a:p>
            <a:pPr lvl="2">
              <a:defRPr/>
            </a:pPr>
            <a:r>
              <a:rPr lang="en-GB" sz="2000" dirty="0"/>
              <a:t>Oxfam – Galle 	</a:t>
            </a:r>
          </a:p>
          <a:p>
            <a:pPr marL="914400" lvl="2" indent="0">
              <a:buNone/>
              <a:defRPr/>
            </a:pPr>
            <a:endParaRPr lang="en-GB" sz="2000" dirty="0"/>
          </a:p>
          <a:p>
            <a:pPr lvl="1">
              <a:defRPr/>
            </a:pPr>
            <a:r>
              <a:rPr lang="en-GB" sz="2400" dirty="0"/>
              <a:t>Shelter update</a:t>
            </a:r>
          </a:p>
          <a:p>
            <a:pPr lvl="2">
              <a:defRPr/>
            </a:pPr>
            <a:r>
              <a:rPr lang="en-GB" sz="2000" dirty="0"/>
              <a:t>World Vision: Ratnapura</a:t>
            </a:r>
          </a:p>
          <a:p>
            <a:pPr lvl="2">
              <a:defRPr/>
            </a:pPr>
            <a:r>
              <a:rPr lang="en-GB" sz="2000" dirty="0"/>
              <a:t>UN Habitat: Galle &amp; Kalutara</a:t>
            </a:r>
          </a:p>
          <a:p>
            <a:pPr lvl="2">
              <a:defRPr/>
            </a:pPr>
            <a:r>
              <a:rPr lang="en-GB" sz="2000" dirty="0"/>
              <a:t>Save the Children: Matara</a:t>
            </a:r>
          </a:p>
          <a:p>
            <a:pPr marL="457200" lvl="1" indent="0">
              <a:buNone/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797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93">
            <a:extLst>
              <a:ext uri="{FF2B5EF4-FFF2-40B4-BE49-F238E27FC236}">
                <a16:creationId xmlns="" xmlns:a16="http://schemas.microsoft.com/office/drawing/2014/main" id="{3DD29844-46A0-4E79-B664-1F297A173A01}"/>
              </a:ext>
            </a:extLst>
          </p:cNvPr>
          <p:cNvSpPr/>
          <p:nvPr/>
        </p:nvSpPr>
        <p:spPr>
          <a:xfrm>
            <a:off x="200896" y="5393023"/>
            <a:ext cx="8671363" cy="1186116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B568610-2B57-4278-84FA-79E74A287A8C}"/>
              </a:ext>
            </a:extLst>
          </p:cNvPr>
          <p:cNvGrpSpPr>
            <a:grpSpLocks/>
          </p:cNvGrpSpPr>
          <p:nvPr/>
        </p:nvGrpSpPr>
        <p:grpSpPr bwMode="auto">
          <a:xfrm>
            <a:off x="7289090" y="1754788"/>
            <a:ext cx="741363" cy="758825"/>
            <a:chOff x="2478865" y="2120430"/>
            <a:chExt cx="741729" cy="758123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4AD84598-1131-46F8-AF9A-F11F9B9BB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5B899C85-F804-4109-B91B-26BAB6A8E124}"/>
                </a:ext>
              </a:extLst>
            </p:cNvPr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442CDEB1-205D-42B5-868C-EA8BBD6C8D65}"/>
              </a:ext>
            </a:extLst>
          </p:cNvPr>
          <p:cNvSpPr txBox="1"/>
          <p:nvPr/>
        </p:nvSpPr>
        <p:spPr>
          <a:xfrm>
            <a:off x="5682322" y="818425"/>
            <a:ext cx="739775" cy="63182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latin typeface="+mj-lt"/>
                <a:ea typeface="Arial" charset="0"/>
                <a:cs typeface="Arial" charset="0"/>
              </a:rPr>
              <a:t>Safe Site ?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="" xmlns:a16="http://schemas.microsoft.com/office/drawing/2014/main" id="{4B9AA6D9-B1AC-4F08-912D-18973F01BE5B}"/>
              </a:ext>
            </a:extLst>
          </p:cNvPr>
          <p:cNvSpPr txBox="1"/>
          <p:nvPr/>
        </p:nvSpPr>
        <p:spPr>
          <a:xfrm>
            <a:off x="1294771" y="1800108"/>
            <a:ext cx="94932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Directly affected by Landslide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="" xmlns:a16="http://schemas.microsoft.com/office/drawing/2014/main" id="{38A90D4F-5682-41E3-8519-C450E6A65DBA}"/>
              </a:ext>
            </a:extLst>
          </p:cNvPr>
          <p:cNvSpPr txBox="1"/>
          <p:nvPr/>
        </p:nvSpPr>
        <p:spPr>
          <a:xfrm>
            <a:off x="6483142" y="771685"/>
            <a:ext cx="749467" cy="293002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Yes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FE0975-5FEC-454D-92FC-6D44894228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96352" y="4634922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488DE6A-345A-4C95-8242-69085E254D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2322" y="1450250"/>
            <a:ext cx="0" cy="3693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4E118D0-17CA-45E7-A019-413491847A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3203780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7C0C180-E025-4990-8B02-287BB1B31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91535" y="1406805"/>
            <a:ext cx="5423" cy="449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36">
            <a:extLst>
              <a:ext uri="{FF2B5EF4-FFF2-40B4-BE49-F238E27FC236}">
                <a16:creationId xmlns="" xmlns:a16="http://schemas.microsoft.com/office/drawing/2014/main" id="{E9F4223A-4D6D-4B37-82F8-838FF8AB73D6}"/>
              </a:ext>
            </a:extLst>
          </p:cNvPr>
          <p:cNvSpPr txBox="1"/>
          <p:nvPr/>
        </p:nvSpPr>
        <p:spPr>
          <a:xfrm>
            <a:off x="7289090" y="2468322"/>
            <a:ext cx="857250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A09310D9-2415-4F2D-9524-91E19A3D1DFA}"/>
              </a:ext>
            </a:extLst>
          </p:cNvPr>
          <p:cNvSpPr txBox="1"/>
          <p:nvPr/>
        </p:nvSpPr>
        <p:spPr>
          <a:xfrm>
            <a:off x="6154972" y="2457090"/>
            <a:ext cx="793739" cy="631556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9" name="Down Arrow 43">
            <a:extLst>
              <a:ext uri="{FF2B5EF4-FFF2-40B4-BE49-F238E27FC236}">
                <a16:creationId xmlns="" xmlns:a16="http://schemas.microsoft.com/office/drawing/2014/main" id="{603E464F-0A4F-4DA3-AE53-028FE6726F20}"/>
              </a:ext>
            </a:extLst>
          </p:cNvPr>
          <p:cNvSpPr/>
          <p:nvPr/>
        </p:nvSpPr>
        <p:spPr>
          <a:xfrm>
            <a:off x="5504522" y="355760"/>
            <a:ext cx="917575" cy="4159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08C3ED3-18B3-4F72-8A09-765AD3626B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55170" y="1025272"/>
            <a:ext cx="9774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2D7EE3B-6F94-47DB-B080-992B687A6A0B}"/>
              </a:ext>
            </a:extLst>
          </p:cNvPr>
          <p:cNvGrpSpPr>
            <a:grpSpLocks/>
          </p:cNvGrpSpPr>
          <p:nvPr/>
        </p:nvGrpSpPr>
        <p:grpSpPr bwMode="auto">
          <a:xfrm>
            <a:off x="6255169" y="1878192"/>
            <a:ext cx="622300" cy="612775"/>
            <a:chOff x="1352384" y="2184003"/>
            <a:chExt cx="623025" cy="612300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AB031DDF-8FA0-4D8E-A90F-A3D63132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8E7005A4-B97C-49EB-8EC7-61D7C9997F5F}"/>
                </a:ext>
              </a:extLst>
            </p:cNvPr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597483-63A5-41F6-88BF-7D10F4CF27B0}"/>
              </a:ext>
            </a:extLst>
          </p:cNvPr>
          <p:cNvCxnSpPr/>
          <p:nvPr/>
        </p:nvCxnSpPr>
        <p:spPr>
          <a:xfrm>
            <a:off x="1769434" y="1443516"/>
            <a:ext cx="1926040" cy="1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8E031F37-F875-46A1-9BC1-95A4D7949EE2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>
            <a:off x="3697284" y="1450250"/>
            <a:ext cx="0" cy="326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60">
            <a:extLst>
              <a:ext uri="{FF2B5EF4-FFF2-40B4-BE49-F238E27FC236}">
                <a16:creationId xmlns="" xmlns:a16="http://schemas.microsoft.com/office/drawing/2014/main" id="{FDB3B375-9938-4AF7-A8D6-28EB7BD2DF5F}"/>
              </a:ext>
            </a:extLst>
          </p:cNvPr>
          <p:cNvSpPr txBox="1"/>
          <p:nvPr/>
        </p:nvSpPr>
        <p:spPr>
          <a:xfrm>
            <a:off x="4213125" y="629940"/>
            <a:ext cx="376237" cy="293002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="" xmlns:a16="http://schemas.microsoft.com/office/drawing/2014/main" id="{583EA7E2-DA00-4D0F-A25C-6F12AB247B92}"/>
              </a:ext>
            </a:extLst>
          </p:cNvPr>
          <p:cNvSpPr txBox="1"/>
          <p:nvPr/>
        </p:nvSpPr>
        <p:spPr>
          <a:xfrm>
            <a:off x="3206746" y="1776403"/>
            <a:ext cx="98107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Identified as High Risk by NBRO</a:t>
            </a:r>
          </a:p>
        </p:txBody>
      </p:sp>
      <p:sp>
        <p:nvSpPr>
          <p:cNvPr id="26" name="TextBox 7176">
            <a:extLst>
              <a:ext uri="{FF2B5EF4-FFF2-40B4-BE49-F238E27FC236}">
                <a16:creationId xmlns="" xmlns:a16="http://schemas.microsoft.com/office/drawing/2014/main" id="{AB43EED1-831C-4695-9153-7379159E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25" y="5541791"/>
            <a:ext cx="1227011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1.2 m to construct a when lands are granted by the government</a:t>
            </a:r>
          </a:p>
        </p:txBody>
      </p:sp>
      <p:sp>
        <p:nvSpPr>
          <p:cNvPr id="27" name="TextBox 7176">
            <a:extLst>
              <a:ext uri="{FF2B5EF4-FFF2-40B4-BE49-F238E27FC236}">
                <a16:creationId xmlns="" xmlns:a16="http://schemas.microsoft.com/office/drawing/2014/main" id="{EE7DFAA0-3548-4B58-AC38-835A5A908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357" y="5550579"/>
            <a:ext cx="743909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28" name="TextBox 7176">
            <a:extLst>
              <a:ext uri="{FF2B5EF4-FFF2-40B4-BE49-F238E27FC236}">
                <a16:creationId xmlns="" xmlns:a16="http://schemas.microsoft.com/office/drawing/2014/main" id="{B472D93A-55B4-4F5F-A839-2E22B914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94" y="5550579"/>
            <a:ext cx="1043294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1.6 m to purchase the land with a house </a:t>
            </a:r>
            <a:endParaRPr lang="en-GB" sz="1100" dirty="0"/>
          </a:p>
        </p:txBody>
      </p:sp>
      <p:sp>
        <p:nvSpPr>
          <p:cNvPr id="29" name="Rounded Rectangle 65">
            <a:extLst>
              <a:ext uri="{FF2B5EF4-FFF2-40B4-BE49-F238E27FC236}">
                <a16:creationId xmlns="" xmlns:a16="http://schemas.microsoft.com/office/drawing/2014/main" id="{F656B1F1-643B-436A-BB83-44400C90E1B3}"/>
              </a:ext>
            </a:extLst>
          </p:cNvPr>
          <p:cNvSpPr/>
          <p:nvPr/>
        </p:nvSpPr>
        <p:spPr>
          <a:xfrm>
            <a:off x="1207113" y="2439924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30" name="TextBox 7176">
            <a:extLst>
              <a:ext uri="{FF2B5EF4-FFF2-40B4-BE49-F238E27FC236}">
                <a16:creationId xmlns="" xmlns:a16="http://schemas.microsoft.com/office/drawing/2014/main" id="{D3A574CB-72CF-46EB-977F-105A8CA9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99" y="5540825"/>
            <a:ext cx="1346509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To purchase a land and construct a house to provide </a:t>
            </a:r>
            <a:r>
              <a:rPr lang="en-GB" sz="1100" dirty="0" err="1"/>
              <a:t>Rs</a:t>
            </a:r>
            <a:r>
              <a:rPr lang="en-GB" sz="1100" dirty="0"/>
              <a:t>. 0.4 m and </a:t>
            </a:r>
            <a:r>
              <a:rPr lang="en-GB" sz="1100" dirty="0" err="1"/>
              <a:t>Rs</a:t>
            </a:r>
            <a:r>
              <a:rPr lang="en-GB" sz="1100" dirty="0"/>
              <a:t>. 1.2 m respectively </a:t>
            </a:r>
            <a:endParaRPr lang="en-GB" altLang="en-US" sz="11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6AB62B0-6C37-41E6-9176-66AAE01CBF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17715" y="1413230"/>
            <a:ext cx="4401" cy="42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D306F0E-4FFC-40CD-AD2C-09288941A32A}"/>
              </a:ext>
            </a:extLst>
          </p:cNvPr>
          <p:cNvCxnSpPr/>
          <p:nvPr/>
        </p:nvCxnSpPr>
        <p:spPr>
          <a:xfrm>
            <a:off x="7243260" y="1026147"/>
            <a:ext cx="0" cy="38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156">
            <a:extLst>
              <a:ext uri="{FF2B5EF4-FFF2-40B4-BE49-F238E27FC236}">
                <a16:creationId xmlns="" xmlns:a16="http://schemas.microsoft.com/office/drawing/2014/main" id="{409C1E54-CF8C-4D3C-AE83-F571B98FDDCB}"/>
              </a:ext>
            </a:extLst>
          </p:cNvPr>
          <p:cNvSpPr txBox="1"/>
          <p:nvPr/>
        </p:nvSpPr>
        <p:spPr>
          <a:xfrm>
            <a:off x="191796" y="733520"/>
            <a:ext cx="264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GOVERNMENT RESPONSE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EDB7D9D-7627-47A9-B932-DFBC078E895B}"/>
              </a:ext>
            </a:extLst>
          </p:cNvPr>
          <p:cNvCxnSpPr/>
          <p:nvPr/>
        </p:nvCxnSpPr>
        <p:spPr>
          <a:xfrm>
            <a:off x="2908520" y="1023310"/>
            <a:ext cx="0" cy="42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68">
            <a:extLst>
              <a:ext uri="{FF2B5EF4-FFF2-40B4-BE49-F238E27FC236}">
                <a16:creationId xmlns="" xmlns:a16="http://schemas.microsoft.com/office/drawing/2014/main" id="{3B9D2DA0-2617-41F1-9915-CD818ED78549}"/>
              </a:ext>
            </a:extLst>
          </p:cNvPr>
          <p:cNvSpPr/>
          <p:nvPr/>
        </p:nvSpPr>
        <p:spPr>
          <a:xfrm>
            <a:off x="1207113" y="3574526"/>
            <a:ext cx="3069559" cy="393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1400" dirty="0"/>
              <a:t>Govt. financial assistance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99341454-92E2-4D19-887A-89F2918E8B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6352" y="4634922"/>
            <a:ext cx="0" cy="9059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84BEFA7D-59FD-4377-B6A8-8DA2422ED2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4504" y="3986850"/>
            <a:ext cx="0" cy="155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E015C5D9-DF97-4B3A-8946-1397684266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717" y="4634922"/>
            <a:ext cx="0" cy="9059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CFFAF0B-6404-4310-B9F0-B2D8C091D8E3}"/>
              </a:ext>
            </a:extLst>
          </p:cNvPr>
          <p:cNvCxnSpPr>
            <a:cxnSpLocks noChangeShapeType="1"/>
            <a:stCxn id="29" idx="2"/>
            <a:endCxn id="35" idx="0"/>
          </p:cNvCxnSpPr>
          <p:nvPr/>
        </p:nvCxnSpPr>
        <p:spPr bwMode="auto">
          <a:xfrm>
            <a:off x="2741893" y="2833668"/>
            <a:ext cx="0" cy="7408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0D79445-2241-41F1-8C78-C4BFF38CE6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0889" y="3196105"/>
            <a:ext cx="0" cy="2354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0BF3C07-D263-403F-AA81-C68F91D18F5D}"/>
              </a:ext>
            </a:extLst>
          </p:cNvPr>
          <p:cNvCxnSpPr/>
          <p:nvPr/>
        </p:nvCxnSpPr>
        <p:spPr>
          <a:xfrm>
            <a:off x="6607609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74607D8-FBBC-4759-8B02-514C4310C45E}"/>
              </a:ext>
            </a:extLst>
          </p:cNvPr>
          <p:cNvCxnSpPr/>
          <p:nvPr/>
        </p:nvCxnSpPr>
        <p:spPr>
          <a:xfrm>
            <a:off x="7717715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1B20BFC8-721D-4FAD-8E3D-B9632B27C6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8520" y="1015171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ounded Rectangle 95">
            <a:extLst>
              <a:ext uri="{FF2B5EF4-FFF2-40B4-BE49-F238E27FC236}">
                <a16:creationId xmlns="" xmlns:a16="http://schemas.microsoft.com/office/drawing/2014/main" id="{49C68190-65B1-4C49-B905-B9307DE4C0B9}"/>
              </a:ext>
            </a:extLst>
          </p:cNvPr>
          <p:cNvSpPr/>
          <p:nvPr/>
        </p:nvSpPr>
        <p:spPr>
          <a:xfrm>
            <a:off x="5616109" y="3489626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Reconstruction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DE22265E-8A24-4FB3-9C1E-E8613B0B03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1402924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33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745F77B-C1CA-4016-8D92-FCE2D3AFB239}"/>
              </a:ext>
            </a:extLst>
          </p:cNvPr>
          <p:cNvSpPr>
            <a:spLocks noGrp="1"/>
          </p:cNvSpPr>
          <p:nvPr/>
        </p:nvSpPr>
        <p:spPr>
          <a:xfrm>
            <a:off x="457200" y="253171"/>
            <a:ext cx="8229600" cy="534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endParaRPr lang="en-GB" sz="1050" dirty="0"/>
          </a:p>
          <a:p>
            <a:pPr marL="0" indent="0">
              <a:buNone/>
              <a:defRPr/>
            </a:pPr>
            <a:endParaRPr lang="en-GB" sz="2800" u="sng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en-GB" sz="2800" u="sng" dirty="0">
                <a:ea typeface="+mn-ea"/>
                <a:cs typeface="+mn-cs"/>
              </a:rPr>
              <a:t>Method of construction with government financial assistance:</a:t>
            </a:r>
          </a:p>
          <a:p>
            <a:pPr marL="0" indent="0">
              <a:buNone/>
              <a:defRPr/>
            </a:pPr>
            <a:endParaRPr lang="en-GB" sz="800" dirty="0">
              <a:ea typeface="+mn-ea"/>
              <a:cs typeface="+mn-cs"/>
            </a:endParaRPr>
          </a:p>
          <a:p>
            <a:pPr>
              <a:spcAft>
                <a:spcPts val="500"/>
              </a:spcAft>
            </a:pPr>
            <a:r>
              <a:rPr lang="en-GB" sz="2400" dirty="0"/>
              <a:t>Two stages</a:t>
            </a:r>
          </a:p>
          <a:p>
            <a:pPr lvl="1">
              <a:spcAft>
                <a:spcPts val="500"/>
              </a:spcAft>
            </a:pPr>
            <a:r>
              <a:rPr lang="en-GB" sz="2000" dirty="0"/>
              <a:t>Stage 1: Construction of one room with toilet</a:t>
            </a:r>
          </a:p>
          <a:p>
            <a:pPr lvl="1">
              <a:spcAft>
                <a:spcPts val="500"/>
              </a:spcAft>
            </a:pPr>
            <a:r>
              <a:rPr lang="en-GB" sz="2000" dirty="0"/>
              <a:t>Stage 2: Completion of core house</a:t>
            </a:r>
          </a:p>
          <a:p>
            <a:pPr>
              <a:spcAft>
                <a:spcPts val="500"/>
              </a:spcAft>
            </a:pPr>
            <a:r>
              <a:rPr lang="en-GB" sz="2400" dirty="0"/>
              <a:t>Four instalments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 lvl="1"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sz="2400" dirty="0">
              <a:ea typeface="+mn-ea"/>
              <a:cs typeface="+mn-cs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9588DA73-704B-4A74-9513-B562282C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706" y="113654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0" name="table">
            <a:extLst>
              <a:ext uri="{FF2B5EF4-FFF2-40B4-BE49-F238E27FC236}">
                <a16:creationId xmlns="" xmlns:a16="http://schemas.microsoft.com/office/drawing/2014/main" id="{4220119F-084D-40C0-8569-D017AC5A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4" y="4285619"/>
            <a:ext cx="6192688" cy="23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3">
            <a:extLst>
              <a:ext uri="{FF2B5EF4-FFF2-40B4-BE49-F238E27FC236}">
                <a16:creationId xmlns="" xmlns:a16="http://schemas.microsoft.com/office/drawing/2014/main" id="{23AAF62C-06C8-4E42-A685-5F2BEB1DEACE}"/>
              </a:ext>
            </a:extLst>
          </p:cNvPr>
          <p:cNvSpPr/>
          <p:nvPr/>
        </p:nvSpPr>
        <p:spPr>
          <a:xfrm>
            <a:off x="200896" y="5393023"/>
            <a:ext cx="8671363" cy="1186116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B568610-2B57-4278-84FA-79E74A287A8C}"/>
              </a:ext>
            </a:extLst>
          </p:cNvPr>
          <p:cNvGrpSpPr>
            <a:grpSpLocks/>
          </p:cNvGrpSpPr>
          <p:nvPr/>
        </p:nvGrpSpPr>
        <p:grpSpPr bwMode="auto">
          <a:xfrm>
            <a:off x="7289090" y="1754788"/>
            <a:ext cx="741363" cy="758825"/>
            <a:chOff x="2478865" y="2120430"/>
            <a:chExt cx="741729" cy="758123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4AD84598-1131-46F8-AF9A-F11F9B9BB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5B899C85-F804-4109-B91B-26BAB6A8E124}"/>
                </a:ext>
              </a:extLst>
            </p:cNvPr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442CDEB1-205D-42B5-868C-EA8BBD6C8D65}"/>
              </a:ext>
            </a:extLst>
          </p:cNvPr>
          <p:cNvSpPr txBox="1"/>
          <p:nvPr/>
        </p:nvSpPr>
        <p:spPr>
          <a:xfrm>
            <a:off x="5682322" y="818425"/>
            <a:ext cx="739775" cy="63182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latin typeface="+mj-lt"/>
                <a:ea typeface="Arial" charset="0"/>
                <a:cs typeface="Arial" charset="0"/>
              </a:rPr>
              <a:t>Safe Site ?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="" xmlns:a16="http://schemas.microsoft.com/office/drawing/2014/main" id="{4B9AA6D9-B1AC-4F08-912D-18973F01BE5B}"/>
              </a:ext>
            </a:extLst>
          </p:cNvPr>
          <p:cNvSpPr txBox="1"/>
          <p:nvPr/>
        </p:nvSpPr>
        <p:spPr>
          <a:xfrm>
            <a:off x="1294771" y="1800108"/>
            <a:ext cx="94932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Directly affected by Landslide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="" xmlns:a16="http://schemas.microsoft.com/office/drawing/2014/main" id="{38A90D4F-5682-41E3-8519-C450E6A65DBA}"/>
              </a:ext>
            </a:extLst>
          </p:cNvPr>
          <p:cNvSpPr txBox="1"/>
          <p:nvPr/>
        </p:nvSpPr>
        <p:spPr>
          <a:xfrm>
            <a:off x="6483142" y="771685"/>
            <a:ext cx="749467" cy="293002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Yes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FE0975-5FEC-454D-92FC-6D44894228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96352" y="4634922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488DE6A-345A-4C95-8242-69085E254D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2322" y="1450250"/>
            <a:ext cx="0" cy="3693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4E118D0-17CA-45E7-A019-413491847A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3203780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7C0C180-E025-4990-8B02-287BB1B31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91535" y="1406805"/>
            <a:ext cx="5423" cy="449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36">
            <a:extLst>
              <a:ext uri="{FF2B5EF4-FFF2-40B4-BE49-F238E27FC236}">
                <a16:creationId xmlns="" xmlns:a16="http://schemas.microsoft.com/office/drawing/2014/main" id="{E9F4223A-4D6D-4B37-82F8-838FF8AB73D6}"/>
              </a:ext>
            </a:extLst>
          </p:cNvPr>
          <p:cNvSpPr txBox="1"/>
          <p:nvPr/>
        </p:nvSpPr>
        <p:spPr>
          <a:xfrm>
            <a:off x="7289090" y="2468322"/>
            <a:ext cx="857250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A09310D9-2415-4F2D-9524-91E19A3D1DFA}"/>
              </a:ext>
            </a:extLst>
          </p:cNvPr>
          <p:cNvSpPr txBox="1"/>
          <p:nvPr/>
        </p:nvSpPr>
        <p:spPr>
          <a:xfrm>
            <a:off x="6154972" y="2457090"/>
            <a:ext cx="793739" cy="631556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9" name="Down Arrow 43">
            <a:extLst>
              <a:ext uri="{FF2B5EF4-FFF2-40B4-BE49-F238E27FC236}">
                <a16:creationId xmlns="" xmlns:a16="http://schemas.microsoft.com/office/drawing/2014/main" id="{603E464F-0A4F-4DA3-AE53-028FE6726F20}"/>
              </a:ext>
            </a:extLst>
          </p:cNvPr>
          <p:cNvSpPr/>
          <p:nvPr/>
        </p:nvSpPr>
        <p:spPr>
          <a:xfrm>
            <a:off x="5504522" y="355760"/>
            <a:ext cx="917575" cy="4159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08C3ED3-18B3-4F72-8A09-765AD3626B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55170" y="1025272"/>
            <a:ext cx="9774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2D7EE3B-6F94-47DB-B080-992B687A6A0B}"/>
              </a:ext>
            </a:extLst>
          </p:cNvPr>
          <p:cNvGrpSpPr>
            <a:grpSpLocks/>
          </p:cNvGrpSpPr>
          <p:nvPr/>
        </p:nvGrpSpPr>
        <p:grpSpPr bwMode="auto">
          <a:xfrm>
            <a:off x="6255169" y="1878192"/>
            <a:ext cx="622300" cy="612775"/>
            <a:chOff x="1352384" y="2184003"/>
            <a:chExt cx="623025" cy="612300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AB031DDF-8FA0-4D8E-A90F-A3D63132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8E7005A4-B97C-49EB-8EC7-61D7C9997F5F}"/>
                </a:ext>
              </a:extLst>
            </p:cNvPr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597483-63A5-41F6-88BF-7D10F4CF27B0}"/>
              </a:ext>
            </a:extLst>
          </p:cNvPr>
          <p:cNvCxnSpPr/>
          <p:nvPr/>
        </p:nvCxnSpPr>
        <p:spPr>
          <a:xfrm>
            <a:off x="1769434" y="1443516"/>
            <a:ext cx="1926040" cy="1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8E031F37-F875-46A1-9BC1-95A4D7949EE2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>
            <a:off x="3697284" y="1450250"/>
            <a:ext cx="0" cy="326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60">
            <a:extLst>
              <a:ext uri="{FF2B5EF4-FFF2-40B4-BE49-F238E27FC236}">
                <a16:creationId xmlns="" xmlns:a16="http://schemas.microsoft.com/office/drawing/2014/main" id="{FDB3B375-9938-4AF7-A8D6-28EB7BD2DF5F}"/>
              </a:ext>
            </a:extLst>
          </p:cNvPr>
          <p:cNvSpPr txBox="1"/>
          <p:nvPr/>
        </p:nvSpPr>
        <p:spPr>
          <a:xfrm>
            <a:off x="4213125" y="629940"/>
            <a:ext cx="376237" cy="293002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="" xmlns:a16="http://schemas.microsoft.com/office/drawing/2014/main" id="{583EA7E2-DA00-4D0F-A25C-6F12AB247B92}"/>
              </a:ext>
            </a:extLst>
          </p:cNvPr>
          <p:cNvSpPr txBox="1"/>
          <p:nvPr/>
        </p:nvSpPr>
        <p:spPr>
          <a:xfrm>
            <a:off x="3206746" y="1776403"/>
            <a:ext cx="98107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Identified as High Risk by NBRO</a:t>
            </a:r>
          </a:p>
        </p:txBody>
      </p:sp>
      <p:sp>
        <p:nvSpPr>
          <p:cNvPr id="26" name="TextBox 7176">
            <a:extLst>
              <a:ext uri="{FF2B5EF4-FFF2-40B4-BE49-F238E27FC236}">
                <a16:creationId xmlns="" xmlns:a16="http://schemas.microsoft.com/office/drawing/2014/main" id="{AB43EED1-831C-4695-9153-7379159E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25" y="5541791"/>
            <a:ext cx="1227011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1.2 m to construct a when lands are granted by the government</a:t>
            </a:r>
          </a:p>
        </p:txBody>
      </p:sp>
      <p:sp>
        <p:nvSpPr>
          <p:cNvPr id="27" name="TextBox 7176">
            <a:extLst>
              <a:ext uri="{FF2B5EF4-FFF2-40B4-BE49-F238E27FC236}">
                <a16:creationId xmlns="" xmlns:a16="http://schemas.microsoft.com/office/drawing/2014/main" id="{EE7DFAA0-3548-4B58-AC38-835A5A908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357" y="5550579"/>
            <a:ext cx="743909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28" name="TextBox 7176">
            <a:extLst>
              <a:ext uri="{FF2B5EF4-FFF2-40B4-BE49-F238E27FC236}">
                <a16:creationId xmlns="" xmlns:a16="http://schemas.microsoft.com/office/drawing/2014/main" id="{B472D93A-55B4-4F5F-A839-2E22B914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94" y="5550579"/>
            <a:ext cx="1043294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1.6 m to purchase the land with a house </a:t>
            </a:r>
            <a:endParaRPr lang="en-GB" sz="1100" dirty="0"/>
          </a:p>
        </p:txBody>
      </p:sp>
      <p:sp>
        <p:nvSpPr>
          <p:cNvPr id="29" name="Rounded Rectangle 65">
            <a:extLst>
              <a:ext uri="{FF2B5EF4-FFF2-40B4-BE49-F238E27FC236}">
                <a16:creationId xmlns="" xmlns:a16="http://schemas.microsoft.com/office/drawing/2014/main" id="{F656B1F1-643B-436A-BB83-44400C90E1B3}"/>
              </a:ext>
            </a:extLst>
          </p:cNvPr>
          <p:cNvSpPr/>
          <p:nvPr/>
        </p:nvSpPr>
        <p:spPr>
          <a:xfrm>
            <a:off x="1207113" y="2439924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30" name="TextBox 7176">
            <a:extLst>
              <a:ext uri="{FF2B5EF4-FFF2-40B4-BE49-F238E27FC236}">
                <a16:creationId xmlns="" xmlns:a16="http://schemas.microsoft.com/office/drawing/2014/main" id="{D3A574CB-72CF-46EB-977F-105A8CA9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99" y="5540825"/>
            <a:ext cx="1346509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To purchase a land and construct a house to provide </a:t>
            </a:r>
            <a:r>
              <a:rPr lang="en-GB" sz="1100" dirty="0" err="1"/>
              <a:t>Rs</a:t>
            </a:r>
            <a:r>
              <a:rPr lang="en-GB" sz="1100" dirty="0"/>
              <a:t>. 0.4 m and </a:t>
            </a:r>
            <a:r>
              <a:rPr lang="en-GB" sz="1100" dirty="0" err="1"/>
              <a:t>Rs</a:t>
            </a:r>
            <a:r>
              <a:rPr lang="en-GB" sz="1100" dirty="0"/>
              <a:t>. 1.2 m respectively </a:t>
            </a:r>
            <a:endParaRPr lang="en-GB" altLang="en-US" sz="11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6AB62B0-6C37-41E6-9176-66AAE01CBF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17715" y="1413230"/>
            <a:ext cx="4401" cy="42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D306F0E-4FFC-40CD-AD2C-09288941A32A}"/>
              </a:ext>
            </a:extLst>
          </p:cNvPr>
          <p:cNvCxnSpPr/>
          <p:nvPr/>
        </p:nvCxnSpPr>
        <p:spPr>
          <a:xfrm>
            <a:off x="7243260" y="1026147"/>
            <a:ext cx="0" cy="38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156">
            <a:extLst>
              <a:ext uri="{FF2B5EF4-FFF2-40B4-BE49-F238E27FC236}">
                <a16:creationId xmlns="" xmlns:a16="http://schemas.microsoft.com/office/drawing/2014/main" id="{409C1E54-CF8C-4D3C-AE83-F571B98FDDCB}"/>
              </a:ext>
            </a:extLst>
          </p:cNvPr>
          <p:cNvSpPr txBox="1"/>
          <p:nvPr/>
        </p:nvSpPr>
        <p:spPr>
          <a:xfrm>
            <a:off x="191796" y="733520"/>
            <a:ext cx="264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GOVERNMENT RESPONSE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EDB7D9D-7627-47A9-B932-DFBC078E895B}"/>
              </a:ext>
            </a:extLst>
          </p:cNvPr>
          <p:cNvCxnSpPr/>
          <p:nvPr/>
        </p:nvCxnSpPr>
        <p:spPr>
          <a:xfrm>
            <a:off x="2908520" y="1023310"/>
            <a:ext cx="0" cy="42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68">
            <a:extLst>
              <a:ext uri="{FF2B5EF4-FFF2-40B4-BE49-F238E27FC236}">
                <a16:creationId xmlns="" xmlns:a16="http://schemas.microsoft.com/office/drawing/2014/main" id="{3B9D2DA0-2617-41F1-9915-CD818ED78549}"/>
              </a:ext>
            </a:extLst>
          </p:cNvPr>
          <p:cNvSpPr/>
          <p:nvPr/>
        </p:nvSpPr>
        <p:spPr>
          <a:xfrm>
            <a:off x="1207113" y="4475416"/>
            <a:ext cx="3069559" cy="393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1400" dirty="0"/>
              <a:t>Govt. financial assistance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99341454-92E2-4D19-887A-89F2918E8B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6352" y="4869160"/>
            <a:ext cx="0" cy="671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84BEFA7D-59FD-4377-B6A8-8DA2422ED2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4504" y="4869160"/>
            <a:ext cx="0" cy="671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E015C5D9-DF97-4B3A-8946-1397684266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717" y="4869160"/>
            <a:ext cx="0" cy="671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CFFAF0B-6404-4310-B9F0-B2D8C091D8E3}"/>
              </a:ext>
            </a:extLst>
          </p:cNvPr>
          <p:cNvCxnSpPr>
            <a:cxnSpLocks noChangeShapeType="1"/>
            <a:stCxn id="29" idx="2"/>
            <a:endCxn id="35" idx="0"/>
          </p:cNvCxnSpPr>
          <p:nvPr/>
        </p:nvCxnSpPr>
        <p:spPr bwMode="auto">
          <a:xfrm>
            <a:off x="2741893" y="2833668"/>
            <a:ext cx="0" cy="1641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0D79445-2241-41F1-8C78-C4BFF38CE6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0889" y="3196105"/>
            <a:ext cx="0" cy="2354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0BF3C07-D263-403F-AA81-C68F91D18F5D}"/>
              </a:ext>
            </a:extLst>
          </p:cNvPr>
          <p:cNvCxnSpPr/>
          <p:nvPr/>
        </p:nvCxnSpPr>
        <p:spPr>
          <a:xfrm>
            <a:off x="6607609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74607D8-FBBC-4759-8B02-514C4310C45E}"/>
              </a:ext>
            </a:extLst>
          </p:cNvPr>
          <p:cNvCxnSpPr/>
          <p:nvPr/>
        </p:nvCxnSpPr>
        <p:spPr>
          <a:xfrm>
            <a:off x="7717715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1B20BFC8-721D-4FAD-8E3D-B9632B27C6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8520" y="1015171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ounded Rectangle 95">
            <a:extLst>
              <a:ext uri="{FF2B5EF4-FFF2-40B4-BE49-F238E27FC236}">
                <a16:creationId xmlns="" xmlns:a16="http://schemas.microsoft.com/office/drawing/2014/main" id="{49C68190-65B1-4C49-B905-B9307DE4C0B9}"/>
              </a:ext>
            </a:extLst>
          </p:cNvPr>
          <p:cNvSpPr/>
          <p:nvPr/>
        </p:nvSpPr>
        <p:spPr>
          <a:xfrm>
            <a:off x="5616109" y="4390516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Reconstruction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DE22265E-8A24-4FB3-9C1E-E8613B0B03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1402924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ounded Rectangle 4119">
            <a:extLst>
              <a:ext uri="{FF2B5EF4-FFF2-40B4-BE49-F238E27FC236}">
                <a16:creationId xmlns="" xmlns:a16="http://schemas.microsoft.com/office/drawing/2014/main" id="{C5F0D5ED-0B32-4061-A356-99100BF6C387}"/>
              </a:ext>
            </a:extLst>
          </p:cNvPr>
          <p:cNvSpPr/>
          <p:nvPr/>
        </p:nvSpPr>
        <p:spPr>
          <a:xfrm>
            <a:off x="200896" y="3216612"/>
            <a:ext cx="8681455" cy="9643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" name="Picture 12" descr="4rsall">
            <a:extLst>
              <a:ext uri="{FF2B5EF4-FFF2-40B4-BE49-F238E27FC236}">
                <a16:creationId xmlns="" xmlns:a16="http://schemas.microsoft.com/office/drawing/2014/main" id="{11BEC56C-CFD8-4272-82AC-6F92B822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7" b="63167"/>
          <a:stretch>
            <a:fillRect/>
          </a:stretch>
        </p:blipFill>
        <p:spPr bwMode="auto">
          <a:xfrm>
            <a:off x="2592913" y="3277077"/>
            <a:ext cx="414252" cy="48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E62F0B8-52C3-44B5-BF12-3E3379671525}"/>
              </a:ext>
            </a:extLst>
          </p:cNvPr>
          <p:cNvSpPr txBox="1"/>
          <p:nvPr/>
        </p:nvSpPr>
        <p:spPr>
          <a:xfrm>
            <a:off x="7077595" y="3783491"/>
            <a:ext cx="1166813" cy="39687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Shelter </a:t>
            </a:r>
          </a:p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Repair Kit/Cash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8FE78CA-6CCD-4E8D-9235-A1BC6B123D13}"/>
              </a:ext>
            </a:extLst>
          </p:cNvPr>
          <p:cNvSpPr txBox="1"/>
          <p:nvPr/>
        </p:nvSpPr>
        <p:spPr>
          <a:xfrm>
            <a:off x="2301919" y="3774861"/>
            <a:ext cx="973937" cy="397005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 /core shelter?</a:t>
            </a:r>
          </a:p>
        </p:txBody>
      </p:sp>
      <p:pic>
        <p:nvPicPr>
          <p:cNvPr id="57" name="Picture 13" descr="4rsall">
            <a:extLst>
              <a:ext uri="{FF2B5EF4-FFF2-40B4-BE49-F238E27FC236}">
                <a16:creationId xmlns="" xmlns:a16="http://schemas.microsoft.com/office/drawing/2014/main" id="{91BCAB4C-5AEE-4E25-8EE9-02D189FE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1" b="57802"/>
          <a:stretch>
            <a:fillRect/>
          </a:stretch>
        </p:blipFill>
        <p:spPr bwMode="auto">
          <a:xfrm>
            <a:off x="7498472" y="3272123"/>
            <a:ext cx="383046" cy="5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CFAF3FF-6873-4881-8ACD-E98463DE7EBC}"/>
              </a:ext>
            </a:extLst>
          </p:cNvPr>
          <p:cNvSpPr txBox="1"/>
          <p:nvPr/>
        </p:nvSpPr>
        <p:spPr>
          <a:xfrm>
            <a:off x="176594" y="3375639"/>
            <a:ext cx="82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All: technical support</a:t>
            </a:r>
          </a:p>
        </p:txBody>
      </p:sp>
      <p:pic>
        <p:nvPicPr>
          <p:cNvPr id="60" name="Picture 12" descr="4rsall">
            <a:extLst>
              <a:ext uri="{FF2B5EF4-FFF2-40B4-BE49-F238E27FC236}">
                <a16:creationId xmlns="" xmlns:a16="http://schemas.microsoft.com/office/drawing/2014/main" id="{93F6B0B8-D8F9-49E4-B961-B573A29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7" b="63167"/>
          <a:stretch>
            <a:fillRect/>
          </a:stretch>
        </p:blipFill>
        <p:spPr bwMode="auto">
          <a:xfrm>
            <a:off x="6386399" y="3286795"/>
            <a:ext cx="436307" cy="5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610B002-A5F7-47B0-AD36-D40C85564D91}"/>
              </a:ext>
            </a:extLst>
          </p:cNvPr>
          <p:cNvSpPr txBox="1"/>
          <p:nvPr/>
        </p:nvSpPr>
        <p:spPr>
          <a:xfrm>
            <a:off x="6183242" y="3822625"/>
            <a:ext cx="857250" cy="398463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Transitional/core shelter?</a:t>
            </a:r>
          </a:p>
        </p:txBody>
      </p:sp>
    </p:spTree>
    <p:extLst>
      <p:ext uri="{BB962C8B-B14F-4D97-AF65-F5344CB8AC3E}">
        <p14:creationId xmlns:p14="http://schemas.microsoft.com/office/powerpoint/2010/main" val="7424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/>
              <a:t>Web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hlinkClick r:id="rId2"/>
              </a:rPr>
              <a:t>www.sheltercluster.org</a:t>
            </a:r>
            <a:r>
              <a:rPr lang="en-GB" sz="2000" dirty="0"/>
              <a:t>  </a:t>
            </a:r>
          </a:p>
          <a:p>
            <a:r>
              <a:rPr lang="en-GB" sz="2000" dirty="0">
                <a:hlinkClick r:id="rId3"/>
              </a:rPr>
              <a:t>https://www.sheltercluster.org/response/sri-lanka-floods-2017</a:t>
            </a:r>
            <a:r>
              <a:rPr lang="en-GB" sz="2000" dirty="0"/>
              <a:t> </a:t>
            </a:r>
          </a:p>
          <a:p>
            <a:r>
              <a:rPr lang="en-GB" sz="2000" dirty="0"/>
              <a:t>Damage data visualisation: </a:t>
            </a:r>
          </a:p>
          <a:p>
            <a:r>
              <a:rPr lang="en-GB" sz="2000" u="sng" dirty="0">
                <a:hlinkClick r:id="rId4"/>
              </a:rPr>
              <a:t>https://public.tableau.com/profile/methunan#!/vizhome/SriLanka-DamageDataTable/SummaryDamage-District</a:t>
            </a:r>
            <a:r>
              <a:rPr lang="en-GB" sz="2000" dirty="0"/>
              <a:t> </a:t>
            </a:r>
          </a:p>
          <a:p>
            <a:r>
              <a:rPr lang="en-GB" sz="2000" dirty="0"/>
              <a:t>Damage data table: </a:t>
            </a:r>
            <a:r>
              <a:rPr lang="en-GB" sz="2000" u="sng" dirty="0">
                <a:hlinkClick r:id="rId5"/>
              </a:rPr>
              <a:t>https://public.tableau.com/profile/methunan#!/vizhome/SriLanka-DamageDataTable/Datatable?publish=yes</a:t>
            </a:r>
            <a:r>
              <a:rPr lang="en-GB" sz="2000" dirty="0"/>
              <a:t> </a:t>
            </a:r>
          </a:p>
          <a:p>
            <a:r>
              <a:rPr lang="en-GB" sz="2000" dirty="0"/>
              <a:t>DTM: </a:t>
            </a:r>
            <a:r>
              <a:rPr lang="en-GB" sz="2000" dirty="0">
                <a:hlinkClick r:id="rId6"/>
              </a:rPr>
              <a:t>https://app.powerbi.com/view?r=eyJrIjoiZThjNmRiZTgtMjY2NC00YTEzLWFhYzMtZTlkODlkMzI4NTllIiwidCI6IjliNWVkNDg5LWZiOWEtNDVmMi04MTBjLTkyNmFlNDdjZjMzOCIsImMiOjEwfQ%3D%3D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40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/>
              <a:t>Web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Introductions &amp;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Management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District focal point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NBRO policy framework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Donor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85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B4DB03-1C39-4C0D-AA6E-DD658344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3604" r="10625" b="6981"/>
          <a:stretch/>
        </p:blipFill>
        <p:spPr>
          <a:xfrm>
            <a:off x="-1" y="1124743"/>
            <a:ext cx="9144001" cy="52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07EB8C-CA89-4112-97A0-762EB1828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3603" r="9838" b="7109"/>
          <a:stretch/>
        </p:blipFill>
        <p:spPr>
          <a:xfrm>
            <a:off x="0" y="1166180"/>
            <a:ext cx="9144000" cy="5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75" t="10101" r="25194" b="15001"/>
          <a:stretch/>
        </p:blipFill>
        <p:spPr>
          <a:xfrm>
            <a:off x="9951" y="0"/>
            <a:ext cx="913966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56616"/>
            <a:ext cx="8229600" cy="984969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- progress to date</a:t>
            </a:r>
            <a:br>
              <a:rPr lang="en-GB" sz="3200" b="1" dirty="0"/>
            </a:b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76" t="10101" r="25588" b="13600"/>
          <a:stretch/>
        </p:blipFill>
        <p:spPr>
          <a:xfrm>
            <a:off x="61784" y="58536"/>
            <a:ext cx="9036496" cy="63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56616"/>
            <a:ext cx="8229600" cy="984969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- progress to date</a:t>
            </a:r>
            <a:br>
              <a:rPr lang="en-GB" sz="3200" b="1" dirty="0"/>
            </a:b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76" t="10101" r="25588" b="12901"/>
          <a:stretch/>
        </p:blipFill>
        <p:spPr>
          <a:xfrm>
            <a:off x="0" y="64649"/>
            <a:ext cx="9044974" cy="64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/>
          <a:stretch/>
        </p:blipFill>
        <p:spPr>
          <a:xfrm>
            <a:off x="-930" y="0"/>
            <a:ext cx="6959541" cy="691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0"/>
            <a:ext cx="2859795" cy="6801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Objective 1 Division Gap </a:t>
            </a:r>
          </a:p>
          <a:p>
            <a:pPr algn="ctr"/>
            <a:r>
              <a:rPr lang="en-GB" dirty="0"/>
              <a:t>Emergency shelter (shelter repair kits and repairs) vs partial damage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Pie chart </a:t>
            </a:r>
            <a:r>
              <a:rPr lang="en-GB" sz="1400" b="1" dirty="0"/>
              <a:t>colour</a:t>
            </a:r>
            <a:r>
              <a:rPr lang="en-GB" sz="1400" dirty="0"/>
              <a:t> shows proportion of households targeted relative to damage data (partially damaged houses – district data).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Pie chart size indicates total number of partially damaged </a:t>
            </a:r>
            <a:r>
              <a:rPr lang="en-GB" sz="1400" dirty="0" smtClean="0"/>
              <a:t>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Division shading represents extent of gap</a:t>
            </a:r>
            <a:endParaRPr lang="en-GB" sz="1400" dirty="0"/>
          </a:p>
          <a:p>
            <a:pPr algn="ctr"/>
            <a:endParaRPr lang="en-GB" sz="1600" dirty="0"/>
          </a:p>
          <a:p>
            <a:pPr lvl="2"/>
            <a:r>
              <a:rPr lang="en-GB" sz="1400" dirty="0" smtClean="0"/>
              <a:t>HH </a:t>
            </a:r>
            <a:r>
              <a:rPr lang="en-GB" sz="1400" dirty="0"/>
              <a:t>targeted but </a:t>
            </a:r>
          </a:p>
          <a:p>
            <a:pPr lvl="2"/>
            <a:r>
              <a:rPr lang="en-GB" sz="1400" dirty="0"/>
              <a:t>not yet reached</a:t>
            </a:r>
          </a:p>
          <a:p>
            <a:pPr algn="ctr"/>
            <a:endParaRPr lang="en-GB" sz="500" dirty="0"/>
          </a:p>
          <a:p>
            <a:pPr algn="ctr"/>
            <a:endParaRPr lang="en-GB" sz="500" dirty="0"/>
          </a:p>
          <a:p>
            <a:pPr lvl="2"/>
            <a:r>
              <a:rPr lang="en-GB" sz="1400" dirty="0"/>
              <a:t>Gap</a:t>
            </a:r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400" dirty="0"/>
              <a:t> HH targeted includes funded and unfunded activities as reported to  SWG by 09/08/2017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86" y="116632"/>
            <a:ext cx="1932943" cy="291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9726" y="4797152"/>
            <a:ext cx="27776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19726" y="5373216"/>
            <a:ext cx="277769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5077" y="-1"/>
            <a:ext cx="6858519" cy="6904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-77634"/>
            <a:ext cx="2859795" cy="6971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sz="1400" b="1" dirty="0"/>
          </a:p>
          <a:p>
            <a:pPr algn="ctr"/>
            <a:r>
              <a:rPr lang="en-GB" b="1" dirty="0"/>
              <a:t>Objective 2 Division Gap </a:t>
            </a:r>
          </a:p>
          <a:p>
            <a:pPr algn="ctr"/>
            <a:r>
              <a:rPr lang="en-GB" dirty="0"/>
              <a:t>Support to return (Household NFI) vs all damage</a:t>
            </a:r>
          </a:p>
          <a:p>
            <a:pPr algn="ctr"/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Pie chart </a:t>
            </a:r>
            <a:r>
              <a:rPr lang="en-GB" sz="1400" b="1" dirty="0"/>
              <a:t>colour</a:t>
            </a:r>
            <a:r>
              <a:rPr lang="en-GB" sz="1400" dirty="0"/>
              <a:t> shows proportion of households targeted relative to damage data (partially damaged houses and fully damaged houses – district data).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Pie chart </a:t>
            </a:r>
            <a:r>
              <a:rPr lang="en-GB" sz="1400" b="1" dirty="0"/>
              <a:t>size</a:t>
            </a:r>
            <a:r>
              <a:rPr lang="en-GB" sz="1400" dirty="0"/>
              <a:t> indicates total number of damaged </a:t>
            </a:r>
            <a:r>
              <a:rPr lang="en-GB" sz="1400" dirty="0" smtClean="0"/>
              <a:t>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Division </a:t>
            </a:r>
            <a:r>
              <a:rPr lang="en-GB" sz="1400" dirty="0"/>
              <a:t>shading represents extent of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algn="ctr"/>
            <a:endParaRPr lang="en-GB" sz="800" dirty="0"/>
          </a:p>
          <a:p>
            <a:pPr lvl="2"/>
            <a:r>
              <a:rPr lang="en-GB" sz="1400" dirty="0"/>
              <a:t>HH reached </a:t>
            </a:r>
          </a:p>
          <a:p>
            <a:endParaRPr lang="en-GB" sz="1400" dirty="0"/>
          </a:p>
          <a:p>
            <a:pPr lvl="2"/>
            <a:r>
              <a:rPr lang="en-GB" sz="1400" dirty="0"/>
              <a:t>HH targeted but </a:t>
            </a:r>
          </a:p>
          <a:p>
            <a:pPr lvl="2"/>
            <a:r>
              <a:rPr lang="en-GB" sz="1400" dirty="0"/>
              <a:t>not yet reached</a:t>
            </a:r>
          </a:p>
          <a:p>
            <a:pPr algn="ctr"/>
            <a:endParaRPr lang="en-GB" sz="500" dirty="0"/>
          </a:p>
          <a:p>
            <a:pPr algn="ctr"/>
            <a:endParaRPr lang="en-GB" sz="500" dirty="0"/>
          </a:p>
          <a:p>
            <a:pPr lvl="2"/>
            <a:r>
              <a:rPr lang="en-GB" sz="1400" dirty="0" smtClean="0"/>
              <a:t>Gap</a:t>
            </a:r>
            <a:endParaRPr lang="en-GB" sz="1600" dirty="0"/>
          </a:p>
          <a:p>
            <a:pPr algn="ctr"/>
            <a:endParaRPr lang="en-GB" sz="2400" dirty="0"/>
          </a:p>
          <a:p>
            <a:pPr algn="ctr"/>
            <a:r>
              <a:rPr lang="en-GB" sz="1400" dirty="0"/>
              <a:t>HH targeted includes funded and unfunded activities as reported to  SWG by </a:t>
            </a:r>
            <a:r>
              <a:rPr lang="en-GB" sz="1400" dirty="0" smtClean="0"/>
              <a:t>09/08/2017</a:t>
            </a:r>
          </a:p>
          <a:p>
            <a:pPr algn="ctr"/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4" y="66825"/>
            <a:ext cx="1932943" cy="291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7794" y="4299526"/>
            <a:ext cx="27776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3597" y="4855712"/>
            <a:ext cx="277769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3598" y="5360717"/>
            <a:ext cx="277769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514</Words>
  <Application>Microsoft Office PowerPoint</Application>
  <PresentationFormat>On-screen Show (4:3)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Shelter &amp; NFI - progress to date </vt:lpstr>
      <vt:lpstr>Shelter &amp; NFI - progress to 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Details</vt:lpstr>
      <vt:lpstr>Web Details</vt:lpstr>
    </vt:vector>
  </TitlesOfParts>
  <Company>IFRC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Emese HP</cp:lastModifiedBy>
  <cp:revision>154</cp:revision>
  <dcterms:created xsi:type="dcterms:W3CDTF">2017-06-11T05:15:16Z</dcterms:created>
  <dcterms:modified xsi:type="dcterms:W3CDTF">2017-08-10T08:15:58Z</dcterms:modified>
</cp:coreProperties>
</file>