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notesMasterIdLst>
    <p:notesMasterId r:id="rId12"/>
  </p:notesMasterIdLst>
  <p:sldIdLst>
    <p:sldId id="265" r:id="rId4"/>
    <p:sldId id="606" r:id="rId5"/>
    <p:sldId id="473" r:id="rId6"/>
    <p:sldId id="607" r:id="rId7"/>
    <p:sldId id="611" r:id="rId8"/>
    <p:sldId id="609" r:id="rId9"/>
    <p:sldId id="610" r:id="rId10"/>
    <p:sldId id="505" r:id="rId11"/>
  </p:sldIdLst>
  <p:sldSz cx="9144000" cy="5143500" type="screen16x9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  <p:cmAuthor id="1" name="Michael Gloeckle" initials="MG" lastIdx="1" clrIdx="1">
    <p:extLst/>
  </p:cmAuthor>
  <p:cmAuthor id="2" name="Michael Gloeckle" initials="MG [2]" lastIdx="1" clrIdx="2">
    <p:extLst/>
  </p:cmAuthor>
  <p:cmAuthor id="3" name="WEIRA Cornelius - ET" initials="WC-E" lastIdx="2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1" autoAdjust="0"/>
    <p:restoredTop sz="92358" autoAdjust="0"/>
  </p:normalViewPr>
  <p:slideViewPr>
    <p:cSldViewPr snapToGrid="0" snapToObjects="1">
      <p:cViewPr varScale="1">
        <p:scale>
          <a:sx n="88" d="100"/>
          <a:sy n="88" d="100"/>
        </p:scale>
        <p:origin x="828" y="84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12-Aug-17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57200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1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061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56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27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159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7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554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42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4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0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7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80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22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coordroving.iraq@sheltercluster.org" TargetMode="External"/><Relationship Id="rId13" Type="http://schemas.openxmlformats.org/officeDocument/2006/relationships/image" Target="../media/image5.png"/><Relationship Id="rId3" Type="http://schemas.openxmlformats.org/officeDocument/2006/relationships/hyperlink" Target="mailto:im2.iraq@sheltercluster.org" TargetMode="External"/><Relationship Id="rId7" Type="http://schemas.openxmlformats.org/officeDocument/2006/relationships/hyperlink" Target="mailto:im3.iraq@sheltercluster.org" TargetMode="External"/><Relationship Id="rId12" Type="http://schemas.openxmlformats.org/officeDocument/2006/relationships/image" Target="../media/image4.jpeg"/><Relationship Id="rId2" Type="http://schemas.openxmlformats.org/officeDocument/2006/relationships/hyperlink" Target="mailto:coord.iraq@sheltercluster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oord2.iraq@sheltercluster.org" TargetMode="External"/><Relationship Id="rId11" Type="http://schemas.openxmlformats.org/officeDocument/2006/relationships/image" Target="../media/image3.png"/><Relationship Id="rId5" Type="http://schemas.openxmlformats.org/officeDocument/2006/relationships/hyperlink" Target="mailto:coord3.iraq@sheltercluster.org" TargetMode="External"/><Relationship Id="rId10" Type="http://schemas.openxmlformats.org/officeDocument/2006/relationships/image" Target="../media/image2.png"/><Relationship Id="rId4" Type="http://schemas.openxmlformats.org/officeDocument/2006/relationships/hyperlink" Target="mailto:coord4.iraq@sheltercluster.org" TargetMode="External"/><Relationship Id="rId9" Type="http://schemas.openxmlformats.org/officeDocument/2006/relationships/hyperlink" Target="mailto:snrnatassot.iraq@sheltercluster.org" TargetMode="External"/><Relationship Id="rId1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im2.iraq@sheltercluster.or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sheltercluster.org/response/iraq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2F7C0B63-5F5C-DF46-A703-F9FE24BAC747}" type="slidenum">
              <a:rPr lang="en-GB">
                <a:solidFill>
                  <a:srgbClr val="7F1416"/>
                </a:solidFill>
              </a:rPr>
              <a:pPr eaLnBrk="1" hangingPunct="1"/>
              <a:t>1</a:t>
            </a:fld>
            <a:endParaRPr lang="en-GB" dirty="0">
              <a:solidFill>
                <a:srgbClr val="7F1416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7295" y="119433"/>
            <a:ext cx="90894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spcBef>
                <a:spcPct val="0"/>
              </a:spcBef>
            </a:pPr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Sub-National Shelter &amp; NFI Coordination meeting MOSUL</a:t>
            </a:r>
          </a:p>
        </p:txBody>
      </p:sp>
      <p:sp>
        <p:nvSpPr>
          <p:cNvPr id="4" name="Rectangle 3"/>
          <p:cNvSpPr/>
          <p:nvPr/>
        </p:nvSpPr>
        <p:spPr>
          <a:xfrm>
            <a:off x="724827" y="1067281"/>
            <a:ext cx="8184995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eriod"/>
            </a:pPr>
            <a:r>
              <a:rPr lang="en-US" dirty="0"/>
              <a:t>Follow up and action points of SNFI Urban Mosul meeting (1</a:t>
            </a:r>
            <a:r>
              <a:rPr lang="en-US" baseline="30000" dirty="0"/>
              <a:t>st</a:t>
            </a:r>
            <a:r>
              <a:rPr lang="en-US" dirty="0"/>
              <a:t> August) </a:t>
            </a:r>
          </a:p>
          <a:p>
            <a:pPr marL="342900" lvl="0" indent="-342900">
              <a:buAutoNum type="arabicPeriod"/>
            </a:pPr>
            <a:r>
              <a:rPr lang="en-US" dirty="0"/>
              <a:t>Urban Mosul mapping</a:t>
            </a:r>
          </a:p>
          <a:p>
            <a:pPr marL="342900" lvl="0" indent="-342900">
              <a:buAutoNum type="arabicPeriod"/>
            </a:pPr>
            <a:r>
              <a:rPr lang="en-US" dirty="0"/>
              <a:t>Village response mapping</a:t>
            </a:r>
          </a:p>
          <a:p>
            <a:pPr marL="342900" lvl="0" indent="-342900">
              <a:buAutoNum type="arabicPeriod"/>
            </a:pPr>
            <a:r>
              <a:rPr lang="en-US" dirty="0"/>
              <a:t>Tal Afar response</a:t>
            </a:r>
          </a:p>
          <a:p>
            <a:pPr marL="342900" lvl="0" indent="-342900">
              <a:buAutoNum type="arabicPeriod"/>
            </a:pPr>
            <a:r>
              <a:rPr lang="en-US" dirty="0"/>
              <a:t>AOB</a:t>
            </a:r>
          </a:p>
          <a:p>
            <a:pPr lvl="0"/>
            <a:endParaRPr lang="en-US" dirty="0"/>
          </a:p>
          <a:p>
            <a:pPr lvl="0"/>
            <a:endParaRPr lang="en-US" sz="2000" dirty="0">
              <a:latin typeface="Calibri Light" panose="020F0302020204030204" pitchFamily="34" charset="0"/>
            </a:endParaRPr>
          </a:p>
          <a:p>
            <a:pPr marL="457200" lvl="0" indent="-457200">
              <a:buAutoNum type="arabicPeriod" startAt="6"/>
            </a:pPr>
            <a:endParaRPr lang="en-US" sz="2000" dirty="0">
              <a:latin typeface="Calibri Light" panose="020F0302020204030204" pitchFamily="34" charset="0"/>
            </a:endParaRPr>
          </a:p>
          <a:p>
            <a:pPr marL="457200" lvl="0" indent="-457200">
              <a:buAutoNum type="arabicPeriod" startAt="6"/>
            </a:pPr>
            <a:endParaRPr lang="en-US" sz="2000" dirty="0">
              <a:latin typeface="Calibri Light" panose="020F0302020204030204" pitchFamily="34" charset="0"/>
            </a:endParaRPr>
          </a:p>
          <a:p>
            <a:pPr lvl="0" algn="r"/>
            <a:endParaRPr lang="en-US" sz="2000" i="1" dirty="0">
              <a:solidFill>
                <a:schemeClr val="tx1">
                  <a:lumMod val="65000"/>
                  <a:lumOff val="35000"/>
                </a:schemeClr>
              </a:solidFill>
              <a:latin typeface="Calibri Light" panose="020F0302020204030204" pitchFamily="34" charset="0"/>
            </a:endParaRPr>
          </a:p>
          <a:p>
            <a:pPr lvl="0" algn="r"/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Tuesday 01</a:t>
            </a:r>
            <a:r>
              <a:rPr lang="en-US" sz="2000" i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st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 Aug. 2017</a:t>
            </a:r>
          </a:p>
        </p:txBody>
      </p:sp>
    </p:spTree>
    <p:extLst>
      <p:ext uri="{BB962C8B-B14F-4D97-AF65-F5344CB8AC3E}">
        <p14:creationId xmlns:p14="http://schemas.microsoft.com/office/powerpoint/2010/main" val="3092182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20259"/>
              </p:ext>
            </p:extLst>
          </p:nvPr>
        </p:nvGraphicFramePr>
        <p:xfrm>
          <a:off x="176972" y="558705"/>
          <a:ext cx="88364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541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248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Laurent de Valensart</a:t>
                      </a:r>
                      <a:r>
                        <a:rPr lang="fr-FR" sz="1400" b="1" kern="1200" baseline="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- UNHCR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National Cluster Coordinator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  <a:t>+964 (0) 771 994 5694</a:t>
                      </a:r>
                      <a:br>
                        <a:rPr lang="en-GB" sz="14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400" u="sng" dirty="0">
                          <a:solidFill>
                            <a:sysClr val="windowText" lastClr="000000"/>
                          </a:solidFill>
                          <a:hlinkClick r:id="rId2"/>
                        </a:rPr>
                        <a:t>coord.iraq@sheltercluster.org</a:t>
                      </a:r>
                      <a:endParaRPr lang="en-GB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400" u="sng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Michel Tia 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- IOM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Information Management Officer - National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+964 (0) 750 021 1720</a:t>
                      </a:r>
                    </a:p>
                    <a:p>
                      <a:r>
                        <a:rPr lang="en-GB" sz="1400" u="sng" dirty="0">
                          <a:solidFill>
                            <a:schemeClr val="tx1"/>
                          </a:solidFill>
                          <a:hlinkClick r:id="rId3"/>
                        </a:rPr>
                        <a:t>im2.iraq@sheltercluster.org</a:t>
                      </a:r>
                      <a:endParaRPr lang="en-GB" sz="14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Cornelius Weira 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IOM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 National Co-Chair - Centre and South  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751 234 2548</a:t>
                      </a:r>
                    </a:p>
                    <a:p>
                      <a:r>
                        <a:rPr lang="en-GB" sz="1400" b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4"/>
                        </a:rPr>
                        <a:t>coord4.iraq@sheltercluster.org</a:t>
                      </a: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Laurence West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UNHCR</a:t>
                      </a:r>
                    </a:p>
                    <a:p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 National Coordinator – KRI</a:t>
                      </a:r>
                    </a:p>
                    <a:p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964 (0) 771 911 0574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dirty="0">
                          <a:solidFill>
                            <a:sysClr val="windowText" lastClr="000000"/>
                          </a:solidFill>
                          <a:hlinkClick r:id="rId5"/>
                        </a:rPr>
                        <a:t>coord3.iraq@sheltercluster.org</a:t>
                      </a:r>
                      <a:endParaRPr lang="en-GB" sz="140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Andrea Quaden 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NRC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National Cluster Co-Coordinator 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+964 (0) 751 740 7635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6"/>
                        </a:rPr>
                        <a:t>coord2.iraq@sheltercluster.org</a:t>
                      </a:r>
                      <a:endParaRPr lang="en-US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4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Abdoulaye Dieye -</a:t>
                      </a:r>
                      <a:r>
                        <a:rPr lang="en-GB" sz="14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NORCAP</a:t>
                      </a:r>
                      <a:endParaRPr lang="en-US" sz="14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Information Management Officer - </a:t>
                      </a: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Assistant National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771 488 2672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sng" dirty="0">
                          <a:solidFill>
                            <a:schemeClr val="tx1"/>
                          </a:solidFill>
                          <a:hlinkClick r:id="rId7"/>
                        </a:rPr>
                        <a:t>im3.iraq@sheltercluster.org</a:t>
                      </a:r>
                      <a:endParaRPr lang="en-GB" sz="14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Tonja Klansek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Roving Cluster Coordinator - ACTED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4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773 725 8092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8"/>
                        </a:rPr>
                        <a:t>coordroving.iraq@sheltercluster.org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4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sz="1400" dirty="0">
                          <a:solidFill>
                            <a:sysClr val="windowText" lastClr="000000"/>
                          </a:solidFill>
                        </a:rPr>
                        <a:t>Ali Rasul – </a:t>
                      </a:r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</a:rPr>
                        <a:t>UNHCR</a:t>
                      </a:r>
                    </a:p>
                    <a:p>
                      <a:r>
                        <a:rPr lang="en-US" sz="1400" b="0" dirty="0">
                          <a:solidFill>
                            <a:sysClr val="windowText" lastClr="000000"/>
                          </a:solidFill>
                        </a:rPr>
                        <a:t>Senior</a:t>
                      </a:r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</a:rPr>
                        <a:t> Cluster Associate </a:t>
                      </a:r>
                    </a:p>
                    <a:p>
                      <a:r>
                        <a:rPr lang="en-US" sz="1400" b="0" baseline="0" dirty="0">
                          <a:solidFill>
                            <a:sysClr val="windowText" lastClr="000000"/>
                          </a:solidFill>
                        </a:rPr>
                        <a:t>+964 (0) 750 445 4684</a:t>
                      </a:r>
                    </a:p>
                    <a:p>
                      <a:r>
                        <a:rPr lang="en-US" sz="1400" b="1" baseline="0" dirty="0">
                          <a:solidFill>
                            <a:sysClr val="windowText" lastClr="000000"/>
                          </a:solidFill>
                          <a:hlinkClick r:id="rId9"/>
                        </a:rPr>
                        <a:t>snrnatassot.iraq@sheltercluster.org</a:t>
                      </a:r>
                      <a:endParaRPr lang="en-US" sz="1400" b="1" kern="1200" baseline="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6347" y="99089"/>
            <a:ext cx="8486079" cy="2962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2400" b="0" dirty="0">
                <a:solidFill>
                  <a:srgbClr val="0070C0"/>
                </a:solidFill>
                <a:latin typeface="Calibri Light" panose="020F0302020204030204" pitchFamily="34" charset="0"/>
              </a:rPr>
              <a:t>Current Cluster Team Structure </a:t>
            </a:r>
            <a:r>
              <a:rPr lang="en-US" sz="1600" b="0" dirty="0">
                <a:solidFill>
                  <a:srgbClr val="0070C0"/>
                </a:solidFill>
                <a:latin typeface="Calibri Light" panose="020F0302020204030204" pitchFamily="34" charset="0"/>
              </a:rPr>
              <a:t>– since 11 July 2017</a:t>
            </a:r>
            <a:endParaRPr lang="en-GB" sz="16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31251" y="111003"/>
            <a:ext cx="485687" cy="5224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67591" y="112505"/>
            <a:ext cx="551361" cy="55599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72071" y="102482"/>
            <a:ext cx="807720" cy="5619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6974" y="122839"/>
            <a:ext cx="462153" cy="41861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5270" y="94457"/>
            <a:ext cx="426811" cy="513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867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3</a:t>
            </a:fld>
            <a:endParaRPr lang="en-GB" dirty="0">
              <a:latin typeface="Calibri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102308"/>
            <a:ext cx="8575829" cy="499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marL="457200" indent="-457200" algn="l">
              <a:buFont typeface="+mj-lt"/>
              <a:buAutoNum type="arabicPeriod"/>
            </a:pPr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Follow up on action points from previous meeting (1</a:t>
            </a:r>
            <a:r>
              <a:rPr lang="en-US" sz="1800" b="0" baseline="30000" dirty="0">
                <a:solidFill>
                  <a:srgbClr val="0070C0"/>
                </a:solidFill>
                <a:latin typeface="Calibri Light" panose="020F0302020204030204" pitchFamily="34" charset="0"/>
              </a:rPr>
              <a:t>st</a:t>
            </a:r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 Aug)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idx="1"/>
          </p:nvPr>
        </p:nvSpPr>
        <p:spPr>
          <a:xfrm>
            <a:off x="310233" y="752351"/>
            <a:ext cx="8376568" cy="3553431"/>
          </a:xfrm>
        </p:spPr>
        <p:txBody>
          <a:bodyPr>
            <a:noAutofit/>
          </a:bodyPr>
          <a:lstStyle/>
          <a:p>
            <a:r>
              <a:rPr lang="en-US" sz="1600" dirty="0">
                <a:latin typeface="Calibri Light" panose="020F0302020204030204" pitchFamily="34" charset="0"/>
              </a:rPr>
              <a:t>Updates in Activity Info</a:t>
            </a:r>
          </a:p>
          <a:p>
            <a:pPr lvl="1"/>
            <a:r>
              <a:rPr lang="en-US" sz="1200" dirty="0">
                <a:latin typeface="Calibri Light" panose="020F0302020204030204" pitchFamily="34" charset="0"/>
              </a:rPr>
              <a:t>For any unreported activities please contact: </a:t>
            </a:r>
            <a:r>
              <a:rPr lang="en-US" sz="1200" dirty="0">
                <a:latin typeface="Calibri Light" panose="020F0302020204030204" pitchFamily="34" charset="0"/>
                <a:hlinkClick r:id="rId2"/>
              </a:rPr>
              <a:t>im2.iraq@sheltercluster.org</a:t>
            </a:r>
            <a:r>
              <a:rPr lang="en-US" sz="1200" dirty="0">
                <a:latin typeface="Calibri Light" panose="020F0302020204030204" pitchFamily="34" charset="0"/>
              </a:rPr>
              <a:t> </a:t>
            </a:r>
          </a:p>
          <a:p>
            <a:r>
              <a:rPr lang="en-US" sz="1600" dirty="0">
                <a:latin typeface="Calibri Light" panose="020F0302020204030204" pitchFamily="34" charset="0"/>
              </a:rPr>
              <a:t>Harmonization of municipality names </a:t>
            </a:r>
          </a:p>
          <a:p>
            <a:pPr lvl="1"/>
            <a:r>
              <a:rPr lang="en-US" sz="1200" dirty="0">
                <a:latin typeface="Calibri Light" panose="020F0302020204030204" pitchFamily="34" charset="0"/>
              </a:rPr>
              <a:t>Names are used by all clusters and assessments </a:t>
            </a:r>
          </a:p>
          <a:p>
            <a:r>
              <a:rPr lang="en-US" sz="1600" dirty="0">
                <a:latin typeface="Calibri Light" panose="020F0302020204030204" pitchFamily="34" charset="0"/>
              </a:rPr>
              <a:t>Online map</a:t>
            </a:r>
          </a:p>
          <a:p>
            <a:pPr lvl="1"/>
            <a:r>
              <a:rPr lang="en-US" sz="1200" dirty="0">
                <a:latin typeface="Calibri Light" panose="020F0302020204030204" pitchFamily="34" charset="0"/>
              </a:rPr>
              <a:t>In work</a:t>
            </a:r>
          </a:p>
          <a:p>
            <a:r>
              <a:rPr lang="en-US" sz="1600" dirty="0">
                <a:latin typeface="Calibri Light" panose="020F0302020204030204" pitchFamily="34" charset="0"/>
              </a:rPr>
              <a:t>Cluster focal points</a:t>
            </a:r>
            <a:endParaRPr lang="en-US" sz="1200" dirty="0">
              <a:latin typeface="Calibri Light" panose="020F0302020204030204" pitchFamily="34" charset="0"/>
            </a:endParaRPr>
          </a:p>
          <a:p>
            <a:r>
              <a:rPr lang="en-US" sz="1600" dirty="0">
                <a:latin typeface="Calibri Light" panose="020F0302020204030204" pitchFamily="34" charset="0"/>
              </a:rPr>
              <a:t>PDM sharing</a:t>
            </a:r>
          </a:p>
          <a:p>
            <a:r>
              <a:rPr lang="en-US" sz="1600" dirty="0">
                <a:latin typeface="Calibri Light" panose="020F0302020204030204" pitchFamily="34" charset="0"/>
              </a:rPr>
              <a:t>Coordination with UNMAS for additional information</a:t>
            </a:r>
          </a:p>
          <a:p>
            <a:pPr marL="457200" lvl="1" indent="0">
              <a:buNone/>
            </a:pPr>
            <a:endParaRPr lang="en-US" sz="1200" dirty="0">
              <a:latin typeface="Calibri Light" panose="020F0302020204030204" pitchFamily="34" charset="0"/>
            </a:endParaRP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en-US" sz="16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964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4</a:t>
            </a:fld>
            <a:endParaRPr lang="en-GB" dirty="0">
              <a:latin typeface="Calibri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102308"/>
            <a:ext cx="8575829" cy="499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2. 3W Urban Mosul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idx="1"/>
          </p:nvPr>
        </p:nvSpPr>
        <p:spPr>
          <a:xfrm>
            <a:off x="310233" y="602167"/>
            <a:ext cx="4098481" cy="4220204"/>
          </a:xfrm>
        </p:spPr>
        <p:txBody>
          <a:bodyPr>
            <a:noAutofit/>
          </a:bodyPr>
          <a:lstStyle/>
          <a:p>
            <a:r>
              <a:rPr lang="en-US" sz="1600" dirty="0">
                <a:latin typeface="Calibri Light" panose="020F0302020204030204" pitchFamily="34" charset="0"/>
              </a:rPr>
              <a:t>Partners distributing NFIs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200" dirty="0">
                <a:latin typeface="Calibri Light" panose="020F0302020204030204" pitchFamily="34" charset="0"/>
              </a:rPr>
              <a:t>ACTED (Jul -  completed?)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200" dirty="0">
                <a:latin typeface="Calibri Light" panose="020F0302020204030204" pitchFamily="34" charset="0"/>
              </a:rPr>
              <a:t>DRC (Jun – completed?)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200" dirty="0" err="1">
                <a:latin typeface="Calibri Light" panose="020F0302020204030204" pitchFamily="34" charset="0"/>
              </a:rPr>
              <a:t>Medaire</a:t>
            </a:r>
            <a:r>
              <a:rPr lang="en-US" sz="1200" dirty="0">
                <a:latin typeface="Calibri Light" panose="020F0302020204030204" pitchFamily="34" charset="0"/>
              </a:rPr>
              <a:t> (Jun – completed?)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200" dirty="0">
                <a:latin typeface="Calibri Light" panose="020F0302020204030204" pitchFamily="34" charset="0"/>
              </a:rPr>
              <a:t>Mission East (Jul – completed?)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200" dirty="0">
                <a:latin typeface="Calibri Light" panose="020F0302020204030204" pitchFamily="34" charset="0"/>
              </a:rPr>
              <a:t>PIN (Jun – completed?)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200" dirty="0">
                <a:latin typeface="Calibri Light" panose="020F0302020204030204" pitchFamily="34" charset="0"/>
              </a:rPr>
              <a:t>SCI (Jul – completed?)</a:t>
            </a:r>
          </a:p>
          <a:p>
            <a:pPr marL="457200" lvl="1" indent="0">
              <a:buNone/>
            </a:pPr>
            <a:endParaRPr lang="en-US" sz="1200" dirty="0">
              <a:latin typeface="Calibri Light" panose="020F0302020204030204" pitchFamily="34" charset="0"/>
            </a:endParaRPr>
          </a:p>
          <a:p>
            <a:r>
              <a:rPr lang="en-US" sz="1600" dirty="0">
                <a:latin typeface="Calibri Light" panose="020F0302020204030204" pitchFamily="34" charset="0"/>
              </a:rPr>
              <a:t>Partners distributing MESK/BESK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200" dirty="0">
                <a:latin typeface="Calibri Light" panose="020F0302020204030204" pitchFamily="34" charset="0"/>
              </a:rPr>
              <a:t>EADE/ZOA (Jul – completed?)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200" dirty="0" err="1">
                <a:latin typeface="Calibri Light" panose="020F0302020204030204" pitchFamily="34" charset="0"/>
              </a:rPr>
              <a:t>Medaire</a:t>
            </a:r>
            <a:r>
              <a:rPr lang="en-US" sz="1200" dirty="0">
                <a:latin typeface="Calibri Light" panose="020F0302020204030204" pitchFamily="34" charset="0"/>
              </a:rPr>
              <a:t> (Jun – completed?)</a:t>
            </a:r>
          </a:p>
          <a:p>
            <a:pPr marL="457200" lvl="1" indent="0">
              <a:buNone/>
            </a:pPr>
            <a:endParaRPr lang="en-US" sz="12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en-US" sz="1600" dirty="0">
              <a:latin typeface="Calibri Light" panose="020F03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9FAC00-5FD1-4E45-953A-9A29595749FA}"/>
              </a:ext>
            </a:extLst>
          </p:cNvPr>
          <p:cNvSpPr txBox="1"/>
          <p:nvPr/>
        </p:nvSpPr>
        <p:spPr>
          <a:xfrm>
            <a:off x="4539343" y="602167"/>
            <a:ext cx="4147457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Calibri Light" panose="020F0302020204030204" pitchFamily="34" charset="0"/>
              </a:rPr>
              <a:t>Partners distributing </a:t>
            </a:r>
            <a:r>
              <a:rPr lang="en-US" sz="1600" dirty="0" err="1">
                <a:latin typeface="Calibri Light" panose="020F0302020204030204" pitchFamily="34" charset="0"/>
              </a:rPr>
              <a:t>SoK</a:t>
            </a:r>
            <a:endParaRPr lang="en-US" sz="1600" dirty="0">
              <a:latin typeface="Calibri Light" panose="020F0302020204030204" pitchFamily="34" charset="0"/>
            </a:endParaRP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 Light" panose="020F0302020204030204" pitchFamily="34" charset="0"/>
              </a:rPr>
              <a:t>ACTED (Jun – completed ?)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 Light" panose="020F0302020204030204" pitchFamily="34" charset="0"/>
              </a:rPr>
              <a:t>NRC (Jul – complete)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 Light" panose="020F0302020204030204" pitchFamily="34" charset="0"/>
              </a:rPr>
              <a:t>UNHCR / Human Appeal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 Light" panose="020F0302020204030204" pitchFamily="34" charset="0"/>
              </a:rPr>
              <a:t>UN Habitat</a:t>
            </a:r>
          </a:p>
          <a:p>
            <a:pPr lvl="1"/>
            <a:endParaRPr lang="en-US" sz="1200" dirty="0">
              <a:latin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Calibri Light" panose="020F0302020204030204" pitchFamily="34" charset="0"/>
              </a:rPr>
              <a:t>Partners providing vouchers and MPCA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 Light" panose="020F0302020204030204" pitchFamily="34" charset="0"/>
              </a:rPr>
              <a:t>ZOA  (vouchers) (Jul – completed?)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Calibri Light" panose="020F0302020204030204" pitchFamily="34" charset="0"/>
              </a:rPr>
              <a:t>PIN (Planned)</a:t>
            </a:r>
          </a:p>
          <a:p>
            <a:pPr lvl="1"/>
            <a:endParaRPr lang="en-US" sz="1200" dirty="0">
              <a:latin typeface="Calibri Light" panose="020F0302020204030204" pitchFamily="34" charset="0"/>
            </a:endParaRPr>
          </a:p>
          <a:p>
            <a:pPr lvl="1"/>
            <a:endParaRPr lang="en-US" sz="1200" dirty="0">
              <a:latin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Calibri Light" panose="020F0302020204030204" pitchFamily="34" charset="0"/>
              </a:rPr>
              <a:t>Partners involved in repairs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200" dirty="0" err="1">
                <a:latin typeface="Calibri Light" panose="020F0302020204030204" pitchFamily="34" charset="0"/>
              </a:rPr>
              <a:t>Chavin</a:t>
            </a:r>
            <a:r>
              <a:rPr lang="en-US" sz="1200" dirty="0">
                <a:latin typeface="Calibri Light" panose="020F0302020204030204" pitchFamily="34" charset="0"/>
              </a:rPr>
              <a:t> (Jul – completed?)</a:t>
            </a: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r>
              <a:rPr lang="en-US" sz="1600" dirty="0">
                <a:latin typeface="Calibri Light" panose="020F0302020204030204" pitchFamily="34" charset="0"/>
              </a:rPr>
              <a:t>Anyone missing?</a:t>
            </a: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591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5</a:t>
            </a:fld>
            <a:endParaRPr lang="en-GB" dirty="0">
              <a:latin typeface="Calibri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102308"/>
            <a:ext cx="8575829" cy="499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endParaRPr lang="en-US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  <a:p>
            <a:pPr algn="l"/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3. 3 W - Village response mapping </a:t>
            </a:r>
          </a:p>
          <a:p>
            <a:pPr algn="l"/>
            <a:endParaRPr lang="en-US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Content Placeholder 6"/>
          <p:cNvSpPr>
            <a:spLocks noGrp="1"/>
          </p:cNvSpPr>
          <p:nvPr>
            <p:ph idx="1"/>
          </p:nvPr>
        </p:nvSpPr>
        <p:spPr>
          <a:xfrm>
            <a:off x="310233" y="602167"/>
            <a:ext cx="4098481" cy="4220204"/>
          </a:xfrm>
        </p:spPr>
        <p:txBody>
          <a:bodyPr>
            <a:noAutofit/>
          </a:bodyPr>
          <a:lstStyle/>
          <a:p>
            <a:r>
              <a:rPr lang="en-US" sz="1600" dirty="0">
                <a:latin typeface="Calibri Light" panose="020F0302020204030204" pitchFamily="34" charset="0"/>
              </a:rPr>
              <a:t>Partners distributing NFIs</a:t>
            </a:r>
          </a:p>
          <a:p>
            <a:pPr marL="457200" lvl="1" indent="0">
              <a:buNone/>
            </a:pPr>
            <a:endParaRPr lang="en-US" sz="1200" dirty="0">
              <a:latin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Calibri Light" panose="020F0302020204030204" pitchFamily="34" charset="0"/>
            </a:endParaRPr>
          </a:p>
          <a:p>
            <a:r>
              <a:rPr lang="en-US" sz="1600" dirty="0">
                <a:latin typeface="Calibri Light" panose="020F0302020204030204" pitchFamily="34" charset="0"/>
              </a:rPr>
              <a:t>Partners distributing MESK/BESK</a:t>
            </a:r>
          </a:p>
          <a:p>
            <a:pPr marL="457200" lvl="1" indent="0">
              <a:buNone/>
            </a:pPr>
            <a:endParaRPr lang="en-US" sz="12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endParaRPr lang="en-US" sz="1600" dirty="0">
              <a:latin typeface="Calibri Light" panose="020F03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9FAC00-5FD1-4E45-953A-9A29595749FA}"/>
              </a:ext>
            </a:extLst>
          </p:cNvPr>
          <p:cNvSpPr txBox="1"/>
          <p:nvPr/>
        </p:nvSpPr>
        <p:spPr>
          <a:xfrm>
            <a:off x="310233" y="2063055"/>
            <a:ext cx="414745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Calibri Light" panose="020F0302020204030204" pitchFamily="34" charset="0"/>
              </a:rPr>
              <a:t>Partners distributing </a:t>
            </a:r>
            <a:r>
              <a:rPr lang="en-US" sz="1600" dirty="0" err="1">
                <a:latin typeface="Calibri Light" panose="020F0302020204030204" pitchFamily="34" charset="0"/>
              </a:rPr>
              <a:t>SoK</a:t>
            </a:r>
            <a:endParaRPr lang="en-US" sz="1600" dirty="0">
              <a:latin typeface="Calibri Light" panose="020F0302020204030204" pitchFamily="34" charset="0"/>
            </a:endParaRP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pPr lvl="1"/>
            <a:endParaRPr lang="en-US" sz="1200" dirty="0">
              <a:latin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Calibri Light" panose="020F0302020204030204" pitchFamily="34" charset="0"/>
              </a:rPr>
              <a:t>Partners providing vouchers and MPCA</a:t>
            </a:r>
          </a:p>
          <a:p>
            <a:pPr lvl="1"/>
            <a:endParaRPr lang="en-US" sz="1200" dirty="0">
              <a:latin typeface="Calibri Light" panose="020F0302020204030204" pitchFamily="34" charset="0"/>
            </a:endParaRPr>
          </a:p>
          <a:p>
            <a:pPr lvl="1"/>
            <a:endParaRPr lang="en-US" sz="1200" dirty="0">
              <a:latin typeface="Calibri Light" panose="020F03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600" dirty="0">
                <a:latin typeface="Calibri Light" panose="020F0302020204030204" pitchFamily="34" charset="0"/>
              </a:rPr>
              <a:t>Partners involved in repairs</a:t>
            </a: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endParaRPr lang="en-US" sz="1600" dirty="0">
              <a:latin typeface="Calibri Light" panose="020F030202020403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999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6</a:t>
            </a:fld>
            <a:endParaRPr lang="en-GB" dirty="0">
              <a:latin typeface="Calibri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102308"/>
            <a:ext cx="8575829" cy="499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endParaRPr lang="en-US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  <a:p>
            <a:pPr algn="l"/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4. Tal Afar Response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idx="1"/>
          </p:nvPr>
        </p:nvSpPr>
        <p:spPr>
          <a:xfrm>
            <a:off x="310233" y="752351"/>
            <a:ext cx="8376568" cy="3553431"/>
          </a:xfrm>
        </p:spPr>
        <p:txBody>
          <a:bodyPr>
            <a:noAutofit/>
          </a:bodyPr>
          <a:lstStyle/>
          <a:p>
            <a:r>
              <a:rPr lang="en-US" sz="1400" dirty="0">
                <a:latin typeface="Calibri Light" panose="020F0302020204030204" pitchFamily="34" charset="0"/>
              </a:rPr>
              <a:t>Support on mustering points (</a:t>
            </a:r>
            <a:r>
              <a:rPr lang="en-US" sz="1400" dirty="0" err="1">
                <a:latin typeface="Calibri Light" panose="020F0302020204030204" pitchFamily="34" charset="0"/>
              </a:rPr>
              <a:t>Bweyr</a:t>
            </a:r>
            <a:r>
              <a:rPr lang="en-US" sz="1400" dirty="0">
                <a:latin typeface="Calibri Light" panose="020F0302020204030204" pitchFamily="34" charset="0"/>
              </a:rPr>
              <a:t>, Tal </a:t>
            </a:r>
            <a:r>
              <a:rPr lang="en-US" sz="1400" dirty="0" err="1">
                <a:latin typeface="Calibri Light" panose="020F0302020204030204" pitchFamily="34" charset="0"/>
              </a:rPr>
              <a:t>Zelat</a:t>
            </a:r>
            <a:r>
              <a:rPr lang="en-US" sz="1400" dirty="0">
                <a:latin typeface="Calibri Light" panose="020F0302020204030204" pitchFamily="34" charset="0"/>
              </a:rPr>
              <a:t>, Tel </a:t>
            </a:r>
            <a:r>
              <a:rPr lang="en-US" sz="1400" dirty="0" err="1">
                <a:latin typeface="Calibri Light" panose="020F0302020204030204" pitchFamily="34" charset="0"/>
              </a:rPr>
              <a:t>Jarabia</a:t>
            </a:r>
            <a:r>
              <a:rPr lang="en-US" sz="1400" dirty="0">
                <a:latin typeface="Calibri Light" panose="020F0302020204030204" pitchFamily="34" charset="0"/>
              </a:rPr>
              <a:t>) and transit sites (</a:t>
            </a:r>
            <a:r>
              <a:rPr lang="en-US" sz="1400" dirty="0" err="1">
                <a:latin typeface="Calibri Light" panose="020F0302020204030204" pitchFamily="34" charset="0"/>
              </a:rPr>
              <a:t>Badush</a:t>
            </a:r>
            <a:r>
              <a:rPr lang="en-US" sz="1400" dirty="0">
                <a:latin typeface="Calibri Light" panose="020F0302020204030204" pitchFamily="34" charset="0"/>
              </a:rPr>
              <a:t> PS, Scorpion Junction)</a:t>
            </a:r>
          </a:p>
          <a:p>
            <a:pPr lvl="1"/>
            <a:r>
              <a:rPr lang="en-US" sz="1000" dirty="0">
                <a:latin typeface="Calibri Light" panose="020F0302020204030204" pitchFamily="34" charset="0"/>
              </a:rPr>
              <a:t>Shading  - PIN</a:t>
            </a:r>
          </a:p>
          <a:p>
            <a:pPr lvl="1"/>
            <a:r>
              <a:rPr lang="en-US" sz="1000" dirty="0">
                <a:latin typeface="Calibri Light" panose="020F0302020204030204" pitchFamily="34" charset="0"/>
              </a:rPr>
              <a:t>Tents - QRCS</a:t>
            </a:r>
          </a:p>
          <a:p>
            <a:pPr marL="0" indent="0">
              <a:buNone/>
            </a:pPr>
            <a:endParaRPr lang="en-US" sz="1400" dirty="0">
              <a:latin typeface="Calibri Light" panose="020F0302020204030204" pitchFamily="34" charset="0"/>
            </a:endParaRPr>
          </a:p>
          <a:p>
            <a:endParaRPr lang="en-US" sz="1400" dirty="0">
              <a:latin typeface="Calibri Light" panose="020F0302020204030204" pitchFamily="34" charset="0"/>
            </a:endParaRPr>
          </a:p>
          <a:p>
            <a:r>
              <a:rPr lang="en-US" sz="1400" dirty="0">
                <a:latin typeface="Calibri Light" panose="020F0302020204030204" pitchFamily="34" charset="0"/>
              </a:rPr>
              <a:t>Support in informal settlements, abandoned buildings</a:t>
            </a:r>
          </a:p>
          <a:p>
            <a:pPr lvl="1"/>
            <a:r>
              <a:rPr lang="en-US" sz="1000" dirty="0">
                <a:latin typeface="Calibri Light" panose="020F0302020204030204" pitchFamily="34" charset="0"/>
              </a:rPr>
              <a:t>ESK</a:t>
            </a:r>
          </a:p>
          <a:p>
            <a:pPr lvl="1"/>
            <a:r>
              <a:rPr lang="en-US" sz="1000" dirty="0">
                <a:latin typeface="Calibri Light" panose="020F0302020204030204" pitchFamily="34" charset="0"/>
              </a:rPr>
              <a:t>NFI</a:t>
            </a:r>
            <a:endParaRPr lang="en-US" sz="1400" dirty="0">
              <a:latin typeface="Calibri Light" panose="020F0302020204030204" pitchFamily="34" charset="0"/>
            </a:endParaRPr>
          </a:p>
          <a:p>
            <a:endParaRPr lang="en-US" sz="1400" dirty="0">
              <a:latin typeface="Calibri Light" panose="020F0302020204030204" pitchFamily="34" charset="0"/>
            </a:endParaRPr>
          </a:p>
          <a:p>
            <a:r>
              <a:rPr lang="en-US" sz="1400" dirty="0">
                <a:latin typeface="Calibri Light" panose="020F0302020204030204" pitchFamily="34" charset="0"/>
              </a:rPr>
              <a:t>Support by geographic area (who can respond where?)</a:t>
            </a:r>
          </a:p>
          <a:p>
            <a:pPr marL="457200" lvl="1" indent="0">
              <a:buNone/>
            </a:pPr>
            <a:endParaRPr lang="en-US" sz="1000" dirty="0">
              <a:latin typeface="Calibri Light" panose="020F0302020204030204" pitchFamily="34" charset="0"/>
            </a:endParaRPr>
          </a:p>
          <a:p>
            <a:endParaRPr lang="en-US" sz="1400" dirty="0">
              <a:latin typeface="Calibri Light" panose="020F0302020204030204" pitchFamily="34" charset="0"/>
            </a:endParaRPr>
          </a:p>
          <a:p>
            <a:endParaRPr lang="en-US" sz="1400" dirty="0">
              <a:latin typeface="Calibri Light" panose="020F0302020204030204" pitchFamily="34" charset="0"/>
            </a:endParaRPr>
          </a:p>
          <a:p>
            <a:pPr lvl="1"/>
            <a:endParaRPr lang="en-US" sz="1000" dirty="0">
              <a:latin typeface="Calibri Light" panose="020F0302020204030204" pitchFamily="34" charset="0"/>
            </a:endParaRPr>
          </a:p>
          <a:p>
            <a:pPr lvl="1"/>
            <a:endParaRPr lang="en-US" sz="10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132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 dirty="0">
              <a:latin typeface="Calibri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102308"/>
            <a:ext cx="8575829" cy="499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5. AOB</a:t>
            </a:r>
          </a:p>
        </p:txBody>
      </p:sp>
      <p:sp>
        <p:nvSpPr>
          <p:cNvPr id="9" name="Content Placeholder 6"/>
          <p:cNvSpPr>
            <a:spLocks noGrp="1"/>
          </p:cNvSpPr>
          <p:nvPr>
            <p:ph idx="1"/>
          </p:nvPr>
        </p:nvSpPr>
        <p:spPr>
          <a:xfrm>
            <a:off x="310233" y="752351"/>
            <a:ext cx="8376568" cy="3553431"/>
          </a:xfrm>
        </p:spPr>
        <p:txBody>
          <a:bodyPr>
            <a:noAutofit/>
          </a:bodyPr>
          <a:lstStyle/>
          <a:p>
            <a:r>
              <a:rPr lang="en-US" sz="1400" dirty="0">
                <a:latin typeface="Calibri Light" panose="020F0302020204030204" pitchFamily="34" charset="0"/>
              </a:rPr>
              <a:t>Share composition of MESK, BESK, NFI, </a:t>
            </a:r>
            <a:r>
              <a:rPr lang="en-US" sz="1400" dirty="0" err="1">
                <a:latin typeface="Calibri Light" panose="020F0302020204030204" pitchFamily="34" charset="0"/>
              </a:rPr>
              <a:t>SoK</a:t>
            </a:r>
            <a:endParaRPr lang="en-US" sz="1400" dirty="0">
              <a:latin typeface="Calibri Light" panose="020F0302020204030204" pitchFamily="34" charset="0"/>
            </a:endParaRPr>
          </a:p>
          <a:p>
            <a:r>
              <a:rPr lang="en-US" sz="1400" dirty="0">
                <a:latin typeface="Calibri Light" panose="020F0302020204030204" pitchFamily="34" charset="0"/>
              </a:rPr>
              <a:t>Next meeting: </a:t>
            </a:r>
            <a:r>
              <a:rPr lang="en-US" sz="1400" b="1" dirty="0">
                <a:latin typeface="Calibri Light" panose="020F0302020204030204" pitchFamily="34" charset="0"/>
              </a:rPr>
              <a:t>30</a:t>
            </a:r>
            <a:r>
              <a:rPr lang="en-US" sz="1400" b="1" baseline="30000" dirty="0">
                <a:latin typeface="Calibri Light" panose="020F0302020204030204" pitchFamily="34" charset="0"/>
              </a:rPr>
              <a:t>th</a:t>
            </a:r>
            <a:r>
              <a:rPr lang="en-US" sz="1400" b="1" dirty="0">
                <a:latin typeface="Calibri Light" panose="020F0302020204030204" pitchFamily="34" charset="0"/>
              </a:rPr>
              <a:t> August 10am ?</a:t>
            </a:r>
          </a:p>
          <a:p>
            <a:pPr marL="0" indent="0">
              <a:buNone/>
            </a:pPr>
            <a:endParaRPr lang="en-US" sz="1400" dirty="0">
              <a:latin typeface="Calibri Light" panose="020F0302020204030204" pitchFamily="34" charset="0"/>
            </a:endParaRPr>
          </a:p>
          <a:p>
            <a:pPr marL="0" indent="0">
              <a:buNone/>
            </a:pPr>
            <a:r>
              <a:rPr lang="en-US" sz="1400" dirty="0">
                <a:latin typeface="Calibri Light" panose="020F0302020204030204" pitchFamily="34" charset="0"/>
              </a:rPr>
              <a:t>Action points:</a:t>
            </a:r>
          </a:p>
          <a:p>
            <a:pPr marL="0" indent="0">
              <a:buNone/>
            </a:pPr>
            <a:endParaRPr lang="en-US" sz="1400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8493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 dirty="0">
              <a:latin typeface="Calibri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5536" y="777923"/>
            <a:ext cx="8892928" cy="360300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</a:endParaRPr>
          </a:p>
          <a:p>
            <a:pPr marL="0" indent="0" algn="just">
              <a:buNone/>
            </a:pP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2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146912"/>
            <a:ext cx="8118629" cy="3648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000" b="0" dirty="0">
                <a:latin typeface="Calibri Light" panose="020F0302020204030204" pitchFamily="34" charset="0"/>
              </a:rPr>
              <a:t>THANKS. </a:t>
            </a:r>
            <a:endParaRPr lang="en-US" sz="2000" b="0" dirty="0">
              <a:latin typeface="Calibri Light" panose="020F0302020204030204" pitchFamily="34" charset="0"/>
            </a:endParaRPr>
          </a:p>
        </p:txBody>
      </p:sp>
      <p:pic>
        <p:nvPicPr>
          <p:cNvPr id="8194" name="Picture 2" descr="C:\Users\mtia\Documents\20160131 Shelter Cluster IMO\@Pictures from Partners\Pict. Fallujah\IOM\June 21st, 2016\Families without tents 21 June (1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61" y="711334"/>
            <a:ext cx="4353487" cy="3265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mtia\Documents\20160131 Shelter Cluster IMO\@Pictures from Partners\Pict. Fallujah\IOM\June 24th, 2016\IMG_9938_m Fallujah cit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092" y="1457959"/>
            <a:ext cx="4590385" cy="3062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0870266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145E2856-19BA-425F-803A-C89D2B7302BA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19312</TotalTime>
  <Words>447</Words>
  <Application>Microsoft Office PowerPoint</Application>
  <PresentationFormat>On-screen Show (16:9)</PresentationFormat>
  <Paragraphs>141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MS PGothic</vt:lpstr>
      <vt:lpstr>Arial</vt:lpstr>
      <vt:lpstr>Calibri</vt:lpstr>
      <vt:lpstr>Calibri Light</vt:lpstr>
      <vt:lpstr>Times New Roman</vt:lpstr>
      <vt:lpstr>Verdana</vt:lpstr>
      <vt:lpstr>Wingdings</vt:lpstr>
      <vt:lpstr>Shelter Cluster Red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Bo Hurkmans</dc:creator>
  <cp:lastModifiedBy>Lenovo</cp:lastModifiedBy>
  <cp:revision>2010</cp:revision>
  <cp:lastPrinted>2014-10-29T09:34:43Z</cp:lastPrinted>
  <dcterms:created xsi:type="dcterms:W3CDTF">2014-10-08T08:24:30Z</dcterms:created>
  <dcterms:modified xsi:type="dcterms:W3CDTF">2017-08-13T05:33:23Z</dcterms:modified>
</cp:coreProperties>
</file>