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321" r:id="rId4"/>
    <p:sldId id="315" r:id="rId5"/>
    <p:sldId id="316" r:id="rId6"/>
    <p:sldId id="336" r:id="rId7"/>
    <p:sldId id="33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298" r:id="rId17"/>
    <p:sldId id="322" r:id="rId18"/>
    <p:sldId id="325" r:id="rId19"/>
    <p:sldId id="327" r:id="rId20"/>
    <p:sldId id="323" r:id="rId21"/>
    <p:sldId id="324" r:id="rId22"/>
    <p:sldId id="326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999"/>
    <a:srgbClr val="A1E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5400" autoAdjust="0"/>
  </p:normalViewPr>
  <p:slideViewPr>
    <p:cSldViewPr>
      <p:cViewPr varScale="1">
        <p:scale>
          <a:sx n="81" d="100"/>
          <a:sy n="81" d="100"/>
        </p:scale>
        <p:origin x="2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8AD1-4103-724A-AC75-EAAF7BBDA4EB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9F3F-5809-1444-809B-B1EE7477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732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881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670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72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309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9675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17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89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198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112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933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0371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89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020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38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wash cluste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3" b="31408"/>
          <a:stretch/>
        </p:blipFill>
        <p:spPr bwMode="auto">
          <a:xfrm>
            <a:off x="7092280" y="59778"/>
            <a:ext cx="1976572" cy="7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6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0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wash cluste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3" b="31408"/>
          <a:stretch/>
        </p:blipFill>
        <p:spPr bwMode="auto">
          <a:xfrm>
            <a:off x="7092280" y="59778"/>
            <a:ext cx="1976572" cy="7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8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7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5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9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0B4A-8022-4738-8754-3D0246E180D2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sri-lanka-floods-2017" TargetMode="External"/><Relationship Id="rId7" Type="http://schemas.openxmlformats.org/officeDocument/2006/relationships/hyperlink" Target="https://app.powerbi.com/view?r=eyJrIjoiZThjNmRiZTgtMjY2NC00YTEzLWFhYzMtZTlkODlkMzI4NTllIiwidCI6IjliNWVkNDg5LWZiOWEtNDVmMi04MTBjLTkyNmFlNDdjZjMzOCIsImMiOjEwfQ%3D%3D" TargetMode="External"/><Relationship Id="rId2" Type="http://schemas.openxmlformats.org/officeDocument/2006/relationships/hyperlink" Target="http://www.shelterclust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.tableau.com/profile/methunan#!/vizhome/4WDivisionsummary_0/Obj3dash" TargetMode="External"/><Relationship Id="rId5" Type="http://schemas.openxmlformats.org/officeDocument/2006/relationships/hyperlink" Target="https://public.tableau.com/profile/methunan#!/vizhome/4WDivisionsummary_0/Obj2dash" TargetMode="External"/><Relationship Id="rId4" Type="http://schemas.openxmlformats.org/officeDocument/2006/relationships/hyperlink" Target="https://public.tableau.com/profile/methunan#!/vizhome/4WDivisionsummary_0/Obj1Das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98884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Shelter &amp; WASH Working Group Meeting</a:t>
            </a:r>
          </a:p>
          <a:p>
            <a:pPr algn="ctr"/>
            <a:r>
              <a:rPr lang="en-GB" sz="3200" dirty="0"/>
              <a:t>Thursday 24 August, 10AM</a:t>
            </a:r>
          </a:p>
          <a:p>
            <a:pPr algn="ctr"/>
            <a:r>
              <a:rPr lang="en-GB" sz="3200" dirty="0"/>
              <a:t> </a:t>
            </a:r>
          </a:p>
          <a:p>
            <a:pPr algn="ctr"/>
            <a:r>
              <a:rPr lang="en-US" sz="3200" dirty="0"/>
              <a:t>Asia Pacific Alliance for Disaster Management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6150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dirty="0"/>
              <a:t>Damage of NWS&amp;DB Managed Water Schemes</a:t>
            </a:r>
            <a:endParaRPr lang="en-GB" sz="28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17CCA7-FE69-490B-91CB-440ECD431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5149"/>
              </p:ext>
            </p:extLst>
          </p:nvPr>
        </p:nvGraphicFramePr>
        <p:xfrm>
          <a:off x="175493" y="1968237"/>
          <a:ext cx="8793013" cy="4197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522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District 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859" marR="67859" marT="33930" marB="339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Water supply scheme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859" marR="67859" marT="33930" marB="339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Description of Damages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859" marR="67859" marT="33930" marB="339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Affected number of consumers 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859" marR="67859" marT="33930" marB="339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Intake structures and Equipment 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Other Structures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8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Galle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859" marR="67859" marT="33930" marB="339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Pitigala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Boreholes and pumps 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1,448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1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Udugama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Boreholes, pumps and panels 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686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11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Matara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859" marR="67859" marT="33930" marB="339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Matara Group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VSD Panels and Generator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340,860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5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Karagoda- Uyangoda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Boreholes and panels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9,200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5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Akuressa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Pumps and panels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8,500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5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Deniyaya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Panels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3,880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Makandura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Pumps and boreholes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1,260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15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H'thota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859" marR="67859" marT="33930" marB="339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Ranna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Pipelines and a bridge crossing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46,200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5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Wakamulla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Pumps and panels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Slow sand filters 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12,705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Ratnapura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Ratnapura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Generator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32,560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46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Kalutara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859" marR="67859" marT="33930" marB="339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Ingiriya 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Gravity transmission mains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4,288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5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Horana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3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Distribution mains 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960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Total Number of NWSDB Consumers Affected 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859" marR="67859" marT="33930" marB="339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462,547</a:t>
                      </a:r>
                      <a:endParaRPr lang="en-A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744" marR="4274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53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dirty="0"/>
              <a:t>Damage of Community-Managed Rural Water Schemes</a:t>
            </a:r>
            <a:endParaRPr lang="en-GB" sz="28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33C293-D5E0-43FC-A213-E2BB6CB37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882056"/>
              </p:ext>
            </p:extLst>
          </p:nvPr>
        </p:nvGraphicFramePr>
        <p:xfrm>
          <a:off x="154547" y="2385751"/>
          <a:ext cx="8809942" cy="3419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5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District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Total community based RWS  Schemes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Affected community based RWS  Schemes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% Affected community based RWS  Schemes  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Galle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164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57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35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Matara 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355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110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31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Hambanthota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149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12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8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Ratnapura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450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48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11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Kalutara 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163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1,281</a:t>
                      </a:r>
                      <a:endParaRPr lang="en-AU" sz="21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237</a:t>
                      </a:r>
                      <a:endParaRPr lang="en-AU" sz="21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</a:t>
                      </a:r>
                      <a:endParaRPr lang="en-AU" sz="21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258" marR="512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96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dirty="0"/>
              <a:t>Damage of Dug Wells</a:t>
            </a:r>
            <a:endParaRPr lang="en-GB" sz="28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BE8EE4-9B25-4FF9-8781-8918062B8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27354"/>
              </p:ext>
            </p:extLst>
          </p:nvPr>
        </p:nvGraphicFramePr>
        <p:xfrm>
          <a:off x="309093" y="2420888"/>
          <a:ext cx="8655395" cy="3491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District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Total Number of Dug Wells 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Affected number of  dug wells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</a:rPr>
                        <a:t>% of Affected   wells</a:t>
                      </a:r>
                      <a:endParaRPr lang="en-AU" sz="24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</a:rPr>
                        <a:t>Galle</a:t>
                      </a:r>
                      <a:endParaRPr lang="en-AU" sz="24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175,756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7,202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4.1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</a:rPr>
                        <a:t>Matara </a:t>
                      </a:r>
                      <a:endParaRPr lang="en-AU" sz="24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104,300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3,991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3.8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</a:rPr>
                        <a:t>Hambanthota</a:t>
                      </a:r>
                      <a:endParaRPr lang="en-AU" sz="24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34,020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166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0.5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</a:rPr>
                        <a:t>Ratnapura</a:t>
                      </a:r>
                      <a:endParaRPr lang="en-AU" sz="24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101,002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7,056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7.0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</a:rPr>
                        <a:t>Kalutara </a:t>
                      </a:r>
                      <a:endParaRPr lang="en-AU" sz="24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192,241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</a:rPr>
                        <a:t>11,264</a:t>
                      </a:r>
                      <a:endParaRPr lang="en-AU" sz="24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5.9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en-AU" sz="24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607,319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29,679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4.9</a:t>
                      </a:r>
                      <a:endParaRPr lang="en-AU" sz="24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25" marR="513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8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dirty="0"/>
              <a:t>Summary of Damages in Water Supply</a:t>
            </a:r>
            <a:endParaRPr lang="en-GB" sz="28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F48ED4-9542-43D1-A6ED-9892BC41C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28685"/>
              </p:ext>
            </p:extLst>
          </p:nvPr>
        </p:nvGraphicFramePr>
        <p:xfrm>
          <a:off x="206061" y="2225264"/>
          <a:ext cx="8758427" cy="3724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5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District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NWS&amp;DB managed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Water Schemes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Community managed RWS  Schemes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TT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Fully Damaged number  of wells 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TT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Partially Damaged number  of wells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Affected number of  wells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Cleaned number of  wells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Galle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57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150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7,202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7,202</a:t>
                      </a:r>
                      <a:endParaRPr lang="en-AU" sz="2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Matara 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110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>
                          <a:solidFill>
                            <a:sysClr val="windowText" lastClr="000000"/>
                          </a:solidFill>
                          <a:effectLst/>
                        </a:rPr>
                        <a:t>567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216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3,991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3,338</a:t>
                      </a:r>
                      <a:endParaRPr lang="en-AU" sz="2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Hambanthota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12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>
                          <a:solidFill>
                            <a:sysClr val="windowText" lastClr="000000"/>
                          </a:solidFill>
                          <a:effectLst/>
                        </a:rPr>
                        <a:t>184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>
                          <a:solidFill>
                            <a:sysClr val="windowText" lastClr="000000"/>
                          </a:solidFill>
                          <a:effectLst/>
                        </a:rPr>
                        <a:t>73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166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166</a:t>
                      </a:r>
                      <a:endParaRPr lang="en-AU" sz="2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Ratnapura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48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>
                          <a:solidFill>
                            <a:sysClr val="windowText" lastClr="000000"/>
                          </a:solidFill>
                          <a:effectLst/>
                        </a:rPr>
                        <a:t>547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>
                          <a:solidFill>
                            <a:sysClr val="windowText" lastClr="000000"/>
                          </a:solidFill>
                          <a:effectLst/>
                        </a:rPr>
                        <a:t>210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7,056</a:t>
                      </a:r>
                      <a:endParaRPr lang="en-AU" sz="21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1,468</a:t>
                      </a:r>
                      <a:endParaRPr lang="en-AU" sz="2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Kalutara 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>
                          <a:solidFill>
                            <a:sysClr val="windowText" lastClr="000000"/>
                          </a:solidFill>
                          <a:effectLst/>
                        </a:rPr>
                        <a:t>1,080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>
                          <a:solidFill>
                            <a:sysClr val="windowText" lastClr="000000"/>
                          </a:solidFill>
                          <a:effectLst/>
                        </a:rPr>
                        <a:t>432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11,264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10,981</a:t>
                      </a:r>
                      <a:endParaRPr lang="en-AU" sz="2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en-AU" sz="21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12</a:t>
                      </a:r>
                      <a:endParaRPr lang="en-AU" sz="21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237</a:t>
                      </a:r>
                      <a:endParaRPr lang="en-AU" sz="21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2,383</a:t>
                      </a:r>
                      <a:endParaRPr lang="en-AU" sz="21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TT" sz="2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1,081</a:t>
                      </a:r>
                      <a:endParaRPr lang="en-AU" sz="21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29,679</a:t>
                      </a:r>
                      <a:endParaRPr lang="en-AU" sz="21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23,155</a:t>
                      </a:r>
                      <a:endParaRPr lang="en-AU" sz="2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0916" marR="50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80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dirty="0"/>
              <a:t>Population Affected by different drinking water systems </a:t>
            </a:r>
            <a:endParaRPr lang="en-GB" sz="28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7DBEA0-FD2C-4B73-AEEF-8DE4DD3DE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92571"/>
              </p:ext>
            </p:extLst>
          </p:nvPr>
        </p:nvGraphicFramePr>
        <p:xfrm>
          <a:off x="296213" y="2265465"/>
          <a:ext cx="8668275" cy="3827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5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7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ysClr val="windowText" lastClr="000000"/>
                          </a:solidFill>
                          <a:effectLst/>
                        </a:rPr>
                        <a:t>District</a:t>
                      </a: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18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ysClr val="windowText" lastClr="000000"/>
                          </a:solidFill>
                          <a:effectLst/>
                        </a:rPr>
                        <a:t>NWS&amp;DB Water Schemes 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231" marR="68231" marT="34116" marB="34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ysClr val="windowText" lastClr="000000"/>
                          </a:solidFill>
                          <a:effectLst/>
                        </a:rPr>
                        <a:t>RWS/Community Water Schemes 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231" marR="68231" marT="34116" marB="34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ysClr val="windowText" lastClr="000000"/>
                          </a:solidFill>
                          <a:effectLst/>
                        </a:rPr>
                        <a:t>Population Affected by Dug Wells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231" marR="68231" marT="34116" marB="34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ysClr val="windowText" lastClr="000000"/>
                          </a:solidFill>
                          <a:effectLst/>
                        </a:rPr>
                        <a:t>Total Affected Population in District 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231" marR="68231" marT="34116" marB="34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47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4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ysClr val="windowText" lastClr="000000"/>
                          </a:solidFill>
                          <a:effectLst/>
                        </a:rPr>
                        <a:t>Number of Service Connections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ysClr val="windowText" lastClr="000000"/>
                          </a:solidFill>
                          <a:effectLst/>
                        </a:rPr>
                        <a:t>Population 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ysClr val="windowText" lastClr="000000"/>
                          </a:solidFill>
                          <a:effectLst/>
                        </a:rPr>
                        <a:t>Number of Service Connections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ysClr val="windowText" lastClr="000000"/>
                          </a:solidFill>
                          <a:effectLst/>
                        </a:rPr>
                        <a:t>Population 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Galle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560</a:t>
                      </a:r>
                      <a:endParaRPr lang="en-AU" sz="18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2,134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3,052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12,026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26,317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40,476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Matara 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90,925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363,700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37,715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145,838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15,672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525,210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Hambanthota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15,300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58,905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1,715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6,605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642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66,152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Ratnapura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8,800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32,560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10,539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39,601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26,663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98,824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Kalutara 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1,640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5,248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2,231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7,917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46,182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59,347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Total </a:t>
                      </a:r>
                      <a:endParaRPr lang="en-AU" sz="18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117,225</a:t>
                      </a:r>
                      <a:endParaRPr lang="en-AU" sz="18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462,547</a:t>
                      </a:r>
                      <a:endParaRPr lang="en-AU" sz="18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55,252</a:t>
                      </a:r>
                      <a:endParaRPr lang="en-AU" sz="18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211,987</a:t>
                      </a:r>
                      <a:endParaRPr lang="en-AU" sz="18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115,476</a:t>
                      </a:r>
                      <a:endParaRPr lang="en-AU" sz="18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790,010</a:t>
                      </a:r>
                      <a:endParaRPr lang="en-AU" sz="18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174" marR="511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79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dirty="0"/>
              <a:t>Damage of Household Latrines</a:t>
            </a:r>
            <a:endParaRPr lang="en-GB" sz="28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8C6012-97CF-483C-BD2C-6CBC0CF3E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05703"/>
              </p:ext>
            </p:extLst>
          </p:nvPr>
        </p:nvGraphicFramePr>
        <p:xfrm>
          <a:off x="257577" y="2276872"/>
          <a:ext cx="8706913" cy="3799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201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District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460" marR="68460" marT="34230" marB="34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Population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460" marR="68460" marT="34230" marB="34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Damages (No</a:t>
                      </a:r>
                      <a:r>
                        <a:rPr lang="en-GB" sz="18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of Toilets)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460" marR="68460" marT="34230" marB="34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44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Total Population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Affected Population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Affected Population%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Fully damaged toilets 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Partially damaged  toilets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Total Damages </a:t>
                      </a:r>
                      <a:endParaRPr lang="en-AU" sz="27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Galle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1,063,334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102,747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10%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261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927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1,188</a:t>
                      </a:r>
                      <a:endParaRPr lang="en-AU" sz="27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Hambanthota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559,903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9,301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2%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956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836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1,792</a:t>
                      </a:r>
                      <a:endParaRPr lang="en-AU" sz="27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Kalutara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1,221,948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187,883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15%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1,935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1,693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3,628</a:t>
                      </a:r>
                      <a:endParaRPr lang="en-AU" sz="27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Matara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814,048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176,975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22%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1,282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1,134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2,416</a:t>
                      </a:r>
                      <a:endParaRPr lang="en-AU" sz="27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Ratnapura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1,088,007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206,496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</a:rPr>
                        <a:t>19%</a:t>
                      </a:r>
                      <a:endParaRPr lang="en-AU" sz="270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1,745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1,527</a:t>
                      </a:r>
                      <a:endParaRPr lang="en-AU" sz="2700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3,272</a:t>
                      </a:r>
                      <a:endParaRPr lang="en-AU" sz="2700" b="1" dirty="0">
                        <a:solidFill>
                          <a:sysClr val="windowText" lastClr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345" marR="5134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40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27687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WASH – well cleaning</a:t>
            </a:r>
            <a:endParaRPr lang="en-GB" sz="2400" dirty="0">
              <a:ea typeface="+mn-ea"/>
              <a:cs typeface="+mn-cs"/>
            </a:endParaRPr>
          </a:p>
          <a:p>
            <a:pPr marL="0" indent="0">
              <a:buFont typeface="Wingdings" charset="2"/>
              <a:buNone/>
              <a:defRPr/>
            </a:pPr>
            <a:endParaRPr lang="en-GB" sz="2400" dirty="0"/>
          </a:p>
          <a:p>
            <a:pPr marL="0" indent="0">
              <a:buFont typeface="Wingdings" charset="2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49D31E-08B8-4593-BF38-7F5102582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3603" r="11413" b="10403"/>
          <a:stretch/>
        </p:blipFill>
        <p:spPr>
          <a:xfrm>
            <a:off x="539552" y="1839912"/>
            <a:ext cx="8147248" cy="45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9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Rapid PDNA - Shelter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Fully damaged 3,138 / Partial damage 84,789</a:t>
            </a:r>
          </a:p>
          <a:p>
            <a:pPr>
              <a:defRPr/>
            </a:pPr>
            <a:r>
              <a:rPr lang="en-GB" sz="2800" dirty="0"/>
              <a:t>336 schools, 318 pre-schools, 92 health centres</a:t>
            </a:r>
          </a:p>
          <a:p>
            <a:pPr>
              <a:defRPr/>
            </a:pPr>
            <a:r>
              <a:rPr lang="en-GB" sz="2800" dirty="0"/>
              <a:t>Total damages and losses US$ 471.55 million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Recovery needs US$ 776.23 million</a:t>
            </a:r>
          </a:p>
          <a:p>
            <a:pPr lvl="1">
              <a:defRPr/>
            </a:pPr>
            <a:r>
              <a:rPr lang="en-GB" sz="2000" dirty="0"/>
              <a:t>Temporary shelter, accommodation</a:t>
            </a:r>
          </a:p>
          <a:p>
            <a:pPr lvl="1">
              <a:defRPr/>
            </a:pPr>
            <a:r>
              <a:rPr lang="en-GB" sz="2000" dirty="0"/>
              <a:t>Reconstruction, restoration</a:t>
            </a:r>
          </a:p>
          <a:p>
            <a:pPr lvl="1">
              <a:defRPr/>
            </a:pPr>
            <a:r>
              <a:rPr lang="en-GB" sz="2000" dirty="0"/>
              <a:t>Relocation of settlements</a:t>
            </a:r>
          </a:p>
          <a:p>
            <a:pPr lvl="1">
              <a:defRPr/>
            </a:pPr>
            <a:r>
              <a:rPr lang="en-GB" sz="2000" dirty="0"/>
              <a:t>Debris removal</a:t>
            </a:r>
          </a:p>
          <a:p>
            <a:pPr lvl="1">
              <a:defRPr/>
            </a:pPr>
            <a:r>
              <a:rPr lang="en-GB" sz="2000" dirty="0"/>
              <a:t>Technical support / DRR in construction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5374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Rapid PDNA - Shelter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Challenges</a:t>
            </a:r>
          </a:p>
          <a:p>
            <a:pPr lvl="1">
              <a:defRPr/>
            </a:pPr>
            <a:r>
              <a:rPr lang="en-GB" sz="2400" dirty="0"/>
              <a:t>Data collection</a:t>
            </a:r>
          </a:p>
          <a:p>
            <a:pPr lvl="1">
              <a:defRPr/>
            </a:pPr>
            <a:r>
              <a:rPr lang="en-GB" sz="2400" dirty="0"/>
              <a:t>Reconstruction and relocation</a:t>
            </a:r>
          </a:p>
          <a:p>
            <a:pPr lvl="1">
              <a:defRPr/>
            </a:pPr>
            <a:r>
              <a:rPr lang="en-GB" sz="2400" dirty="0"/>
              <a:t>Inclusion communities</a:t>
            </a:r>
          </a:p>
          <a:p>
            <a:pPr lvl="1">
              <a:defRPr/>
            </a:pPr>
            <a:r>
              <a:rPr lang="en-GB" sz="2400" dirty="0"/>
              <a:t>Environment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Way forward</a:t>
            </a:r>
          </a:p>
          <a:p>
            <a:pPr lvl="1">
              <a:defRPr/>
            </a:pPr>
            <a:r>
              <a:rPr lang="en-GB" sz="2400" dirty="0"/>
              <a:t>Final PDNA 25 August, workshops next week</a:t>
            </a:r>
          </a:p>
          <a:p>
            <a:pPr lvl="1">
              <a:defRPr/>
            </a:pPr>
            <a:r>
              <a:rPr lang="en-GB" sz="2400" dirty="0"/>
              <a:t>Recovery planning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1428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27687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District Updates</a:t>
            </a:r>
          </a:p>
          <a:p>
            <a:pPr>
              <a:defRPr/>
            </a:pPr>
            <a:r>
              <a:rPr lang="en-GB" sz="2800" dirty="0"/>
              <a:t>Focal points</a:t>
            </a:r>
          </a:p>
          <a:p>
            <a:pPr lvl="1">
              <a:defRPr/>
            </a:pPr>
            <a:r>
              <a:rPr lang="en-GB" sz="2400" dirty="0"/>
              <a:t>WASH update </a:t>
            </a:r>
          </a:p>
          <a:p>
            <a:pPr lvl="2">
              <a:defRPr/>
            </a:pPr>
            <a:r>
              <a:rPr lang="en-GB" sz="2000" dirty="0"/>
              <a:t>World Vision – </a:t>
            </a:r>
            <a:r>
              <a:rPr lang="en-GB" sz="2000" dirty="0" err="1"/>
              <a:t>Kalutara</a:t>
            </a:r>
            <a:r>
              <a:rPr lang="en-GB" sz="2000" dirty="0"/>
              <a:t> </a:t>
            </a:r>
          </a:p>
          <a:p>
            <a:pPr lvl="2">
              <a:defRPr/>
            </a:pPr>
            <a:r>
              <a:rPr lang="en-GB" sz="2000" dirty="0"/>
              <a:t>LEADS – Ratnapura and Matara </a:t>
            </a:r>
          </a:p>
          <a:p>
            <a:pPr lvl="2">
              <a:defRPr/>
            </a:pPr>
            <a:r>
              <a:rPr lang="en-GB" sz="2000" dirty="0"/>
              <a:t>Oxfam – Galle 	</a:t>
            </a:r>
          </a:p>
          <a:p>
            <a:pPr marL="914400" lvl="2" indent="0">
              <a:buNone/>
              <a:defRPr/>
            </a:pPr>
            <a:endParaRPr lang="en-GB" sz="2000" dirty="0"/>
          </a:p>
          <a:p>
            <a:pPr lvl="1">
              <a:defRPr/>
            </a:pPr>
            <a:r>
              <a:rPr lang="en-GB" sz="2400" dirty="0"/>
              <a:t>Shelter update</a:t>
            </a:r>
          </a:p>
          <a:p>
            <a:pPr lvl="2">
              <a:defRPr/>
            </a:pPr>
            <a:r>
              <a:rPr lang="en-GB" sz="2000" dirty="0"/>
              <a:t>World Vision: Ratnapura</a:t>
            </a:r>
          </a:p>
          <a:p>
            <a:pPr lvl="2">
              <a:defRPr/>
            </a:pPr>
            <a:r>
              <a:rPr lang="en-GB" sz="2000" dirty="0"/>
              <a:t>UN Habitat: Galle &amp; Kalutara</a:t>
            </a:r>
          </a:p>
          <a:p>
            <a:pPr lvl="2">
              <a:defRPr/>
            </a:pPr>
            <a:r>
              <a:rPr lang="en-GB" sz="2000" dirty="0"/>
              <a:t>Save the Children: Matara</a:t>
            </a:r>
          </a:p>
          <a:p>
            <a:pPr marL="457200" lvl="1" indent="0">
              <a:buNone/>
              <a:defRPr/>
            </a:pPr>
            <a:endParaRPr lang="en-GB" sz="24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59089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Introductions &amp; Agenda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Management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Rapid PDNA result</a:t>
            </a:r>
          </a:p>
          <a:p>
            <a:pPr marL="914400" lvl="1" indent="-514350"/>
            <a:r>
              <a:rPr lang="en-US" dirty="0"/>
              <a:t>WASH: 3W well cleaning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District focal point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Shelter updates</a:t>
            </a:r>
          </a:p>
          <a:p>
            <a:pPr marL="914400" lvl="1" indent="-514350"/>
            <a:r>
              <a:rPr lang="en-US" dirty="0"/>
              <a:t>Strategy update/ technical guidelines</a:t>
            </a:r>
          </a:p>
          <a:p>
            <a:pPr marL="914400" lvl="1" indent="-514350"/>
            <a:r>
              <a:rPr lang="en-US" dirty="0"/>
              <a:t>IEC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853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27687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Strategy update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Priority activities</a:t>
            </a:r>
          </a:p>
          <a:p>
            <a:pPr lvl="1">
              <a:defRPr/>
            </a:pPr>
            <a:r>
              <a:rPr lang="en-GB" sz="2400" dirty="0"/>
              <a:t>8,000 repair kits</a:t>
            </a:r>
          </a:p>
          <a:p>
            <a:pPr lvl="1">
              <a:defRPr/>
            </a:pPr>
            <a:r>
              <a:rPr lang="en-GB" sz="2400" dirty="0">
                <a:solidFill>
                  <a:srgbClr val="FF0000"/>
                </a:solidFill>
              </a:rPr>
              <a:t>50,000 NFI kits</a:t>
            </a:r>
          </a:p>
          <a:p>
            <a:pPr lvl="1">
              <a:defRPr/>
            </a:pPr>
            <a:r>
              <a:rPr lang="en-GB" sz="2400" dirty="0"/>
              <a:t>1,000 temporary shelter (tents etc)</a:t>
            </a:r>
          </a:p>
          <a:p>
            <a:pPr lvl="1">
              <a:defRPr/>
            </a:pPr>
            <a:r>
              <a:rPr lang="en-GB" sz="2400" dirty="0"/>
              <a:t>1,500 transitional shelter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Targeted beneficiaries</a:t>
            </a:r>
          </a:p>
          <a:p>
            <a:pPr lvl="1">
              <a:defRPr/>
            </a:pPr>
            <a:r>
              <a:rPr lang="en-GB" sz="2400" dirty="0">
                <a:solidFill>
                  <a:srgbClr val="FF0000"/>
                </a:solidFill>
              </a:rPr>
              <a:t>60,500 households</a:t>
            </a:r>
          </a:p>
          <a:p>
            <a:pPr>
              <a:defRPr/>
            </a:pPr>
            <a:endParaRPr lang="en-GB" sz="2800" dirty="0"/>
          </a:p>
          <a:p>
            <a:pPr marL="0" indent="0">
              <a:buNone/>
              <a:defRPr/>
            </a:pPr>
            <a:endParaRPr lang="en-GB" sz="24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58179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27687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Technical guidelines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US" sz="2400" dirty="0"/>
              <a:t>Strategic response</a:t>
            </a:r>
          </a:p>
          <a:p>
            <a:pPr>
              <a:defRPr/>
            </a:pPr>
            <a:r>
              <a:rPr lang="en-US" sz="2400" dirty="0"/>
              <a:t>Design requirements</a:t>
            </a:r>
          </a:p>
          <a:p>
            <a:pPr lvl="1">
              <a:defRPr/>
            </a:pPr>
            <a:r>
              <a:rPr lang="en-US" sz="2000" dirty="0"/>
              <a:t>Construction codes</a:t>
            </a:r>
          </a:p>
          <a:p>
            <a:pPr>
              <a:defRPr/>
            </a:pPr>
            <a:r>
              <a:rPr lang="en-US" sz="2400" dirty="0"/>
              <a:t>Emergency shelter</a:t>
            </a:r>
          </a:p>
          <a:p>
            <a:pPr>
              <a:defRPr/>
            </a:pPr>
            <a:r>
              <a:rPr lang="en-US" sz="2400" dirty="0"/>
              <a:t>Household non-food items</a:t>
            </a:r>
          </a:p>
          <a:p>
            <a:pPr>
              <a:defRPr/>
            </a:pPr>
            <a:r>
              <a:rPr lang="en-US" sz="2400" dirty="0"/>
              <a:t>Shelter repair kits</a:t>
            </a:r>
          </a:p>
          <a:p>
            <a:pPr>
              <a:defRPr/>
            </a:pPr>
            <a:r>
              <a:rPr lang="en-US" sz="2400" dirty="0"/>
              <a:t>Transitional/ core shelter</a:t>
            </a:r>
          </a:p>
          <a:p>
            <a:pPr>
              <a:defRPr/>
            </a:pPr>
            <a:r>
              <a:rPr lang="en-US" sz="2400" dirty="0"/>
              <a:t>Cross-cutting</a:t>
            </a:r>
          </a:p>
          <a:p>
            <a:pPr lvl="1">
              <a:defRPr/>
            </a:pPr>
            <a:r>
              <a:rPr lang="en-US" sz="2000" dirty="0"/>
              <a:t>Cash distribution</a:t>
            </a:r>
          </a:p>
          <a:p>
            <a:pPr lvl="1">
              <a:defRPr/>
            </a:pPr>
            <a:r>
              <a:rPr lang="en-US" sz="2000" dirty="0"/>
              <a:t>IEC/ DRR</a:t>
            </a:r>
            <a:endParaRPr lang="en-GB" sz="20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381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Shelter WG IEC material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Technical flyer based on NBRO material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Poster design</a:t>
            </a:r>
          </a:p>
          <a:p>
            <a:pPr>
              <a:defRPr/>
            </a:pPr>
            <a:r>
              <a:rPr lang="en-GB" sz="2800" dirty="0"/>
              <a:t>Co-funding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4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4" name="Picture 3" descr="C:\Users\Dorien\AppData\Local\Microsoft\Windows\INetCache\Content.Word\image26.jpeg">
            <a:extLst>
              <a:ext uri="{FF2B5EF4-FFF2-40B4-BE49-F238E27FC236}">
                <a16:creationId xmlns:a16="http://schemas.microsoft.com/office/drawing/2014/main" id="{8104DD6F-F472-45D1-A9E2-202CFA324C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0928"/>
            <a:ext cx="3425127" cy="228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orien\AppData\Local\Microsoft\Windows\INetCache\Content.Word\image137.png">
            <a:extLst>
              <a:ext uri="{FF2B5EF4-FFF2-40B4-BE49-F238E27FC236}">
                <a16:creationId xmlns:a16="http://schemas.microsoft.com/office/drawing/2014/main" id="{8AEFD4A1-E8AE-4084-A051-CD3F32EE98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2311038" cy="228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orien\AppData\Local\Microsoft\Windows\INetCache\Content.Word\image13.jpeg">
            <a:extLst>
              <a:ext uri="{FF2B5EF4-FFF2-40B4-BE49-F238E27FC236}">
                <a16:creationId xmlns:a16="http://schemas.microsoft.com/office/drawing/2014/main" id="{F0E8F01E-B97B-4375-AA3F-C448D438966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r="14969"/>
          <a:stretch/>
        </p:blipFill>
        <p:spPr bwMode="auto">
          <a:xfrm>
            <a:off x="6185135" y="2780928"/>
            <a:ext cx="2490172" cy="23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896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/>
              <a:t>Web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hlinkClick r:id="rId2"/>
              </a:rPr>
              <a:t>www.sheltercluster.org</a:t>
            </a:r>
            <a:r>
              <a:rPr lang="en-GB" sz="2000" dirty="0"/>
              <a:t>  </a:t>
            </a:r>
          </a:p>
          <a:p>
            <a:r>
              <a:rPr lang="en-GB" sz="2000" dirty="0">
                <a:hlinkClick r:id="rId3"/>
              </a:rPr>
              <a:t>https://www.sheltercluster.org/response/sri-lanka-floods-2017</a:t>
            </a:r>
            <a:r>
              <a:rPr lang="en-GB" sz="2000" dirty="0"/>
              <a:t> </a:t>
            </a:r>
          </a:p>
          <a:p>
            <a:r>
              <a:rPr lang="en-GB" sz="2000" dirty="0">
                <a:hlinkClick r:id="rId4"/>
              </a:rPr>
              <a:t>https://public.tableau.com/profile/methunan#!/vizhome/4WDivisionsummary_0/Obj1Dash</a:t>
            </a:r>
            <a:r>
              <a:rPr lang="en-GB" sz="2000" dirty="0"/>
              <a:t> </a:t>
            </a:r>
          </a:p>
          <a:p>
            <a:r>
              <a:rPr lang="en-GB" sz="2000" dirty="0">
                <a:hlinkClick r:id="rId5"/>
              </a:rPr>
              <a:t>https://public.tableau.com/profile/methunan#!/vizhome/4WDivisionsummary_0/Obj2dash</a:t>
            </a:r>
            <a:r>
              <a:rPr lang="en-GB" sz="2000" dirty="0"/>
              <a:t> </a:t>
            </a:r>
          </a:p>
          <a:p>
            <a:r>
              <a:rPr lang="en-GB" sz="2000">
                <a:hlinkClick r:id="rId6"/>
              </a:rPr>
              <a:t>https://public.tableau.com/profile/methunan#!/vizhome/4WDivisionsummary_0/Obj3dash</a:t>
            </a:r>
            <a:r>
              <a:rPr lang="en-GB" sz="2000"/>
              <a:t> </a:t>
            </a:r>
          </a:p>
          <a:p>
            <a:r>
              <a:rPr lang="en-GB" sz="2000" dirty="0"/>
              <a:t>DTM: </a:t>
            </a:r>
            <a:r>
              <a:rPr lang="en-GB" sz="2000" dirty="0">
                <a:hlinkClick r:id="rId7"/>
              </a:rPr>
              <a:t>https://app.powerbi.com/view?r=eyJrIjoiZThjNmRiZTgtMjY2NC00YTEzLWFhYzMtZTlkODlkMzI4NTllIiwidCI6IjliNWVkNDg5LWZiOWEtNDVmMi04MTBjLTkyNmFlNDdjZjMzOCIsImMiOjEwfQ%3D%3D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408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" y="116632"/>
            <a:ext cx="9022080" cy="63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48"/>
            <a:ext cx="9144000" cy="64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6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Renovation of WASH facilities in schools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38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/>
              <a:t>Rathnapura</a:t>
            </a:r>
            <a:r>
              <a:rPr lang="en-GB" dirty="0"/>
              <a:t> District  (</a:t>
            </a:r>
            <a:r>
              <a:rPr lang="en-GB" dirty="0" err="1"/>
              <a:t>Ayagama</a:t>
            </a:r>
            <a:r>
              <a:rPr lang="en-GB" dirty="0"/>
              <a:t>, </a:t>
            </a:r>
            <a:r>
              <a:rPr lang="en-GB" dirty="0" err="1"/>
              <a:t>Rathnapura</a:t>
            </a:r>
            <a:r>
              <a:rPr lang="en-GB" dirty="0"/>
              <a:t>, </a:t>
            </a:r>
            <a:r>
              <a:rPr lang="en-GB" dirty="0" err="1"/>
              <a:t>Kuruvita</a:t>
            </a:r>
            <a:r>
              <a:rPr lang="en-GB" dirty="0"/>
              <a:t>, </a:t>
            </a:r>
            <a:r>
              <a:rPr lang="en-GB" dirty="0" err="1"/>
              <a:t>Ehaliyagoda</a:t>
            </a:r>
            <a:r>
              <a:rPr lang="en-GB" dirty="0"/>
              <a:t> divisions)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Renovation work is going on in 10 schools through a local contractor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WASH assessment was done in another 12 schools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r>
              <a:rPr lang="en-GB" dirty="0" err="1"/>
              <a:t>Matara</a:t>
            </a:r>
            <a:r>
              <a:rPr lang="en-GB" dirty="0"/>
              <a:t> District (</a:t>
            </a:r>
            <a:r>
              <a:rPr lang="en-GB" dirty="0" err="1"/>
              <a:t>Morawaka</a:t>
            </a:r>
            <a:r>
              <a:rPr lang="en-GB" dirty="0"/>
              <a:t> and </a:t>
            </a:r>
            <a:r>
              <a:rPr lang="en-GB" dirty="0" err="1"/>
              <a:t>Akurana</a:t>
            </a:r>
            <a:r>
              <a:rPr lang="en-GB" dirty="0"/>
              <a:t> Divisions)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10 schools were assessed and 8 schools were selected for WASH rehabilitation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37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897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Observations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Ministry of Education has provided toilets units mostly for girls, under the nutrition programme  </a:t>
            </a:r>
          </a:p>
          <a:p>
            <a:endParaRPr lang="en-GB" dirty="0"/>
          </a:p>
          <a:p>
            <a:r>
              <a:rPr lang="en-GB" dirty="0"/>
              <a:t>There are no sanitation facilities for boys in some schools</a:t>
            </a:r>
          </a:p>
          <a:p>
            <a:endParaRPr lang="en-GB" dirty="0"/>
          </a:p>
          <a:p>
            <a:r>
              <a:rPr lang="en-GB" dirty="0"/>
              <a:t>Water supply is the main issue in many schools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not continuous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distribution system damaged and old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source is not protected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lack of storage   </a:t>
            </a:r>
          </a:p>
        </p:txBody>
      </p:sp>
    </p:spTree>
    <p:extLst>
      <p:ext uri="{BB962C8B-B14F-4D97-AF65-F5344CB8AC3E}">
        <p14:creationId xmlns:p14="http://schemas.microsoft.com/office/powerpoint/2010/main" val="424844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Rapid PDNA - WASH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US" sz="2400" dirty="0"/>
              <a:t>PDNA complied by World Bank and UNOPS (final draft)</a:t>
            </a:r>
          </a:p>
          <a:p>
            <a:pPr>
              <a:defRPr/>
            </a:pPr>
            <a:r>
              <a:rPr lang="en-US" sz="2400" dirty="0"/>
              <a:t>Assessment done in 5 Districts</a:t>
            </a:r>
          </a:p>
          <a:p>
            <a:pPr lvl="1">
              <a:defRPr/>
            </a:pPr>
            <a:r>
              <a:rPr lang="en-US" sz="2000" dirty="0" err="1"/>
              <a:t>Ratnapura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Kalutara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Galle</a:t>
            </a:r>
          </a:p>
          <a:p>
            <a:pPr lvl="1">
              <a:defRPr/>
            </a:pPr>
            <a:r>
              <a:rPr lang="en-US" sz="2000" dirty="0" err="1"/>
              <a:t>Matara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Hambantota</a:t>
            </a:r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However, disaster impacts of Galle and Hambantota were found to be far less than the other three districts.</a:t>
            </a:r>
            <a:endParaRPr lang="en-GB" sz="24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47953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Rapid PDNA - supply</a:t>
            </a:r>
          </a:p>
          <a:p>
            <a:pPr>
              <a:defRPr/>
            </a:pPr>
            <a:endParaRPr lang="en-GB" sz="2800" dirty="0"/>
          </a:p>
          <a:p>
            <a:pPr marL="0" indent="0">
              <a:buNone/>
              <a:defRPr/>
            </a:pPr>
            <a:r>
              <a:rPr lang="en-US" sz="2400" dirty="0"/>
              <a:t>Three types of water sources;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Pipe borne water supply of the National Water Supply and Drainage Board (NWS&amp;DB)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Pipe borne water supply by Community-based Rural Water Supply Schemes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Shallow Dug wells (household and common)</a:t>
            </a:r>
            <a:endParaRPr lang="en-GB" sz="24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77233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926</Words>
  <Application>Microsoft Office PowerPoint</Application>
  <PresentationFormat>On-screen Show (4:3)</PresentationFormat>
  <Paragraphs>416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Mincho</vt:lpstr>
      <vt:lpstr>MS PGothic</vt:lpstr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Renovation of WASH facilities in schools </vt:lpstr>
      <vt:lpstr>Observations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Details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Licensed User</dc:creator>
  <cp:lastModifiedBy>methunan balasingham</cp:lastModifiedBy>
  <cp:revision>171</cp:revision>
  <dcterms:created xsi:type="dcterms:W3CDTF">2017-06-11T05:15:16Z</dcterms:created>
  <dcterms:modified xsi:type="dcterms:W3CDTF">2017-08-24T05:50:50Z</dcterms:modified>
</cp:coreProperties>
</file>