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99" r:id="rId4"/>
    <p:sldId id="320" r:id="rId5"/>
    <p:sldId id="318" r:id="rId6"/>
    <p:sldId id="312" r:id="rId7"/>
    <p:sldId id="314" r:id="rId8"/>
    <p:sldId id="313" r:id="rId9"/>
    <p:sldId id="337" r:id="rId10"/>
    <p:sldId id="338" r:id="rId11"/>
    <p:sldId id="331" r:id="rId12"/>
    <p:sldId id="326" r:id="rId13"/>
    <p:sldId id="324" r:id="rId14"/>
    <p:sldId id="333" r:id="rId15"/>
    <p:sldId id="336" r:id="rId16"/>
    <p:sldId id="327" r:id="rId17"/>
    <p:sldId id="332" r:id="rId18"/>
    <p:sldId id="325" r:id="rId19"/>
    <p:sldId id="329" r:id="rId20"/>
    <p:sldId id="330" r:id="rId21"/>
    <p:sldId id="328" r:id="rId22"/>
    <p:sldId id="317" r:id="rId23"/>
    <p:sldId id="319" r:id="rId24"/>
    <p:sldId id="311" r:id="rId25"/>
    <p:sldId id="339" r:id="rId26"/>
    <p:sldId id="334" r:id="rId27"/>
    <p:sldId id="335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-Willem Wegda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43"/>
  </p:normalViewPr>
  <p:slideViewPr>
    <p:cSldViewPr>
      <p:cViewPr varScale="1">
        <p:scale>
          <a:sx n="64" d="100"/>
          <a:sy n="64" d="100"/>
        </p:scale>
        <p:origin x="1312" y="3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C8CE1-CA50-4AAC-A007-04C90728CEA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FA75D1-8DBA-41B2-87F7-DDB75C6F0654}">
      <dgm:prSet phldrT="[Text]"/>
      <dgm:spPr/>
      <dgm:t>
        <a:bodyPr/>
        <a:lstStyle/>
        <a:p>
          <a:r>
            <a:rPr lang="en-US" dirty="0"/>
            <a:t>Humanitarian aid</a:t>
          </a:r>
        </a:p>
      </dgm:t>
    </dgm:pt>
    <dgm:pt modelId="{479B176E-1A0E-4C17-9AE9-E184DF3663FF}" type="parTrans" cxnId="{C9D27B1F-96E9-4435-8864-9D6F6CDE67B0}">
      <dgm:prSet/>
      <dgm:spPr/>
      <dgm:t>
        <a:bodyPr/>
        <a:lstStyle/>
        <a:p>
          <a:endParaRPr lang="en-US"/>
        </a:p>
      </dgm:t>
    </dgm:pt>
    <dgm:pt modelId="{38B90E92-5632-407D-8442-B9520342B763}" type="sibTrans" cxnId="{C9D27B1F-96E9-4435-8864-9D6F6CDE67B0}">
      <dgm:prSet/>
      <dgm:spPr/>
      <dgm:t>
        <a:bodyPr/>
        <a:lstStyle/>
        <a:p>
          <a:endParaRPr lang="en-US"/>
        </a:p>
      </dgm:t>
    </dgm:pt>
    <dgm:pt modelId="{B76C66F9-27C8-4AF5-8E19-60D02AAC7F15}">
      <dgm:prSet phldrT="[Text]"/>
      <dgm:spPr/>
      <dgm:t>
        <a:bodyPr/>
        <a:lstStyle/>
        <a:p>
          <a:r>
            <a:rPr lang="en-US" dirty="0"/>
            <a:t>Development assistance</a:t>
          </a:r>
        </a:p>
      </dgm:t>
    </dgm:pt>
    <dgm:pt modelId="{8D8222C0-C561-4512-BFD3-B835D68A021E}" type="parTrans" cxnId="{F16C0501-28A2-4E2B-B79A-C591FDCCCA47}">
      <dgm:prSet/>
      <dgm:spPr/>
      <dgm:t>
        <a:bodyPr/>
        <a:lstStyle/>
        <a:p>
          <a:endParaRPr lang="en-US"/>
        </a:p>
      </dgm:t>
    </dgm:pt>
    <dgm:pt modelId="{D51094D4-0CA6-41AA-B863-C1FA41130117}" type="sibTrans" cxnId="{F16C0501-28A2-4E2B-B79A-C591FDCCCA47}">
      <dgm:prSet/>
      <dgm:spPr/>
      <dgm:t>
        <a:bodyPr/>
        <a:lstStyle/>
        <a:p>
          <a:endParaRPr lang="en-US"/>
        </a:p>
      </dgm:t>
    </dgm:pt>
    <dgm:pt modelId="{36CB053D-8CB4-4943-9238-2577BDBB4AE1}" type="pres">
      <dgm:prSet presAssocID="{0B3C8CE1-CA50-4AAC-A007-04C90728CEA6}" presName="Name0" presStyleCnt="0">
        <dgm:presLayoutVars>
          <dgm:dir/>
          <dgm:resizeHandles val="exact"/>
        </dgm:presLayoutVars>
      </dgm:prSet>
      <dgm:spPr/>
    </dgm:pt>
    <dgm:pt modelId="{D9E6D9BB-BBD5-4015-B071-14BFBD7DDCE2}" type="pres">
      <dgm:prSet presAssocID="{A2FA75D1-8DBA-41B2-87F7-DDB75C6F0654}" presName="Name5" presStyleLbl="vennNode1" presStyleIdx="0" presStyleCnt="2">
        <dgm:presLayoutVars>
          <dgm:bulletEnabled val="1"/>
        </dgm:presLayoutVars>
      </dgm:prSet>
      <dgm:spPr/>
    </dgm:pt>
    <dgm:pt modelId="{B48EF482-1557-4287-8250-CB9FAFDFBD56}" type="pres">
      <dgm:prSet presAssocID="{38B90E92-5632-407D-8442-B9520342B763}" presName="space" presStyleCnt="0"/>
      <dgm:spPr/>
    </dgm:pt>
    <dgm:pt modelId="{9FEF429D-CF4B-43C6-9499-2D3581B88021}" type="pres">
      <dgm:prSet presAssocID="{B76C66F9-27C8-4AF5-8E19-60D02AAC7F15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16C0501-28A2-4E2B-B79A-C591FDCCCA47}" srcId="{0B3C8CE1-CA50-4AAC-A007-04C90728CEA6}" destId="{B76C66F9-27C8-4AF5-8E19-60D02AAC7F15}" srcOrd="1" destOrd="0" parTransId="{8D8222C0-C561-4512-BFD3-B835D68A021E}" sibTransId="{D51094D4-0CA6-41AA-B863-C1FA41130117}"/>
    <dgm:cxn modelId="{8A7CAA0D-8375-4720-A1E5-B06C111723BD}" type="presOf" srcId="{B76C66F9-27C8-4AF5-8E19-60D02AAC7F15}" destId="{9FEF429D-CF4B-43C6-9499-2D3581B88021}" srcOrd="0" destOrd="0" presId="urn:microsoft.com/office/officeart/2005/8/layout/venn3"/>
    <dgm:cxn modelId="{C9D27B1F-96E9-4435-8864-9D6F6CDE67B0}" srcId="{0B3C8CE1-CA50-4AAC-A007-04C90728CEA6}" destId="{A2FA75D1-8DBA-41B2-87F7-DDB75C6F0654}" srcOrd="0" destOrd="0" parTransId="{479B176E-1A0E-4C17-9AE9-E184DF3663FF}" sibTransId="{38B90E92-5632-407D-8442-B9520342B763}"/>
    <dgm:cxn modelId="{B5A5663C-0C6A-4903-80B0-4D4E21083594}" type="presOf" srcId="{A2FA75D1-8DBA-41B2-87F7-DDB75C6F0654}" destId="{D9E6D9BB-BBD5-4015-B071-14BFBD7DDCE2}" srcOrd="0" destOrd="0" presId="urn:microsoft.com/office/officeart/2005/8/layout/venn3"/>
    <dgm:cxn modelId="{9DD58D7D-FBC3-4EA8-A0CA-7BCB9F4D6391}" type="presOf" srcId="{0B3C8CE1-CA50-4AAC-A007-04C90728CEA6}" destId="{36CB053D-8CB4-4943-9238-2577BDBB4AE1}" srcOrd="0" destOrd="0" presId="urn:microsoft.com/office/officeart/2005/8/layout/venn3"/>
    <dgm:cxn modelId="{1B22045A-79AA-4F47-8132-9CCD2451F1C3}" type="presParOf" srcId="{36CB053D-8CB4-4943-9238-2577BDBB4AE1}" destId="{D9E6D9BB-BBD5-4015-B071-14BFBD7DDCE2}" srcOrd="0" destOrd="0" presId="urn:microsoft.com/office/officeart/2005/8/layout/venn3"/>
    <dgm:cxn modelId="{92379062-7673-455F-BBF1-85C9E246E0C6}" type="presParOf" srcId="{36CB053D-8CB4-4943-9238-2577BDBB4AE1}" destId="{B48EF482-1557-4287-8250-CB9FAFDFBD56}" srcOrd="1" destOrd="0" presId="urn:microsoft.com/office/officeart/2005/8/layout/venn3"/>
    <dgm:cxn modelId="{AA002638-3D59-49A5-80A5-4ADDBDB6CCC8}" type="presParOf" srcId="{36CB053D-8CB4-4943-9238-2577BDBB4AE1}" destId="{9FEF429D-CF4B-43C6-9499-2D3581B8802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D9BB-BBD5-4015-B071-14BFBD7DDCE2}">
      <dsp:nvSpPr>
        <dsp:cNvPr id="0" name=""/>
        <dsp:cNvSpPr/>
      </dsp:nvSpPr>
      <dsp:spPr>
        <a:xfrm>
          <a:off x="824471" y="976"/>
          <a:ext cx="1865021" cy="186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638" tIns="19050" rIns="1026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Humanitarian aid</a:t>
          </a:r>
        </a:p>
      </dsp:txBody>
      <dsp:txXfrm>
        <a:off x="1097597" y="274102"/>
        <a:ext cx="1318769" cy="1318769"/>
      </dsp:txXfrm>
    </dsp:sp>
    <dsp:sp modelId="{9FEF429D-CF4B-43C6-9499-2D3581B88021}">
      <dsp:nvSpPr>
        <dsp:cNvPr id="0" name=""/>
        <dsp:cNvSpPr/>
      </dsp:nvSpPr>
      <dsp:spPr>
        <a:xfrm>
          <a:off x="2316488" y="976"/>
          <a:ext cx="1865021" cy="1865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638" tIns="19050" rIns="1026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Development assistance</a:t>
          </a:r>
        </a:p>
      </dsp:txBody>
      <dsp:txXfrm>
        <a:off x="2589614" y="274102"/>
        <a:ext cx="1318769" cy="1318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8AD1-4103-724A-AC75-EAAF7BBDA4E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9F3F-5809-1444-809B-B1EE7477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94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96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7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45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09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552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296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25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60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44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78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0B4A-8022-4738-8754-3D0246E180D2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048" y="2303001"/>
            <a:ext cx="64087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Shelter Working Group</a:t>
            </a:r>
          </a:p>
          <a:p>
            <a:pPr algn="ctr"/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Development Partners Roundtable</a:t>
            </a:r>
          </a:p>
          <a:p>
            <a:pPr algn="ctr"/>
            <a:r>
              <a:rPr lang="en-GB" sz="3200" dirty="0"/>
              <a:t>Thursday 31 August 10.30-12.00</a:t>
            </a:r>
          </a:p>
        </p:txBody>
      </p:sp>
    </p:spTree>
    <p:extLst>
      <p:ext uri="{BB962C8B-B14F-4D97-AF65-F5344CB8AC3E}">
        <p14:creationId xmlns:p14="http://schemas.microsoft.com/office/powerpoint/2010/main" val="39615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5A383-08A1-49CC-B9A2-94801583C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50000" r="21651" b="-399"/>
          <a:stretch/>
        </p:blipFill>
        <p:spPr>
          <a:xfrm>
            <a:off x="111740" y="2636911"/>
            <a:ext cx="8852748" cy="406747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6B76BE-58FB-4560-A905-1126EACF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Shelter &amp; NFI gaps</a:t>
            </a:r>
          </a:p>
          <a:p>
            <a:pPr>
              <a:defRPr/>
            </a:pPr>
            <a:r>
              <a:rPr lang="en-US" sz="1400" dirty="0"/>
              <a:t>Gaps are calculated as the number of partially damaged houses plus fully damaged houses per division, based on data reported by districts*, minus the number of households targeted by division**.</a:t>
            </a:r>
          </a:p>
          <a:p>
            <a:pPr>
              <a:defRPr/>
            </a:pPr>
            <a:r>
              <a:rPr lang="en-US" sz="1400" dirty="0"/>
              <a:t>*Damaged housing data for four </a:t>
            </a:r>
            <a:r>
              <a:rPr lang="en-US" sz="1400" dirty="0" err="1"/>
              <a:t>priorty</a:t>
            </a:r>
            <a:r>
              <a:rPr lang="en-US" sz="1400" dirty="0"/>
              <a:t> districts, reported by districts authorities as of: Galle: 20/6/2017, </a:t>
            </a:r>
            <a:r>
              <a:rPr lang="en-US" sz="1400" dirty="0" err="1"/>
              <a:t>Matara</a:t>
            </a:r>
            <a:r>
              <a:rPr lang="en-US" sz="1400" dirty="0"/>
              <a:t> 28/6/2017, </a:t>
            </a:r>
            <a:r>
              <a:rPr lang="en-US" sz="1400" dirty="0" err="1"/>
              <a:t>Kalutara</a:t>
            </a:r>
            <a:r>
              <a:rPr lang="en-US" sz="1400" dirty="0"/>
              <a:t> 28/6/2017, </a:t>
            </a:r>
            <a:r>
              <a:rPr lang="en-US" sz="1400" dirty="0" err="1"/>
              <a:t>Ratnapura</a:t>
            </a:r>
            <a:r>
              <a:rPr lang="en-US" sz="1400" dirty="0"/>
              <a:t> 17/7/2017.</a:t>
            </a:r>
          </a:p>
          <a:p>
            <a:pPr>
              <a:defRPr/>
            </a:pPr>
            <a:r>
              <a:rPr lang="en-US" sz="1400" dirty="0"/>
              <a:t>** Households targeted as per Shelter Working Group reporting as of 29/08/2017</a:t>
            </a:r>
            <a:endParaRPr lang="en-GB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266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Matara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Kotapola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A0540F-183A-41FA-8BB9-01BE0908382F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Landslide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78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24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47AF4D-B084-46B8-932A-56D3FCB653F4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Evacuation site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29C8C-2EEB-4A24-80F0-DF7FF89056ED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Elepatha</a:t>
            </a:r>
            <a:r>
              <a:rPr lang="en-US" dirty="0"/>
              <a:t> - </a:t>
            </a:r>
            <a:r>
              <a:rPr lang="en-US" dirty="0" err="1"/>
              <a:t>Rathnapura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4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284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38866F-6CF6-44E9-99F5-24A981A42397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Makeshift shelter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F20B2-FB42-44DA-A560-6C31FC2515FF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Rathnapura</a:t>
            </a:r>
            <a:r>
              <a:rPr lang="en-US" dirty="0"/>
              <a:t> Municipality</a:t>
            </a:r>
          </a:p>
        </p:txBody>
      </p:sp>
    </p:spTree>
    <p:extLst>
      <p:ext uri="{BB962C8B-B14F-4D97-AF65-F5344CB8AC3E}">
        <p14:creationId xmlns:p14="http://schemas.microsoft.com/office/powerpoint/2010/main" val="276682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275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CA44C7-C1FE-4816-8863-B98831EBE229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Relief items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5644F-B1E9-414B-816B-8E8A9283E141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9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319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1F5AE1-F0E0-4AC3-B53F-611B16F50F25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Distribution </a:t>
            </a:r>
            <a:r>
              <a:rPr lang="en-US" dirty="0" err="1"/>
              <a:t>Rathnapura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FEAAF-DEB9-416E-8D5B-F0003D7E0677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Rathnapura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9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39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5A531B-B795-4D7A-8998-AA593062DAB7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Distribution Shelter kits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530EC-73EB-4301-8B79-319A1917666B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2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39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A8170B-384C-422A-B772-21E070B20A82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Registration for cash grant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4ED76-10B9-4621-9A00-4B9E22FCDA17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25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A341B1-FCF8-4D48-ABD8-36B4A5DF7CFE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Self-recovery ‘in situ’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CC394-F353-4A0E-91D2-EA2C880BD901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Rathnapura</a:t>
            </a:r>
            <a:r>
              <a:rPr lang="en-US" dirty="0"/>
              <a:t> Municipality</a:t>
            </a:r>
          </a:p>
        </p:txBody>
      </p:sp>
    </p:spTree>
    <p:extLst>
      <p:ext uri="{BB962C8B-B14F-4D97-AF65-F5344CB8AC3E}">
        <p14:creationId xmlns:p14="http://schemas.microsoft.com/office/powerpoint/2010/main" val="202183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30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422D0-5ABB-489B-8A4A-015E5BF0A77E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Owner-driven resettlement (</a:t>
            </a:r>
            <a:r>
              <a:rPr lang="en-US" dirty="0" err="1"/>
              <a:t>Kegalle</a:t>
            </a:r>
            <a:r>
              <a:rPr lang="en-US" dirty="0"/>
              <a:t>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CA403-6354-4DD2-9F33-3EC05D89BF27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Kegalle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2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 by Giuseppe </a:t>
            </a:r>
            <a:r>
              <a:rPr lang="en-US" dirty="0" err="1"/>
              <a:t>Crosetti</a:t>
            </a:r>
            <a:r>
              <a:rPr lang="en-US" dirty="0"/>
              <a:t> (IOM and RC a/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Introductions/ 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Coordination</a:t>
            </a:r>
          </a:p>
          <a:p>
            <a:pPr marL="914400" lvl="1" indent="-514350"/>
            <a:r>
              <a:rPr lang="en-US" dirty="0"/>
              <a:t>Shelter Working Group</a:t>
            </a:r>
          </a:p>
          <a:p>
            <a:pPr marL="914400" lvl="1" indent="-514350"/>
            <a:r>
              <a:rPr lang="en-US" dirty="0"/>
              <a:t>Coordination: government policy framework</a:t>
            </a:r>
          </a:p>
          <a:p>
            <a:pPr marL="914400" lvl="1" indent="-514350"/>
            <a:r>
              <a:rPr lang="en-US" dirty="0"/>
              <a:t>Strategy, technical guidelines, IEC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Implementation and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Disaster Risk Reduction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Roundtable discussion: Community Resilience</a:t>
            </a:r>
          </a:p>
        </p:txBody>
      </p:sp>
    </p:spTree>
    <p:extLst>
      <p:ext uri="{BB962C8B-B14F-4D97-AF65-F5344CB8AC3E}">
        <p14:creationId xmlns:p14="http://schemas.microsoft.com/office/powerpoint/2010/main" val="285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308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562857-4B3E-4A26-ADBA-3B08BEC73E33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Owner-driven: different speed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454C6-A8BE-4ACF-A097-8383F2935B03}"/>
              </a:ext>
            </a:extLst>
          </p:cNvPr>
          <p:cNvSpPr txBox="1"/>
          <p:nvPr/>
        </p:nvSpPr>
        <p:spPr>
          <a:xfrm>
            <a:off x="6084168" y="6308725"/>
            <a:ext cx="908410" cy="36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Kegalle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05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3043 (1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DE3D16-13FB-4E68-8634-C3B247CB536A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Donor-driven resettlement (</a:t>
            </a:r>
            <a:r>
              <a:rPr lang="en-US" dirty="0" err="1"/>
              <a:t>Kegalle</a:t>
            </a:r>
            <a:r>
              <a:rPr lang="en-US" dirty="0"/>
              <a:t>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5217F-3FA6-4960-A3E1-855817FDF49A}"/>
              </a:ext>
            </a:extLst>
          </p:cNvPr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Kegalle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75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96D4B7-7AD3-408E-90E5-3A92669DF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63691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Shelter WG IEC material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Technical </a:t>
            </a:r>
            <a:r>
              <a:rPr lang="en-GB" sz="2800" dirty="0" err="1"/>
              <a:t>handouts</a:t>
            </a:r>
            <a:r>
              <a:rPr lang="en-GB" sz="2800" dirty="0"/>
              <a:t> in collaboration with NBRO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Co-funded</a:t>
            </a:r>
          </a:p>
          <a:p>
            <a:pPr>
              <a:defRPr/>
            </a:pPr>
            <a:endParaRPr lang="en-GB" sz="2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5A2374A-46F1-4C7D-BAEB-B33F57FB3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8" name="Picture 7" descr="C:\Users\Dorien\AppData\Local\Microsoft\Windows\INetCache\Content.Word\image26.jpeg">
            <a:extLst>
              <a:ext uri="{FF2B5EF4-FFF2-40B4-BE49-F238E27FC236}">
                <a16:creationId xmlns:a16="http://schemas.microsoft.com/office/drawing/2014/main" id="{95516EAB-DADE-4631-862A-EB6BDD63186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80928"/>
            <a:ext cx="3425127" cy="228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rien\AppData\Local\Microsoft\Windows\INetCache\Content.Word\image137.png">
            <a:extLst>
              <a:ext uri="{FF2B5EF4-FFF2-40B4-BE49-F238E27FC236}">
                <a16:creationId xmlns:a16="http://schemas.microsoft.com/office/drawing/2014/main" id="{453936A4-8823-45D7-A4AB-734CDF9E703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311038" cy="228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0E3FC7-C0FF-4087-A8D9-B8A8A09EAB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967" y="2795938"/>
            <a:ext cx="2473834" cy="22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2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Technical guidelines</a:t>
            </a:r>
          </a:p>
          <a:p>
            <a:pPr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US" sz="2400" dirty="0"/>
              <a:t>Based on the working group strategy, including:</a:t>
            </a:r>
          </a:p>
          <a:p>
            <a:pPr>
              <a:defRPr/>
            </a:pPr>
            <a:r>
              <a:rPr lang="en-US" sz="2400" dirty="0"/>
              <a:t>Design requirements for new house</a:t>
            </a:r>
          </a:p>
          <a:p>
            <a:pPr lvl="1">
              <a:defRPr/>
            </a:pPr>
            <a:r>
              <a:rPr lang="en-US" sz="2000" dirty="0"/>
              <a:t>Construction codes (NBRO)</a:t>
            </a:r>
          </a:p>
          <a:p>
            <a:pPr>
              <a:defRPr/>
            </a:pPr>
            <a:r>
              <a:rPr lang="en-US" sz="2400" dirty="0"/>
              <a:t>Emergency shelter</a:t>
            </a:r>
          </a:p>
          <a:p>
            <a:pPr>
              <a:defRPr/>
            </a:pPr>
            <a:r>
              <a:rPr lang="en-US" sz="2400" dirty="0"/>
              <a:t>Household non-food items (standard package)</a:t>
            </a:r>
          </a:p>
          <a:p>
            <a:pPr>
              <a:defRPr/>
            </a:pPr>
            <a:r>
              <a:rPr lang="en-US" sz="2400" dirty="0"/>
              <a:t>Shelter repair kits (standard package)</a:t>
            </a:r>
          </a:p>
          <a:p>
            <a:pPr>
              <a:defRPr/>
            </a:pPr>
            <a:r>
              <a:rPr lang="en-US" sz="2400" dirty="0"/>
              <a:t>Transitional/ core shelter</a:t>
            </a:r>
          </a:p>
          <a:p>
            <a:pPr>
              <a:defRPr/>
            </a:pPr>
            <a:r>
              <a:rPr lang="en-US" sz="2400" dirty="0"/>
              <a:t>Cross-cutting</a:t>
            </a:r>
          </a:p>
          <a:p>
            <a:pPr lvl="1">
              <a:defRPr/>
            </a:pPr>
            <a:r>
              <a:rPr lang="en-US" sz="2000" dirty="0"/>
              <a:t>Cash distribution (Inter-sector WG)</a:t>
            </a:r>
          </a:p>
          <a:p>
            <a:pPr lvl="1">
              <a:defRPr/>
            </a:pPr>
            <a:r>
              <a:rPr lang="en-US" sz="2000" dirty="0"/>
              <a:t>Communication materials / DRR</a:t>
            </a:r>
            <a:endParaRPr lang="en-GB" sz="20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381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Disaster Risk Reduction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2400" dirty="0"/>
              <a:t>Disaster trends Sri Lanka: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DS and communities requested support on:</a:t>
            </a:r>
          </a:p>
          <a:p>
            <a:pPr lvl="1">
              <a:defRPr/>
            </a:pPr>
            <a:r>
              <a:rPr lang="en-US" sz="2000" dirty="0"/>
              <a:t>community-based DRR</a:t>
            </a:r>
          </a:p>
          <a:p>
            <a:pPr lvl="1">
              <a:defRPr/>
            </a:pPr>
            <a:r>
              <a:rPr lang="en-US" sz="2000" dirty="0"/>
              <a:t>first responder training</a:t>
            </a:r>
          </a:p>
          <a:p>
            <a:pPr lvl="1">
              <a:defRPr/>
            </a:pPr>
            <a:r>
              <a:rPr lang="en-US" sz="2000" dirty="0"/>
              <a:t>emergency response preparedness &amp; early warning training </a:t>
            </a:r>
          </a:p>
          <a:p>
            <a:pPr lvl="1">
              <a:defRPr/>
            </a:pPr>
            <a:r>
              <a:rPr lang="en-US" sz="2000" dirty="0"/>
              <a:t>establishing safe sites and evacuation centers </a:t>
            </a:r>
          </a:p>
          <a:p>
            <a:pPr lvl="1">
              <a:defRPr/>
            </a:pPr>
            <a:r>
              <a:rPr lang="en-US" sz="2000" dirty="0"/>
              <a:t>adequate stock of boats, life jackets and other rescue equipment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050" name="Picture 2" descr="7&#10;Chronological Trend of Disaster Events&#10;Source: desinventar.lk&#10; ">
            <a:extLst>
              <a:ext uri="{FF2B5EF4-FFF2-40B4-BE49-F238E27FC236}">
                <a16:creationId xmlns:a16="http://schemas.microsoft.com/office/drawing/2014/main" id="{02F2D87C-1E73-443D-A22F-85780C26E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37" t="15171" r="1417" b="12121"/>
          <a:stretch/>
        </p:blipFill>
        <p:spPr bwMode="auto">
          <a:xfrm>
            <a:off x="4860032" y="1106219"/>
            <a:ext cx="4032448" cy="233562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0421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46"/>
            <a:ext cx="8229600" cy="549289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Resilience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2400" dirty="0"/>
              <a:t>Community resilience:</a:t>
            </a:r>
          </a:p>
          <a:p>
            <a:pPr lvl="1">
              <a:defRPr/>
            </a:pPr>
            <a:r>
              <a:rPr lang="en-US" sz="2000" dirty="0"/>
              <a:t>Disaster risk reduction</a:t>
            </a:r>
          </a:p>
          <a:p>
            <a:pPr lvl="1">
              <a:defRPr/>
            </a:pPr>
            <a:r>
              <a:rPr lang="en-US" sz="2000" dirty="0"/>
              <a:t>Poverty reduction</a:t>
            </a:r>
          </a:p>
          <a:p>
            <a:pPr lvl="1">
              <a:defRPr/>
            </a:pPr>
            <a:r>
              <a:rPr lang="en-US" sz="2000" dirty="0"/>
              <a:t>Climate change adaptation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Participatory hazard, vulnerability, capacity and risk assessment: local context (socio-economic, environmental), disaster risk (climate change)</a:t>
            </a:r>
          </a:p>
          <a:p>
            <a:pPr>
              <a:defRPr/>
            </a:pPr>
            <a:r>
              <a:rPr lang="en-US" sz="2400" dirty="0"/>
              <a:t>Design and construction practices</a:t>
            </a:r>
          </a:p>
          <a:p>
            <a:pPr lvl="1">
              <a:defRPr/>
            </a:pPr>
            <a:r>
              <a:rPr lang="en-US" sz="2000" dirty="0"/>
              <a:t>codes and enforcement</a:t>
            </a:r>
          </a:p>
          <a:p>
            <a:pPr lvl="1">
              <a:defRPr/>
            </a:pPr>
            <a:r>
              <a:rPr lang="en-US" sz="2000" dirty="0"/>
              <a:t>building systems and materials</a:t>
            </a:r>
          </a:p>
          <a:p>
            <a:pPr lvl="1">
              <a:defRPr/>
            </a:pPr>
            <a:r>
              <a:rPr lang="en-US" sz="2000" dirty="0"/>
              <a:t>local design and construction practice</a:t>
            </a:r>
          </a:p>
          <a:p>
            <a:pPr lvl="1">
              <a:defRPr/>
            </a:pPr>
            <a:r>
              <a:rPr lang="en-US" sz="2000" dirty="0"/>
              <a:t>skills, techniques, tools</a:t>
            </a:r>
            <a:endParaRPr lang="en-US" sz="16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1B64C2-F653-4DE7-BA57-9841F0B3C65D}"/>
              </a:ext>
            </a:extLst>
          </p:cNvPr>
          <p:cNvGraphicFramePr/>
          <p:nvPr>
            <p:extLst/>
          </p:nvPr>
        </p:nvGraphicFramePr>
        <p:xfrm>
          <a:off x="3995936" y="1503173"/>
          <a:ext cx="5005981" cy="186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735643-B287-4FED-A5BD-57AD19081226}"/>
              </a:ext>
            </a:extLst>
          </p:cNvPr>
          <p:cNvSpPr txBox="1"/>
          <p:nvPr/>
        </p:nvSpPr>
        <p:spPr>
          <a:xfrm rot="16200000">
            <a:off x="5856388" y="2217178"/>
            <a:ext cx="119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2475024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247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24" r="-12524"/>
          <a:stretch>
            <a:fillRect/>
          </a:stretch>
        </p:blipFill>
        <p:spPr/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FE3F75-A82F-4E75-A2A9-BCD0B9FDCC3F}"/>
              </a:ext>
            </a:extLst>
          </p:cNvPr>
          <p:cNvSpPr txBox="1">
            <a:spLocks/>
          </p:cNvSpPr>
          <p:nvPr/>
        </p:nvSpPr>
        <p:spPr>
          <a:xfrm>
            <a:off x="457200" y="960438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Preparedness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665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WW_245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BD6F4C-0512-420F-852E-B3F4617AB02D}"/>
              </a:ext>
            </a:extLst>
          </p:cNvPr>
          <p:cNvSpPr txBox="1">
            <a:spLocks/>
          </p:cNvSpPr>
          <p:nvPr/>
        </p:nvSpPr>
        <p:spPr>
          <a:xfrm>
            <a:off x="457200" y="960438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dirty="0"/>
              <a:t>Preparedness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81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Discussion</a:t>
            </a:r>
          </a:p>
          <a:p>
            <a:pPr marL="0" indent="0">
              <a:buFont typeface="Wingdings" charset="2"/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US" sz="2400" dirty="0"/>
              <a:t>Shelter Working group agency updates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Development partners activities and Plans</a:t>
            </a:r>
          </a:p>
          <a:p>
            <a:pPr lvl="1">
              <a:defRPr/>
            </a:pPr>
            <a:r>
              <a:rPr lang="en-US" sz="2000" dirty="0"/>
              <a:t>Flexible funding</a:t>
            </a:r>
          </a:p>
          <a:p>
            <a:pPr lvl="1">
              <a:defRPr/>
            </a:pPr>
            <a:r>
              <a:rPr lang="en-US" sz="2000" dirty="0"/>
              <a:t>Opportunities for collaboration - coordination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Common advocacy themes</a:t>
            </a:r>
          </a:p>
          <a:p>
            <a:pPr lvl="1">
              <a:defRPr/>
            </a:pPr>
            <a:r>
              <a:rPr lang="en-US" sz="2000" dirty="0"/>
              <a:t>Government</a:t>
            </a:r>
          </a:p>
          <a:p>
            <a:pPr lvl="1">
              <a:defRPr/>
            </a:pPr>
            <a:r>
              <a:rPr lang="en-US" sz="2000" dirty="0"/>
              <a:t>Private sector</a:t>
            </a:r>
          </a:p>
          <a:p>
            <a:pPr lvl="1">
              <a:defRPr/>
            </a:pPr>
            <a:r>
              <a:rPr lang="en-US" sz="2000" dirty="0"/>
              <a:t>Communities</a:t>
            </a:r>
          </a:p>
          <a:p>
            <a:pPr marL="457200" lvl="1" indent="0">
              <a:buNone/>
              <a:defRPr/>
            </a:pPr>
            <a:endParaRPr lang="en-US" sz="12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4633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2800" dirty="0">
                <a:ea typeface="+mn-ea"/>
                <a:cs typeface="+mn-cs"/>
              </a:rPr>
              <a:t>Shelter Working Group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Agencies - IOM, Sri Lanka RCS / IFRC, UNHABITAT, World Vision, Save the Children, Islamic Relief, Oxfam, </a:t>
            </a:r>
            <a:r>
              <a:rPr lang="en-US" sz="2400" dirty="0" err="1"/>
              <a:t>Shelterbox</a:t>
            </a:r>
            <a:r>
              <a:rPr lang="en-US" sz="2400" dirty="0"/>
              <a:t>, WWF, ZOA, </a:t>
            </a:r>
            <a:r>
              <a:rPr lang="en-US" sz="2400" dirty="0" err="1"/>
              <a:t>Stromme</a:t>
            </a:r>
            <a:r>
              <a:rPr lang="en-US" sz="2400" dirty="0"/>
              <a:t>, SHGRC </a:t>
            </a:r>
            <a:r>
              <a:rPr lang="en-US" sz="2400" dirty="0" err="1"/>
              <a:t>Badaraliya</a:t>
            </a:r>
            <a:r>
              <a:rPr lang="en-US" sz="2400" dirty="0"/>
              <a:t>, Habitat for Humanity, LEADS, PARCIC, JEN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Government – DMC: NDRSC / NBRO</a:t>
            </a:r>
          </a:p>
          <a:p>
            <a:pPr>
              <a:defRPr/>
            </a:pPr>
            <a:r>
              <a:rPr lang="en-US" sz="2400" dirty="0"/>
              <a:t>Private sector - APAD</a:t>
            </a:r>
          </a:p>
          <a:p>
            <a:pPr>
              <a:defRPr/>
            </a:pPr>
            <a:r>
              <a:rPr lang="en-US" sz="2400" dirty="0"/>
              <a:t>WASH joint meetings</a:t>
            </a:r>
          </a:p>
          <a:p>
            <a:pPr>
              <a:defRPr/>
            </a:pPr>
            <a:r>
              <a:rPr lang="en-US" sz="2400" dirty="0" err="1"/>
              <a:t>Intersector</a:t>
            </a:r>
            <a:r>
              <a:rPr lang="en-US" sz="2400" dirty="0"/>
              <a:t> – Protection, Education, Health, Food Security</a:t>
            </a:r>
          </a:p>
          <a:p>
            <a:pPr>
              <a:defRPr/>
            </a:pPr>
            <a:r>
              <a:rPr lang="en-US" sz="2400" dirty="0"/>
              <a:t>District focal points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AD7FC-5324-4729-B990-30BB25C5D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07437"/>
              </p:ext>
            </p:extLst>
          </p:nvPr>
        </p:nvGraphicFramePr>
        <p:xfrm>
          <a:off x="539552" y="5661248"/>
          <a:ext cx="81472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951">
                  <a:extLst>
                    <a:ext uri="{9D8B030D-6E8A-4147-A177-3AD203B41FA5}">
                      <a16:colId xmlns:a16="http://schemas.microsoft.com/office/drawing/2014/main" val="3900229131"/>
                    </a:ext>
                  </a:extLst>
                </a:gridCol>
                <a:gridCol w="2309713">
                  <a:extLst>
                    <a:ext uri="{9D8B030D-6E8A-4147-A177-3AD203B41FA5}">
                      <a16:colId xmlns:a16="http://schemas.microsoft.com/office/drawing/2014/main" val="2853552644"/>
                    </a:ext>
                  </a:extLst>
                </a:gridCol>
                <a:gridCol w="3431584">
                  <a:extLst>
                    <a:ext uri="{9D8B030D-6E8A-4147-A177-3AD203B41FA5}">
                      <a16:colId xmlns:a16="http://schemas.microsoft.com/office/drawing/2014/main" val="672751756"/>
                    </a:ext>
                  </a:extLst>
                </a:gridCol>
              </a:tblGrid>
              <a:tr h="2389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strategy and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87297"/>
                  </a:ext>
                </a:extLst>
              </a:tr>
              <a:tr h="573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 Strategy, </a:t>
                      </a:r>
                    </a:p>
                    <a:p>
                      <a:pPr algn="ctr"/>
                      <a:r>
                        <a:rPr lang="en-US" sz="1400" dirty="0"/>
                        <a:t>2. IEC material, </a:t>
                      </a:r>
                    </a:p>
                    <a:p>
                      <a:pPr algn="ctr"/>
                      <a:r>
                        <a:rPr lang="en-US" sz="1400" dirty="0"/>
                        <a:t>3. Technical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3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8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AE498E7-4E74-4E3C-9368-04899D39F6D1}"/>
              </a:ext>
            </a:extLst>
          </p:cNvPr>
          <p:cNvCxnSpPr>
            <a:cxnSpLocks/>
            <a:stCxn id="98" idx="0"/>
            <a:endCxn id="101" idx="2"/>
          </p:cNvCxnSpPr>
          <p:nvPr/>
        </p:nvCxnSpPr>
        <p:spPr>
          <a:xfrm flipV="1">
            <a:off x="4936174" y="4654088"/>
            <a:ext cx="26674" cy="142490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430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2000" dirty="0">
                <a:ea typeface="+mn-ea"/>
                <a:cs typeface="+mn-cs"/>
              </a:rPr>
              <a:t>National and district coordination among WG members, authorities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GB" sz="2000" dirty="0">
                <a:ea typeface="+mn-ea"/>
                <a:cs typeface="+mn-cs"/>
              </a:rPr>
              <a:t>Information collection and dissemination flows.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D418335-3F37-4F37-95F1-26DA47636606}"/>
              </a:ext>
            </a:extLst>
          </p:cNvPr>
          <p:cNvSpPr/>
          <p:nvPr/>
        </p:nvSpPr>
        <p:spPr>
          <a:xfrm>
            <a:off x="7609266" y="4581128"/>
            <a:ext cx="1568023" cy="48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Grama</a:t>
            </a:r>
            <a:r>
              <a:rPr lang="en-GB" sz="1400" dirty="0"/>
              <a:t> </a:t>
            </a:r>
            <a:r>
              <a:rPr lang="en-GB" sz="1400" dirty="0" err="1"/>
              <a:t>Niladhari</a:t>
            </a:r>
            <a:r>
              <a:rPr lang="en-GB" sz="1400" dirty="0"/>
              <a:t> officer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98D77A-39D7-41F3-B8FF-F69202D8D347}"/>
              </a:ext>
            </a:extLst>
          </p:cNvPr>
          <p:cNvSpPr/>
          <p:nvPr/>
        </p:nvSpPr>
        <p:spPr>
          <a:xfrm>
            <a:off x="6012160" y="4925645"/>
            <a:ext cx="1501583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Divisional NDRSC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70A6CD-F0D8-4F5F-9F99-63CC6F20D815}"/>
              </a:ext>
            </a:extLst>
          </p:cNvPr>
          <p:cNvSpPr/>
          <p:nvPr/>
        </p:nvSpPr>
        <p:spPr>
          <a:xfrm>
            <a:off x="2763532" y="2991617"/>
            <a:ext cx="1448428" cy="43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Sectoral district focal points </a:t>
            </a:r>
          </a:p>
        </p:txBody>
      </p:sp>
      <p:sp>
        <p:nvSpPr>
          <p:cNvPr id="79" name="Left Bracket 78">
            <a:extLst>
              <a:ext uri="{FF2B5EF4-FFF2-40B4-BE49-F238E27FC236}">
                <a16:creationId xmlns:a16="http://schemas.microsoft.com/office/drawing/2014/main" id="{B7457394-60D7-4F74-B611-DC2BC0DA2E86}"/>
              </a:ext>
            </a:extLst>
          </p:cNvPr>
          <p:cNvSpPr/>
          <p:nvPr/>
        </p:nvSpPr>
        <p:spPr>
          <a:xfrm rot="5400000">
            <a:off x="8151052" y="1363524"/>
            <a:ext cx="151656" cy="129998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Left Bracket 79">
            <a:extLst>
              <a:ext uri="{FF2B5EF4-FFF2-40B4-BE49-F238E27FC236}">
                <a16:creationId xmlns:a16="http://schemas.microsoft.com/office/drawing/2014/main" id="{ABC6AF45-FAB2-4C43-BD3A-ACEBE02F4CD0}"/>
              </a:ext>
            </a:extLst>
          </p:cNvPr>
          <p:cNvSpPr/>
          <p:nvPr/>
        </p:nvSpPr>
        <p:spPr>
          <a:xfrm rot="5400000">
            <a:off x="6638880" y="1305778"/>
            <a:ext cx="154238" cy="14129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Left Bracket 80">
            <a:extLst>
              <a:ext uri="{FF2B5EF4-FFF2-40B4-BE49-F238E27FC236}">
                <a16:creationId xmlns:a16="http://schemas.microsoft.com/office/drawing/2014/main" id="{76AB7E4E-E8A4-4E48-B36A-2F92C4ED80D6}"/>
              </a:ext>
            </a:extLst>
          </p:cNvPr>
          <p:cNvSpPr/>
          <p:nvPr/>
        </p:nvSpPr>
        <p:spPr>
          <a:xfrm rot="5400000">
            <a:off x="4151980" y="517477"/>
            <a:ext cx="154238" cy="298950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3F266666-DD56-4681-A8B7-2992A373BE94}"/>
              </a:ext>
            </a:extLst>
          </p:cNvPr>
          <p:cNvSpPr/>
          <p:nvPr/>
        </p:nvSpPr>
        <p:spPr>
          <a:xfrm rot="5400000">
            <a:off x="1549824" y="996841"/>
            <a:ext cx="156336" cy="203384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73CC4F0-1BA2-4B51-AAC1-1CC1456EBE27}"/>
              </a:ext>
            </a:extLst>
          </p:cNvPr>
          <p:cNvSpPr/>
          <p:nvPr/>
        </p:nvSpPr>
        <p:spPr>
          <a:xfrm>
            <a:off x="2763532" y="3623292"/>
            <a:ext cx="1200838" cy="440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District focal point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9CEEAB8-37E5-47D1-9219-83A5A172E9E3}"/>
              </a:ext>
            </a:extLst>
          </p:cNvPr>
          <p:cNvSpPr/>
          <p:nvPr/>
        </p:nvSpPr>
        <p:spPr>
          <a:xfrm>
            <a:off x="1115616" y="5508605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NBRO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934CE7-C652-4D50-A197-C490BC85E537}"/>
              </a:ext>
            </a:extLst>
          </p:cNvPr>
          <p:cNvSpPr txBox="1"/>
          <p:nvPr/>
        </p:nvSpPr>
        <p:spPr>
          <a:xfrm>
            <a:off x="1097303" y="1576006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NATIONAL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799F4C-8750-416B-95DE-8F372DEDA608}"/>
              </a:ext>
            </a:extLst>
          </p:cNvPr>
          <p:cNvSpPr txBox="1"/>
          <p:nvPr/>
        </p:nvSpPr>
        <p:spPr>
          <a:xfrm>
            <a:off x="3682336" y="1576006"/>
            <a:ext cx="928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DISTRICT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60AA64-B581-4951-B9A6-9DA7FD90F8F2}"/>
              </a:ext>
            </a:extLst>
          </p:cNvPr>
          <p:cNvSpPr txBox="1"/>
          <p:nvPr/>
        </p:nvSpPr>
        <p:spPr>
          <a:xfrm>
            <a:off x="6042616" y="1576006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DS DIVISION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109D343-292A-434C-BDA9-9A4078FD4A05}"/>
              </a:ext>
            </a:extLst>
          </p:cNvPr>
          <p:cNvSpPr txBox="1"/>
          <p:nvPr/>
        </p:nvSpPr>
        <p:spPr>
          <a:xfrm>
            <a:off x="7593350" y="1576006"/>
            <a:ext cx="132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GN DIVISION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CBDEB1D-534E-465D-906F-27F53B319051}"/>
              </a:ext>
            </a:extLst>
          </p:cNvPr>
          <p:cNvSpPr/>
          <p:nvPr/>
        </p:nvSpPr>
        <p:spPr>
          <a:xfrm>
            <a:off x="6008227" y="4211516"/>
            <a:ext cx="1501583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Divisional Secretary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3B57E5-1423-40A1-AF91-5A1843192C77}"/>
              </a:ext>
            </a:extLst>
          </p:cNvPr>
          <p:cNvSpPr/>
          <p:nvPr/>
        </p:nvSpPr>
        <p:spPr>
          <a:xfrm>
            <a:off x="766161" y="2316749"/>
            <a:ext cx="1501583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HCT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C4A72E-8618-4D68-AAF2-A77AB6DB0874}"/>
              </a:ext>
            </a:extLst>
          </p:cNvPr>
          <p:cNvSpPr/>
          <p:nvPr/>
        </p:nvSpPr>
        <p:spPr>
          <a:xfrm>
            <a:off x="1091841" y="2988325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Intersector</a:t>
            </a:r>
            <a:r>
              <a:rPr lang="en-GB" sz="1400" dirty="0"/>
              <a:t> working group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32CDDC2-9654-463D-A562-2A873FE5362D}"/>
              </a:ext>
            </a:extLst>
          </p:cNvPr>
          <p:cNvCxnSpPr>
            <a:cxnSpLocks/>
            <a:stCxn id="77" idx="0"/>
            <a:endCxn id="89" idx="2"/>
          </p:cNvCxnSpPr>
          <p:nvPr/>
        </p:nvCxnSpPr>
        <p:spPr>
          <a:xfrm flipH="1" flipV="1">
            <a:off x="6759019" y="4652191"/>
            <a:ext cx="3933" cy="2734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B15DB46-1F8B-418F-80E3-CB4C5A77235C}"/>
              </a:ext>
            </a:extLst>
          </p:cNvPr>
          <p:cNvCxnSpPr>
            <a:cxnSpLocks/>
            <a:stCxn id="77" idx="1"/>
            <a:endCxn id="99" idx="3"/>
          </p:cNvCxnSpPr>
          <p:nvPr/>
        </p:nvCxnSpPr>
        <p:spPr>
          <a:xfrm flipH="1">
            <a:off x="5660388" y="5145983"/>
            <a:ext cx="351772" cy="68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7147BA3-CCFD-4387-A34A-A032557A577B}"/>
              </a:ext>
            </a:extLst>
          </p:cNvPr>
          <p:cNvCxnSpPr>
            <a:cxnSpLocks/>
            <a:stCxn id="93" idx="3"/>
            <a:endCxn id="78" idx="1"/>
          </p:cNvCxnSpPr>
          <p:nvPr/>
        </p:nvCxnSpPr>
        <p:spPr>
          <a:xfrm>
            <a:off x="2540269" y="3208663"/>
            <a:ext cx="223263" cy="164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046E762-92CB-4C24-AACD-4E619EFA07D0}"/>
              </a:ext>
            </a:extLst>
          </p:cNvPr>
          <p:cNvSpPr/>
          <p:nvPr/>
        </p:nvSpPr>
        <p:spPr>
          <a:xfrm>
            <a:off x="1115616" y="4928250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NDRSC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7B6DD86-110C-46A7-A59B-AA959F174311}"/>
              </a:ext>
            </a:extLst>
          </p:cNvPr>
          <p:cNvSpPr/>
          <p:nvPr/>
        </p:nvSpPr>
        <p:spPr>
          <a:xfrm>
            <a:off x="4211960" y="6078989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District DMC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1FC54D-03AC-4B7D-A39A-2B7F74908CD8}"/>
              </a:ext>
            </a:extLst>
          </p:cNvPr>
          <p:cNvSpPr/>
          <p:nvPr/>
        </p:nvSpPr>
        <p:spPr>
          <a:xfrm>
            <a:off x="4211960" y="4932541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District NDRSC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9D873BE-03DF-4F11-8188-82E499400174}"/>
              </a:ext>
            </a:extLst>
          </p:cNvPr>
          <p:cNvSpPr/>
          <p:nvPr/>
        </p:nvSpPr>
        <p:spPr>
          <a:xfrm>
            <a:off x="1097302" y="3636397"/>
            <a:ext cx="1448428" cy="440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Shelter Working Group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A94CE3-8731-4196-B219-D3B7F28FA02C}"/>
              </a:ext>
            </a:extLst>
          </p:cNvPr>
          <p:cNvSpPr/>
          <p:nvPr/>
        </p:nvSpPr>
        <p:spPr>
          <a:xfrm>
            <a:off x="4238634" y="4213413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GA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0FB5630-7049-4CA7-8799-C745F75B6CFC}"/>
              </a:ext>
            </a:extLst>
          </p:cNvPr>
          <p:cNvCxnSpPr>
            <a:cxnSpLocks/>
            <a:stCxn id="93" idx="2"/>
            <a:endCxn id="100" idx="0"/>
          </p:cNvCxnSpPr>
          <p:nvPr/>
        </p:nvCxnSpPr>
        <p:spPr>
          <a:xfrm>
            <a:off x="1816055" y="3429000"/>
            <a:ext cx="5461" cy="20739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C261FB4-31F7-463F-BA09-632F01BA785E}"/>
              </a:ext>
            </a:extLst>
          </p:cNvPr>
          <p:cNvCxnSpPr>
            <a:cxnSpLocks/>
            <a:endCxn id="93" idx="0"/>
          </p:cNvCxnSpPr>
          <p:nvPr/>
        </p:nvCxnSpPr>
        <p:spPr>
          <a:xfrm flipH="1">
            <a:off x="1816055" y="2780928"/>
            <a:ext cx="19641" cy="20739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D68F365-BCAE-444C-BC2A-527E71A77D7A}"/>
              </a:ext>
            </a:extLst>
          </p:cNvPr>
          <p:cNvCxnSpPr>
            <a:cxnSpLocks/>
            <a:stCxn id="100" idx="3"/>
            <a:endCxn id="83" idx="1"/>
          </p:cNvCxnSpPr>
          <p:nvPr/>
        </p:nvCxnSpPr>
        <p:spPr>
          <a:xfrm flipV="1">
            <a:off x="2545730" y="3843630"/>
            <a:ext cx="217802" cy="1310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C5090B6-D067-410F-827F-F2B9F039B6F1}"/>
              </a:ext>
            </a:extLst>
          </p:cNvPr>
          <p:cNvSpPr/>
          <p:nvPr/>
        </p:nvSpPr>
        <p:spPr>
          <a:xfrm>
            <a:off x="611073" y="6084669"/>
            <a:ext cx="1448428" cy="4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DMC 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F66BBF-CC2D-47B6-9547-F956333EE2ED}"/>
              </a:ext>
            </a:extLst>
          </p:cNvPr>
          <p:cNvCxnSpPr>
            <a:cxnSpLocks/>
            <a:stCxn id="100" idx="2"/>
            <a:endCxn id="97" idx="0"/>
          </p:cNvCxnSpPr>
          <p:nvPr/>
        </p:nvCxnSpPr>
        <p:spPr>
          <a:xfrm>
            <a:off x="1821516" y="4077072"/>
            <a:ext cx="18314" cy="85117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3FDAE6A-BC08-4342-B04F-755D2C6E926E}"/>
              </a:ext>
            </a:extLst>
          </p:cNvPr>
          <p:cNvCxnSpPr>
            <a:cxnSpLocks/>
          </p:cNvCxnSpPr>
          <p:nvPr/>
        </p:nvCxnSpPr>
        <p:spPr>
          <a:xfrm>
            <a:off x="841531" y="2785212"/>
            <a:ext cx="0" cy="329377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E58CD01-ACBC-4CD0-897E-F5B9E51F0227}"/>
              </a:ext>
            </a:extLst>
          </p:cNvPr>
          <p:cNvCxnSpPr>
            <a:cxnSpLocks/>
            <a:stCxn id="98" idx="1"/>
            <a:endCxn id="106" idx="3"/>
          </p:cNvCxnSpPr>
          <p:nvPr/>
        </p:nvCxnSpPr>
        <p:spPr>
          <a:xfrm flipH="1">
            <a:off x="2059501" y="6299327"/>
            <a:ext cx="2152459" cy="56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35313D5-F725-4A3E-A206-465D9DD73375}"/>
              </a:ext>
            </a:extLst>
          </p:cNvPr>
          <p:cNvCxnSpPr>
            <a:cxnSpLocks/>
            <a:endCxn id="101" idx="3"/>
          </p:cNvCxnSpPr>
          <p:nvPr/>
        </p:nvCxnSpPr>
        <p:spPr>
          <a:xfrm flipH="1">
            <a:off x="5687062" y="4424594"/>
            <a:ext cx="330628" cy="915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Connector: Elbow 4095">
            <a:extLst>
              <a:ext uri="{FF2B5EF4-FFF2-40B4-BE49-F238E27FC236}">
                <a16:creationId xmlns:a16="http://schemas.microsoft.com/office/drawing/2014/main" id="{1700C579-2254-4F3D-9796-46125B8B23CD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39231" y="4044943"/>
            <a:ext cx="77266" cy="8510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Connector: Elbow 4099">
            <a:extLst>
              <a:ext uri="{FF2B5EF4-FFF2-40B4-BE49-F238E27FC236}">
                <a16:creationId xmlns:a16="http://schemas.microsoft.com/office/drawing/2014/main" id="{452CD7DF-D675-4976-A958-25426B9BD19C}"/>
              </a:ext>
            </a:extLst>
          </p:cNvPr>
          <p:cNvCxnSpPr>
            <a:cxnSpLocks/>
            <a:stCxn id="76" idx="2"/>
            <a:endCxn id="77" idx="3"/>
          </p:cNvCxnSpPr>
          <p:nvPr/>
        </p:nvCxnSpPr>
        <p:spPr>
          <a:xfrm rot="5400000">
            <a:off x="7913455" y="4666160"/>
            <a:ext cx="80112" cy="8795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CD1969DE-F719-49B7-BF3D-E8DA6F1C55C4}"/>
              </a:ext>
            </a:extLst>
          </p:cNvPr>
          <p:cNvCxnSpPr>
            <a:cxnSpLocks/>
          </p:cNvCxnSpPr>
          <p:nvPr/>
        </p:nvCxnSpPr>
        <p:spPr>
          <a:xfrm>
            <a:off x="3361812" y="3415895"/>
            <a:ext cx="5461" cy="20739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217DACB-7038-4987-9567-E202D545D65E}"/>
              </a:ext>
            </a:extLst>
          </p:cNvPr>
          <p:cNvCxnSpPr>
            <a:cxnSpLocks/>
          </p:cNvCxnSpPr>
          <p:nvPr/>
        </p:nvCxnSpPr>
        <p:spPr>
          <a:xfrm flipV="1">
            <a:off x="5076056" y="4653137"/>
            <a:ext cx="0" cy="2535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760AE21-7F9C-4B7E-BB27-E87F606655C7}"/>
              </a:ext>
            </a:extLst>
          </p:cNvPr>
          <p:cNvCxnSpPr>
            <a:cxnSpLocks/>
            <a:stCxn id="99" idx="1"/>
            <a:endCxn id="97" idx="3"/>
          </p:cNvCxnSpPr>
          <p:nvPr/>
        </p:nvCxnSpPr>
        <p:spPr>
          <a:xfrm flipH="1" flipV="1">
            <a:off x="2564044" y="5148588"/>
            <a:ext cx="1647916" cy="429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B6BE2BE9-8432-4FD9-80FA-FA15D96462DC}"/>
              </a:ext>
            </a:extLst>
          </p:cNvPr>
          <p:cNvCxnSpPr>
            <a:stCxn id="78" idx="3"/>
            <a:endCxn id="101" idx="0"/>
          </p:cNvCxnSpPr>
          <p:nvPr/>
        </p:nvCxnSpPr>
        <p:spPr>
          <a:xfrm>
            <a:off x="4211960" y="3210309"/>
            <a:ext cx="750888" cy="10031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28470193-979F-4E8A-AFB3-C28E904FC6DA}"/>
              </a:ext>
            </a:extLst>
          </p:cNvPr>
          <p:cNvCxnSpPr>
            <a:cxnSpLocks/>
            <a:stCxn id="76" idx="0"/>
            <a:endCxn id="89" idx="3"/>
          </p:cNvCxnSpPr>
          <p:nvPr/>
        </p:nvCxnSpPr>
        <p:spPr>
          <a:xfrm rot="16200000" flipV="1">
            <a:off x="7876907" y="4064757"/>
            <a:ext cx="149274" cy="8834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AF0FDB8B-2692-4D97-9894-6D2F4A868A87}"/>
              </a:ext>
            </a:extLst>
          </p:cNvPr>
          <p:cNvCxnSpPr>
            <a:cxnSpLocks/>
            <a:stCxn id="78" idx="3"/>
            <a:endCxn id="101" idx="0"/>
          </p:cNvCxnSpPr>
          <p:nvPr/>
        </p:nvCxnSpPr>
        <p:spPr>
          <a:xfrm>
            <a:off x="4211960" y="3210309"/>
            <a:ext cx="750888" cy="10031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Left Bracket 154">
            <a:extLst>
              <a:ext uri="{FF2B5EF4-FFF2-40B4-BE49-F238E27FC236}">
                <a16:creationId xmlns:a16="http://schemas.microsoft.com/office/drawing/2014/main" id="{ADD5AC2A-B672-44DB-9F5B-C6A36092215F}"/>
              </a:ext>
            </a:extLst>
          </p:cNvPr>
          <p:cNvSpPr/>
          <p:nvPr/>
        </p:nvSpPr>
        <p:spPr>
          <a:xfrm>
            <a:off x="374051" y="4211516"/>
            <a:ext cx="170936" cy="235001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6488F34-0712-4F3A-A013-819A3D64251B}"/>
              </a:ext>
            </a:extLst>
          </p:cNvPr>
          <p:cNvSpPr txBox="1"/>
          <p:nvPr/>
        </p:nvSpPr>
        <p:spPr>
          <a:xfrm rot="16200000">
            <a:off x="-953806" y="4709274"/>
            <a:ext cx="232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GOVERNMENT</a:t>
            </a:r>
          </a:p>
        </p:txBody>
      </p:sp>
      <p:sp>
        <p:nvSpPr>
          <p:cNvPr id="157" name="Left Bracket 156">
            <a:extLst>
              <a:ext uri="{FF2B5EF4-FFF2-40B4-BE49-F238E27FC236}">
                <a16:creationId xmlns:a16="http://schemas.microsoft.com/office/drawing/2014/main" id="{E755BF69-A6C5-451D-A07D-421DC4800D52}"/>
              </a:ext>
            </a:extLst>
          </p:cNvPr>
          <p:cNvSpPr/>
          <p:nvPr/>
        </p:nvSpPr>
        <p:spPr>
          <a:xfrm>
            <a:off x="371111" y="2316749"/>
            <a:ext cx="173875" cy="18059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626086F-0B00-43A7-8A57-C7F7A17B9621}"/>
              </a:ext>
            </a:extLst>
          </p:cNvPr>
          <p:cNvSpPr txBox="1"/>
          <p:nvPr/>
        </p:nvSpPr>
        <p:spPr>
          <a:xfrm rot="16200000">
            <a:off x="-684913" y="2637242"/>
            <a:ext cx="1785194" cy="34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306847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276874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600" dirty="0">
                <a:ea typeface="+mn-ea"/>
                <a:cs typeface="+mn-cs"/>
              </a:rPr>
              <a:t>Shelter Sector Strategy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Objectives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Targeted beneficiaries</a:t>
            </a:r>
          </a:p>
          <a:p>
            <a:pPr lvl="1">
              <a:defRPr/>
            </a:pPr>
            <a:r>
              <a:rPr lang="en-GB" sz="2400" dirty="0"/>
              <a:t>60,500 households</a:t>
            </a:r>
          </a:p>
          <a:p>
            <a:pPr>
              <a:defRPr/>
            </a:pPr>
            <a:endParaRPr lang="en-GB" sz="2800" dirty="0"/>
          </a:p>
          <a:p>
            <a:pPr marL="0" indent="0">
              <a:buNone/>
              <a:defRPr/>
            </a:pPr>
            <a:endParaRPr lang="en-GB" sz="24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551246-94DC-4361-9222-268137643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05111"/>
              </p:ext>
            </p:extLst>
          </p:nvPr>
        </p:nvGraphicFramePr>
        <p:xfrm>
          <a:off x="755576" y="2795376"/>
          <a:ext cx="7416824" cy="1624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64223643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0046091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Intervention type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5020402040202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502040204020203" pitchFamily="34" charset="-34"/>
                        </a:rPr>
                        <a:t>Target - Priority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335388"/>
                  </a:ext>
                </a:extLst>
              </a:tr>
              <a:tr h="25173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  Emergency shelter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Shelter Kits/ cash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5020402040202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502040204020203" pitchFamily="34" charset="-34"/>
                        </a:rPr>
                        <a:t>    8,000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579967"/>
                  </a:ext>
                </a:extLst>
              </a:tr>
              <a:tr h="25173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  Support to return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Household NFI Kits/cash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5020402040202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502040204020203" pitchFamily="34" charset="-34"/>
                        </a:rPr>
                        <a:t>  50,000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449627"/>
                  </a:ext>
                </a:extLst>
              </a:tr>
              <a:tr h="2805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  Support to relocation &amp; resettlement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Transitional Shelters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5020402040202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502040204020203" pitchFamily="34" charset="-34"/>
                        </a:rPr>
                        <a:t>    1,000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53159"/>
                  </a:ext>
                </a:extLst>
              </a:tr>
              <a:tr h="25173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 Technical support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IEC materials, DRR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5020402040202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502040204020203" pitchFamily="34" charset="-34"/>
                        </a:rPr>
                        <a:t>    1,500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6337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42D70C3-097D-49EE-9F8C-1544C2D8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41" y="2276237"/>
            <a:ext cx="10708955" cy="63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" name="Rounded Rectangle 93">
            <a:extLst>
              <a:ext uri="{FF2B5EF4-FFF2-40B4-BE49-F238E27FC236}">
                <a16:creationId xmlns:a16="http://schemas.microsoft.com/office/drawing/2014/main" id="{4A72FEAC-E6F3-4CCF-988C-C99465A70AE1}"/>
              </a:ext>
            </a:extLst>
          </p:cNvPr>
          <p:cNvSpPr/>
          <p:nvPr/>
        </p:nvSpPr>
        <p:spPr>
          <a:xfrm>
            <a:off x="200896" y="5393023"/>
            <a:ext cx="8671363" cy="1186116"/>
          </a:xfrm>
          <a:prstGeom prst="roundRect">
            <a:avLst/>
          </a:prstGeom>
          <a:solidFill>
            <a:srgbClr val="A7D9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5DB214-DB9F-4770-87A0-07253503C2D8}"/>
              </a:ext>
            </a:extLst>
          </p:cNvPr>
          <p:cNvGrpSpPr>
            <a:grpSpLocks/>
          </p:cNvGrpSpPr>
          <p:nvPr/>
        </p:nvGrpSpPr>
        <p:grpSpPr bwMode="auto">
          <a:xfrm>
            <a:off x="7289090" y="1754788"/>
            <a:ext cx="741363" cy="758825"/>
            <a:chOff x="2478865" y="2120430"/>
            <a:chExt cx="741729" cy="758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580226-EF20-4C94-8596-6089CF779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173B71-39B7-4917-8D24-94F1F5357400}"/>
                </a:ext>
              </a:extLst>
            </p:cNvPr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:a16="http://schemas.microsoft.com/office/drawing/2014/main" id="{D1425575-81CC-49A2-B799-58DF910B3850}"/>
              </a:ext>
            </a:extLst>
          </p:cNvPr>
          <p:cNvSpPr txBox="1"/>
          <p:nvPr/>
        </p:nvSpPr>
        <p:spPr>
          <a:xfrm>
            <a:off x="5682322" y="818425"/>
            <a:ext cx="739775" cy="63182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latin typeface="+mj-lt"/>
                <a:ea typeface="Arial" charset="0"/>
                <a:cs typeface="Arial" charset="0"/>
              </a:rPr>
              <a:t>Safe Site ?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55AB27D1-121D-419E-BCAA-D4F4338BA9A6}"/>
              </a:ext>
            </a:extLst>
          </p:cNvPr>
          <p:cNvSpPr txBox="1"/>
          <p:nvPr/>
        </p:nvSpPr>
        <p:spPr>
          <a:xfrm>
            <a:off x="1294771" y="1800108"/>
            <a:ext cx="94932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Directly affected by Landslide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07AE1B8E-415A-49DA-B16E-6423BED3E381}"/>
              </a:ext>
            </a:extLst>
          </p:cNvPr>
          <p:cNvSpPr txBox="1"/>
          <p:nvPr/>
        </p:nvSpPr>
        <p:spPr>
          <a:xfrm>
            <a:off x="6483142" y="771685"/>
            <a:ext cx="749467" cy="293002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Yes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00A834-C0C9-47D6-9746-E8A8ED2E4F9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96352" y="4634922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AF70E5-2076-44C1-AE56-5DA0C45EA0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2322" y="1450250"/>
            <a:ext cx="0" cy="3693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CC85B8-C27F-4A37-A6BC-C364E124F8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3203780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C4CFE4-CB0C-4F72-B6E1-F2CA4E92327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91535" y="1406805"/>
            <a:ext cx="5423" cy="449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TextBox 36">
            <a:extLst>
              <a:ext uri="{FF2B5EF4-FFF2-40B4-BE49-F238E27FC236}">
                <a16:creationId xmlns:a16="http://schemas.microsoft.com/office/drawing/2014/main" id="{9F480C83-14BC-4C20-8D63-8BA28C90A513}"/>
              </a:ext>
            </a:extLst>
          </p:cNvPr>
          <p:cNvSpPr txBox="1"/>
          <p:nvPr/>
        </p:nvSpPr>
        <p:spPr>
          <a:xfrm>
            <a:off x="7289090" y="2468322"/>
            <a:ext cx="857250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9870CBF2-C540-4003-A8B2-384DF2859AD0}"/>
              </a:ext>
            </a:extLst>
          </p:cNvPr>
          <p:cNvSpPr txBox="1"/>
          <p:nvPr/>
        </p:nvSpPr>
        <p:spPr>
          <a:xfrm>
            <a:off x="6154972" y="2457090"/>
            <a:ext cx="793739" cy="631556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19" name="Down Arrow 43">
            <a:extLst>
              <a:ext uri="{FF2B5EF4-FFF2-40B4-BE49-F238E27FC236}">
                <a16:creationId xmlns:a16="http://schemas.microsoft.com/office/drawing/2014/main" id="{0E68DD58-D1B2-4EA7-A579-8552576F6EAD}"/>
              </a:ext>
            </a:extLst>
          </p:cNvPr>
          <p:cNvSpPr/>
          <p:nvPr/>
        </p:nvSpPr>
        <p:spPr>
          <a:xfrm>
            <a:off x="5504522" y="355760"/>
            <a:ext cx="917575" cy="4159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FDAE43-474C-4A94-AF00-DC65A3582B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55170" y="1025272"/>
            <a:ext cx="9774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ECA0D4-8BEF-4448-9AE1-05D3F9E6B4DA}"/>
              </a:ext>
            </a:extLst>
          </p:cNvPr>
          <p:cNvGrpSpPr>
            <a:grpSpLocks/>
          </p:cNvGrpSpPr>
          <p:nvPr/>
        </p:nvGrpSpPr>
        <p:grpSpPr bwMode="auto">
          <a:xfrm>
            <a:off x="6255169" y="1878192"/>
            <a:ext cx="622300" cy="612775"/>
            <a:chOff x="1352384" y="2184003"/>
            <a:chExt cx="623025" cy="6123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C7F030-B50D-476C-9165-3BDDD8240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DD45F8-C052-4F32-9D24-D847C16F69FC}"/>
                </a:ext>
              </a:extLst>
            </p:cNvPr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3FD828-595C-40DC-BF72-D5AA54EF859A}"/>
              </a:ext>
            </a:extLst>
          </p:cNvPr>
          <p:cNvCxnSpPr/>
          <p:nvPr/>
        </p:nvCxnSpPr>
        <p:spPr>
          <a:xfrm>
            <a:off x="1769434" y="1443516"/>
            <a:ext cx="1926040" cy="1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364464-1121-48BE-82CC-612DEC879A86}"/>
              </a:ext>
            </a:extLst>
          </p:cNvPr>
          <p:cNvCxnSpPr>
            <a:cxnSpLocks noChangeShapeType="1"/>
            <a:endCxn id="27" idx="0"/>
          </p:cNvCxnSpPr>
          <p:nvPr/>
        </p:nvCxnSpPr>
        <p:spPr bwMode="auto">
          <a:xfrm>
            <a:off x="3697284" y="1450250"/>
            <a:ext cx="0" cy="326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" name="TextBox 60">
            <a:extLst>
              <a:ext uri="{FF2B5EF4-FFF2-40B4-BE49-F238E27FC236}">
                <a16:creationId xmlns:a16="http://schemas.microsoft.com/office/drawing/2014/main" id="{2983B063-BE7C-4BA4-BE08-37394842C57C}"/>
              </a:ext>
            </a:extLst>
          </p:cNvPr>
          <p:cNvSpPr txBox="1"/>
          <p:nvPr/>
        </p:nvSpPr>
        <p:spPr>
          <a:xfrm>
            <a:off x="4213125" y="629940"/>
            <a:ext cx="376237" cy="293002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27" name="TextBox 61">
            <a:extLst>
              <a:ext uri="{FF2B5EF4-FFF2-40B4-BE49-F238E27FC236}">
                <a16:creationId xmlns:a16="http://schemas.microsoft.com/office/drawing/2014/main" id="{0764A19E-B030-441F-811C-D961B14DEFE5}"/>
              </a:ext>
            </a:extLst>
          </p:cNvPr>
          <p:cNvSpPr txBox="1"/>
          <p:nvPr/>
        </p:nvSpPr>
        <p:spPr>
          <a:xfrm>
            <a:off x="3206746" y="1776403"/>
            <a:ext cx="98107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Identified as High Risk by NBRO</a:t>
            </a:r>
          </a:p>
        </p:txBody>
      </p:sp>
      <p:sp>
        <p:nvSpPr>
          <p:cNvPr id="28" name="TextBox 7176">
            <a:extLst>
              <a:ext uri="{FF2B5EF4-FFF2-40B4-BE49-F238E27FC236}">
                <a16:creationId xmlns:a16="http://schemas.microsoft.com/office/drawing/2014/main" id="{3BAA1C0F-4CAE-4DFC-BB71-20058E45B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25" y="5541791"/>
            <a:ext cx="1227011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1.2 m to construct a when lands are granted by the government</a:t>
            </a:r>
          </a:p>
        </p:txBody>
      </p:sp>
      <p:sp>
        <p:nvSpPr>
          <p:cNvPr id="29" name="TextBox 7176">
            <a:extLst>
              <a:ext uri="{FF2B5EF4-FFF2-40B4-BE49-F238E27FC236}">
                <a16:creationId xmlns:a16="http://schemas.microsoft.com/office/drawing/2014/main" id="{7C7FCAE9-0091-4B65-BDF0-B5BB7CE6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357" y="5550579"/>
            <a:ext cx="743909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30" name="TextBox 7176">
            <a:extLst>
              <a:ext uri="{FF2B5EF4-FFF2-40B4-BE49-F238E27FC236}">
                <a16:creationId xmlns:a16="http://schemas.microsoft.com/office/drawing/2014/main" id="{F857E91C-E7F0-4A73-9B15-E0B1E55F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94" y="5550579"/>
            <a:ext cx="1043294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1.6 m to purchase the land with a house </a:t>
            </a:r>
            <a:endParaRPr lang="en-GB" sz="1100" dirty="0"/>
          </a:p>
        </p:txBody>
      </p:sp>
      <p:sp>
        <p:nvSpPr>
          <p:cNvPr id="31" name="Rounded Rectangle 65">
            <a:extLst>
              <a:ext uri="{FF2B5EF4-FFF2-40B4-BE49-F238E27FC236}">
                <a16:creationId xmlns:a16="http://schemas.microsoft.com/office/drawing/2014/main" id="{5B988EF7-9FD5-4B2B-AAF4-CA60E003D2ED}"/>
              </a:ext>
            </a:extLst>
          </p:cNvPr>
          <p:cNvSpPr/>
          <p:nvPr/>
        </p:nvSpPr>
        <p:spPr>
          <a:xfrm>
            <a:off x="1207113" y="2439924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Resettlement</a:t>
            </a:r>
          </a:p>
        </p:txBody>
      </p:sp>
      <p:sp>
        <p:nvSpPr>
          <p:cNvPr id="32" name="TextBox 7176">
            <a:extLst>
              <a:ext uri="{FF2B5EF4-FFF2-40B4-BE49-F238E27FC236}">
                <a16:creationId xmlns:a16="http://schemas.microsoft.com/office/drawing/2014/main" id="{9C064DE0-E49F-4845-A0A2-19D1CAEF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99" y="5540825"/>
            <a:ext cx="1346509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To purchase a land and construct a house to provide </a:t>
            </a:r>
            <a:r>
              <a:rPr lang="en-GB" sz="1100" dirty="0" err="1"/>
              <a:t>Rs</a:t>
            </a:r>
            <a:r>
              <a:rPr lang="en-GB" sz="1100" dirty="0"/>
              <a:t>. 0.4 m and </a:t>
            </a:r>
            <a:r>
              <a:rPr lang="en-GB" sz="1100" dirty="0" err="1"/>
              <a:t>Rs</a:t>
            </a:r>
            <a:r>
              <a:rPr lang="en-GB" sz="1100" dirty="0"/>
              <a:t>. 1.2 m respectively </a:t>
            </a:r>
            <a:endParaRPr lang="en-GB" altLang="en-US" sz="11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4DB243-E338-43EB-985F-69C5D9BDE7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17715" y="1413230"/>
            <a:ext cx="4401" cy="42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BAF3D2-DCBC-4D83-9656-ABE72A0F264D}"/>
              </a:ext>
            </a:extLst>
          </p:cNvPr>
          <p:cNvCxnSpPr/>
          <p:nvPr/>
        </p:nvCxnSpPr>
        <p:spPr>
          <a:xfrm>
            <a:off x="7243260" y="1026147"/>
            <a:ext cx="0" cy="380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156">
            <a:extLst>
              <a:ext uri="{FF2B5EF4-FFF2-40B4-BE49-F238E27FC236}">
                <a16:creationId xmlns:a16="http://schemas.microsoft.com/office/drawing/2014/main" id="{DFCF9426-7B5C-4186-BDEE-4EFF97B9E362}"/>
              </a:ext>
            </a:extLst>
          </p:cNvPr>
          <p:cNvSpPr txBox="1"/>
          <p:nvPr/>
        </p:nvSpPr>
        <p:spPr>
          <a:xfrm>
            <a:off x="191796" y="620688"/>
            <a:ext cx="403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GOVERNMENT RECOVERY FRAMEWORK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206CCC-9352-4AD3-8683-9FE914AECAED}"/>
              </a:ext>
            </a:extLst>
          </p:cNvPr>
          <p:cNvCxnSpPr/>
          <p:nvPr/>
        </p:nvCxnSpPr>
        <p:spPr>
          <a:xfrm>
            <a:off x="2908520" y="1023310"/>
            <a:ext cx="0" cy="426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68">
            <a:extLst>
              <a:ext uri="{FF2B5EF4-FFF2-40B4-BE49-F238E27FC236}">
                <a16:creationId xmlns:a16="http://schemas.microsoft.com/office/drawing/2014/main" id="{6E12B6FD-CE0F-452E-BD05-F57CF957858A}"/>
              </a:ext>
            </a:extLst>
          </p:cNvPr>
          <p:cNvSpPr/>
          <p:nvPr/>
        </p:nvSpPr>
        <p:spPr>
          <a:xfrm>
            <a:off x="1207113" y="3574526"/>
            <a:ext cx="3069559" cy="393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en-US" sz="1400" dirty="0"/>
              <a:t>Govt. financial assistance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D7988D-98C4-45B6-990A-C2FCCA237E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6352" y="4634922"/>
            <a:ext cx="0" cy="9059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311BB-C45E-4305-BDA5-302C38B7AA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4504" y="3986850"/>
            <a:ext cx="0" cy="155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774FEA-275B-4861-8BC3-9744DEB4ED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717" y="4634922"/>
            <a:ext cx="0" cy="9059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621240-0016-4F64-985E-655EA77D9260}"/>
              </a:ext>
            </a:extLst>
          </p:cNvPr>
          <p:cNvCxnSpPr>
            <a:cxnSpLocks noChangeShapeType="1"/>
            <a:stCxn id="31" idx="2"/>
            <a:endCxn id="37" idx="0"/>
          </p:cNvCxnSpPr>
          <p:nvPr/>
        </p:nvCxnSpPr>
        <p:spPr bwMode="auto">
          <a:xfrm>
            <a:off x="2741893" y="2833668"/>
            <a:ext cx="0" cy="7408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F4D279-9C04-4D04-B81D-923B5F6D3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0889" y="3196105"/>
            <a:ext cx="0" cy="2354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BEB0C7-74F3-4798-9C45-8A9CB49FDC7F}"/>
              </a:ext>
            </a:extLst>
          </p:cNvPr>
          <p:cNvCxnSpPr/>
          <p:nvPr/>
        </p:nvCxnSpPr>
        <p:spPr>
          <a:xfrm>
            <a:off x="6607609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9C5AD4-F600-4708-9A4A-BDABA882F8A1}"/>
              </a:ext>
            </a:extLst>
          </p:cNvPr>
          <p:cNvCxnSpPr/>
          <p:nvPr/>
        </p:nvCxnSpPr>
        <p:spPr>
          <a:xfrm>
            <a:off x="7717715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A8BBC2-CA23-421A-84CE-9F73BD69633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8520" y="1015171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" name="Rounded Rectangle 95">
            <a:extLst>
              <a:ext uri="{FF2B5EF4-FFF2-40B4-BE49-F238E27FC236}">
                <a16:creationId xmlns:a16="http://schemas.microsoft.com/office/drawing/2014/main" id="{18E425A5-5736-4105-A9C5-75FA681CC539}"/>
              </a:ext>
            </a:extLst>
          </p:cNvPr>
          <p:cNvSpPr/>
          <p:nvPr/>
        </p:nvSpPr>
        <p:spPr>
          <a:xfrm>
            <a:off x="5616109" y="3539312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Reconstruction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626B24D-C3EA-4861-A7DC-C32E420193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1402924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73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5E5735F-19CC-4383-868E-3823D88EC0A9}"/>
              </a:ext>
            </a:extLst>
          </p:cNvPr>
          <p:cNvSpPr>
            <a:spLocks noGrp="1"/>
          </p:cNvSpPr>
          <p:nvPr/>
        </p:nvSpPr>
        <p:spPr>
          <a:xfrm>
            <a:off x="457200" y="253171"/>
            <a:ext cx="8229600" cy="534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2400" dirty="0">
              <a:ea typeface="+mn-ea"/>
              <a:cs typeface="+mn-cs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9A528EF4-BB00-4D21-A600-DB4177BC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706" y="113654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" name="Rounded Rectangle 93">
            <a:extLst>
              <a:ext uri="{FF2B5EF4-FFF2-40B4-BE49-F238E27FC236}">
                <a16:creationId xmlns:a16="http://schemas.microsoft.com/office/drawing/2014/main" id="{449D6EF8-F41D-46B7-A428-73D217492F0F}"/>
              </a:ext>
            </a:extLst>
          </p:cNvPr>
          <p:cNvSpPr/>
          <p:nvPr/>
        </p:nvSpPr>
        <p:spPr>
          <a:xfrm>
            <a:off x="200896" y="5393023"/>
            <a:ext cx="8671363" cy="1186116"/>
          </a:xfrm>
          <a:prstGeom prst="roundRect">
            <a:avLst/>
          </a:prstGeom>
          <a:solidFill>
            <a:srgbClr val="A7D9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662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7485C7-7B3B-46EB-9D61-8F7B5A76EF1E}"/>
              </a:ext>
            </a:extLst>
          </p:cNvPr>
          <p:cNvGrpSpPr>
            <a:grpSpLocks/>
          </p:cNvGrpSpPr>
          <p:nvPr/>
        </p:nvGrpSpPr>
        <p:grpSpPr bwMode="auto">
          <a:xfrm>
            <a:off x="7289090" y="1754788"/>
            <a:ext cx="741363" cy="758825"/>
            <a:chOff x="2478865" y="2120430"/>
            <a:chExt cx="741729" cy="7581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B6F7ED-CE57-4874-A805-2A11D878D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69" y="2120430"/>
              <a:ext cx="669925" cy="75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F25C3-B4FC-423B-AE98-D8CCF606A861}"/>
                </a:ext>
              </a:extLst>
            </p:cNvPr>
            <p:cNvSpPr/>
            <p:nvPr/>
          </p:nvSpPr>
          <p:spPr>
            <a:xfrm>
              <a:off x="2478865" y="2507422"/>
              <a:ext cx="187417" cy="2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AF6D6D78-152A-4E36-9EC9-6652EF4C5ADC}"/>
              </a:ext>
            </a:extLst>
          </p:cNvPr>
          <p:cNvSpPr txBox="1"/>
          <p:nvPr/>
        </p:nvSpPr>
        <p:spPr>
          <a:xfrm>
            <a:off x="5682322" y="818425"/>
            <a:ext cx="739775" cy="63182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latin typeface="+mj-lt"/>
                <a:ea typeface="Arial" charset="0"/>
                <a:cs typeface="Arial" charset="0"/>
              </a:rPr>
              <a:t>Safe Site ?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D90E0C36-B4F3-4CB1-9781-287B50D18338}"/>
              </a:ext>
            </a:extLst>
          </p:cNvPr>
          <p:cNvSpPr txBox="1"/>
          <p:nvPr/>
        </p:nvSpPr>
        <p:spPr>
          <a:xfrm>
            <a:off x="1294771" y="1800108"/>
            <a:ext cx="94932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Directly affected by Landslide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AA5AC54-6E9B-453C-82A2-3CE352A615B4}"/>
              </a:ext>
            </a:extLst>
          </p:cNvPr>
          <p:cNvSpPr txBox="1"/>
          <p:nvPr/>
        </p:nvSpPr>
        <p:spPr>
          <a:xfrm>
            <a:off x="6483142" y="771685"/>
            <a:ext cx="749467" cy="293002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Yes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1CAAE8-A395-4062-9A1B-A638CE2D426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96352" y="4634922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5E3CF2-A57F-4E5E-994F-57037E2299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2322" y="1450250"/>
            <a:ext cx="0" cy="3693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11D95C-0FB4-46CC-BA5F-6679CABDF8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3203780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CEC00F-B91C-49E3-9334-BD493552C1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91535" y="1406805"/>
            <a:ext cx="5423" cy="449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3E6FC1AE-134E-4EC1-A1A1-4AE55308CE4E}"/>
              </a:ext>
            </a:extLst>
          </p:cNvPr>
          <p:cNvSpPr txBox="1"/>
          <p:nvPr/>
        </p:nvSpPr>
        <p:spPr>
          <a:xfrm>
            <a:off x="7289090" y="2468322"/>
            <a:ext cx="857250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Partially Damaged (&lt;40%)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DFD01074-443A-44A7-BA12-E4657113C0F1}"/>
              </a:ext>
            </a:extLst>
          </p:cNvPr>
          <p:cNvSpPr txBox="1"/>
          <p:nvPr/>
        </p:nvSpPr>
        <p:spPr>
          <a:xfrm>
            <a:off x="6154972" y="2457090"/>
            <a:ext cx="793739" cy="631556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latin typeface="+mj-lt"/>
                <a:ea typeface="Arial" charset="0"/>
                <a:cs typeface="Arial" charset="0"/>
              </a:rPr>
              <a:t>Fully Damaged (&gt;40%)</a:t>
            </a:r>
          </a:p>
        </p:txBody>
      </p:sp>
      <p:sp>
        <p:nvSpPr>
          <p:cNvPr id="18" name="Down Arrow 43">
            <a:extLst>
              <a:ext uri="{FF2B5EF4-FFF2-40B4-BE49-F238E27FC236}">
                <a16:creationId xmlns:a16="http://schemas.microsoft.com/office/drawing/2014/main" id="{C612C49E-8FA5-46EB-B08A-416C7E4F02D1}"/>
              </a:ext>
            </a:extLst>
          </p:cNvPr>
          <p:cNvSpPr/>
          <p:nvPr/>
        </p:nvSpPr>
        <p:spPr>
          <a:xfrm>
            <a:off x="5504522" y="355760"/>
            <a:ext cx="917575" cy="4159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60190E-47BF-4C5E-A652-735323D7D2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55170" y="1025272"/>
            <a:ext cx="9774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118A6A-2878-4E18-A977-E02E0A92884A}"/>
              </a:ext>
            </a:extLst>
          </p:cNvPr>
          <p:cNvGrpSpPr>
            <a:grpSpLocks/>
          </p:cNvGrpSpPr>
          <p:nvPr/>
        </p:nvGrpSpPr>
        <p:grpSpPr bwMode="auto">
          <a:xfrm>
            <a:off x="6255169" y="1878192"/>
            <a:ext cx="622300" cy="612775"/>
            <a:chOff x="1352384" y="2184003"/>
            <a:chExt cx="623025" cy="6123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D8B26D-51A8-49DA-9D73-F6DCA2DD8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964" y="2184003"/>
              <a:ext cx="561445" cy="61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27B6BD-0F44-48BE-B6A6-E54E99498CC8}"/>
                </a:ext>
              </a:extLst>
            </p:cNvPr>
            <p:cNvSpPr/>
            <p:nvPr/>
          </p:nvSpPr>
          <p:spPr>
            <a:xfrm>
              <a:off x="1352384" y="2499670"/>
              <a:ext cx="146220" cy="264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E34629-A1F1-4A57-A65C-20674C9E7B23}"/>
              </a:ext>
            </a:extLst>
          </p:cNvPr>
          <p:cNvCxnSpPr/>
          <p:nvPr/>
        </p:nvCxnSpPr>
        <p:spPr>
          <a:xfrm>
            <a:off x="1769434" y="1443516"/>
            <a:ext cx="1926040" cy="1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260982-4D28-4100-A6A0-198A084E1605}"/>
              </a:ext>
            </a:extLst>
          </p:cNvPr>
          <p:cNvCxnSpPr>
            <a:cxnSpLocks noChangeShapeType="1"/>
            <a:endCxn id="26" idx="0"/>
          </p:cNvCxnSpPr>
          <p:nvPr/>
        </p:nvCxnSpPr>
        <p:spPr bwMode="auto">
          <a:xfrm>
            <a:off x="3697284" y="1450250"/>
            <a:ext cx="0" cy="326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Box 60">
            <a:extLst>
              <a:ext uri="{FF2B5EF4-FFF2-40B4-BE49-F238E27FC236}">
                <a16:creationId xmlns:a16="http://schemas.microsoft.com/office/drawing/2014/main" id="{AEDF0F2E-32CA-448B-98DB-3E444BD23062}"/>
              </a:ext>
            </a:extLst>
          </p:cNvPr>
          <p:cNvSpPr txBox="1"/>
          <p:nvPr/>
        </p:nvSpPr>
        <p:spPr>
          <a:xfrm>
            <a:off x="4213125" y="629940"/>
            <a:ext cx="376237" cy="293002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dirty="0">
                <a:latin typeface="+mj-lt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5242F9F4-663F-4A01-A192-71C715B01604}"/>
              </a:ext>
            </a:extLst>
          </p:cNvPr>
          <p:cNvSpPr txBox="1"/>
          <p:nvPr/>
        </p:nvSpPr>
        <p:spPr>
          <a:xfrm>
            <a:off x="3206746" y="1776403"/>
            <a:ext cx="981075" cy="631556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latin typeface="+mj-lt"/>
                <a:ea typeface="Arial" charset="0"/>
                <a:cs typeface="Arial" charset="0"/>
              </a:rPr>
              <a:t>Identified as High Risk by NBRO</a:t>
            </a:r>
          </a:p>
        </p:txBody>
      </p:sp>
      <p:sp>
        <p:nvSpPr>
          <p:cNvPr id="27" name="TextBox 7176">
            <a:extLst>
              <a:ext uri="{FF2B5EF4-FFF2-40B4-BE49-F238E27FC236}">
                <a16:creationId xmlns:a16="http://schemas.microsoft.com/office/drawing/2014/main" id="{FF578EFE-16A0-4ACF-8073-EF2A3DF3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25" y="5541791"/>
            <a:ext cx="1227011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1.2 m to construct a when lands are granted by the government</a:t>
            </a:r>
          </a:p>
        </p:txBody>
      </p:sp>
      <p:sp>
        <p:nvSpPr>
          <p:cNvPr id="28" name="TextBox 7176">
            <a:extLst>
              <a:ext uri="{FF2B5EF4-FFF2-40B4-BE49-F238E27FC236}">
                <a16:creationId xmlns:a16="http://schemas.microsoft.com/office/drawing/2014/main" id="{5BEE41A1-2E4E-4CC1-8617-70CD66A8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357" y="5550579"/>
            <a:ext cx="743909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/>
              <a:t>NITF Insurance</a:t>
            </a:r>
          </a:p>
        </p:txBody>
      </p:sp>
      <p:sp>
        <p:nvSpPr>
          <p:cNvPr id="29" name="TextBox 7176">
            <a:extLst>
              <a:ext uri="{FF2B5EF4-FFF2-40B4-BE49-F238E27FC236}">
                <a16:creationId xmlns:a16="http://schemas.microsoft.com/office/drawing/2014/main" id="{7310A87E-ACB2-4806-A87F-F83C3681E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94" y="5550579"/>
            <a:ext cx="1043294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100" dirty="0" err="1"/>
              <a:t>Rs</a:t>
            </a:r>
            <a:r>
              <a:rPr lang="en-GB" altLang="en-US" sz="1100" dirty="0"/>
              <a:t>. 1.6 m to purchase the land with a house </a:t>
            </a:r>
            <a:endParaRPr lang="en-GB" sz="1100" dirty="0"/>
          </a:p>
        </p:txBody>
      </p:sp>
      <p:sp>
        <p:nvSpPr>
          <p:cNvPr id="30" name="Rounded Rectangle 65">
            <a:extLst>
              <a:ext uri="{FF2B5EF4-FFF2-40B4-BE49-F238E27FC236}">
                <a16:creationId xmlns:a16="http://schemas.microsoft.com/office/drawing/2014/main" id="{CD237BCE-74A1-4D0A-9A59-3EB6F16251A3}"/>
              </a:ext>
            </a:extLst>
          </p:cNvPr>
          <p:cNvSpPr/>
          <p:nvPr/>
        </p:nvSpPr>
        <p:spPr>
          <a:xfrm>
            <a:off x="1207113" y="2439924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Resettlement</a:t>
            </a:r>
          </a:p>
        </p:txBody>
      </p:sp>
      <p:sp>
        <p:nvSpPr>
          <p:cNvPr id="31" name="TextBox 7176">
            <a:extLst>
              <a:ext uri="{FF2B5EF4-FFF2-40B4-BE49-F238E27FC236}">
                <a16:creationId xmlns:a16="http://schemas.microsoft.com/office/drawing/2014/main" id="{0E9743B8-32A0-4D22-B270-105FFA7A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99" y="5540825"/>
            <a:ext cx="1346509" cy="93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To purchase a land and construct a house to provide </a:t>
            </a:r>
            <a:r>
              <a:rPr lang="en-GB" sz="1100" dirty="0" err="1"/>
              <a:t>Rs</a:t>
            </a:r>
            <a:r>
              <a:rPr lang="en-GB" sz="1100" dirty="0"/>
              <a:t>. 0.4 m and </a:t>
            </a:r>
            <a:r>
              <a:rPr lang="en-GB" sz="1100" dirty="0" err="1"/>
              <a:t>Rs</a:t>
            </a:r>
            <a:r>
              <a:rPr lang="en-GB" sz="1100" dirty="0"/>
              <a:t>. 1.2 m respectively </a:t>
            </a:r>
            <a:endParaRPr lang="en-GB" altLang="en-US" sz="11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C26EF5-9B69-4BF4-96DD-C914EF3C99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17715" y="1413230"/>
            <a:ext cx="4401" cy="42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B6E283-B91D-4318-B531-21F50C2BE048}"/>
              </a:ext>
            </a:extLst>
          </p:cNvPr>
          <p:cNvCxnSpPr/>
          <p:nvPr/>
        </p:nvCxnSpPr>
        <p:spPr>
          <a:xfrm>
            <a:off x="7243260" y="1026147"/>
            <a:ext cx="0" cy="380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156">
            <a:extLst>
              <a:ext uri="{FF2B5EF4-FFF2-40B4-BE49-F238E27FC236}">
                <a16:creationId xmlns:a16="http://schemas.microsoft.com/office/drawing/2014/main" id="{181398BF-589E-4692-AE52-FA28B18D06C8}"/>
              </a:ext>
            </a:extLst>
          </p:cNvPr>
          <p:cNvSpPr txBox="1"/>
          <p:nvPr/>
        </p:nvSpPr>
        <p:spPr>
          <a:xfrm>
            <a:off x="191796" y="620688"/>
            <a:ext cx="299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HUMANITARIAN ASSISTANCE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FFB535-3E0A-49E5-AD48-0F5258F0F96C}"/>
              </a:ext>
            </a:extLst>
          </p:cNvPr>
          <p:cNvCxnSpPr/>
          <p:nvPr/>
        </p:nvCxnSpPr>
        <p:spPr>
          <a:xfrm>
            <a:off x="2908520" y="1023310"/>
            <a:ext cx="0" cy="426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8">
            <a:extLst>
              <a:ext uri="{FF2B5EF4-FFF2-40B4-BE49-F238E27FC236}">
                <a16:creationId xmlns:a16="http://schemas.microsoft.com/office/drawing/2014/main" id="{86596890-134A-413A-8EF1-0ADEA33ABB8D}"/>
              </a:ext>
            </a:extLst>
          </p:cNvPr>
          <p:cNvSpPr/>
          <p:nvPr/>
        </p:nvSpPr>
        <p:spPr>
          <a:xfrm>
            <a:off x="1207113" y="4475416"/>
            <a:ext cx="3069559" cy="393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en-US" sz="1400" dirty="0"/>
              <a:t>Govt. financial assistance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B3316-605F-4998-9E64-3A6C3B27A5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6352" y="4869160"/>
            <a:ext cx="0" cy="6716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5CC4BCF-95AE-4500-B0A9-AE16DE9E66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4504" y="4869160"/>
            <a:ext cx="0" cy="6716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C48880-D493-45B7-9C95-5D4865E45C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717" y="4869160"/>
            <a:ext cx="0" cy="6716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02F3A0-7141-4327-B02E-D088B6A7AFF1}"/>
              </a:ext>
            </a:extLst>
          </p:cNvPr>
          <p:cNvCxnSpPr>
            <a:cxnSpLocks noChangeShapeType="1"/>
            <a:stCxn id="30" idx="2"/>
            <a:endCxn id="36" idx="0"/>
          </p:cNvCxnSpPr>
          <p:nvPr/>
        </p:nvCxnSpPr>
        <p:spPr bwMode="auto">
          <a:xfrm>
            <a:off x="2741893" y="2833668"/>
            <a:ext cx="0" cy="1641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90C7A2-DBB6-44DC-88F1-EA0D8EE10C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0889" y="3196105"/>
            <a:ext cx="0" cy="2354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5ECB69-613F-45C9-9E31-E5E7B0C9943F}"/>
              </a:ext>
            </a:extLst>
          </p:cNvPr>
          <p:cNvCxnSpPr/>
          <p:nvPr/>
        </p:nvCxnSpPr>
        <p:spPr>
          <a:xfrm>
            <a:off x="6607609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03103A-136C-4079-BC26-9C4523909EF9}"/>
              </a:ext>
            </a:extLst>
          </p:cNvPr>
          <p:cNvCxnSpPr/>
          <p:nvPr/>
        </p:nvCxnSpPr>
        <p:spPr>
          <a:xfrm>
            <a:off x="7717715" y="3088646"/>
            <a:ext cx="0" cy="10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63CBD0-3012-4CEB-A948-6064DC387D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8520" y="1015171"/>
            <a:ext cx="28167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Rounded Rectangle 95">
            <a:extLst>
              <a:ext uri="{FF2B5EF4-FFF2-40B4-BE49-F238E27FC236}">
                <a16:creationId xmlns:a16="http://schemas.microsoft.com/office/drawing/2014/main" id="{27BBFC7B-8726-4532-9887-F8A4D93373E2}"/>
              </a:ext>
            </a:extLst>
          </p:cNvPr>
          <p:cNvSpPr/>
          <p:nvPr/>
        </p:nvSpPr>
        <p:spPr>
          <a:xfrm>
            <a:off x="5616109" y="4475416"/>
            <a:ext cx="3069559" cy="393744"/>
          </a:xfrm>
          <a:prstGeom prst="roundRect">
            <a:avLst/>
          </a:prstGeom>
          <a:solidFill>
            <a:srgbClr val="459FD5"/>
          </a:solidFill>
          <a:ln>
            <a:solidFill>
              <a:srgbClr val="459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Reconstruction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6E9DFF1-4C16-41E0-BAD6-7B83B1C9F0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609" y="1402924"/>
            <a:ext cx="1097406" cy="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" name="Rounded Rectangle 4119">
            <a:extLst>
              <a:ext uri="{FF2B5EF4-FFF2-40B4-BE49-F238E27FC236}">
                <a16:creationId xmlns:a16="http://schemas.microsoft.com/office/drawing/2014/main" id="{18AF2461-469A-4936-B984-9422F52831B9}"/>
              </a:ext>
            </a:extLst>
          </p:cNvPr>
          <p:cNvSpPr/>
          <p:nvPr/>
        </p:nvSpPr>
        <p:spPr>
          <a:xfrm>
            <a:off x="200896" y="3216612"/>
            <a:ext cx="8681455" cy="9643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" name="Picture 12" descr="4rsall">
            <a:extLst>
              <a:ext uri="{FF2B5EF4-FFF2-40B4-BE49-F238E27FC236}">
                <a16:creationId xmlns:a16="http://schemas.microsoft.com/office/drawing/2014/main" id="{38EE652D-63BF-436D-9F38-A98D7483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127" b="63167"/>
          <a:stretch>
            <a:fillRect/>
          </a:stretch>
        </p:blipFill>
        <p:spPr bwMode="auto">
          <a:xfrm>
            <a:off x="2592913" y="3277077"/>
            <a:ext cx="414252" cy="48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AA04844-C4D9-4C57-B65D-DF807A92D1D8}"/>
              </a:ext>
            </a:extLst>
          </p:cNvPr>
          <p:cNvSpPr txBox="1"/>
          <p:nvPr/>
        </p:nvSpPr>
        <p:spPr>
          <a:xfrm>
            <a:off x="7077595" y="3783491"/>
            <a:ext cx="1166813" cy="396875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Shelter </a:t>
            </a:r>
          </a:p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Repair Kit/Cash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F586AE-293A-4720-83AB-F563AF969A98}"/>
              </a:ext>
            </a:extLst>
          </p:cNvPr>
          <p:cNvSpPr txBox="1"/>
          <p:nvPr/>
        </p:nvSpPr>
        <p:spPr>
          <a:xfrm>
            <a:off x="2301919" y="3774861"/>
            <a:ext cx="973937" cy="397005"/>
          </a:xfrm>
          <a:prstGeom prst="rect">
            <a:avLst/>
          </a:prstGeom>
          <a:noFill/>
        </p:spPr>
        <p:txBody>
          <a:bodyPr wrap="square"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Transitional /core shelter?</a:t>
            </a:r>
          </a:p>
        </p:txBody>
      </p:sp>
      <p:pic>
        <p:nvPicPr>
          <p:cNvPr id="54" name="Picture 13" descr="4rsall">
            <a:extLst>
              <a:ext uri="{FF2B5EF4-FFF2-40B4-BE49-F238E27FC236}">
                <a16:creationId xmlns:a16="http://schemas.microsoft.com/office/drawing/2014/main" id="{9FFC8D01-1EA7-4B74-B8A5-B58D9963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31" b="57802"/>
          <a:stretch>
            <a:fillRect/>
          </a:stretch>
        </p:blipFill>
        <p:spPr bwMode="auto">
          <a:xfrm>
            <a:off x="7498472" y="3272123"/>
            <a:ext cx="383046" cy="5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49FDC17-F91A-40C5-AEF7-E818F0D16299}"/>
              </a:ext>
            </a:extLst>
          </p:cNvPr>
          <p:cNvSpPr txBox="1"/>
          <p:nvPr/>
        </p:nvSpPr>
        <p:spPr>
          <a:xfrm>
            <a:off x="176594" y="3375639"/>
            <a:ext cx="82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All: technical support</a:t>
            </a:r>
          </a:p>
        </p:txBody>
      </p:sp>
      <p:pic>
        <p:nvPicPr>
          <p:cNvPr id="56" name="Picture 12" descr="4rsall">
            <a:extLst>
              <a:ext uri="{FF2B5EF4-FFF2-40B4-BE49-F238E27FC236}">
                <a16:creationId xmlns:a16="http://schemas.microsoft.com/office/drawing/2014/main" id="{182DAA21-BB55-4BF0-8295-A26EC1B8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127" b="63167"/>
          <a:stretch>
            <a:fillRect/>
          </a:stretch>
        </p:blipFill>
        <p:spPr bwMode="auto">
          <a:xfrm>
            <a:off x="6386399" y="3286795"/>
            <a:ext cx="436307" cy="5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4244789-56E2-4FB9-841C-7D27C07A1374}"/>
              </a:ext>
            </a:extLst>
          </p:cNvPr>
          <p:cNvSpPr txBox="1"/>
          <p:nvPr/>
        </p:nvSpPr>
        <p:spPr>
          <a:xfrm>
            <a:off x="6183242" y="3822625"/>
            <a:ext cx="857250" cy="398463"/>
          </a:xfrm>
          <a:prstGeom prst="rect">
            <a:avLst/>
          </a:prstGeom>
          <a:noFill/>
        </p:spPr>
        <p:txBody>
          <a:bodyPr lIns="76807" tIns="38404" rIns="76807" bIns="38404">
            <a:spAutoFit/>
          </a:bodyPr>
          <a:lstStyle/>
          <a:p>
            <a:pPr algn="ctr">
              <a:defRPr/>
            </a:pPr>
            <a:r>
              <a:rPr lang="en-GB" sz="1038" dirty="0">
                <a:latin typeface="+mj-lt"/>
                <a:ea typeface="Arial" charset="0"/>
                <a:cs typeface="Arial" charset="0"/>
              </a:rPr>
              <a:t>Transitional/core shelter?</a:t>
            </a:r>
          </a:p>
        </p:txBody>
      </p:sp>
    </p:spTree>
    <p:extLst>
      <p:ext uri="{BB962C8B-B14F-4D97-AF65-F5344CB8AC3E}">
        <p14:creationId xmlns:p14="http://schemas.microsoft.com/office/powerpoint/2010/main" val="390238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1">
            <a:extLst>
              <a:ext uri="{FF2B5EF4-FFF2-40B4-BE49-F238E27FC236}">
                <a16:creationId xmlns:a16="http://schemas.microsoft.com/office/drawing/2014/main" id="{9A528EF4-BB00-4D21-A600-DB4177BC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706" y="113654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1692BF93-655D-4DBB-933F-C1ACD0B33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492898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dirty="0">
                <a:ea typeface="+mn-ea"/>
                <a:cs typeface="+mn-cs"/>
              </a:rPr>
              <a:t>Government recovery assistance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2400" dirty="0"/>
              <a:t>Two stages</a:t>
            </a:r>
          </a:p>
          <a:p>
            <a:pPr lvl="1">
              <a:defRPr/>
            </a:pPr>
            <a:r>
              <a:rPr lang="en-US" sz="2000" dirty="0"/>
              <a:t>Stage 1: Construction of one room with toilet</a:t>
            </a:r>
          </a:p>
          <a:p>
            <a:pPr lvl="1">
              <a:defRPr/>
            </a:pPr>
            <a:r>
              <a:rPr lang="en-US" sz="2000" dirty="0"/>
              <a:t>Stage 2: Completion of core house</a:t>
            </a: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Stage 1: Four instalments – total LKR 1,200,000 (USD 7,850)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000" dirty="0"/>
              <a:t>Land preparation, excavation and completion of foundation – 200,000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000" dirty="0"/>
              <a:t>Completion of one room and toilet – 300,000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000" dirty="0"/>
              <a:t>Construction of walls of rest of core house and completion of roof – 400,000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000" dirty="0"/>
              <a:t>Completion of core house: doors, windows, plastering, finishing and painting, supply of water and electricity – 300,000</a:t>
            </a:r>
          </a:p>
          <a:p>
            <a:pPr marL="400050">
              <a:defRPr/>
            </a:pPr>
            <a:r>
              <a:rPr lang="en-US" sz="2400" dirty="0"/>
              <a:t>Stage 2: Continued - Self Recovery</a:t>
            </a:r>
          </a:p>
        </p:txBody>
      </p:sp>
    </p:spTree>
    <p:extLst>
      <p:ext uri="{BB962C8B-B14F-4D97-AF65-F5344CB8AC3E}">
        <p14:creationId xmlns:p14="http://schemas.microsoft.com/office/powerpoint/2010/main" val="415495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56616"/>
            <a:ext cx="8229600" cy="984969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Shelter &amp; NFI - progress 29/8/2017</a:t>
            </a:r>
            <a:br>
              <a:rPr lang="en-GB" sz="3200" b="1" dirty="0"/>
            </a:b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F847B-26CE-45AE-84F1-A445AED31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24801" r="24013" b="8494"/>
          <a:stretch/>
        </p:blipFill>
        <p:spPr>
          <a:xfrm>
            <a:off x="251520" y="918249"/>
            <a:ext cx="8640960" cy="57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871</Words>
  <Application>Microsoft Office PowerPoint</Application>
  <PresentationFormat>On-screen Show (4:3)</PresentationFormat>
  <Paragraphs>234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Calibri</vt:lpstr>
      <vt:lpstr>Cordia New</vt:lpstr>
      <vt:lpstr>Mangal</vt:lpstr>
      <vt:lpstr>Times New Roman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Shelter &amp; NFI - progress 29/8/2017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D B</cp:lastModifiedBy>
  <cp:revision>146</cp:revision>
  <dcterms:created xsi:type="dcterms:W3CDTF">2017-06-11T05:15:16Z</dcterms:created>
  <dcterms:modified xsi:type="dcterms:W3CDTF">2017-08-30T10:05:53Z</dcterms:modified>
</cp:coreProperties>
</file>