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2" r:id="rId4"/>
    <p:sldId id="342" r:id="rId5"/>
    <p:sldId id="344" r:id="rId6"/>
    <p:sldId id="345" r:id="rId7"/>
    <p:sldId id="321" r:id="rId8"/>
    <p:sldId id="346" r:id="rId9"/>
    <p:sldId id="347" r:id="rId10"/>
    <p:sldId id="348" r:id="rId11"/>
    <p:sldId id="349" r:id="rId12"/>
    <p:sldId id="350" r:id="rId13"/>
    <p:sldId id="327" r:id="rId14"/>
    <p:sldId id="340" r:id="rId15"/>
    <p:sldId id="316" r:id="rId16"/>
    <p:sldId id="34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999"/>
    <a:srgbClr val="A1E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5400" autoAdjust="0"/>
  </p:normalViewPr>
  <p:slideViewPr>
    <p:cSldViewPr>
      <p:cViewPr varScale="1">
        <p:scale>
          <a:sx n="70" d="100"/>
          <a:sy n="70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k-colo-fs\Home$\Niyorathanp\My%20Documents\Oxfam\WASH%20Coordination%20meeting\07.09.2017\Well%20cleaning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/>
              <a:t>3W update on Well cleaning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Sheet1!$B$2:$B$3</c:f>
              <c:strCache>
                <c:ptCount val="2"/>
                <c:pt idx="0">
                  <c:v>No of Units</c:v>
                </c:pt>
                <c:pt idx="1">
                  <c:v>Planned/Committed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Sheet1!$A$4:$A$9</c:f>
              <c:strCache>
                <c:ptCount val="6"/>
                <c:pt idx="0">
                  <c:v>ACTED/ HELVETAS &amp; People In Need</c:v>
                </c:pt>
                <c:pt idx="1">
                  <c:v>LEADS/Oxfam</c:v>
                </c:pt>
                <c:pt idx="2">
                  <c:v>SLRCS/Oxfam</c:v>
                </c:pt>
                <c:pt idx="3">
                  <c:v>SLRCS</c:v>
                </c:pt>
                <c:pt idx="4">
                  <c:v>Team Rubicon UK</c:v>
                </c:pt>
                <c:pt idx="5">
                  <c:v>World Vision</c:v>
                </c:pt>
              </c:strCache>
            </c:strRef>
          </c:cat>
          <c:val>
            <c:numRef>
              <c:f>Sheet1!$B$4:$B$9</c:f>
              <c:numCache>
                <c:formatCode>General</c:formatCode>
                <c:ptCount val="6"/>
                <c:pt idx="0">
                  <c:v>22</c:v>
                </c:pt>
                <c:pt idx="1">
                  <c:v>850</c:v>
                </c:pt>
                <c:pt idx="2">
                  <c:v>800</c:v>
                </c:pt>
                <c:pt idx="3">
                  <c:v>28</c:v>
                </c:pt>
                <c:pt idx="4">
                  <c:v>220</c:v>
                </c:pt>
                <c:pt idx="5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Sheet1!$C$2:$C$3</c:f>
              <c:strCache>
                <c:ptCount val="2"/>
                <c:pt idx="0">
                  <c:v>No of Units</c:v>
                </c:pt>
                <c:pt idx="1">
                  <c:v>Completed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Sheet1!$A$4:$A$9</c:f>
              <c:strCache>
                <c:ptCount val="6"/>
                <c:pt idx="0">
                  <c:v>ACTED/ HELVETAS &amp; People In Need</c:v>
                </c:pt>
                <c:pt idx="1">
                  <c:v>LEADS/Oxfam</c:v>
                </c:pt>
                <c:pt idx="2">
                  <c:v>SLRCS/Oxfam</c:v>
                </c:pt>
                <c:pt idx="3">
                  <c:v>SLRCS</c:v>
                </c:pt>
                <c:pt idx="4">
                  <c:v>Team Rubicon UK</c:v>
                </c:pt>
                <c:pt idx="5">
                  <c:v>World Vision</c:v>
                </c:pt>
              </c:strCache>
            </c:strRef>
          </c:cat>
          <c:val>
            <c:numRef>
              <c:f>Sheet1!$C$4:$C$9</c:f>
              <c:numCache>
                <c:formatCode>General</c:formatCode>
                <c:ptCount val="6"/>
                <c:pt idx="0">
                  <c:v>8</c:v>
                </c:pt>
                <c:pt idx="1">
                  <c:v>750</c:v>
                </c:pt>
                <c:pt idx="2">
                  <c:v>600</c:v>
                </c:pt>
                <c:pt idx="3">
                  <c:v>28</c:v>
                </c:pt>
                <c:pt idx="4">
                  <c:v>220</c:v>
                </c:pt>
                <c:pt idx="5">
                  <c:v>170</c:v>
                </c:pt>
              </c:numCache>
            </c:numRef>
          </c:val>
        </c:ser>
        <c:ser>
          <c:idx val="2"/>
          <c:order val="2"/>
          <c:tx>
            <c:strRef>
              <c:f>Sheet1!$D$2:$D$3</c:f>
              <c:strCache>
                <c:ptCount val="2"/>
                <c:pt idx="0">
                  <c:v>No of Units</c:v>
                </c:pt>
                <c:pt idx="1">
                  <c:v>Ongoing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Sheet1!$A$4:$A$9</c:f>
              <c:strCache>
                <c:ptCount val="6"/>
                <c:pt idx="0">
                  <c:v>ACTED/ HELVETAS &amp; People In Need</c:v>
                </c:pt>
                <c:pt idx="1">
                  <c:v>LEADS/Oxfam</c:v>
                </c:pt>
                <c:pt idx="2">
                  <c:v>SLRCS/Oxfam</c:v>
                </c:pt>
                <c:pt idx="3">
                  <c:v>SLRCS</c:v>
                </c:pt>
                <c:pt idx="4">
                  <c:v>Team Rubicon UK</c:v>
                </c:pt>
                <c:pt idx="5">
                  <c:v>World Vision</c:v>
                </c:pt>
              </c:strCache>
            </c:strRef>
          </c:cat>
          <c:val>
            <c:numRef>
              <c:f>Sheet1!$D$4:$D$9</c:f>
              <c:numCache>
                <c:formatCode>General</c:formatCode>
                <c:ptCount val="6"/>
                <c:pt idx="0">
                  <c:v>14</c:v>
                </c:pt>
                <c:pt idx="1">
                  <c:v>100</c:v>
                </c:pt>
                <c:pt idx="2">
                  <c:v>200</c:v>
                </c:pt>
                <c:pt idx="3">
                  <c:v>0</c:v>
                </c:pt>
                <c:pt idx="4">
                  <c:v>0</c:v>
                </c:pt>
                <c:pt idx="5">
                  <c:v>830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538368"/>
        <c:axId val="40449664"/>
      </c:barChart>
      <c:catAx>
        <c:axId val="44538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b="1"/>
                  <a:t>Agencies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49664"/>
        <c:crosses val="autoZero"/>
        <c:auto val="1"/>
        <c:lblAlgn val="ctr"/>
        <c:lblOffset val="100"/>
        <c:noMultiLvlLbl val="0"/>
      </c:catAx>
      <c:valAx>
        <c:axId val="4044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b="1"/>
                  <a:t>No of Wells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3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D8AD1-4103-724A-AC75-EAAF7BBDA4E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9F3F-5809-1444-809B-B1EE7477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046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372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4552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793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wash cluster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3" b="31408"/>
          <a:stretch/>
        </p:blipFill>
        <p:spPr bwMode="auto">
          <a:xfrm>
            <a:off x="7092281" y="59779"/>
            <a:ext cx="1976572" cy="7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6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8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0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E2E-9A75-453E-B999-9604B671624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7/09/2017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B2CD-C84A-45F3-A3EB-5ED417AFE6E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8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E2E-9A75-453E-B999-9604B671624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7/09/2017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B2CD-C84A-45F3-A3EB-5ED417AFE6E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22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E2E-9A75-453E-B999-9604B671624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7/09/2017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B2CD-C84A-45F3-A3EB-5ED417AFE6E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18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E2E-9A75-453E-B999-9604B671624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7/09/2017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B2CD-C84A-45F3-A3EB-5ED417AFE6E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8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E2E-9A75-453E-B999-9604B671624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7/09/2017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B2CD-C84A-45F3-A3EB-5ED417AFE6E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2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E2E-9A75-453E-B999-9604B671624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7/09/2017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B2CD-C84A-45F3-A3EB-5ED417AFE6E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56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E2E-9A75-453E-B999-9604B671624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7/09/2017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B2CD-C84A-45F3-A3EB-5ED417AFE6E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85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E2E-9A75-453E-B999-9604B671624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7/09/2017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B2CD-C84A-45F3-A3EB-5ED417AFE6E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wash cluster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3" b="31408"/>
          <a:stretch/>
        </p:blipFill>
        <p:spPr bwMode="auto">
          <a:xfrm>
            <a:off x="7092281" y="59779"/>
            <a:ext cx="1976572" cy="7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19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E2E-9A75-453E-B999-9604B671624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7/09/2017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B2CD-C84A-45F3-A3EB-5ED417AFE6E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88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E2E-9A75-453E-B999-9604B671624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7/09/2017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B2CD-C84A-45F3-A3EB-5ED417AFE6E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54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E2E-9A75-453E-B999-9604B671624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7/09/2017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B2CD-C84A-45F3-A3EB-5ED417AFE6E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8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7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8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5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9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7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C0B4A-8022-4738-8754-3D0246E180D2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C0E2E-9A75-453E-B999-9604B671624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7/09/2017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FB2CD-C84A-45F3-A3EB-5ED417AFE6E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2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2314617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Shelter &amp; WASH Working Group Meeting</a:t>
            </a:r>
          </a:p>
          <a:p>
            <a:pPr algn="ctr"/>
            <a:r>
              <a:rPr lang="en-GB" sz="3200" dirty="0"/>
              <a:t>Thursday 7 September, 10AM</a:t>
            </a:r>
          </a:p>
          <a:p>
            <a:pPr algn="ctr"/>
            <a:r>
              <a:rPr lang="en-GB" sz="3200" dirty="0"/>
              <a:t> </a:t>
            </a:r>
          </a:p>
          <a:p>
            <a:pPr algn="ctr"/>
            <a:endParaRPr lang="en-GB" sz="3200" dirty="0"/>
          </a:p>
          <a:p>
            <a:pPr algn="ctr"/>
            <a:r>
              <a:rPr lang="en-US" sz="3200" dirty="0"/>
              <a:t>Consortium of Humanitarian Agencies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6150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7" y="290144"/>
            <a:ext cx="4521994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48" y="4528040"/>
            <a:ext cx="4557713" cy="212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8562" y="325314"/>
            <a:ext cx="4130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Gill Sans MT" panose="020B0502020104020203" pitchFamily="34" charset="0"/>
              </a:rPr>
              <a:t>Rainfall Forecast – External 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 smtClean="0">
                <a:latin typeface="Gill Sans MT" panose="020B0502020104020203" pitchFamily="34" charset="0"/>
              </a:rPr>
              <a:t>BBC Weather forecasts predicts as @ 07/09 0800 </a:t>
            </a:r>
            <a:r>
              <a:rPr lang="en-AU" dirty="0" err="1" smtClean="0">
                <a:latin typeface="Gill Sans MT" panose="020B0502020104020203" pitchFamily="34" charset="0"/>
              </a:rPr>
              <a:t>Hrs</a:t>
            </a:r>
            <a:r>
              <a:rPr lang="en-AU" dirty="0" smtClean="0">
                <a:latin typeface="Gill Sans MT" panose="020B0502020104020203" pitchFamily="34" charset="0"/>
              </a:rPr>
              <a:t>, rainfall to South Western coastal and South Western hilly areas in the coming few days (&lt; SAT).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 smtClean="0">
                <a:latin typeface="Gill Sans MT" panose="020B0502020104020203" pitchFamily="34" charset="0"/>
              </a:rPr>
              <a:t>Probabilistic Rainfall forecast:  Colombo, </a:t>
            </a:r>
            <a:r>
              <a:rPr lang="en-AU" dirty="0" err="1" smtClean="0">
                <a:latin typeface="Gill Sans MT" panose="020B0502020104020203" pitchFamily="34" charset="0"/>
              </a:rPr>
              <a:t>Kalutara</a:t>
            </a:r>
            <a:r>
              <a:rPr lang="en-AU" dirty="0" smtClean="0">
                <a:latin typeface="Gill Sans MT" panose="020B0502020104020203" pitchFamily="34" charset="0"/>
              </a:rPr>
              <a:t> </a:t>
            </a:r>
            <a:r>
              <a:rPr lang="en-AU" dirty="0" err="1" smtClean="0">
                <a:latin typeface="Gill Sans MT" panose="020B0502020104020203" pitchFamily="34" charset="0"/>
              </a:rPr>
              <a:t>Gampaha</a:t>
            </a:r>
            <a:r>
              <a:rPr lang="en-AU" dirty="0" smtClean="0">
                <a:latin typeface="Gill Sans MT" panose="020B0502020104020203" pitchFamily="34" charset="0"/>
              </a:rPr>
              <a:t>, Kegalle, Moneragala, </a:t>
            </a:r>
            <a:r>
              <a:rPr lang="en-AU" dirty="0" err="1" smtClean="0">
                <a:latin typeface="Gill Sans MT" panose="020B0502020104020203" pitchFamily="34" charset="0"/>
              </a:rPr>
              <a:t>Matalle</a:t>
            </a:r>
            <a:r>
              <a:rPr lang="en-AU" dirty="0" smtClean="0">
                <a:latin typeface="Gill Sans MT" panose="020B0502020104020203" pitchFamily="34" charset="0"/>
              </a:rPr>
              <a:t> and Kandy &gt; 55% Above AVG rainfall. (&gt;AVG 220 mm).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 smtClean="0">
                <a:latin typeface="Gill Sans MT" panose="020B0502020104020203" pitchFamily="34" charset="0"/>
              </a:rPr>
              <a:t>Multi-model forecast – MET DEPT</a:t>
            </a:r>
            <a:endParaRPr lang="en-AU" dirty="0"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849" y="2648122"/>
            <a:ext cx="3640840" cy="40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</a:t>
            </a:r>
            <a:r>
              <a:rPr lang="en-AU" dirty="0" smtClean="0"/>
              <a:t>eather forecast for 07th </a:t>
            </a:r>
            <a:r>
              <a:rPr lang="en-AU" dirty="0"/>
              <a:t>S</a:t>
            </a:r>
            <a:r>
              <a:rPr lang="en-AU" dirty="0" smtClean="0"/>
              <a:t>eptember 2017</a:t>
            </a:r>
            <a:r>
              <a:rPr lang="en-AU" dirty="0"/>
              <a:t/>
            </a:r>
            <a:br>
              <a:rPr lang="en-AU" dirty="0"/>
            </a:br>
            <a:r>
              <a:rPr lang="en-AU" sz="3600" i="1" dirty="0"/>
              <a:t>(Issued at 05.30 a.m. on 07th September 2017</a:t>
            </a:r>
            <a:r>
              <a:rPr lang="en-AU" sz="3600" i="1" dirty="0" smtClean="0"/>
              <a:t>)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1161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Prevailing </a:t>
            </a:r>
            <a:r>
              <a:rPr lang="en-AU" dirty="0"/>
              <a:t>showery condition in the island, particularly in the south western part is expected to continue.</a:t>
            </a:r>
          </a:p>
          <a:p>
            <a:r>
              <a:rPr lang="en-AU" dirty="0"/>
              <a:t>Showers or thundershowers will occur at times in the Western, Southern, </a:t>
            </a:r>
            <a:r>
              <a:rPr lang="en-AU" dirty="0" err="1"/>
              <a:t>Sabaragamuwa</a:t>
            </a:r>
            <a:r>
              <a:rPr lang="en-AU" dirty="0"/>
              <a:t> Central and North-western provinces. Heavy falls (100-150 mm) are expected at some places, particularly in the Western, </a:t>
            </a:r>
            <a:r>
              <a:rPr lang="en-AU" dirty="0" err="1"/>
              <a:t>Sabaragamuwa</a:t>
            </a:r>
            <a:r>
              <a:rPr lang="en-AU" dirty="0"/>
              <a:t> and Central provinces and in Galle and </a:t>
            </a:r>
            <a:r>
              <a:rPr lang="en-AU" dirty="0" err="1"/>
              <a:t>Matara</a:t>
            </a:r>
            <a:r>
              <a:rPr lang="en-AU" dirty="0"/>
              <a:t> districts</a:t>
            </a:r>
            <a:r>
              <a:rPr lang="en-AU" dirty="0" smtClean="0"/>
              <a:t>.</a:t>
            </a:r>
            <a:endParaRPr lang="en-AU" dirty="0"/>
          </a:p>
          <a:p>
            <a:r>
              <a:rPr lang="en-AU" dirty="0"/>
              <a:t>Showers or thundershowers will occur elsewhere particularly after 2.00 p.m. Heavy falls (about 100 mm) are expected at some places, particularly in the </a:t>
            </a:r>
            <a:r>
              <a:rPr lang="en-AU" dirty="0" err="1"/>
              <a:t>Uva</a:t>
            </a:r>
            <a:r>
              <a:rPr lang="en-AU" dirty="0"/>
              <a:t> province and in </a:t>
            </a:r>
            <a:r>
              <a:rPr lang="en-AU" dirty="0" err="1"/>
              <a:t>Ampara</a:t>
            </a:r>
            <a:r>
              <a:rPr lang="en-AU" dirty="0"/>
              <a:t> and </a:t>
            </a:r>
            <a:r>
              <a:rPr lang="en-AU" dirty="0" err="1"/>
              <a:t>Batticaloa</a:t>
            </a:r>
            <a:r>
              <a:rPr lang="en-AU" dirty="0"/>
              <a:t> districts</a:t>
            </a:r>
            <a:r>
              <a:rPr lang="en-AU" dirty="0" smtClean="0"/>
              <a:t>.</a:t>
            </a:r>
            <a:endParaRPr lang="en-AU" dirty="0"/>
          </a:p>
          <a:p>
            <a:r>
              <a:rPr lang="en-AU" dirty="0"/>
              <a:t>There may be temporary localized strong winds during thundershowers. General public is kindly requested to take adequate precautions to minimize damages caused by lightning activity.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20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27687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District Updates</a:t>
            </a:r>
          </a:p>
          <a:p>
            <a:pPr>
              <a:defRPr/>
            </a:pPr>
            <a:r>
              <a:rPr lang="en-GB" sz="2800" dirty="0"/>
              <a:t>Focal points</a:t>
            </a:r>
          </a:p>
          <a:p>
            <a:pPr lvl="1">
              <a:defRPr/>
            </a:pPr>
            <a:r>
              <a:rPr lang="en-GB" sz="2400" dirty="0"/>
              <a:t>WASH update </a:t>
            </a:r>
          </a:p>
          <a:p>
            <a:pPr lvl="2">
              <a:defRPr/>
            </a:pPr>
            <a:r>
              <a:rPr lang="en-GB" sz="2000" dirty="0"/>
              <a:t>World Vision – </a:t>
            </a:r>
            <a:r>
              <a:rPr lang="en-GB" sz="2000" dirty="0" err="1"/>
              <a:t>Kalutara</a:t>
            </a:r>
            <a:r>
              <a:rPr lang="en-GB" sz="2000" dirty="0"/>
              <a:t> </a:t>
            </a:r>
          </a:p>
          <a:p>
            <a:pPr lvl="2">
              <a:defRPr/>
            </a:pPr>
            <a:r>
              <a:rPr lang="en-GB" sz="2000" dirty="0"/>
              <a:t>LEADS – Ratnapura and Matara </a:t>
            </a:r>
          </a:p>
          <a:p>
            <a:pPr lvl="2">
              <a:defRPr/>
            </a:pPr>
            <a:r>
              <a:rPr lang="en-GB" sz="2000" dirty="0"/>
              <a:t>Oxfam – Galle 	</a:t>
            </a:r>
          </a:p>
          <a:p>
            <a:pPr marL="914400" lvl="2" indent="0">
              <a:buNone/>
              <a:defRPr/>
            </a:pPr>
            <a:endParaRPr lang="en-GB" sz="2000" dirty="0"/>
          </a:p>
          <a:p>
            <a:pPr lvl="1">
              <a:defRPr/>
            </a:pPr>
            <a:r>
              <a:rPr lang="en-GB" sz="2400" dirty="0"/>
              <a:t>Shelter update</a:t>
            </a:r>
          </a:p>
          <a:p>
            <a:pPr lvl="2">
              <a:defRPr/>
            </a:pPr>
            <a:r>
              <a:rPr lang="en-GB" sz="2000" dirty="0"/>
              <a:t>World Vision: Ratnapura</a:t>
            </a:r>
          </a:p>
          <a:p>
            <a:pPr lvl="2">
              <a:defRPr/>
            </a:pPr>
            <a:r>
              <a:rPr lang="en-GB" sz="2000" dirty="0"/>
              <a:t>UN Habitat: Galle &amp; Kalutara</a:t>
            </a:r>
          </a:p>
          <a:p>
            <a:pPr lvl="2">
              <a:defRPr/>
            </a:pPr>
            <a:r>
              <a:rPr lang="en-GB" sz="2000" dirty="0"/>
              <a:t>Save the Children: Matara</a:t>
            </a:r>
          </a:p>
          <a:p>
            <a:pPr marL="457200" lvl="1" indent="0">
              <a:buNone/>
              <a:defRPr/>
            </a:pPr>
            <a:endParaRPr lang="en-GB" sz="24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1" y="12160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59089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63691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Shelter WG - development partners roundtable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US" sz="2400" dirty="0"/>
              <a:t>Shelter WG members and coordination</a:t>
            </a:r>
          </a:p>
          <a:p>
            <a:pPr>
              <a:defRPr/>
            </a:pPr>
            <a:r>
              <a:rPr lang="en-GB" sz="2400" dirty="0"/>
              <a:t>Strategy</a:t>
            </a:r>
          </a:p>
          <a:p>
            <a:pPr>
              <a:defRPr/>
            </a:pPr>
            <a:r>
              <a:rPr lang="en-GB" sz="2400" dirty="0"/>
              <a:t>Implementation and gaps</a:t>
            </a:r>
          </a:p>
          <a:p>
            <a:pPr>
              <a:defRPr/>
            </a:pPr>
            <a:r>
              <a:rPr lang="en-GB" sz="2400" dirty="0"/>
              <a:t>Government recovery framework (NBRO)</a:t>
            </a:r>
          </a:p>
          <a:p>
            <a:pPr>
              <a:defRPr/>
            </a:pPr>
            <a:r>
              <a:rPr lang="en-GB" sz="2400" dirty="0"/>
              <a:t>Technical guidelines and IEC material</a:t>
            </a:r>
          </a:p>
          <a:p>
            <a:pPr>
              <a:defRPr/>
            </a:pPr>
            <a:r>
              <a:rPr lang="en-GB" sz="2400" dirty="0"/>
              <a:t>DRR and resilience discussion</a:t>
            </a:r>
          </a:p>
          <a:p>
            <a:pPr>
              <a:defRPr/>
            </a:pPr>
            <a:r>
              <a:rPr lang="en-GB" sz="2400" dirty="0"/>
              <a:t>Donor priorities and expectations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1" y="12160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96875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3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AD606C48-B3FC-4A50-B777-6F08DAAFDF2D}"/>
              </a:ext>
            </a:extLst>
          </p:cNvPr>
          <p:cNvCxnSpPr>
            <a:cxnSpLocks/>
            <a:stCxn id="28" idx="0"/>
            <a:endCxn id="31" idx="2"/>
          </p:cNvCxnSpPr>
          <p:nvPr/>
        </p:nvCxnSpPr>
        <p:spPr>
          <a:xfrm flipV="1">
            <a:off x="4936175" y="4654090"/>
            <a:ext cx="26674" cy="142490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F6BDB4F1-7580-4B49-8CA5-62B18DB72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8430"/>
            <a:ext cx="8229600" cy="5492898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sz="2000" dirty="0">
                <a:ea typeface="+mn-ea"/>
                <a:cs typeface="+mn-cs"/>
              </a:rPr>
              <a:t>National and district coordination among WG members, authorities </a:t>
            </a:r>
          </a:p>
          <a:p>
            <a:pPr marL="0" indent="0">
              <a:buFont typeface="Wingdings" charset="2"/>
              <a:buNone/>
              <a:defRPr/>
            </a:pPr>
            <a:r>
              <a:rPr lang="en-GB" sz="2000" dirty="0">
                <a:ea typeface="+mn-ea"/>
                <a:cs typeface="+mn-cs"/>
              </a:rPr>
              <a:t>Information collection and dissemination flows.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AFBF4777-E54F-4B32-8AEB-4FCCEB227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1" y="12160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967685F-5C59-42E3-B970-DE0A000AE5CD}"/>
              </a:ext>
            </a:extLst>
          </p:cNvPr>
          <p:cNvSpPr/>
          <p:nvPr/>
        </p:nvSpPr>
        <p:spPr>
          <a:xfrm>
            <a:off x="7609267" y="4581130"/>
            <a:ext cx="1568023" cy="484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Grama</a:t>
            </a:r>
            <a:r>
              <a:rPr lang="en-GB" sz="1400" dirty="0"/>
              <a:t> </a:t>
            </a:r>
            <a:r>
              <a:rPr lang="en-GB" sz="1400" dirty="0" err="1"/>
              <a:t>Niladhari</a:t>
            </a:r>
            <a:r>
              <a:rPr lang="en-GB" sz="1400" dirty="0"/>
              <a:t> officer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D6267CA-72EF-4589-8194-96F25E728056}"/>
              </a:ext>
            </a:extLst>
          </p:cNvPr>
          <p:cNvSpPr/>
          <p:nvPr/>
        </p:nvSpPr>
        <p:spPr>
          <a:xfrm>
            <a:off x="6012161" y="4925647"/>
            <a:ext cx="1501583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Divisional NDRSC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5D80D8D-0A21-4394-9172-A6A7B6FC9F5A}"/>
              </a:ext>
            </a:extLst>
          </p:cNvPr>
          <p:cNvSpPr/>
          <p:nvPr/>
        </p:nvSpPr>
        <p:spPr>
          <a:xfrm>
            <a:off x="2763533" y="2991619"/>
            <a:ext cx="1448428" cy="43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Sectoral district focal points </a:t>
            </a:r>
          </a:p>
        </p:txBody>
      </p:sp>
      <p:sp>
        <p:nvSpPr>
          <p:cNvPr id="11" name="Left Bracket 10">
            <a:extLst>
              <a:ext uri="{FF2B5EF4-FFF2-40B4-BE49-F238E27FC236}">
                <a16:creationId xmlns="" xmlns:a16="http://schemas.microsoft.com/office/drawing/2014/main" id="{AF910568-A037-4CE3-9B23-E9A48B052860}"/>
              </a:ext>
            </a:extLst>
          </p:cNvPr>
          <p:cNvSpPr/>
          <p:nvPr/>
        </p:nvSpPr>
        <p:spPr>
          <a:xfrm rot="5400000">
            <a:off x="8151052" y="1363526"/>
            <a:ext cx="151656" cy="129998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ket 11">
            <a:extLst>
              <a:ext uri="{FF2B5EF4-FFF2-40B4-BE49-F238E27FC236}">
                <a16:creationId xmlns="" xmlns:a16="http://schemas.microsoft.com/office/drawing/2014/main" id="{436071C4-8FE8-4115-9BFA-6BA3B8D2E3BA}"/>
              </a:ext>
            </a:extLst>
          </p:cNvPr>
          <p:cNvSpPr/>
          <p:nvPr/>
        </p:nvSpPr>
        <p:spPr>
          <a:xfrm rot="5400000">
            <a:off x="6638880" y="1305778"/>
            <a:ext cx="154238" cy="14129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Bracket 12">
            <a:extLst>
              <a:ext uri="{FF2B5EF4-FFF2-40B4-BE49-F238E27FC236}">
                <a16:creationId xmlns="" xmlns:a16="http://schemas.microsoft.com/office/drawing/2014/main" id="{0C276AC3-414E-40FC-8E1F-4327A88D7389}"/>
              </a:ext>
            </a:extLst>
          </p:cNvPr>
          <p:cNvSpPr/>
          <p:nvPr/>
        </p:nvSpPr>
        <p:spPr>
          <a:xfrm rot="5400000">
            <a:off x="4151980" y="517477"/>
            <a:ext cx="154238" cy="298950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ket 13">
            <a:extLst>
              <a:ext uri="{FF2B5EF4-FFF2-40B4-BE49-F238E27FC236}">
                <a16:creationId xmlns="" xmlns:a16="http://schemas.microsoft.com/office/drawing/2014/main" id="{B4B4CBE4-7ACB-4564-8EC6-AC759E6B346E}"/>
              </a:ext>
            </a:extLst>
          </p:cNvPr>
          <p:cNvSpPr/>
          <p:nvPr/>
        </p:nvSpPr>
        <p:spPr>
          <a:xfrm rot="5400000">
            <a:off x="1549824" y="996842"/>
            <a:ext cx="156336" cy="203384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5D49CF-D819-42A7-9D74-7C02C4FD34F6}"/>
              </a:ext>
            </a:extLst>
          </p:cNvPr>
          <p:cNvSpPr/>
          <p:nvPr/>
        </p:nvSpPr>
        <p:spPr>
          <a:xfrm>
            <a:off x="2763533" y="3623294"/>
            <a:ext cx="1200838" cy="4406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District focal point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62AEC76-64D9-4259-95F6-FB78730FC1EC}"/>
              </a:ext>
            </a:extLst>
          </p:cNvPr>
          <p:cNvSpPr/>
          <p:nvPr/>
        </p:nvSpPr>
        <p:spPr>
          <a:xfrm>
            <a:off x="1115616" y="5508607"/>
            <a:ext cx="1448428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NBRO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96FAE8F-980C-481C-9FDD-B64F2C9F018A}"/>
              </a:ext>
            </a:extLst>
          </p:cNvPr>
          <p:cNvSpPr txBox="1"/>
          <p:nvPr/>
        </p:nvSpPr>
        <p:spPr>
          <a:xfrm>
            <a:off x="1097304" y="1576006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NATIONAL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C045C31-8F34-4DBE-A2C7-93F954DE5BC0}"/>
              </a:ext>
            </a:extLst>
          </p:cNvPr>
          <p:cNvSpPr txBox="1"/>
          <p:nvPr/>
        </p:nvSpPr>
        <p:spPr>
          <a:xfrm>
            <a:off x="3682337" y="1576006"/>
            <a:ext cx="928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DISTRICT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4BD3A11-33D9-48B1-9993-EF01B20460F3}"/>
              </a:ext>
            </a:extLst>
          </p:cNvPr>
          <p:cNvSpPr txBox="1"/>
          <p:nvPr/>
        </p:nvSpPr>
        <p:spPr>
          <a:xfrm>
            <a:off x="6042615" y="1576006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DS DIVISION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B1375AA-DDFF-48BA-9D98-8963C625B1BD}"/>
              </a:ext>
            </a:extLst>
          </p:cNvPr>
          <p:cNvSpPr txBox="1"/>
          <p:nvPr/>
        </p:nvSpPr>
        <p:spPr>
          <a:xfrm>
            <a:off x="7593350" y="1576006"/>
            <a:ext cx="132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GN DIVISION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23AEA38-E93B-441D-AC46-86B21E28B4B7}"/>
              </a:ext>
            </a:extLst>
          </p:cNvPr>
          <p:cNvSpPr/>
          <p:nvPr/>
        </p:nvSpPr>
        <p:spPr>
          <a:xfrm>
            <a:off x="6008228" y="4211518"/>
            <a:ext cx="1501583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Divisional Secretary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9D5DFD4-4997-4B35-BCD1-5E9474982850}"/>
              </a:ext>
            </a:extLst>
          </p:cNvPr>
          <p:cNvSpPr/>
          <p:nvPr/>
        </p:nvSpPr>
        <p:spPr>
          <a:xfrm>
            <a:off x="766162" y="2316751"/>
            <a:ext cx="1501583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HCT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A0FF9B7-BE8B-4981-BD28-54BC6D59F3AF}"/>
              </a:ext>
            </a:extLst>
          </p:cNvPr>
          <p:cNvSpPr/>
          <p:nvPr/>
        </p:nvSpPr>
        <p:spPr>
          <a:xfrm>
            <a:off x="1091841" y="2988327"/>
            <a:ext cx="1448428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Intersector</a:t>
            </a:r>
            <a:r>
              <a:rPr lang="en-GB" sz="1400" dirty="0"/>
              <a:t> working group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3D22E120-7F2C-44E6-8005-6178FF3B68B9}"/>
              </a:ext>
            </a:extLst>
          </p:cNvPr>
          <p:cNvCxnSpPr>
            <a:cxnSpLocks/>
            <a:stCxn id="9" idx="0"/>
            <a:endCxn id="21" idx="2"/>
          </p:cNvCxnSpPr>
          <p:nvPr/>
        </p:nvCxnSpPr>
        <p:spPr>
          <a:xfrm flipH="1" flipV="1">
            <a:off x="6759020" y="4652191"/>
            <a:ext cx="3933" cy="27345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85361D86-82F6-4E13-9C13-0FF0982EDBDC}"/>
              </a:ext>
            </a:extLst>
          </p:cNvPr>
          <p:cNvCxnSpPr>
            <a:cxnSpLocks/>
            <a:stCxn id="9" idx="1"/>
            <a:endCxn id="29" idx="3"/>
          </p:cNvCxnSpPr>
          <p:nvPr/>
        </p:nvCxnSpPr>
        <p:spPr>
          <a:xfrm flipH="1">
            <a:off x="5660388" y="5145983"/>
            <a:ext cx="351772" cy="689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CB268DFD-5D68-44AC-9AF5-6D9EE8028DDC}"/>
              </a:ext>
            </a:extLst>
          </p:cNvPr>
          <p:cNvCxnSpPr>
            <a:cxnSpLocks/>
            <a:stCxn id="23" idx="3"/>
            <a:endCxn id="10" idx="1"/>
          </p:cNvCxnSpPr>
          <p:nvPr/>
        </p:nvCxnSpPr>
        <p:spPr>
          <a:xfrm>
            <a:off x="2540270" y="3208663"/>
            <a:ext cx="223263" cy="164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782B576-8413-4D7A-B2D3-6A36E5665F65}"/>
              </a:ext>
            </a:extLst>
          </p:cNvPr>
          <p:cNvSpPr/>
          <p:nvPr/>
        </p:nvSpPr>
        <p:spPr>
          <a:xfrm>
            <a:off x="1115616" y="4928252"/>
            <a:ext cx="1448428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NDRSC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FCDC76C-3944-45B3-B290-957502A7FA8E}"/>
              </a:ext>
            </a:extLst>
          </p:cNvPr>
          <p:cNvSpPr/>
          <p:nvPr/>
        </p:nvSpPr>
        <p:spPr>
          <a:xfrm>
            <a:off x="4211961" y="6078991"/>
            <a:ext cx="1448428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District DMC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37FD6F2-78FB-452E-B8C6-CBF2CA0FA5F4}"/>
              </a:ext>
            </a:extLst>
          </p:cNvPr>
          <p:cNvSpPr/>
          <p:nvPr/>
        </p:nvSpPr>
        <p:spPr>
          <a:xfrm>
            <a:off x="4211961" y="4932543"/>
            <a:ext cx="1448428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District NDRSC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02D38C5-96BB-47B5-9174-70229ACAB6BD}"/>
              </a:ext>
            </a:extLst>
          </p:cNvPr>
          <p:cNvSpPr/>
          <p:nvPr/>
        </p:nvSpPr>
        <p:spPr>
          <a:xfrm>
            <a:off x="1097303" y="3636399"/>
            <a:ext cx="1448428" cy="4406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Shelter Working Group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C1435EC-70AF-4040-BCC1-3E48F56D11D3}"/>
              </a:ext>
            </a:extLst>
          </p:cNvPr>
          <p:cNvSpPr/>
          <p:nvPr/>
        </p:nvSpPr>
        <p:spPr>
          <a:xfrm>
            <a:off x="4238634" y="4213415"/>
            <a:ext cx="1448428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GA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CEC6727D-4E41-429C-ACAD-F1EEA5F1F986}"/>
              </a:ext>
            </a:extLst>
          </p:cNvPr>
          <p:cNvCxnSpPr>
            <a:cxnSpLocks/>
            <a:stCxn id="23" idx="2"/>
            <a:endCxn id="30" idx="0"/>
          </p:cNvCxnSpPr>
          <p:nvPr/>
        </p:nvCxnSpPr>
        <p:spPr>
          <a:xfrm>
            <a:off x="1816056" y="3429002"/>
            <a:ext cx="5461" cy="20739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DEA3ACCC-2104-49F5-9EF1-E962D4E64C45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1816055" y="2780930"/>
            <a:ext cx="19641" cy="20739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488B836B-01B7-4BC2-86A3-0EA7976AD9DA}"/>
              </a:ext>
            </a:extLst>
          </p:cNvPr>
          <p:cNvCxnSpPr>
            <a:cxnSpLocks/>
            <a:stCxn id="30" idx="3"/>
            <a:endCxn id="15" idx="1"/>
          </p:cNvCxnSpPr>
          <p:nvPr/>
        </p:nvCxnSpPr>
        <p:spPr>
          <a:xfrm flipV="1">
            <a:off x="2545731" y="3843632"/>
            <a:ext cx="217802" cy="1310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69A71886-EE33-4BC6-A638-267BE471D355}"/>
              </a:ext>
            </a:extLst>
          </p:cNvPr>
          <p:cNvSpPr/>
          <p:nvPr/>
        </p:nvSpPr>
        <p:spPr>
          <a:xfrm>
            <a:off x="611073" y="6084671"/>
            <a:ext cx="1448428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DMC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B84A98C3-C4EF-4C10-AE65-860E7FE8D2C5}"/>
              </a:ext>
            </a:extLst>
          </p:cNvPr>
          <p:cNvCxnSpPr>
            <a:cxnSpLocks/>
            <a:stCxn id="30" idx="2"/>
            <a:endCxn id="27" idx="0"/>
          </p:cNvCxnSpPr>
          <p:nvPr/>
        </p:nvCxnSpPr>
        <p:spPr>
          <a:xfrm>
            <a:off x="1821517" y="4077072"/>
            <a:ext cx="18314" cy="85117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14B44199-F424-4B12-BDC3-69D82A659FA5}"/>
              </a:ext>
            </a:extLst>
          </p:cNvPr>
          <p:cNvCxnSpPr>
            <a:cxnSpLocks/>
          </p:cNvCxnSpPr>
          <p:nvPr/>
        </p:nvCxnSpPr>
        <p:spPr>
          <a:xfrm>
            <a:off x="841531" y="2785214"/>
            <a:ext cx="0" cy="329377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81DCC0A4-E039-4DEC-8CB6-B6F5F6B94F2F}"/>
              </a:ext>
            </a:extLst>
          </p:cNvPr>
          <p:cNvCxnSpPr>
            <a:cxnSpLocks/>
            <a:stCxn id="28" idx="1"/>
            <a:endCxn id="35" idx="3"/>
          </p:cNvCxnSpPr>
          <p:nvPr/>
        </p:nvCxnSpPr>
        <p:spPr>
          <a:xfrm flipH="1">
            <a:off x="2059502" y="6299327"/>
            <a:ext cx="2152459" cy="568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CC38ED44-47A3-4047-B1D5-42085C508537}"/>
              </a:ext>
            </a:extLst>
          </p:cNvPr>
          <p:cNvCxnSpPr>
            <a:cxnSpLocks/>
            <a:endCxn id="31" idx="3"/>
          </p:cNvCxnSpPr>
          <p:nvPr/>
        </p:nvCxnSpPr>
        <p:spPr>
          <a:xfrm flipH="1">
            <a:off x="5687062" y="4424596"/>
            <a:ext cx="330628" cy="915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="" xmlns:a16="http://schemas.microsoft.com/office/drawing/2014/main" id="{90BD6164-A00B-47D1-8D5C-BD2EDE8129E8}"/>
              </a:ext>
            </a:extLst>
          </p:cNvPr>
          <p:cNvCxnSpPr>
            <a:cxnSpLocks/>
          </p:cNvCxnSpPr>
          <p:nvPr/>
        </p:nvCxnSpPr>
        <p:spPr>
          <a:xfrm rot="16200000" flipV="1">
            <a:off x="7839231" y="4044943"/>
            <a:ext cx="77266" cy="8510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="" xmlns:a16="http://schemas.microsoft.com/office/drawing/2014/main" id="{25E9B828-D0AF-4FAD-8286-4D342DAD28C9}"/>
              </a:ext>
            </a:extLst>
          </p:cNvPr>
          <p:cNvCxnSpPr>
            <a:cxnSpLocks/>
            <a:stCxn id="8" idx="2"/>
            <a:endCxn id="9" idx="3"/>
          </p:cNvCxnSpPr>
          <p:nvPr/>
        </p:nvCxnSpPr>
        <p:spPr>
          <a:xfrm rot="5400000">
            <a:off x="7913455" y="4666162"/>
            <a:ext cx="80112" cy="8795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88B618CE-0D7E-4FF0-BC99-15EA91DC04D7}"/>
              </a:ext>
            </a:extLst>
          </p:cNvPr>
          <p:cNvCxnSpPr>
            <a:cxnSpLocks/>
          </p:cNvCxnSpPr>
          <p:nvPr/>
        </p:nvCxnSpPr>
        <p:spPr>
          <a:xfrm>
            <a:off x="3361813" y="3415896"/>
            <a:ext cx="5461" cy="20739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780B88C0-E071-486C-B863-D6D68455740B}"/>
              </a:ext>
            </a:extLst>
          </p:cNvPr>
          <p:cNvCxnSpPr>
            <a:cxnSpLocks/>
          </p:cNvCxnSpPr>
          <p:nvPr/>
        </p:nvCxnSpPr>
        <p:spPr>
          <a:xfrm flipV="1">
            <a:off x="5076056" y="4653137"/>
            <a:ext cx="0" cy="25352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DF5EEE5D-F99C-4ACD-A53D-9207BE828F79}"/>
              </a:ext>
            </a:extLst>
          </p:cNvPr>
          <p:cNvCxnSpPr>
            <a:cxnSpLocks/>
            <a:stCxn id="29" idx="1"/>
            <a:endCxn id="27" idx="3"/>
          </p:cNvCxnSpPr>
          <p:nvPr/>
        </p:nvCxnSpPr>
        <p:spPr>
          <a:xfrm flipH="1" flipV="1">
            <a:off x="2564045" y="5148590"/>
            <a:ext cx="1647916" cy="429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="" xmlns:a16="http://schemas.microsoft.com/office/drawing/2014/main" id="{849F705B-39BB-47EA-9195-8BDD8F26E71D}"/>
              </a:ext>
            </a:extLst>
          </p:cNvPr>
          <p:cNvCxnSpPr>
            <a:stCxn id="10" idx="3"/>
            <a:endCxn id="31" idx="0"/>
          </p:cNvCxnSpPr>
          <p:nvPr/>
        </p:nvCxnSpPr>
        <p:spPr>
          <a:xfrm>
            <a:off x="4211960" y="3210309"/>
            <a:ext cx="750888" cy="10031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="" xmlns:a16="http://schemas.microsoft.com/office/drawing/2014/main" id="{47DA660B-A411-47A8-B6EF-58E691594F71}"/>
              </a:ext>
            </a:extLst>
          </p:cNvPr>
          <p:cNvCxnSpPr>
            <a:cxnSpLocks/>
            <a:stCxn id="8" idx="0"/>
            <a:endCxn id="21" idx="3"/>
          </p:cNvCxnSpPr>
          <p:nvPr/>
        </p:nvCxnSpPr>
        <p:spPr>
          <a:xfrm rot="16200000" flipV="1">
            <a:off x="7876907" y="4064758"/>
            <a:ext cx="149274" cy="8834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="" xmlns:a16="http://schemas.microsoft.com/office/drawing/2014/main" id="{58086A65-CEB2-4260-8049-4EA2D201C3EE}"/>
              </a:ext>
            </a:extLst>
          </p:cNvPr>
          <p:cNvCxnSpPr>
            <a:cxnSpLocks/>
            <a:stCxn id="10" idx="3"/>
            <a:endCxn id="31" idx="0"/>
          </p:cNvCxnSpPr>
          <p:nvPr/>
        </p:nvCxnSpPr>
        <p:spPr>
          <a:xfrm>
            <a:off x="4211960" y="3210309"/>
            <a:ext cx="750888" cy="10031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eft Bracket 47">
            <a:extLst>
              <a:ext uri="{FF2B5EF4-FFF2-40B4-BE49-F238E27FC236}">
                <a16:creationId xmlns="" xmlns:a16="http://schemas.microsoft.com/office/drawing/2014/main" id="{C25214C6-F965-492F-92B4-B97AD6EFF18E}"/>
              </a:ext>
            </a:extLst>
          </p:cNvPr>
          <p:cNvSpPr/>
          <p:nvPr/>
        </p:nvSpPr>
        <p:spPr>
          <a:xfrm>
            <a:off x="374052" y="4211518"/>
            <a:ext cx="170936" cy="235001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637644D-2BC6-41E4-9D3C-D4223FD7ED03}"/>
              </a:ext>
            </a:extLst>
          </p:cNvPr>
          <p:cNvSpPr txBox="1"/>
          <p:nvPr/>
        </p:nvSpPr>
        <p:spPr>
          <a:xfrm rot="16200000">
            <a:off x="-953806" y="4709274"/>
            <a:ext cx="2323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GOVERNMENT</a:t>
            </a:r>
          </a:p>
        </p:txBody>
      </p:sp>
      <p:sp>
        <p:nvSpPr>
          <p:cNvPr id="50" name="Left Bracket 49">
            <a:extLst>
              <a:ext uri="{FF2B5EF4-FFF2-40B4-BE49-F238E27FC236}">
                <a16:creationId xmlns="" xmlns:a16="http://schemas.microsoft.com/office/drawing/2014/main" id="{0CBC9289-8030-49FE-BE0F-37E2A5B544F3}"/>
              </a:ext>
            </a:extLst>
          </p:cNvPr>
          <p:cNvSpPr/>
          <p:nvPr/>
        </p:nvSpPr>
        <p:spPr>
          <a:xfrm>
            <a:off x="371112" y="2316749"/>
            <a:ext cx="173875" cy="180592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840A05DA-9FED-48AB-A192-A23DB8661D9A}"/>
              </a:ext>
            </a:extLst>
          </p:cNvPr>
          <p:cNvSpPr txBox="1"/>
          <p:nvPr/>
        </p:nvSpPr>
        <p:spPr>
          <a:xfrm rot="16200000">
            <a:off x="-684913" y="2640153"/>
            <a:ext cx="1785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AGENCIES</a:t>
            </a:r>
          </a:p>
        </p:txBody>
      </p:sp>
    </p:spTree>
    <p:extLst>
      <p:ext uri="{BB962C8B-B14F-4D97-AF65-F5344CB8AC3E}">
        <p14:creationId xmlns:p14="http://schemas.microsoft.com/office/powerpoint/2010/main" val="1931669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63691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Lessons learned/ evaluation meeting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US" sz="2400" dirty="0"/>
              <a:t>Thursday 21 September at A-PAD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Coordination, IM, Advocacy, Finance</a:t>
            </a:r>
          </a:p>
          <a:p>
            <a:pPr>
              <a:defRPr/>
            </a:pPr>
            <a:r>
              <a:rPr lang="en-US" sz="2400" dirty="0"/>
              <a:t>Strategy</a:t>
            </a:r>
          </a:p>
          <a:p>
            <a:pPr>
              <a:defRPr/>
            </a:pPr>
            <a:r>
              <a:rPr lang="en-US" sz="2400" dirty="0"/>
              <a:t>Agencies’ responses:</a:t>
            </a:r>
          </a:p>
          <a:p>
            <a:pPr lvl="1">
              <a:defRPr/>
            </a:pPr>
            <a:r>
              <a:rPr lang="en-US" sz="2000" dirty="0"/>
              <a:t>Transitional shelter</a:t>
            </a:r>
          </a:p>
          <a:p>
            <a:pPr lvl="1">
              <a:defRPr/>
            </a:pPr>
            <a:r>
              <a:rPr lang="en-US" sz="2000" dirty="0"/>
              <a:t>Cash</a:t>
            </a:r>
          </a:p>
          <a:p>
            <a:pPr>
              <a:defRPr/>
            </a:pPr>
            <a:r>
              <a:rPr lang="en-US" sz="2400" dirty="0"/>
              <a:t>Preparedness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Please share assessments/ reviews</a:t>
            </a:r>
          </a:p>
          <a:p>
            <a:pPr>
              <a:defRPr/>
            </a:pPr>
            <a:endParaRPr lang="en-GB" sz="24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1" y="12160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98145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Introductions &amp; Agenda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New flood and landslide warnings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Management </a:t>
            </a:r>
            <a:r>
              <a:rPr lang="en-US" dirty="0" smtClean="0"/>
              <a:t>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Oxfam RTR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District 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Development Partners Roundtable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IEC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2853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636914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/>
              <a:t>NBRO / DMC warnings</a:t>
            </a: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US" sz="2400" dirty="0"/>
              <a:t>NBRO: 7 September </a:t>
            </a:r>
          </a:p>
          <a:p>
            <a:pPr marL="457200" lvl="1" indent="0">
              <a:buNone/>
              <a:defRPr/>
            </a:pPr>
            <a:r>
              <a:rPr lang="en-US" sz="2000" dirty="0"/>
              <a:t>&gt;150mm rainfall / landslide code Red: evacuation notice </a:t>
            </a:r>
          </a:p>
          <a:p>
            <a:pPr marL="457200" lvl="1" indent="0"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Rathnapura</a:t>
            </a:r>
            <a:r>
              <a:rPr lang="en-US" sz="2000" dirty="0"/>
              <a:t>: </a:t>
            </a:r>
            <a:r>
              <a:rPr lang="en-US" sz="2000" dirty="0" err="1"/>
              <a:t>Eheliyagoda</a:t>
            </a:r>
            <a:r>
              <a:rPr lang="en-US" sz="2000" dirty="0"/>
              <a:t> and </a:t>
            </a:r>
            <a:r>
              <a:rPr lang="en-US" sz="2000" dirty="0" err="1"/>
              <a:t>Ayagama</a:t>
            </a:r>
            <a:endParaRPr lang="en-US" sz="2000" dirty="0"/>
          </a:p>
          <a:p>
            <a:pPr marL="457200" lvl="1" indent="0">
              <a:buNone/>
              <a:defRPr/>
            </a:pPr>
            <a:r>
              <a:rPr lang="en-US" sz="2000" dirty="0"/>
              <a:t>&gt;100mm rainfall / landslide early warning level 2 Amber</a:t>
            </a:r>
          </a:p>
          <a:p>
            <a:pPr marL="457200" lvl="1" indent="0">
              <a:buNone/>
              <a:defRPr/>
            </a:pPr>
            <a:r>
              <a:rPr lang="en-US" sz="2000" dirty="0"/>
              <a:t>	Divisions in </a:t>
            </a:r>
            <a:r>
              <a:rPr lang="en-US" sz="2000" dirty="0" err="1"/>
              <a:t>Rathnapura</a:t>
            </a:r>
            <a:r>
              <a:rPr lang="en-US" sz="2000" dirty="0"/>
              <a:t>, </a:t>
            </a:r>
            <a:r>
              <a:rPr lang="en-US" sz="2000" dirty="0" err="1"/>
              <a:t>Kalutara</a:t>
            </a:r>
            <a:r>
              <a:rPr lang="en-US" sz="2000" dirty="0"/>
              <a:t>, Galle, </a:t>
            </a:r>
            <a:r>
              <a:rPr lang="en-US" sz="2000" dirty="0" err="1"/>
              <a:t>Kegalle</a:t>
            </a:r>
            <a:endParaRPr lang="en-US" sz="2000" dirty="0"/>
          </a:p>
          <a:p>
            <a:pPr marL="457200" lvl="1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DMC: </a:t>
            </a:r>
          </a:p>
          <a:p>
            <a:pPr lvl="1">
              <a:defRPr/>
            </a:pPr>
            <a:r>
              <a:rPr lang="en-US" sz="2000" dirty="0"/>
              <a:t>2-4 September winds partially damaged 227 houses in </a:t>
            </a:r>
            <a:r>
              <a:rPr lang="en-US" sz="2000" dirty="0" err="1"/>
              <a:t>Polonnaruwa</a:t>
            </a:r>
            <a:r>
              <a:rPr lang="en-US" sz="2000" dirty="0"/>
              <a:t> (</a:t>
            </a:r>
            <a:r>
              <a:rPr lang="en-US" sz="2000" dirty="0" err="1"/>
              <a:t>Thamankaduwa</a:t>
            </a:r>
            <a:r>
              <a:rPr lang="en-US" sz="2000" dirty="0"/>
              <a:t> DS) and 152 houses in Anuradhapura (</a:t>
            </a:r>
            <a:r>
              <a:rPr lang="en-US" sz="2000" dirty="0" err="1"/>
              <a:t>Mihinthale</a:t>
            </a:r>
            <a:r>
              <a:rPr lang="en-US" sz="2000" dirty="0"/>
              <a:t> DS)</a:t>
            </a:r>
          </a:p>
          <a:p>
            <a:pPr lvl="1">
              <a:defRPr/>
            </a:pPr>
            <a:r>
              <a:rPr lang="en-US" sz="2000" dirty="0"/>
              <a:t>6 September: 17 houses fully damaged in Colombo (</a:t>
            </a:r>
            <a:r>
              <a:rPr lang="en-US" sz="2000" dirty="0" err="1"/>
              <a:t>Rathmalana</a:t>
            </a:r>
            <a:r>
              <a:rPr lang="en-US" sz="2000" dirty="0"/>
              <a:t>), 8 partially in Galle, 9 in </a:t>
            </a:r>
            <a:r>
              <a:rPr lang="en-US" sz="2000" dirty="0" err="1"/>
              <a:t>Kegalle</a:t>
            </a:r>
            <a:r>
              <a:rPr lang="en-US" sz="2000" dirty="0"/>
              <a:t>, 6 in </a:t>
            </a:r>
            <a:r>
              <a:rPr lang="en-US" sz="2000" dirty="0" err="1"/>
              <a:t>Vavuniya</a:t>
            </a:r>
            <a:r>
              <a:rPr lang="en-US" sz="2000" dirty="0"/>
              <a:t> (wind) and 45 in </a:t>
            </a:r>
            <a:r>
              <a:rPr lang="en-US" sz="2000" dirty="0" err="1"/>
              <a:t>Kurunegala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7 September: Heavy showers (100mm-150mm) expected in the Western, </a:t>
            </a:r>
            <a:r>
              <a:rPr lang="en-US" sz="2000" dirty="0" err="1"/>
              <a:t>Sabaragamuwa</a:t>
            </a:r>
            <a:r>
              <a:rPr lang="en-US" sz="2000" dirty="0"/>
              <a:t> and Central provinces and in Galle and </a:t>
            </a:r>
            <a:r>
              <a:rPr lang="en-US" sz="2000" dirty="0" err="1"/>
              <a:t>Matara</a:t>
            </a:r>
            <a:r>
              <a:rPr lang="en-US" sz="2000" dirty="0"/>
              <a:t> districts</a:t>
            </a:r>
          </a:p>
          <a:p>
            <a:pPr lvl="1">
              <a:defRPr/>
            </a:pPr>
            <a:r>
              <a:rPr lang="en-US" sz="2000" dirty="0"/>
              <a:t>7 September: Heavy rainfall (about 100 mm) expected in </a:t>
            </a:r>
            <a:r>
              <a:rPr lang="en-US" sz="2000" dirty="0" err="1"/>
              <a:t>Uva</a:t>
            </a:r>
            <a:r>
              <a:rPr lang="en-US" sz="2000" dirty="0"/>
              <a:t> province and in </a:t>
            </a:r>
            <a:r>
              <a:rPr lang="en-US" sz="2000" dirty="0" err="1"/>
              <a:t>Ampara</a:t>
            </a:r>
            <a:r>
              <a:rPr lang="en-US" sz="2000" dirty="0"/>
              <a:t> and </a:t>
            </a:r>
            <a:r>
              <a:rPr lang="en-US" sz="2000" dirty="0" err="1"/>
              <a:t>Batticaloa</a:t>
            </a:r>
            <a:r>
              <a:rPr lang="en-US" sz="2000" dirty="0"/>
              <a:t> districts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1" y="12160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88782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3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18" t="15400" r="25189" b="19600"/>
          <a:stretch/>
        </p:blipFill>
        <p:spPr>
          <a:xfrm>
            <a:off x="0" y="19784"/>
            <a:ext cx="9144000" cy="65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7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3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18" t="16100" r="25189" b="19501"/>
          <a:stretch/>
        </p:blipFill>
        <p:spPr>
          <a:xfrm>
            <a:off x="34281" y="116632"/>
            <a:ext cx="9001000" cy="64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3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013" t="15701" r="24801" b="19900"/>
          <a:stretch/>
        </p:blipFill>
        <p:spPr>
          <a:xfrm>
            <a:off x="89872" y="28992"/>
            <a:ext cx="9054128" cy="64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661188"/>
              </p:ext>
            </p:extLst>
          </p:nvPr>
        </p:nvGraphicFramePr>
        <p:xfrm>
          <a:off x="0" y="3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08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Oxfam’s RTR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Oxfam conducting RTR by its Global team from HQ</a:t>
            </a:r>
          </a:p>
          <a:p>
            <a:r>
              <a:rPr lang="en-AU" dirty="0" smtClean="0"/>
              <a:t>First draft of the report is expected by 20</a:t>
            </a:r>
            <a:r>
              <a:rPr lang="en-AU" baseline="30000" dirty="0" smtClean="0"/>
              <a:t>th</a:t>
            </a:r>
            <a:r>
              <a:rPr lang="en-AU" dirty="0" smtClean="0"/>
              <a:t> Sep.2017</a:t>
            </a:r>
          </a:p>
          <a:p>
            <a:r>
              <a:rPr lang="en-AU" dirty="0" smtClean="0"/>
              <a:t>Key learnings and recommendations will be shared in the next WASH/Shelter cluster meeting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50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Funding Dashboard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 change.</a:t>
            </a:r>
            <a:endParaRPr lang="en-IE" b="1" dirty="0" smtClean="0"/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018774"/>
              </p:ext>
            </p:extLst>
          </p:nvPr>
        </p:nvGraphicFramePr>
        <p:xfrm>
          <a:off x="408296" y="2657646"/>
          <a:ext cx="8261446" cy="150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723"/>
                <a:gridCol w="4130723"/>
              </a:tblGrid>
              <a:tr h="501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Requirements (Requested)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IE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2,771,000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16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Funded</a:t>
                      </a:r>
                      <a:endParaRPr lang="en-A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$2,189,295 </a:t>
                      </a:r>
                      <a:endParaRPr lang="en-A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16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Gap</a:t>
                      </a:r>
                      <a:endParaRPr lang="en-A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$581,705 </a:t>
                      </a:r>
                      <a:endParaRPr lang="en-A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3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455</Words>
  <Application>Microsoft Office PowerPoint</Application>
  <PresentationFormat>On-screen Show (4:3)</PresentationFormat>
  <Paragraphs>109</Paragraphs>
  <Slides>15</Slides>
  <Notes>4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Oxfam’s RTR</vt:lpstr>
      <vt:lpstr>Funding Dashboard</vt:lpstr>
      <vt:lpstr>PowerPoint Presentation</vt:lpstr>
      <vt:lpstr>Weather forecast for 07th September 2017 (Issued at 05.30 a.m. on 07th September 2017)</vt:lpstr>
      <vt:lpstr>PowerPoint Presentation</vt:lpstr>
      <vt:lpstr>PowerPoint Presentation</vt:lpstr>
      <vt:lpstr>PowerPoint Presentation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Licensed User</dc:creator>
  <cp:lastModifiedBy>User</cp:lastModifiedBy>
  <cp:revision>191</cp:revision>
  <dcterms:created xsi:type="dcterms:W3CDTF">2017-06-11T05:15:16Z</dcterms:created>
  <dcterms:modified xsi:type="dcterms:W3CDTF">2017-09-07T05:37:25Z</dcterms:modified>
</cp:coreProperties>
</file>