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63" r:id="rId2"/>
    <p:sldId id="364" r:id="rId3"/>
    <p:sldId id="410" r:id="rId4"/>
    <p:sldId id="407" r:id="rId5"/>
    <p:sldId id="413" r:id="rId6"/>
    <p:sldId id="409" r:id="rId7"/>
    <p:sldId id="404" r:id="rId8"/>
    <p:sldId id="412" r:id="rId9"/>
    <p:sldId id="414" r:id="rId10"/>
    <p:sldId id="415" r:id="rId11"/>
    <p:sldId id="428" r:id="rId12"/>
    <p:sldId id="429" r:id="rId13"/>
    <p:sldId id="430" r:id="rId14"/>
    <p:sldId id="424" r:id="rId15"/>
    <p:sldId id="421" r:id="rId16"/>
    <p:sldId id="425" r:id="rId17"/>
    <p:sldId id="426" r:id="rId18"/>
    <p:sldId id="433" r:id="rId19"/>
    <p:sldId id="432" r:id="rId20"/>
    <p:sldId id="427" r:id="rId21"/>
    <p:sldId id="401" r:id="rId22"/>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essa Richardson" initials="TR" lastIdx="28" clrIdx="0"/>
  <p:cmAuthor id="1" name="adamkjames" initials="a" lastIdx="26" clrIdx="1">
    <p:extLst/>
  </p:cmAuthor>
  <p:cmAuthor id="2" name="Homera" initials="HC" lastIdx="130" clrIdx="2">
    <p:extLst/>
  </p:cmAuthor>
  <p:cmAuthor id="3" name="Roxana Mullafiroze" initials="RM" lastIdx="137" clrIdx="3">
    <p:extLst/>
  </p:cmAuthor>
  <p:cmAuthor id="4" name="Elisabeth Vikman" initials="LV" lastIdx="19"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484" autoAdjust="0"/>
  </p:normalViewPr>
  <p:slideViewPr>
    <p:cSldViewPr snapToGrid="0">
      <p:cViewPr varScale="1">
        <p:scale>
          <a:sx n="68" d="100"/>
          <a:sy n="68" d="100"/>
        </p:scale>
        <p:origin x="816" y="60"/>
      </p:cViewPr>
      <p:guideLst>
        <p:guide orient="horz" pos="2160"/>
        <p:guide pos="3840"/>
      </p:guideLst>
    </p:cSldViewPr>
  </p:slideViewPr>
  <p:outlineViewPr>
    <p:cViewPr>
      <p:scale>
        <a:sx n="33" d="100"/>
        <a:sy n="33" d="100"/>
      </p:scale>
      <p:origin x="0" y="-1075"/>
    </p:cViewPr>
  </p:outlineViewPr>
  <p:notesTextViewPr>
    <p:cViewPr>
      <p:scale>
        <a:sx n="66" d="100"/>
        <a:sy n="66" d="100"/>
      </p:scale>
      <p:origin x="0" y="0"/>
    </p:cViewPr>
  </p:notesTextViewPr>
  <p:sorterViewPr>
    <p:cViewPr>
      <p:scale>
        <a:sx n="100" d="100"/>
        <a:sy n="100" d="100"/>
      </p:scale>
      <p:origin x="0" y="-326"/>
    </p:cViewPr>
  </p:sorterViewPr>
  <p:notesViewPr>
    <p:cSldViewPr snapToGrid="0">
      <p:cViewPr varScale="1">
        <p:scale>
          <a:sx n="62" d="100"/>
          <a:sy n="62"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NFIShelter!$AS$38</c:f>
              <c:strCache>
                <c:ptCount val="1"/>
                <c:pt idx="0">
                  <c:v>Non-displaced /restricted access</c:v>
                </c:pt>
              </c:strCache>
            </c:strRef>
          </c:tx>
          <c:spPr>
            <a:solidFill>
              <a:srgbClr val="EE5859"/>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NFIShelter!$AT$37:$AW$37</c:f>
              <c:strCache>
                <c:ptCount val="4"/>
                <c:pt idx="0">
                  <c:v>Residential housing</c:v>
                </c:pt>
                <c:pt idx="1">
                  <c:v>Informal site</c:v>
                </c:pt>
                <c:pt idx="2">
                  <c:v>Collective center</c:v>
                </c:pt>
                <c:pt idx="3">
                  <c:v>Transit site</c:v>
                </c:pt>
              </c:strCache>
            </c:strRef>
          </c:cat>
          <c:val>
            <c:numRef>
              <c:f>NFIShelter!$AT$38:$AW$38</c:f>
              <c:numCache>
                <c:formatCode>###0%</c:formatCode>
                <c:ptCount val="4"/>
                <c:pt idx="0">
                  <c:v>0.71122994652406424</c:v>
                </c:pt>
                <c:pt idx="1">
                  <c:v>0.18181818181818182</c:v>
                </c:pt>
                <c:pt idx="2">
                  <c:v>9.0909090909090912E-2</c:v>
                </c:pt>
                <c:pt idx="3">
                  <c:v>1.6042780748663103E-2</c:v>
                </c:pt>
              </c:numCache>
            </c:numRef>
          </c:val>
          <c:extLst>
            <c:ext xmlns:c16="http://schemas.microsoft.com/office/drawing/2014/chart" uri="{C3380CC4-5D6E-409C-BE32-E72D297353CC}">
              <c16:uniqueId val="{00000000-3AFD-4C8E-9A53-36130907D930}"/>
            </c:ext>
          </c:extLst>
        </c:ser>
        <c:ser>
          <c:idx val="1"/>
          <c:order val="1"/>
          <c:tx>
            <c:strRef>
              <c:f>NFIShelter!$AS$39</c:f>
              <c:strCache>
                <c:ptCount val="1"/>
                <c:pt idx="0">
                  <c:v>Returnee / restricted access</c:v>
                </c:pt>
              </c:strCache>
            </c:strRef>
          </c:tx>
          <c:spPr>
            <a:solidFill>
              <a:srgbClr val="58585A"/>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NFIShelter!$AT$37:$AW$37</c:f>
              <c:strCache>
                <c:ptCount val="4"/>
                <c:pt idx="0">
                  <c:v>Residential housing</c:v>
                </c:pt>
                <c:pt idx="1">
                  <c:v>Informal site</c:v>
                </c:pt>
                <c:pt idx="2">
                  <c:v>Collective center</c:v>
                </c:pt>
                <c:pt idx="3">
                  <c:v>Transit site</c:v>
                </c:pt>
              </c:strCache>
            </c:strRef>
          </c:cat>
          <c:val>
            <c:numRef>
              <c:f>NFIShelter!$AT$39:$AW$39</c:f>
              <c:numCache>
                <c:formatCode>###0%</c:formatCode>
                <c:ptCount val="4"/>
                <c:pt idx="0">
                  <c:v>0.43037974683544306</c:v>
                </c:pt>
                <c:pt idx="1">
                  <c:v>0.20253164556962028</c:v>
                </c:pt>
                <c:pt idx="2">
                  <c:v>0.20253164556962028</c:v>
                </c:pt>
                <c:pt idx="3">
                  <c:v>0.16455696202531644</c:v>
                </c:pt>
              </c:numCache>
            </c:numRef>
          </c:val>
          <c:extLst>
            <c:ext xmlns:c16="http://schemas.microsoft.com/office/drawing/2014/chart" uri="{C3380CC4-5D6E-409C-BE32-E72D297353CC}">
              <c16:uniqueId val="{00000001-3AFD-4C8E-9A53-36130907D930}"/>
            </c:ext>
          </c:extLst>
        </c:ser>
        <c:dLbls>
          <c:showLegendKey val="0"/>
          <c:showVal val="1"/>
          <c:showCatName val="0"/>
          <c:showSerName val="0"/>
          <c:showPercent val="0"/>
          <c:showBubbleSize val="0"/>
        </c:dLbls>
        <c:gapWidth val="75"/>
        <c:axId val="73748864"/>
        <c:axId val="73750400"/>
      </c:barChart>
      <c:catAx>
        <c:axId val="73748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3750400"/>
        <c:crosses val="autoZero"/>
        <c:auto val="1"/>
        <c:lblAlgn val="ctr"/>
        <c:lblOffset val="100"/>
        <c:noMultiLvlLbl val="0"/>
      </c:catAx>
      <c:valAx>
        <c:axId val="73750400"/>
        <c:scaling>
          <c:orientation val="minMax"/>
        </c:scaling>
        <c:delete val="1"/>
        <c:axPos val="l"/>
        <c:numFmt formatCode="###0%" sourceLinked="1"/>
        <c:majorTickMark val="none"/>
        <c:minorTickMark val="none"/>
        <c:tickLblPos val="nextTo"/>
        <c:crossAx val="73748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400" b="1">
          <a:latin typeface="Arial" panose="020B0604020202020204" pitchFamily="34" charset="0"/>
          <a:cs typeface="Arial" panose="020B0604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NFIShelter!$BI$37</c:f>
              <c:strCache>
                <c:ptCount val="1"/>
                <c:pt idx="0">
                  <c:v>Returnee / restricted access</c:v>
                </c:pt>
              </c:strCache>
            </c:strRef>
          </c:tx>
          <c:spPr>
            <a:solidFill>
              <a:srgbClr val="58585A"/>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NFIShelter!$BJ$36:$BQ$36</c:f>
              <c:strCache>
                <c:ptCount val="8"/>
                <c:pt idx="0">
                  <c:v>House</c:v>
                </c:pt>
                <c:pt idx="1">
                  <c:v>Tent</c:v>
                </c:pt>
                <c:pt idx="2">
                  <c:v>Container</c:v>
                </c:pt>
                <c:pt idx="3">
                  <c:v>Unfinished building</c:v>
                </c:pt>
                <c:pt idx="4">
                  <c:v>damaged building</c:v>
                </c:pt>
                <c:pt idx="5">
                  <c:v>Apartment</c:v>
                </c:pt>
                <c:pt idx="6">
                  <c:v>Nothing else</c:v>
                </c:pt>
                <c:pt idx="7">
                  <c:v>Public building</c:v>
                </c:pt>
              </c:strCache>
            </c:strRef>
          </c:cat>
          <c:val>
            <c:numRef>
              <c:f>NFIShelter!$BJ$37:$BQ$37</c:f>
              <c:numCache>
                <c:formatCode>###0%</c:formatCode>
                <c:ptCount val="8"/>
                <c:pt idx="0">
                  <c:v>0.94117647058823517</c:v>
                </c:pt>
                <c:pt idx="1">
                  <c:v>0</c:v>
                </c:pt>
                <c:pt idx="2">
                  <c:v>0</c:v>
                </c:pt>
                <c:pt idx="3">
                  <c:v>2.6737967914438502E-2</c:v>
                </c:pt>
                <c:pt idx="4">
                  <c:v>2.1390374331550797E-2</c:v>
                </c:pt>
                <c:pt idx="5">
                  <c:v>1.0695187165775399E-2</c:v>
                </c:pt>
                <c:pt idx="6">
                  <c:v>0</c:v>
                </c:pt>
                <c:pt idx="7">
                  <c:v>0</c:v>
                </c:pt>
              </c:numCache>
            </c:numRef>
          </c:val>
          <c:extLst>
            <c:ext xmlns:c16="http://schemas.microsoft.com/office/drawing/2014/chart" uri="{C3380CC4-5D6E-409C-BE32-E72D297353CC}">
              <c16:uniqueId val="{00000000-AC2A-4604-A857-CF3866536FBE}"/>
            </c:ext>
          </c:extLst>
        </c:ser>
        <c:ser>
          <c:idx val="1"/>
          <c:order val="1"/>
          <c:tx>
            <c:strRef>
              <c:f>NFIShelter!$BI$38</c:f>
              <c:strCache>
                <c:ptCount val="1"/>
                <c:pt idx="0">
                  <c:v>Non-displaced /restricted access</c:v>
                </c:pt>
              </c:strCache>
            </c:strRef>
          </c:tx>
          <c:spPr>
            <a:solidFill>
              <a:srgbClr val="EE5859"/>
            </a:solidFill>
            <a:ln>
              <a:noFill/>
            </a:ln>
            <a:effectLst/>
          </c:spPr>
          <c:invertIfNegative val="0"/>
          <c:dLbls>
            <c:dLbl>
              <c:idx val="0"/>
              <c:layout>
                <c:manualLayout>
                  <c:x val="9.496676163342829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C2A-4604-A857-CF3866536FBE}"/>
                </c:ext>
              </c:extLst>
            </c:dLbl>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NFIShelter!$BJ$36:$BQ$36</c:f>
              <c:strCache>
                <c:ptCount val="8"/>
                <c:pt idx="0">
                  <c:v>House</c:v>
                </c:pt>
                <c:pt idx="1">
                  <c:v>Tent</c:v>
                </c:pt>
                <c:pt idx="2">
                  <c:v>Container</c:v>
                </c:pt>
                <c:pt idx="3">
                  <c:v>Unfinished building</c:v>
                </c:pt>
                <c:pt idx="4">
                  <c:v>damaged building</c:v>
                </c:pt>
                <c:pt idx="5">
                  <c:v>Apartment</c:v>
                </c:pt>
                <c:pt idx="6">
                  <c:v>Nothing else</c:v>
                </c:pt>
                <c:pt idx="7">
                  <c:v>Public building</c:v>
                </c:pt>
              </c:strCache>
            </c:strRef>
          </c:cat>
          <c:val>
            <c:numRef>
              <c:f>NFIShelter!$BJ$38:$BQ$38</c:f>
              <c:numCache>
                <c:formatCode>###0%</c:formatCode>
                <c:ptCount val="8"/>
                <c:pt idx="0">
                  <c:v>0.77215189873417733</c:v>
                </c:pt>
                <c:pt idx="1">
                  <c:v>0.15189873417721519</c:v>
                </c:pt>
                <c:pt idx="2">
                  <c:v>3.7974683544303799E-2</c:v>
                </c:pt>
                <c:pt idx="3">
                  <c:v>0</c:v>
                </c:pt>
                <c:pt idx="4">
                  <c:v>0</c:v>
                </c:pt>
                <c:pt idx="5">
                  <c:v>1.2658227848101267E-2</c:v>
                </c:pt>
                <c:pt idx="6">
                  <c:v>1.2658227848101267E-2</c:v>
                </c:pt>
                <c:pt idx="7">
                  <c:v>1.2658227848101267E-2</c:v>
                </c:pt>
              </c:numCache>
            </c:numRef>
          </c:val>
          <c:extLst>
            <c:ext xmlns:c16="http://schemas.microsoft.com/office/drawing/2014/chart" uri="{C3380CC4-5D6E-409C-BE32-E72D297353CC}">
              <c16:uniqueId val="{00000002-AC2A-4604-A857-CF3866536FBE}"/>
            </c:ext>
          </c:extLst>
        </c:ser>
        <c:dLbls>
          <c:showLegendKey val="0"/>
          <c:showVal val="1"/>
          <c:showCatName val="0"/>
          <c:showSerName val="0"/>
          <c:showPercent val="0"/>
          <c:showBubbleSize val="0"/>
        </c:dLbls>
        <c:gapWidth val="75"/>
        <c:axId val="59139968"/>
        <c:axId val="59141504"/>
      </c:barChart>
      <c:catAx>
        <c:axId val="59139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9141504"/>
        <c:crosses val="autoZero"/>
        <c:auto val="1"/>
        <c:lblAlgn val="ctr"/>
        <c:lblOffset val="100"/>
        <c:noMultiLvlLbl val="0"/>
      </c:catAx>
      <c:valAx>
        <c:axId val="59141504"/>
        <c:scaling>
          <c:orientation val="minMax"/>
        </c:scaling>
        <c:delete val="1"/>
        <c:axPos val="l"/>
        <c:numFmt formatCode="###0%" sourceLinked="1"/>
        <c:majorTickMark val="none"/>
        <c:minorTickMark val="none"/>
        <c:tickLblPos val="nextTo"/>
        <c:crossAx val="59139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400" b="1">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69D73E-5218-4D08-841E-AC4CB5B8AA3E}" type="doc">
      <dgm:prSet loTypeId="urn:microsoft.com/office/officeart/2005/8/layout/cycle3" loCatId="cycle" qsTypeId="urn:microsoft.com/office/officeart/2005/8/quickstyle/simple1" qsCatId="simple" csTypeId="urn:microsoft.com/office/officeart/2005/8/colors/accent2_1" csCatId="accent2" phldr="1"/>
      <dgm:spPr/>
      <dgm:t>
        <a:bodyPr/>
        <a:lstStyle/>
        <a:p>
          <a:endParaRPr lang="en-US"/>
        </a:p>
      </dgm:t>
    </dgm:pt>
    <dgm:pt modelId="{EEED45A9-AEB7-4DAA-8C3B-0C97C45A82CF}">
      <dgm:prSet phldrT="[Text]" custT="1"/>
      <dgm:spPr>
        <a:xfrm>
          <a:off x="2037784" y="29049"/>
          <a:ext cx="2313353" cy="1156676"/>
        </a:xfrm>
        <a:prstGeom prst="roundRect">
          <a:avLst/>
        </a:prstGeom>
        <a:solidFill>
          <a:schemeClr val="bg1"/>
        </a:solidFill>
        <a:ln w="12700" cap="flat" cmpd="sng" algn="ctr">
          <a:solidFill>
            <a:srgbClr val="58585A">
              <a:shade val="80000"/>
              <a:hueOff val="0"/>
              <a:satOff val="0"/>
              <a:lumOff val="0"/>
              <a:alphaOff val="0"/>
            </a:srgbClr>
          </a:solidFill>
          <a:prstDash val="solid"/>
          <a:miter lim="800000"/>
        </a:ln>
        <a:effectLst/>
      </dgm:spPr>
      <dgm:t>
        <a:bodyPr anchor="t"/>
        <a:lstStyle/>
        <a:p>
          <a:r>
            <a:rPr lang="en-US" sz="1100" b="1" u="sng" dirty="0">
              <a:solidFill>
                <a:srgbClr val="000000">
                  <a:hueOff val="0"/>
                  <a:satOff val="0"/>
                  <a:lumOff val="0"/>
                  <a:alphaOff val="0"/>
                </a:srgbClr>
              </a:solidFill>
              <a:latin typeface="Calibri" panose="020F0502020204030204" pitchFamily="34" charset="0"/>
              <a:ea typeface="ＭＳ Ｐゴシック"/>
              <a:cs typeface="+mn-cs"/>
            </a:rPr>
            <a:t>Research design</a:t>
          </a:r>
        </a:p>
        <a:p>
          <a:r>
            <a:rPr lang="en-US" sz="1100" b="0" dirty="0">
              <a:solidFill>
                <a:srgbClr val="000000">
                  <a:hueOff val="0"/>
                  <a:satOff val="0"/>
                  <a:lumOff val="0"/>
                  <a:alphaOff val="0"/>
                </a:srgbClr>
              </a:solidFill>
              <a:latin typeface="Calibri" panose="020F0502020204030204" pitchFamily="34" charset="0"/>
              <a:ea typeface="ＭＳ Ｐゴシック"/>
              <a:cs typeface="+mn-cs"/>
            </a:rPr>
            <a:t>Indicators, forming the basis of the survey tool, are </a:t>
          </a:r>
          <a:r>
            <a:rPr lang="en-US" sz="1100" b="1" dirty="0">
              <a:solidFill>
                <a:srgbClr val="000000">
                  <a:hueOff val="0"/>
                  <a:satOff val="0"/>
                  <a:lumOff val="0"/>
                  <a:alphaOff val="0"/>
                </a:srgbClr>
              </a:solidFill>
              <a:latin typeface="Calibri" panose="020F0502020204030204" pitchFamily="34" charset="0"/>
              <a:ea typeface="ＭＳ Ｐゴシック"/>
              <a:cs typeface="+mn-cs"/>
            </a:rPr>
            <a:t>reviewed at the cluster and ICCG level.</a:t>
          </a:r>
          <a:r>
            <a:rPr lang="en-US" sz="1100" b="0" dirty="0">
              <a:solidFill>
                <a:srgbClr val="000000">
                  <a:hueOff val="0"/>
                  <a:satOff val="0"/>
                  <a:lumOff val="0"/>
                  <a:alphaOff val="0"/>
                </a:srgbClr>
              </a:solidFill>
              <a:latin typeface="Calibri" panose="020F0502020204030204" pitchFamily="34" charset="0"/>
              <a:ea typeface="ＭＳ Ｐゴシック"/>
              <a:cs typeface="+mn-cs"/>
            </a:rPr>
            <a:t>  </a:t>
          </a:r>
        </a:p>
      </dgm:t>
    </dgm:pt>
    <dgm:pt modelId="{F49D20A1-1CAB-425D-8562-184FE4CB0FDB}" type="parTrans" cxnId="{4D3AAA62-6122-4CD1-B05C-7A7B22922239}">
      <dgm:prSet/>
      <dgm:spPr/>
      <dgm:t>
        <a:bodyPr/>
        <a:lstStyle/>
        <a:p>
          <a:endParaRPr lang="en-US" sz="1300">
            <a:latin typeface="Calibri" panose="020F0502020204030204" pitchFamily="34" charset="0"/>
          </a:endParaRPr>
        </a:p>
      </dgm:t>
    </dgm:pt>
    <dgm:pt modelId="{9132195F-90F7-41F9-9767-AE8A6CB42531}" type="sibTrans" cxnId="{4D3AAA62-6122-4CD1-B05C-7A7B22922239}">
      <dgm:prSet/>
      <dgm:spPr>
        <a:xfrm>
          <a:off x="691246" y="-573"/>
          <a:ext cx="5006429" cy="5006429"/>
        </a:xfrm>
        <a:prstGeom prst="circularArrow">
          <a:avLst>
            <a:gd name="adj1" fmla="val 5544"/>
            <a:gd name="adj2" fmla="val 330680"/>
            <a:gd name="adj3" fmla="val 13806484"/>
            <a:gd name="adj4" fmla="val 17367394"/>
            <a:gd name="adj5" fmla="val 5757"/>
          </a:avLst>
        </a:prstGeom>
        <a:solidFill>
          <a:srgbClr val="58585A">
            <a:tint val="40000"/>
            <a:hueOff val="0"/>
            <a:satOff val="0"/>
            <a:lumOff val="0"/>
            <a:alphaOff val="0"/>
          </a:srgbClr>
        </a:solidFill>
        <a:ln>
          <a:noFill/>
        </a:ln>
        <a:effectLst/>
      </dgm:spPr>
      <dgm:t>
        <a:bodyPr/>
        <a:lstStyle/>
        <a:p>
          <a:endParaRPr lang="en-US" sz="1300">
            <a:latin typeface="Calibri" panose="020F0502020204030204" pitchFamily="34" charset="0"/>
          </a:endParaRPr>
        </a:p>
      </dgm:t>
    </dgm:pt>
    <dgm:pt modelId="{8B0C580C-0F41-4850-9A1C-2741FEF47EA4}">
      <dgm:prSet phldrT="[Text]" custT="1"/>
      <dgm:spPr>
        <a:xfrm>
          <a:off x="5387" y="3430854"/>
          <a:ext cx="2313353" cy="1156676"/>
        </a:xfrm>
        <a:prstGeom prst="roundRect">
          <a:avLst/>
        </a:prstGeom>
        <a:solidFill>
          <a:schemeClr val="accent6">
            <a:lumMod val="40000"/>
            <a:lumOff val="60000"/>
          </a:schemeClr>
        </a:solidFill>
        <a:ln w="12700" cap="flat" cmpd="sng" algn="ctr">
          <a:solidFill>
            <a:srgbClr val="58585A">
              <a:shade val="80000"/>
              <a:hueOff val="0"/>
              <a:satOff val="0"/>
              <a:lumOff val="0"/>
              <a:alphaOff val="0"/>
            </a:srgbClr>
          </a:solidFill>
          <a:prstDash val="solid"/>
          <a:miter lim="800000"/>
        </a:ln>
        <a:effectLst/>
      </dgm:spPr>
      <dgm:t>
        <a:bodyPr anchor="t"/>
        <a:lstStyle/>
        <a:p>
          <a:r>
            <a:rPr lang="en-US" sz="1100" b="1" u="sng" dirty="0">
              <a:solidFill>
                <a:srgbClr val="000000">
                  <a:hueOff val="0"/>
                  <a:satOff val="0"/>
                  <a:lumOff val="0"/>
                  <a:alphaOff val="0"/>
                </a:srgbClr>
              </a:solidFill>
              <a:latin typeface="Calibri" panose="020F0502020204030204" pitchFamily="34" charset="0"/>
              <a:ea typeface="ＭＳ Ｐゴシック"/>
              <a:cs typeface="+mn-cs"/>
            </a:rPr>
            <a:t>Final Analysis</a:t>
          </a:r>
        </a:p>
        <a:p>
          <a:r>
            <a:rPr lang="en-US" sz="1100" b="1" dirty="0">
              <a:latin typeface="Calibri" panose="020F0502020204030204" pitchFamily="34" charset="0"/>
            </a:rPr>
            <a:t>Cluster feedback </a:t>
          </a:r>
          <a:r>
            <a:rPr lang="en-US" sz="1100" b="0" dirty="0">
              <a:latin typeface="Calibri" panose="020F0502020204030204" pitchFamily="34" charset="0"/>
            </a:rPr>
            <a:t>informs in-depth analysis tailored to cluster-specific needs and triangulation of data </a:t>
          </a:r>
          <a:r>
            <a:rPr lang="en-US" sz="1100" b="0" dirty="0">
              <a:solidFill>
                <a:srgbClr val="000000">
                  <a:hueOff val="0"/>
                  <a:satOff val="0"/>
                  <a:lumOff val="0"/>
                  <a:alphaOff val="0"/>
                </a:srgbClr>
              </a:solidFill>
              <a:latin typeface="Calibri" panose="020F0502020204030204" pitchFamily="34" charset="0"/>
              <a:ea typeface="ＭＳ Ｐゴシック"/>
              <a:cs typeface="+mn-cs"/>
            </a:rPr>
            <a:t>ahead of </a:t>
          </a:r>
          <a:r>
            <a:rPr lang="en-US" sz="1100" b="1" dirty="0">
              <a:solidFill>
                <a:srgbClr val="000000">
                  <a:hueOff val="0"/>
                  <a:satOff val="0"/>
                  <a:lumOff val="0"/>
                  <a:alphaOff val="0"/>
                </a:srgbClr>
              </a:solidFill>
              <a:latin typeface="Calibri" panose="020F0502020204030204" pitchFamily="34" charset="0"/>
              <a:ea typeface="ＭＳ Ｐゴシック"/>
              <a:cs typeface="+mn-cs"/>
            </a:rPr>
            <a:t>Joint Assessment Workshop (ICCG).</a:t>
          </a:r>
        </a:p>
        <a:p>
          <a:endParaRPr lang="en-US" sz="1100" b="0" u="none" dirty="0">
            <a:solidFill>
              <a:srgbClr val="000000">
                <a:hueOff val="0"/>
                <a:satOff val="0"/>
                <a:lumOff val="0"/>
                <a:alphaOff val="0"/>
              </a:srgbClr>
            </a:solidFill>
            <a:latin typeface="Calibri" panose="020F0502020204030204" pitchFamily="34" charset="0"/>
            <a:ea typeface="ＭＳ Ｐゴシック"/>
            <a:cs typeface="+mn-cs"/>
          </a:endParaRPr>
        </a:p>
      </dgm:t>
    </dgm:pt>
    <dgm:pt modelId="{9FF6515D-7205-4C24-A255-F7A1160CD8EF}" type="parTrans" cxnId="{04BDA229-F54C-443F-A3A5-A3B8A492616A}">
      <dgm:prSet/>
      <dgm:spPr/>
      <dgm:t>
        <a:bodyPr/>
        <a:lstStyle/>
        <a:p>
          <a:endParaRPr lang="en-US" sz="1300">
            <a:latin typeface="Calibri" panose="020F0502020204030204" pitchFamily="34" charset="0"/>
          </a:endParaRPr>
        </a:p>
      </dgm:t>
    </dgm:pt>
    <dgm:pt modelId="{0A573340-E9C3-46C6-BCD9-9976D8A2042D}" type="sibTrans" cxnId="{04BDA229-F54C-443F-A3A5-A3B8A492616A}">
      <dgm:prSet/>
      <dgm:spPr/>
      <dgm:t>
        <a:bodyPr/>
        <a:lstStyle/>
        <a:p>
          <a:endParaRPr lang="en-US" sz="1300">
            <a:latin typeface="Calibri" panose="020F0502020204030204" pitchFamily="34" charset="0"/>
          </a:endParaRPr>
        </a:p>
      </dgm:t>
    </dgm:pt>
    <dgm:pt modelId="{F26AF471-9CEE-454A-8E4C-DDEB0C8CE540}">
      <dgm:prSet phldrT="[Text]" custT="1"/>
      <dgm:spPr>
        <a:xfrm>
          <a:off x="4063158" y="3405132"/>
          <a:ext cx="2313353" cy="1156676"/>
        </a:xfrm>
        <a:prstGeom prst="roundRect">
          <a:avLst/>
        </a:prstGeom>
        <a:solidFill>
          <a:schemeClr val="accent6">
            <a:lumMod val="40000"/>
            <a:lumOff val="60000"/>
          </a:schemeClr>
        </a:solidFill>
        <a:ln w="12700" cap="flat" cmpd="sng" algn="ctr">
          <a:solidFill>
            <a:srgbClr val="58585A">
              <a:shade val="80000"/>
              <a:hueOff val="0"/>
              <a:satOff val="0"/>
              <a:lumOff val="0"/>
              <a:alphaOff val="0"/>
            </a:srgbClr>
          </a:solidFill>
          <a:prstDash val="solid"/>
          <a:miter lim="800000"/>
        </a:ln>
        <a:effectLst/>
      </dgm:spPr>
      <dgm:t>
        <a:bodyPr anchor="t"/>
        <a:lstStyle/>
        <a:p>
          <a:pPr algn="ctr"/>
          <a:r>
            <a:rPr lang="en-US" sz="1100" b="1" u="sng" dirty="0">
              <a:solidFill>
                <a:srgbClr val="000000">
                  <a:hueOff val="0"/>
                  <a:satOff val="0"/>
                  <a:lumOff val="0"/>
                  <a:alphaOff val="0"/>
                </a:srgbClr>
              </a:solidFill>
              <a:latin typeface="Calibri" panose="020F0502020204030204" pitchFamily="34" charset="0"/>
              <a:ea typeface="ＭＳ Ｐゴシック"/>
              <a:cs typeface="+mn-cs"/>
            </a:rPr>
            <a:t>Analysis &amp; Preliminary findings presentation</a:t>
          </a:r>
        </a:p>
        <a:p>
          <a:pPr algn="ctr"/>
          <a:r>
            <a:rPr lang="en-US" sz="1100" b="0" dirty="0">
              <a:solidFill>
                <a:srgbClr val="000000">
                  <a:hueOff val="0"/>
                  <a:satOff val="0"/>
                  <a:lumOff val="0"/>
                  <a:alphaOff val="0"/>
                </a:srgbClr>
              </a:solidFill>
              <a:latin typeface="Calibri" panose="020F0502020204030204" pitchFamily="34" charset="0"/>
              <a:ea typeface="ＭＳ Ｐゴシック"/>
              <a:cs typeface="+mn-cs"/>
            </a:rPr>
            <a:t>Preliminary findings presentations delivered bilaterally with clusters. </a:t>
          </a:r>
          <a:endParaRPr lang="en-US" sz="1100" b="1" dirty="0">
            <a:solidFill>
              <a:srgbClr val="000000">
                <a:hueOff val="0"/>
                <a:satOff val="0"/>
                <a:lumOff val="0"/>
                <a:alphaOff val="0"/>
              </a:srgbClr>
            </a:solidFill>
            <a:latin typeface="Calibri" panose="020F0502020204030204" pitchFamily="34" charset="0"/>
            <a:ea typeface="ＭＳ Ｐゴシック"/>
            <a:cs typeface="+mn-cs"/>
          </a:endParaRPr>
        </a:p>
      </dgm:t>
    </dgm:pt>
    <dgm:pt modelId="{A0E6C97C-AA98-45CF-AA3B-790AE6F4A48A}" type="parTrans" cxnId="{E622B6B9-27A1-40C1-8C3F-F2E7A2A2D74C}">
      <dgm:prSet/>
      <dgm:spPr/>
      <dgm:t>
        <a:bodyPr/>
        <a:lstStyle/>
        <a:p>
          <a:endParaRPr lang="en-US" sz="1300">
            <a:latin typeface="Calibri" panose="020F0502020204030204" pitchFamily="34" charset="0"/>
          </a:endParaRPr>
        </a:p>
      </dgm:t>
    </dgm:pt>
    <dgm:pt modelId="{B26559F3-ED01-482F-B28C-CABED463C7E2}" type="sibTrans" cxnId="{E622B6B9-27A1-40C1-8C3F-F2E7A2A2D74C}">
      <dgm:prSet/>
      <dgm:spPr/>
      <dgm:t>
        <a:bodyPr/>
        <a:lstStyle/>
        <a:p>
          <a:endParaRPr lang="en-US" sz="1300">
            <a:latin typeface="Calibri" panose="020F0502020204030204" pitchFamily="34" charset="0"/>
          </a:endParaRPr>
        </a:p>
      </dgm:t>
    </dgm:pt>
    <dgm:pt modelId="{B9CEDFB8-5529-4291-90EF-91FA5584030C}">
      <dgm:prSet phldrT="[Text]" custT="1"/>
      <dgm:spPr>
        <a:xfrm>
          <a:off x="-5072" y="1337184"/>
          <a:ext cx="2338176" cy="1490817"/>
        </a:xfrm>
        <a:prstGeom prst="roundRect">
          <a:avLst/>
        </a:prstGeom>
        <a:solidFill>
          <a:srgbClr val="FFFFFF">
            <a:hueOff val="0"/>
            <a:satOff val="0"/>
            <a:lumOff val="0"/>
            <a:alphaOff val="0"/>
          </a:srgbClr>
        </a:solidFill>
        <a:ln w="12700" cap="flat" cmpd="sng" algn="ctr">
          <a:solidFill>
            <a:srgbClr val="58585A">
              <a:shade val="80000"/>
              <a:hueOff val="0"/>
              <a:satOff val="0"/>
              <a:lumOff val="0"/>
              <a:alphaOff val="0"/>
            </a:srgbClr>
          </a:solidFill>
          <a:prstDash val="solid"/>
          <a:miter lim="800000"/>
        </a:ln>
        <a:effectLst/>
      </dgm:spPr>
      <dgm:t>
        <a:bodyPr anchor="t"/>
        <a:lstStyle/>
        <a:p>
          <a:r>
            <a:rPr lang="en-US" sz="1100" b="1" u="sng" dirty="0">
              <a:solidFill>
                <a:srgbClr val="000000">
                  <a:hueOff val="0"/>
                  <a:satOff val="0"/>
                  <a:lumOff val="0"/>
                  <a:alphaOff val="0"/>
                </a:srgbClr>
              </a:solidFill>
              <a:latin typeface="Calibri" panose="020F0502020204030204" pitchFamily="34" charset="0"/>
              <a:ea typeface="ＭＳ Ｐゴシック"/>
              <a:cs typeface="+mn-cs"/>
            </a:rPr>
            <a:t>Validation and Dissemination</a:t>
          </a:r>
        </a:p>
        <a:p>
          <a:r>
            <a:rPr lang="en-US" sz="1100" b="0" u="none" dirty="0">
              <a:solidFill>
                <a:srgbClr val="000000">
                  <a:hueOff val="0"/>
                  <a:satOff val="0"/>
                  <a:lumOff val="0"/>
                  <a:alphaOff val="0"/>
                </a:srgbClr>
              </a:solidFill>
              <a:latin typeface="Calibri" panose="020F0502020204030204" pitchFamily="34" charset="0"/>
              <a:ea typeface="ＭＳ Ｐゴシック"/>
              <a:cs typeface="+mn-cs"/>
            </a:rPr>
            <a:t>Final output and cluster-specific findings shared with clusters/GBWS, while</a:t>
          </a:r>
          <a:r>
            <a:rPr lang="en-US" sz="1100" b="1" u="none" dirty="0">
              <a:solidFill>
                <a:srgbClr val="000000">
                  <a:hueOff val="0"/>
                  <a:satOff val="0"/>
                  <a:lumOff val="0"/>
                  <a:alphaOff val="0"/>
                </a:srgbClr>
              </a:solidFill>
              <a:latin typeface="Calibri" panose="020F0502020204030204" pitchFamily="34" charset="0"/>
              <a:ea typeface="ＭＳ Ｐゴシック"/>
              <a:cs typeface="+mn-cs"/>
            </a:rPr>
            <a:t> final report is shared for validation by ICCG and HCT. </a:t>
          </a:r>
        </a:p>
      </dgm:t>
    </dgm:pt>
    <dgm:pt modelId="{E495C7C4-BC28-4D74-8908-5B913DDCCEAE}" type="parTrans" cxnId="{B4098517-A8F9-4D8C-8EBE-4B25DA8495C5}">
      <dgm:prSet/>
      <dgm:spPr/>
      <dgm:t>
        <a:bodyPr/>
        <a:lstStyle/>
        <a:p>
          <a:endParaRPr lang="en-US" sz="1300">
            <a:latin typeface="Calibri" panose="020F0502020204030204" pitchFamily="34" charset="0"/>
          </a:endParaRPr>
        </a:p>
      </dgm:t>
    </dgm:pt>
    <dgm:pt modelId="{74A3C7ED-BC7B-4604-9A58-ED59421DACCE}" type="sibTrans" cxnId="{B4098517-A8F9-4D8C-8EBE-4B25DA8495C5}">
      <dgm:prSet/>
      <dgm:spPr/>
      <dgm:t>
        <a:bodyPr/>
        <a:lstStyle/>
        <a:p>
          <a:endParaRPr lang="en-US" sz="1300">
            <a:latin typeface="Calibri" panose="020F0502020204030204" pitchFamily="34" charset="0"/>
          </a:endParaRPr>
        </a:p>
      </dgm:t>
    </dgm:pt>
    <dgm:pt modelId="{63D71CB2-DD11-4C1D-9C69-09409AD4BE66}">
      <dgm:prSet phldrT="[Text]" custT="1"/>
      <dgm:spPr>
        <a:xfrm>
          <a:off x="4068231" y="1504254"/>
          <a:ext cx="2313353" cy="1156676"/>
        </a:xfrm>
        <a:prstGeom prst="roundRect">
          <a:avLst/>
        </a:prstGeom>
        <a:solidFill>
          <a:srgbClr val="FFFFFF">
            <a:hueOff val="0"/>
            <a:satOff val="0"/>
            <a:lumOff val="0"/>
            <a:alphaOff val="0"/>
          </a:srgbClr>
        </a:solidFill>
        <a:ln w="12700" cap="flat" cmpd="sng" algn="ctr">
          <a:solidFill>
            <a:srgbClr val="58585A">
              <a:shade val="80000"/>
              <a:hueOff val="0"/>
              <a:satOff val="0"/>
              <a:lumOff val="0"/>
              <a:alphaOff val="0"/>
            </a:srgbClr>
          </a:solidFill>
          <a:prstDash val="solid"/>
          <a:miter lim="800000"/>
        </a:ln>
        <a:effectLst/>
      </dgm:spPr>
      <dgm:t>
        <a:bodyPr anchor="t"/>
        <a:lstStyle/>
        <a:p>
          <a:r>
            <a:rPr lang="en-US" sz="1100" b="1" u="sng" dirty="0">
              <a:solidFill>
                <a:srgbClr val="000000">
                  <a:hueOff val="0"/>
                  <a:satOff val="0"/>
                  <a:lumOff val="0"/>
                  <a:alphaOff val="0"/>
                </a:srgbClr>
              </a:solidFill>
              <a:latin typeface="Calibri" panose="020F0502020204030204" pitchFamily="34" charset="0"/>
              <a:ea typeface="ＭＳ Ｐゴシック"/>
              <a:cs typeface="+mn-cs"/>
            </a:rPr>
            <a:t>Data collection</a:t>
          </a:r>
        </a:p>
        <a:p>
          <a:r>
            <a:rPr lang="en-US" sz="1100" dirty="0">
              <a:solidFill>
                <a:srgbClr val="000000">
                  <a:hueOff val="0"/>
                  <a:satOff val="0"/>
                  <a:lumOff val="0"/>
                  <a:alphaOff val="0"/>
                </a:srgbClr>
              </a:solidFill>
              <a:latin typeface="Calibri" panose="020F0502020204030204" pitchFamily="34" charset="0"/>
              <a:ea typeface="ＭＳ Ｐゴシック"/>
              <a:cs typeface="+mn-cs"/>
            </a:rPr>
            <a:t>Data  is collected directly by </a:t>
          </a:r>
          <a:r>
            <a:rPr lang="en-US" sz="1100" b="1" dirty="0">
              <a:solidFill>
                <a:srgbClr val="000000">
                  <a:hueOff val="0"/>
                  <a:satOff val="0"/>
                  <a:lumOff val="0"/>
                  <a:alphaOff val="0"/>
                </a:srgbClr>
              </a:solidFill>
              <a:latin typeface="Calibri" panose="020F0502020204030204" pitchFamily="34" charset="0"/>
              <a:ea typeface="ＭＳ Ｐゴシック"/>
              <a:cs typeface="+mn-cs"/>
            </a:rPr>
            <a:t>REACH and partners</a:t>
          </a:r>
          <a:r>
            <a:rPr lang="en-US" sz="1100" dirty="0">
              <a:solidFill>
                <a:srgbClr val="000000">
                  <a:hueOff val="0"/>
                  <a:satOff val="0"/>
                  <a:lumOff val="0"/>
                  <a:alphaOff val="0"/>
                </a:srgbClr>
              </a:solidFill>
              <a:latin typeface="Calibri" panose="020F0502020204030204" pitchFamily="34" charset="0"/>
              <a:ea typeface="ＭＳ Ｐゴシック"/>
              <a:cs typeface="+mn-cs"/>
            </a:rPr>
            <a:t>. Regular updates are provided to clusters. </a:t>
          </a:r>
        </a:p>
      </dgm:t>
    </dgm:pt>
    <dgm:pt modelId="{1891F5A5-02A0-4D6D-BEB6-2C65FD80A595}" type="sibTrans" cxnId="{C366C716-5737-4088-8BA4-684F37DE0697}">
      <dgm:prSet/>
      <dgm:spPr/>
      <dgm:t>
        <a:bodyPr/>
        <a:lstStyle/>
        <a:p>
          <a:endParaRPr lang="en-US" sz="1300">
            <a:latin typeface="Calibri" panose="020F0502020204030204" pitchFamily="34" charset="0"/>
          </a:endParaRPr>
        </a:p>
      </dgm:t>
    </dgm:pt>
    <dgm:pt modelId="{3E85AA9C-2369-4A55-A104-BB1DF14C0209}" type="parTrans" cxnId="{C366C716-5737-4088-8BA4-684F37DE0697}">
      <dgm:prSet/>
      <dgm:spPr/>
      <dgm:t>
        <a:bodyPr/>
        <a:lstStyle/>
        <a:p>
          <a:endParaRPr lang="en-US" sz="1300">
            <a:latin typeface="Calibri" panose="020F0502020204030204" pitchFamily="34" charset="0"/>
          </a:endParaRPr>
        </a:p>
      </dgm:t>
    </dgm:pt>
    <dgm:pt modelId="{CED6F9F6-8CEA-40D8-A579-5D68D2E5B865}" type="pres">
      <dgm:prSet presAssocID="{2369D73E-5218-4D08-841E-AC4CB5B8AA3E}" presName="Name0" presStyleCnt="0">
        <dgm:presLayoutVars>
          <dgm:dir/>
          <dgm:resizeHandles val="exact"/>
        </dgm:presLayoutVars>
      </dgm:prSet>
      <dgm:spPr/>
    </dgm:pt>
    <dgm:pt modelId="{3E10F0A4-1A20-44CB-BCE4-45D70EB13266}" type="pres">
      <dgm:prSet presAssocID="{2369D73E-5218-4D08-841E-AC4CB5B8AA3E}" presName="cycle" presStyleCnt="0"/>
      <dgm:spPr/>
    </dgm:pt>
    <dgm:pt modelId="{6EADA0B5-E5BF-425E-A865-47202D913F82}" type="pres">
      <dgm:prSet presAssocID="{EEED45A9-AEB7-4DAA-8C3B-0C97C45A82CF}" presName="nodeFirstNode" presStyleLbl="node1" presStyleIdx="0" presStyleCnt="5">
        <dgm:presLayoutVars>
          <dgm:bulletEnabled val="1"/>
        </dgm:presLayoutVars>
      </dgm:prSet>
      <dgm:spPr/>
    </dgm:pt>
    <dgm:pt modelId="{C84B5C6B-D66E-45C5-9E95-0C3A556E35FF}" type="pres">
      <dgm:prSet presAssocID="{9132195F-90F7-41F9-9767-AE8A6CB42531}" presName="sibTransFirstNode" presStyleLbl="bgShp" presStyleIdx="0" presStyleCnt="1"/>
      <dgm:spPr/>
    </dgm:pt>
    <dgm:pt modelId="{2F0DE7EC-BFD5-4139-8DEB-79C6046123D6}" type="pres">
      <dgm:prSet presAssocID="{63D71CB2-DD11-4C1D-9C69-09409AD4BE66}" presName="nodeFollowingNodes" presStyleLbl="node1" presStyleIdx="1" presStyleCnt="5">
        <dgm:presLayoutVars>
          <dgm:bulletEnabled val="1"/>
        </dgm:presLayoutVars>
      </dgm:prSet>
      <dgm:spPr/>
    </dgm:pt>
    <dgm:pt modelId="{2A050724-C762-4936-BC0F-4B371610D229}" type="pres">
      <dgm:prSet presAssocID="{8B0C580C-0F41-4850-9A1C-2741FEF47EA4}" presName="nodeFollowingNodes" presStyleLbl="node1" presStyleIdx="2" presStyleCnt="5" custRadScaleRad="112177" custRadScaleInc="156772">
        <dgm:presLayoutVars>
          <dgm:bulletEnabled val="1"/>
        </dgm:presLayoutVars>
      </dgm:prSet>
      <dgm:spPr/>
    </dgm:pt>
    <dgm:pt modelId="{45B5AE9D-F1DD-45A7-8BB6-009A7E60C447}" type="pres">
      <dgm:prSet presAssocID="{F26AF471-9CEE-454A-8E4C-DDEB0C8CE540}" presName="nodeFollowingNodes" presStyleLbl="node1" presStyleIdx="3" presStyleCnt="5" custRadScaleRad="111517" custRadScaleInc="-157633">
        <dgm:presLayoutVars>
          <dgm:bulletEnabled val="1"/>
        </dgm:presLayoutVars>
      </dgm:prSet>
      <dgm:spPr/>
    </dgm:pt>
    <dgm:pt modelId="{8A9B3FAA-BA82-4CBF-8D03-F0DA9FF1A0CE}" type="pres">
      <dgm:prSet presAssocID="{B9CEDFB8-5529-4291-90EF-91FA5584030C}" presName="nodeFollowingNodes" presStyleLbl="node1" presStyleIdx="4" presStyleCnt="5" custScaleX="105237" custScaleY="128888">
        <dgm:presLayoutVars>
          <dgm:bulletEnabled val="1"/>
        </dgm:presLayoutVars>
      </dgm:prSet>
      <dgm:spPr/>
    </dgm:pt>
  </dgm:ptLst>
  <dgm:cxnLst>
    <dgm:cxn modelId="{C366C716-5737-4088-8BA4-684F37DE0697}" srcId="{2369D73E-5218-4D08-841E-AC4CB5B8AA3E}" destId="{63D71CB2-DD11-4C1D-9C69-09409AD4BE66}" srcOrd="1" destOrd="0" parTransId="{3E85AA9C-2369-4A55-A104-BB1DF14C0209}" sibTransId="{1891F5A5-02A0-4D6D-BEB6-2C65FD80A595}"/>
    <dgm:cxn modelId="{8A0E8317-41BA-4F46-8873-73FDE67D109A}" type="presOf" srcId="{EEED45A9-AEB7-4DAA-8C3B-0C97C45A82CF}" destId="{6EADA0B5-E5BF-425E-A865-47202D913F82}" srcOrd="0" destOrd="0" presId="urn:microsoft.com/office/officeart/2005/8/layout/cycle3"/>
    <dgm:cxn modelId="{B4098517-A8F9-4D8C-8EBE-4B25DA8495C5}" srcId="{2369D73E-5218-4D08-841E-AC4CB5B8AA3E}" destId="{B9CEDFB8-5529-4291-90EF-91FA5584030C}" srcOrd="4" destOrd="0" parTransId="{E495C7C4-BC28-4D74-8908-5B913DDCCEAE}" sibTransId="{74A3C7ED-BC7B-4604-9A58-ED59421DACCE}"/>
    <dgm:cxn modelId="{CBE77C18-FA0C-401C-87EC-96644711479E}" type="presOf" srcId="{B9CEDFB8-5529-4291-90EF-91FA5584030C}" destId="{8A9B3FAA-BA82-4CBF-8D03-F0DA9FF1A0CE}" srcOrd="0" destOrd="0" presId="urn:microsoft.com/office/officeart/2005/8/layout/cycle3"/>
    <dgm:cxn modelId="{04BDA229-F54C-443F-A3A5-A3B8A492616A}" srcId="{2369D73E-5218-4D08-841E-AC4CB5B8AA3E}" destId="{8B0C580C-0F41-4850-9A1C-2741FEF47EA4}" srcOrd="2" destOrd="0" parTransId="{9FF6515D-7205-4C24-A255-F7A1160CD8EF}" sibTransId="{0A573340-E9C3-46C6-BCD9-9976D8A2042D}"/>
    <dgm:cxn modelId="{2787483A-2F6E-4FB3-A9CE-4BE96809741B}" type="presOf" srcId="{63D71CB2-DD11-4C1D-9C69-09409AD4BE66}" destId="{2F0DE7EC-BFD5-4139-8DEB-79C6046123D6}" srcOrd="0" destOrd="0" presId="urn:microsoft.com/office/officeart/2005/8/layout/cycle3"/>
    <dgm:cxn modelId="{4D3AAA62-6122-4CD1-B05C-7A7B22922239}" srcId="{2369D73E-5218-4D08-841E-AC4CB5B8AA3E}" destId="{EEED45A9-AEB7-4DAA-8C3B-0C97C45A82CF}" srcOrd="0" destOrd="0" parTransId="{F49D20A1-1CAB-425D-8562-184FE4CB0FDB}" sibTransId="{9132195F-90F7-41F9-9767-AE8A6CB42531}"/>
    <dgm:cxn modelId="{0C2A5B44-4C1B-44C5-8F8D-A44979256460}" type="presOf" srcId="{2369D73E-5218-4D08-841E-AC4CB5B8AA3E}" destId="{CED6F9F6-8CEA-40D8-A579-5D68D2E5B865}" srcOrd="0" destOrd="0" presId="urn:microsoft.com/office/officeart/2005/8/layout/cycle3"/>
    <dgm:cxn modelId="{3EC18BA8-8493-4CBA-8265-99401C570985}" type="presOf" srcId="{F26AF471-9CEE-454A-8E4C-DDEB0C8CE540}" destId="{45B5AE9D-F1DD-45A7-8BB6-009A7E60C447}" srcOrd="0" destOrd="0" presId="urn:microsoft.com/office/officeart/2005/8/layout/cycle3"/>
    <dgm:cxn modelId="{1AAE6AA9-E35F-4747-B71A-B39D6861B7C0}" type="presOf" srcId="{8B0C580C-0F41-4850-9A1C-2741FEF47EA4}" destId="{2A050724-C762-4936-BC0F-4B371610D229}" srcOrd="0" destOrd="0" presId="urn:microsoft.com/office/officeart/2005/8/layout/cycle3"/>
    <dgm:cxn modelId="{E622B6B9-27A1-40C1-8C3F-F2E7A2A2D74C}" srcId="{2369D73E-5218-4D08-841E-AC4CB5B8AA3E}" destId="{F26AF471-9CEE-454A-8E4C-DDEB0C8CE540}" srcOrd="3" destOrd="0" parTransId="{A0E6C97C-AA98-45CF-AA3B-790AE6F4A48A}" sibTransId="{B26559F3-ED01-482F-B28C-CABED463C7E2}"/>
    <dgm:cxn modelId="{A15DAAC7-DC7D-4421-BC2E-2FC6D18DE42D}" type="presOf" srcId="{9132195F-90F7-41F9-9767-AE8A6CB42531}" destId="{C84B5C6B-D66E-45C5-9E95-0C3A556E35FF}" srcOrd="0" destOrd="0" presId="urn:microsoft.com/office/officeart/2005/8/layout/cycle3"/>
    <dgm:cxn modelId="{72554867-E929-4B91-A58B-B7AC0E2C92E5}" type="presParOf" srcId="{CED6F9F6-8CEA-40D8-A579-5D68D2E5B865}" destId="{3E10F0A4-1A20-44CB-BCE4-45D70EB13266}" srcOrd="0" destOrd="0" presId="urn:microsoft.com/office/officeart/2005/8/layout/cycle3"/>
    <dgm:cxn modelId="{DB5F0648-40BE-48A9-8D1B-E1D4BA8F4F1E}" type="presParOf" srcId="{3E10F0A4-1A20-44CB-BCE4-45D70EB13266}" destId="{6EADA0B5-E5BF-425E-A865-47202D913F82}" srcOrd="0" destOrd="0" presId="urn:microsoft.com/office/officeart/2005/8/layout/cycle3"/>
    <dgm:cxn modelId="{45315B9C-808C-4DD4-ABD4-E64034BFA083}" type="presParOf" srcId="{3E10F0A4-1A20-44CB-BCE4-45D70EB13266}" destId="{C84B5C6B-D66E-45C5-9E95-0C3A556E35FF}" srcOrd="1" destOrd="0" presId="urn:microsoft.com/office/officeart/2005/8/layout/cycle3"/>
    <dgm:cxn modelId="{E1B597A3-A3DE-45EC-9F39-488C9445F07C}" type="presParOf" srcId="{3E10F0A4-1A20-44CB-BCE4-45D70EB13266}" destId="{2F0DE7EC-BFD5-4139-8DEB-79C6046123D6}" srcOrd="2" destOrd="0" presId="urn:microsoft.com/office/officeart/2005/8/layout/cycle3"/>
    <dgm:cxn modelId="{ABA5E56A-B757-4856-B6DC-8AAF09F0DBC0}" type="presParOf" srcId="{3E10F0A4-1A20-44CB-BCE4-45D70EB13266}" destId="{2A050724-C762-4936-BC0F-4B371610D229}" srcOrd="3" destOrd="0" presId="urn:microsoft.com/office/officeart/2005/8/layout/cycle3"/>
    <dgm:cxn modelId="{BF4768CB-9081-4616-8537-9BF56A77B25A}" type="presParOf" srcId="{3E10F0A4-1A20-44CB-BCE4-45D70EB13266}" destId="{45B5AE9D-F1DD-45A7-8BB6-009A7E60C447}" srcOrd="4" destOrd="0" presId="urn:microsoft.com/office/officeart/2005/8/layout/cycle3"/>
    <dgm:cxn modelId="{1F69AD04-9CDF-4777-9E88-F9783709608C}" type="presParOf" srcId="{3E10F0A4-1A20-44CB-BCE4-45D70EB13266}" destId="{8A9B3FAA-BA82-4CBF-8D03-F0DA9FF1A0CE}"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4B5C6B-D66E-45C5-9E95-0C3A556E35FF}">
      <dsp:nvSpPr>
        <dsp:cNvPr id="0" name=""/>
        <dsp:cNvSpPr/>
      </dsp:nvSpPr>
      <dsp:spPr>
        <a:xfrm>
          <a:off x="3023328" y="-35706"/>
          <a:ext cx="5454326" cy="5454326"/>
        </a:xfrm>
        <a:prstGeom prst="circularArrow">
          <a:avLst>
            <a:gd name="adj1" fmla="val 5544"/>
            <a:gd name="adj2" fmla="val 330680"/>
            <a:gd name="adj3" fmla="val 13806484"/>
            <a:gd name="adj4" fmla="val 17367394"/>
            <a:gd name="adj5" fmla="val 5757"/>
          </a:avLst>
        </a:prstGeom>
        <a:solidFill>
          <a:srgbClr val="58585A">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6EADA0B5-E5BF-425E-A865-47202D913F82}">
      <dsp:nvSpPr>
        <dsp:cNvPr id="0" name=""/>
        <dsp:cNvSpPr/>
      </dsp:nvSpPr>
      <dsp:spPr>
        <a:xfrm>
          <a:off x="4445618" y="2171"/>
          <a:ext cx="2609747" cy="1304873"/>
        </a:xfrm>
        <a:prstGeom prst="roundRect">
          <a:avLst/>
        </a:prstGeom>
        <a:solidFill>
          <a:schemeClr val="bg1"/>
        </a:solidFill>
        <a:ln w="12700" cap="flat" cmpd="sng" algn="ctr">
          <a:solidFill>
            <a:srgbClr val="58585A">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en-US" sz="1100" b="1" u="sng" kern="1200" dirty="0">
              <a:solidFill>
                <a:srgbClr val="000000">
                  <a:hueOff val="0"/>
                  <a:satOff val="0"/>
                  <a:lumOff val="0"/>
                  <a:alphaOff val="0"/>
                </a:srgbClr>
              </a:solidFill>
              <a:latin typeface="Calibri" panose="020F0502020204030204" pitchFamily="34" charset="0"/>
              <a:ea typeface="ＭＳ Ｐゴシック"/>
              <a:cs typeface="+mn-cs"/>
            </a:rPr>
            <a:t>Research design</a:t>
          </a:r>
        </a:p>
        <a:p>
          <a:pPr marL="0" lvl="0" indent="0" algn="ctr" defTabSz="488950">
            <a:lnSpc>
              <a:spcPct val="90000"/>
            </a:lnSpc>
            <a:spcBef>
              <a:spcPct val="0"/>
            </a:spcBef>
            <a:spcAft>
              <a:spcPct val="35000"/>
            </a:spcAft>
            <a:buNone/>
          </a:pPr>
          <a:r>
            <a:rPr lang="en-US" sz="1100" b="0" kern="1200" dirty="0">
              <a:solidFill>
                <a:srgbClr val="000000">
                  <a:hueOff val="0"/>
                  <a:satOff val="0"/>
                  <a:lumOff val="0"/>
                  <a:alphaOff val="0"/>
                </a:srgbClr>
              </a:solidFill>
              <a:latin typeface="Calibri" panose="020F0502020204030204" pitchFamily="34" charset="0"/>
              <a:ea typeface="ＭＳ Ｐゴシック"/>
              <a:cs typeface="+mn-cs"/>
            </a:rPr>
            <a:t>Indicators, forming the basis of the survey tool, are </a:t>
          </a:r>
          <a:r>
            <a:rPr lang="en-US" sz="1100" b="1" kern="1200" dirty="0">
              <a:solidFill>
                <a:srgbClr val="000000">
                  <a:hueOff val="0"/>
                  <a:satOff val="0"/>
                  <a:lumOff val="0"/>
                  <a:alphaOff val="0"/>
                </a:srgbClr>
              </a:solidFill>
              <a:latin typeface="Calibri" panose="020F0502020204030204" pitchFamily="34" charset="0"/>
              <a:ea typeface="ＭＳ Ｐゴシック"/>
              <a:cs typeface="+mn-cs"/>
            </a:rPr>
            <a:t>reviewed at the cluster and ICCG level.</a:t>
          </a:r>
          <a:r>
            <a:rPr lang="en-US" sz="1100" b="0" kern="1200" dirty="0">
              <a:solidFill>
                <a:srgbClr val="000000">
                  <a:hueOff val="0"/>
                  <a:satOff val="0"/>
                  <a:lumOff val="0"/>
                  <a:alphaOff val="0"/>
                </a:srgbClr>
              </a:solidFill>
              <a:latin typeface="Calibri" panose="020F0502020204030204" pitchFamily="34" charset="0"/>
              <a:ea typeface="ＭＳ Ｐゴシック"/>
              <a:cs typeface="+mn-cs"/>
            </a:rPr>
            <a:t>  </a:t>
          </a:r>
        </a:p>
      </dsp:txBody>
      <dsp:txXfrm>
        <a:off x="4509317" y="65870"/>
        <a:ext cx="2482349" cy="1177475"/>
      </dsp:txXfrm>
    </dsp:sp>
    <dsp:sp modelId="{2F0DE7EC-BFD5-4139-8DEB-79C6046123D6}">
      <dsp:nvSpPr>
        <dsp:cNvPr id="0" name=""/>
        <dsp:cNvSpPr/>
      </dsp:nvSpPr>
      <dsp:spPr>
        <a:xfrm>
          <a:off x="6657717" y="1609355"/>
          <a:ext cx="2609747" cy="1304873"/>
        </a:xfrm>
        <a:prstGeom prst="roundRect">
          <a:avLst/>
        </a:prstGeom>
        <a:solidFill>
          <a:srgbClr val="FFFFFF">
            <a:hueOff val="0"/>
            <a:satOff val="0"/>
            <a:lumOff val="0"/>
            <a:alphaOff val="0"/>
          </a:srgbClr>
        </a:solidFill>
        <a:ln w="12700" cap="flat" cmpd="sng" algn="ctr">
          <a:solidFill>
            <a:srgbClr val="58585A">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en-US" sz="1100" b="1" u="sng" kern="1200" dirty="0">
              <a:solidFill>
                <a:srgbClr val="000000">
                  <a:hueOff val="0"/>
                  <a:satOff val="0"/>
                  <a:lumOff val="0"/>
                  <a:alphaOff val="0"/>
                </a:srgbClr>
              </a:solidFill>
              <a:latin typeface="Calibri" panose="020F0502020204030204" pitchFamily="34" charset="0"/>
              <a:ea typeface="ＭＳ Ｐゴシック"/>
              <a:cs typeface="+mn-cs"/>
            </a:rPr>
            <a:t>Data collection</a:t>
          </a:r>
        </a:p>
        <a:p>
          <a:pPr marL="0" lvl="0" indent="0" algn="ctr" defTabSz="488950">
            <a:lnSpc>
              <a:spcPct val="90000"/>
            </a:lnSpc>
            <a:spcBef>
              <a:spcPct val="0"/>
            </a:spcBef>
            <a:spcAft>
              <a:spcPct val="35000"/>
            </a:spcAft>
            <a:buNone/>
          </a:pPr>
          <a:r>
            <a:rPr lang="en-US" sz="1100" kern="1200" dirty="0">
              <a:solidFill>
                <a:srgbClr val="000000">
                  <a:hueOff val="0"/>
                  <a:satOff val="0"/>
                  <a:lumOff val="0"/>
                  <a:alphaOff val="0"/>
                </a:srgbClr>
              </a:solidFill>
              <a:latin typeface="Calibri" panose="020F0502020204030204" pitchFamily="34" charset="0"/>
              <a:ea typeface="ＭＳ Ｐゴシック"/>
              <a:cs typeface="+mn-cs"/>
            </a:rPr>
            <a:t>Data  is collected directly by </a:t>
          </a:r>
          <a:r>
            <a:rPr lang="en-US" sz="1100" b="1" kern="1200" dirty="0">
              <a:solidFill>
                <a:srgbClr val="000000">
                  <a:hueOff val="0"/>
                  <a:satOff val="0"/>
                  <a:lumOff val="0"/>
                  <a:alphaOff val="0"/>
                </a:srgbClr>
              </a:solidFill>
              <a:latin typeface="Calibri" panose="020F0502020204030204" pitchFamily="34" charset="0"/>
              <a:ea typeface="ＭＳ Ｐゴシック"/>
              <a:cs typeface="+mn-cs"/>
            </a:rPr>
            <a:t>REACH and partners</a:t>
          </a:r>
          <a:r>
            <a:rPr lang="en-US" sz="1100" kern="1200" dirty="0">
              <a:solidFill>
                <a:srgbClr val="000000">
                  <a:hueOff val="0"/>
                  <a:satOff val="0"/>
                  <a:lumOff val="0"/>
                  <a:alphaOff val="0"/>
                </a:srgbClr>
              </a:solidFill>
              <a:latin typeface="Calibri" panose="020F0502020204030204" pitchFamily="34" charset="0"/>
              <a:ea typeface="ＭＳ Ｐゴシック"/>
              <a:cs typeface="+mn-cs"/>
            </a:rPr>
            <a:t>. Regular updates are provided to clusters. </a:t>
          </a:r>
        </a:p>
      </dsp:txBody>
      <dsp:txXfrm>
        <a:off x="6721416" y="1673054"/>
        <a:ext cx="2482349" cy="1177475"/>
      </dsp:txXfrm>
    </dsp:sp>
    <dsp:sp modelId="{2A050724-C762-4936-BC0F-4B371610D229}">
      <dsp:nvSpPr>
        <dsp:cNvPr id="0" name=""/>
        <dsp:cNvSpPr/>
      </dsp:nvSpPr>
      <dsp:spPr>
        <a:xfrm>
          <a:off x="2231394" y="3708317"/>
          <a:ext cx="2609747" cy="1304873"/>
        </a:xfrm>
        <a:prstGeom prst="roundRect">
          <a:avLst/>
        </a:prstGeom>
        <a:solidFill>
          <a:schemeClr val="accent6">
            <a:lumMod val="40000"/>
            <a:lumOff val="60000"/>
          </a:schemeClr>
        </a:solidFill>
        <a:ln w="12700" cap="flat" cmpd="sng" algn="ctr">
          <a:solidFill>
            <a:srgbClr val="58585A">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en-US" sz="1100" b="1" u="sng" kern="1200" dirty="0">
              <a:solidFill>
                <a:srgbClr val="000000">
                  <a:hueOff val="0"/>
                  <a:satOff val="0"/>
                  <a:lumOff val="0"/>
                  <a:alphaOff val="0"/>
                </a:srgbClr>
              </a:solidFill>
              <a:latin typeface="Calibri" panose="020F0502020204030204" pitchFamily="34" charset="0"/>
              <a:ea typeface="ＭＳ Ｐゴシック"/>
              <a:cs typeface="+mn-cs"/>
            </a:rPr>
            <a:t>Final Analysis</a:t>
          </a:r>
        </a:p>
        <a:p>
          <a:pPr marL="0" lvl="0" indent="0" algn="ctr" defTabSz="488950">
            <a:lnSpc>
              <a:spcPct val="90000"/>
            </a:lnSpc>
            <a:spcBef>
              <a:spcPct val="0"/>
            </a:spcBef>
            <a:spcAft>
              <a:spcPct val="35000"/>
            </a:spcAft>
            <a:buNone/>
          </a:pPr>
          <a:r>
            <a:rPr lang="en-US" sz="1100" b="1" kern="1200" dirty="0">
              <a:latin typeface="Calibri" panose="020F0502020204030204" pitchFamily="34" charset="0"/>
            </a:rPr>
            <a:t>Cluster feedback </a:t>
          </a:r>
          <a:r>
            <a:rPr lang="en-US" sz="1100" b="0" kern="1200" dirty="0">
              <a:latin typeface="Calibri" panose="020F0502020204030204" pitchFamily="34" charset="0"/>
            </a:rPr>
            <a:t>informs in-depth analysis tailored to cluster-specific needs and triangulation of data </a:t>
          </a:r>
          <a:r>
            <a:rPr lang="en-US" sz="1100" b="0" kern="1200" dirty="0">
              <a:solidFill>
                <a:srgbClr val="000000">
                  <a:hueOff val="0"/>
                  <a:satOff val="0"/>
                  <a:lumOff val="0"/>
                  <a:alphaOff val="0"/>
                </a:srgbClr>
              </a:solidFill>
              <a:latin typeface="Calibri" panose="020F0502020204030204" pitchFamily="34" charset="0"/>
              <a:ea typeface="ＭＳ Ｐゴシック"/>
              <a:cs typeface="+mn-cs"/>
            </a:rPr>
            <a:t>ahead of </a:t>
          </a:r>
          <a:r>
            <a:rPr lang="en-US" sz="1100" b="1" kern="1200" dirty="0">
              <a:solidFill>
                <a:srgbClr val="000000">
                  <a:hueOff val="0"/>
                  <a:satOff val="0"/>
                  <a:lumOff val="0"/>
                  <a:alphaOff val="0"/>
                </a:srgbClr>
              </a:solidFill>
              <a:latin typeface="Calibri" panose="020F0502020204030204" pitchFamily="34" charset="0"/>
              <a:ea typeface="ＭＳ Ｐゴシック"/>
              <a:cs typeface="+mn-cs"/>
            </a:rPr>
            <a:t>Joint Assessment Workshop (ICCG).</a:t>
          </a:r>
        </a:p>
        <a:p>
          <a:pPr marL="0" lvl="0" indent="0" algn="ctr" defTabSz="488950">
            <a:lnSpc>
              <a:spcPct val="90000"/>
            </a:lnSpc>
            <a:spcBef>
              <a:spcPct val="0"/>
            </a:spcBef>
            <a:spcAft>
              <a:spcPct val="35000"/>
            </a:spcAft>
            <a:buNone/>
          </a:pPr>
          <a:endParaRPr lang="en-US" sz="1100" b="0" u="none" kern="1200" dirty="0">
            <a:solidFill>
              <a:srgbClr val="000000">
                <a:hueOff val="0"/>
                <a:satOff val="0"/>
                <a:lumOff val="0"/>
                <a:alphaOff val="0"/>
              </a:srgbClr>
            </a:solidFill>
            <a:latin typeface="Calibri" panose="020F0502020204030204" pitchFamily="34" charset="0"/>
            <a:ea typeface="ＭＳ Ｐゴシック"/>
            <a:cs typeface="+mn-cs"/>
          </a:endParaRPr>
        </a:p>
      </dsp:txBody>
      <dsp:txXfrm>
        <a:off x="2295093" y="3772016"/>
        <a:ext cx="2482349" cy="1177475"/>
      </dsp:txXfrm>
    </dsp:sp>
    <dsp:sp modelId="{45B5AE9D-F1DD-45A7-8BB6-009A7E60C447}">
      <dsp:nvSpPr>
        <dsp:cNvPr id="0" name=""/>
        <dsp:cNvSpPr/>
      </dsp:nvSpPr>
      <dsp:spPr>
        <a:xfrm>
          <a:off x="6659096" y="3680294"/>
          <a:ext cx="2609747" cy="1304873"/>
        </a:xfrm>
        <a:prstGeom prst="roundRect">
          <a:avLst/>
        </a:prstGeom>
        <a:solidFill>
          <a:schemeClr val="accent6">
            <a:lumMod val="40000"/>
            <a:lumOff val="60000"/>
          </a:schemeClr>
        </a:solidFill>
        <a:ln w="12700" cap="flat" cmpd="sng" algn="ctr">
          <a:solidFill>
            <a:srgbClr val="58585A">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en-US" sz="1100" b="1" u="sng" kern="1200" dirty="0">
              <a:solidFill>
                <a:srgbClr val="000000">
                  <a:hueOff val="0"/>
                  <a:satOff val="0"/>
                  <a:lumOff val="0"/>
                  <a:alphaOff val="0"/>
                </a:srgbClr>
              </a:solidFill>
              <a:latin typeface="Calibri" panose="020F0502020204030204" pitchFamily="34" charset="0"/>
              <a:ea typeface="ＭＳ Ｐゴシック"/>
              <a:cs typeface="+mn-cs"/>
            </a:rPr>
            <a:t>Analysis &amp; Preliminary findings presentation</a:t>
          </a:r>
        </a:p>
        <a:p>
          <a:pPr marL="0" lvl="0" indent="0" algn="ctr" defTabSz="488950">
            <a:lnSpc>
              <a:spcPct val="90000"/>
            </a:lnSpc>
            <a:spcBef>
              <a:spcPct val="0"/>
            </a:spcBef>
            <a:spcAft>
              <a:spcPct val="35000"/>
            </a:spcAft>
            <a:buNone/>
          </a:pPr>
          <a:r>
            <a:rPr lang="en-US" sz="1100" b="0" kern="1200" dirty="0">
              <a:solidFill>
                <a:srgbClr val="000000">
                  <a:hueOff val="0"/>
                  <a:satOff val="0"/>
                  <a:lumOff val="0"/>
                  <a:alphaOff val="0"/>
                </a:srgbClr>
              </a:solidFill>
              <a:latin typeface="Calibri" panose="020F0502020204030204" pitchFamily="34" charset="0"/>
              <a:ea typeface="ＭＳ Ｐゴシック"/>
              <a:cs typeface="+mn-cs"/>
            </a:rPr>
            <a:t>Preliminary findings presentations delivered bilaterally with clusters. </a:t>
          </a:r>
          <a:endParaRPr lang="en-US" sz="1100" b="1" kern="1200" dirty="0">
            <a:solidFill>
              <a:srgbClr val="000000">
                <a:hueOff val="0"/>
                <a:satOff val="0"/>
                <a:lumOff val="0"/>
                <a:alphaOff val="0"/>
              </a:srgbClr>
            </a:solidFill>
            <a:latin typeface="Calibri" panose="020F0502020204030204" pitchFamily="34" charset="0"/>
            <a:ea typeface="ＭＳ Ｐゴシック"/>
            <a:cs typeface="+mn-cs"/>
          </a:endParaRPr>
        </a:p>
      </dsp:txBody>
      <dsp:txXfrm>
        <a:off x="6722795" y="3743993"/>
        <a:ext cx="2482349" cy="1177475"/>
      </dsp:txXfrm>
    </dsp:sp>
    <dsp:sp modelId="{8A9B3FAA-BA82-4CBF-8D03-F0DA9FF1A0CE}">
      <dsp:nvSpPr>
        <dsp:cNvPr id="0" name=""/>
        <dsp:cNvSpPr/>
      </dsp:nvSpPr>
      <dsp:spPr>
        <a:xfrm>
          <a:off x="2165182" y="1420879"/>
          <a:ext cx="2746420" cy="1681825"/>
        </a:xfrm>
        <a:prstGeom prst="roundRect">
          <a:avLst/>
        </a:prstGeom>
        <a:solidFill>
          <a:srgbClr val="FFFFFF">
            <a:hueOff val="0"/>
            <a:satOff val="0"/>
            <a:lumOff val="0"/>
            <a:alphaOff val="0"/>
          </a:srgbClr>
        </a:solidFill>
        <a:ln w="12700" cap="flat" cmpd="sng" algn="ctr">
          <a:solidFill>
            <a:srgbClr val="58585A">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ctr" defTabSz="488950">
            <a:lnSpc>
              <a:spcPct val="90000"/>
            </a:lnSpc>
            <a:spcBef>
              <a:spcPct val="0"/>
            </a:spcBef>
            <a:spcAft>
              <a:spcPct val="35000"/>
            </a:spcAft>
            <a:buNone/>
          </a:pPr>
          <a:r>
            <a:rPr lang="en-US" sz="1100" b="1" u="sng" kern="1200" dirty="0">
              <a:solidFill>
                <a:srgbClr val="000000">
                  <a:hueOff val="0"/>
                  <a:satOff val="0"/>
                  <a:lumOff val="0"/>
                  <a:alphaOff val="0"/>
                </a:srgbClr>
              </a:solidFill>
              <a:latin typeface="Calibri" panose="020F0502020204030204" pitchFamily="34" charset="0"/>
              <a:ea typeface="ＭＳ Ｐゴシック"/>
              <a:cs typeface="+mn-cs"/>
            </a:rPr>
            <a:t>Validation and Dissemination</a:t>
          </a:r>
        </a:p>
        <a:p>
          <a:pPr marL="0" lvl="0" indent="0" algn="ctr" defTabSz="488950">
            <a:lnSpc>
              <a:spcPct val="90000"/>
            </a:lnSpc>
            <a:spcBef>
              <a:spcPct val="0"/>
            </a:spcBef>
            <a:spcAft>
              <a:spcPct val="35000"/>
            </a:spcAft>
            <a:buNone/>
          </a:pPr>
          <a:r>
            <a:rPr lang="en-US" sz="1100" b="0" u="none" kern="1200" dirty="0">
              <a:solidFill>
                <a:srgbClr val="000000">
                  <a:hueOff val="0"/>
                  <a:satOff val="0"/>
                  <a:lumOff val="0"/>
                  <a:alphaOff val="0"/>
                </a:srgbClr>
              </a:solidFill>
              <a:latin typeface="Calibri" panose="020F0502020204030204" pitchFamily="34" charset="0"/>
              <a:ea typeface="ＭＳ Ｐゴシック"/>
              <a:cs typeface="+mn-cs"/>
            </a:rPr>
            <a:t>Final output and cluster-specific findings shared with clusters/GBWS, while</a:t>
          </a:r>
          <a:r>
            <a:rPr lang="en-US" sz="1100" b="1" u="none" kern="1200" dirty="0">
              <a:solidFill>
                <a:srgbClr val="000000">
                  <a:hueOff val="0"/>
                  <a:satOff val="0"/>
                  <a:lumOff val="0"/>
                  <a:alphaOff val="0"/>
                </a:srgbClr>
              </a:solidFill>
              <a:latin typeface="Calibri" panose="020F0502020204030204" pitchFamily="34" charset="0"/>
              <a:ea typeface="ＭＳ Ｐゴシック"/>
              <a:cs typeface="+mn-cs"/>
            </a:rPr>
            <a:t> final report is shared for validation by ICCG and HCT. </a:t>
          </a:r>
        </a:p>
      </dsp:txBody>
      <dsp:txXfrm>
        <a:off x="2247282" y="1502979"/>
        <a:ext cx="2582220" cy="151762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4283" cy="49829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646" y="2"/>
            <a:ext cx="2944283" cy="498294"/>
          </a:xfrm>
          <a:prstGeom prst="rect">
            <a:avLst/>
          </a:prstGeom>
        </p:spPr>
        <p:txBody>
          <a:bodyPr vert="horz" lIns="91440" tIns="45720" rIns="91440" bIns="45720" rtlCol="0"/>
          <a:lstStyle>
            <a:lvl1pPr algn="r">
              <a:defRPr sz="1200"/>
            </a:lvl1pPr>
          </a:lstStyle>
          <a:p>
            <a:fld id="{4A8D51B8-56C1-4D9B-B79A-FABABDF7D36E}" type="datetimeFigureOut">
              <a:rPr lang="en-US" smtClean="0"/>
              <a:pPr/>
              <a:t>1/21/2018</a:t>
            </a:fld>
            <a:endParaRPr lang="en-US"/>
          </a:p>
        </p:txBody>
      </p:sp>
      <p:sp>
        <p:nvSpPr>
          <p:cNvPr id="4" name="Footer Placeholder 3"/>
          <p:cNvSpPr>
            <a:spLocks noGrp="1"/>
          </p:cNvSpPr>
          <p:nvPr>
            <p:ph type="ftr" sz="quarter" idx="2"/>
          </p:nvPr>
        </p:nvSpPr>
        <p:spPr>
          <a:xfrm>
            <a:off x="2" y="9433108"/>
            <a:ext cx="2944283" cy="4982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646" y="9433108"/>
            <a:ext cx="2944283" cy="498293"/>
          </a:xfrm>
          <a:prstGeom prst="rect">
            <a:avLst/>
          </a:prstGeom>
        </p:spPr>
        <p:txBody>
          <a:bodyPr vert="horz" lIns="91440" tIns="45720" rIns="91440" bIns="45720" rtlCol="0" anchor="b"/>
          <a:lstStyle>
            <a:lvl1pPr algn="r">
              <a:defRPr sz="1200"/>
            </a:lvl1pPr>
          </a:lstStyle>
          <a:p>
            <a:fld id="{93C1DF26-DC4D-4E45-A360-80BB0FA0FA07}" type="slidenum">
              <a:rPr lang="en-US" smtClean="0"/>
              <a:pPr/>
              <a:t>‹#›</a:t>
            </a:fld>
            <a:endParaRPr lang="en-US"/>
          </a:p>
        </p:txBody>
      </p:sp>
    </p:spTree>
    <p:extLst>
      <p:ext uri="{BB962C8B-B14F-4D97-AF65-F5344CB8AC3E}">
        <p14:creationId xmlns:p14="http://schemas.microsoft.com/office/powerpoint/2010/main" val="2497563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4283" cy="49829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6" y="2"/>
            <a:ext cx="2944283" cy="498294"/>
          </a:xfrm>
          <a:prstGeom prst="rect">
            <a:avLst/>
          </a:prstGeom>
        </p:spPr>
        <p:txBody>
          <a:bodyPr vert="horz" lIns="91440" tIns="45720" rIns="91440" bIns="45720" rtlCol="0"/>
          <a:lstStyle>
            <a:lvl1pPr algn="r">
              <a:defRPr sz="1200"/>
            </a:lvl1pPr>
          </a:lstStyle>
          <a:p>
            <a:fld id="{9D860DA5-B69E-4DC1-A47C-C14473540600}" type="datetimeFigureOut">
              <a:rPr lang="en-US" smtClean="0"/>
              <a:pPr/>
              <a:t>1/21/2018</a:t>
            </a:fld>
            <a:endParaRPr lang="en-US"/>
          </a:p>
        </p:txBody>
      </p:sp>
      <p:sp>
        <p:nvSpPr>
          <p:cNvPr id="4" name="Slide Image Placeholder 3"/>
          <p:cNvSpPr>
            <a:spLocks noGrp="1" noRot="1" noChangeAspect="1"/>
          </p:cNvSpPr>
          <p:nvPr>
            <p:ph type="sldImg" idx="2"/>
          </p:nvPr>
        </p:nvSpPr>
        <p:spPr>
          <a:xfrm>
            <a:off x="417513" y="1239838"/>
            <a:ext cx="5959475" cy="33528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3108"/>
            <a:ext cx="2944283" cy="4982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6" y="9433108"/>
            <a:ext cx="2944283" cy="498293"/>
          </a:xfrm>
          <a:prstGeom prst="rect">
            <a:avLst/>
          </a:prstGeom>
        </p:spPr>
        <p:txBody>
          <a:bodyPr vert="horz" lIns="91440" tIns="45720" rIns="91440" bIns="45720" rtlCol="0" anchor="b"/>
          <a:lstStyle>
            <a:lvl1pPr algn="r">
              <a:defRPr sz="1200"/>
            </a:lvl1pPr>
          </a:lstStyle>
          <a:p>
            <a:fld id="{7AC122FD-99A3-4D62-BCAF-AF3AEBAE2ED7}" type="slidenum">
              <a:rPr lang="en-US" smtClean="0"/>
              <a:pPr/>
              <a:t>‹#›</a:t>
            </a:fld>
            <a:endParaRPr lang="en-US"/>
          </a:p>
        </p:txBody>
      </p:sp>
    </p:spTree>
    <p:extLst>
      <p:ext uri="{BB962C8B-B14F-4D97-AF65-F5344CB8AC3E}">
        <p14:creationId xmlns:p14="http://schemas.microsoft.com/office/powerpoint/2010/main" val="772320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15EC68-321C-479F-842A-C930CD2914C7}" type="slidenum">
              <a:rPr lang="en-US" smtClean="0"/>
              <a:pPr/>
              <a:t>1</a:t>
            </a:fld>
            <a:endParaRPr lang="en-US"/>
          </a:p>
        </p:txBody>
      </p:sp>
    </p:spTree>
    <p:extLst>
      <p:ext uri="{BB962C8B-B14F-4D97-AF65-F5344CB8AC3E}">
        <p14:creationId xmlns:p14="http://schemas.microsoft.com/office/powerpoint/2010/main" val="3793245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IDPs in camps were not asked this</a:t>
            </a:r>
            <a:r>
              <a:rPr lang="en-US" baseline="0" dirty="0"/>
              <a:t> question </a:t>
            </a:r>
            <a:r>
              <a:rPr lang="en-US" dirty="0"/>
              <a:t>as settlement type is already</a:t>
            </a:r>
            <a:r>
              <a:rPr lang="en-US" baseline="0" dirty="0"/>
              <a:t> known.</a:t>
            </a: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10</a:t>
            </a:fld>
            <a:endParaRPr lang="en-US"/>
          </a:p>
        </p:txBody>
      </p:sp>
    </p:spTree>
    <p:extLst>
      <p:ext uri="{BB962C8B-B14F-4D97-AF65-F5344CB8AC3E}">
        <p14:creationId xmlns:p14="http://schemas.microsoft.com/office/powerpoint/2010/main" val="321541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Transit</a:t>
            </a:r>
            <a:r>
              <a:rPr lang="en-US" baseline="0" dirty="0"/>
              <a:t> site added by shelter cluster, while no reporting at HH level, due to the way data was collected transit site was reported more frequently.</a:t>
            </a: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11</a:t>
            </a:fld>
            <a:endParaRPr lang="en-US"/>
          </a:p>
        </p:txBody>
      </p:sp>
    </p:spTree>
    <p:extLst>
      <p:ext uri="{BB962C8B-B14F-4D97-AF65-F5344CB8AC3E}">
        <p14:creationId xmlns:p14="http://schemas.microsoft.com/office/powerpoint/2010/main" val="1918083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400" dirty="0"/>
              <a:t>Religious</a:t>
            </a:r>
            <a:r>
              <a:rPr lang="en-US" sz="1400" baseline="0" dirty="0"/>
              <a:t> building is reported higher in IDPs (out of camp) as MCNA IV covered more of the south of Iraq. It is well known that many IDPs in the south live in religious buildings/</a:t>
            </a:r>
            <a:r>
              <a:rPr lang="en-US" sz="1400" baseline="0" dirty="0" err="1"/>
              <a:t>centres</a:t>
            </a:r>
            <a:r>
              <a:rPr lang="en-US" sz="1400" baseline="0"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CH" sz="1400" kern="1200" dirty="0">
                <a:solidFill>
                  <a:schemeClr val="tx1"/>
                </a:solidFill>
                <a:effectLst/>
                <a:latin typeface="+mn-lt"/>
                <a:ea typeface="+mn-ea"/>
                <a:cs typeface="+mn-cs"/>
              </a:rPr>
              <a:t>Categories which had no national level results include: caravan, hotel, makeshift or improvised shelter, open air, RHU, Rubhall or mass tent, single family residential unit or semi-permenant structure.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CH" sz="1400" kern="1200" dirty="0">
                <a:solidFill>
                  <a:schemeClr val="tx1"/>
                </a:solidFill>
                <a:effectLst/>
                <a:latin typeface="+mn-lt"/>
                <a:ea typeface="+mn-ea"/>
                <a:cs typeface="+mn-cs"/>
              </a:rPr>
              <a:t>Based on the definition</a:t>
            </a:r>
            <a:r>
              <a:rPr lang="de-CH" sz="1400" kern="1200" baseline="0" dirty="0">
                <a:solidFill>
                  <a:schemeClr val="tx1"/>
                </a:solidFill>
                <a:effectLst/>
                <a:latin typeface="+mn-lt"/>
                <a:ea typeface="+mn-ea"/>
                <a:cs typeface="+mn-cs"/>
              </a:rPr>
              <a:t> used in previous MCNAs, critical shelter comprises of  </a:t>
            </a:r>
            <a:r>
              <a:rPr lang="de-CH" sz="1400" b="1" kern="1200" baseline="0" dirty="0">
                <a:solidFill>
                  <a:schemeClr val="tx1"/>
                </a:solidFill>
                <a:effectLst/>
                <a:latin typeface="+mn-lt"/>
                <a:ea typeface="+mn-ea"/>
                <a:cs typeface="+mn-cs"/>
              </a:rPr>
              <a:t>public spaces such as religious centres and schools as well as unfinished and/or abandoned buildings.</a:t>
            </a:r>
            <a:endParaRPr lang="en-GB" sz="1400" kern="1200" dirty="0">
              <a:solidFill>
                <a:schemeClr val="tx1"/>
              </a:solidFill>
              <a:effectLst/>
              <a:latin typeface="+mn-lt"/>
              <a:ea typeface="+mn-ea"/>
              <a:cs typeface="+mn-cs"/>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12</a:t>
            </a:fld>
            <a:endParaRPr lang="en-US"/>
          </a:p>
        </p:txBody>
      </p:sp>
    </p:spTree>
    <p:extLst>
      <p:ext uri="{BB962C8B-B14F-4D97-AF65-F5344CB8AC3E}">
        <p14:creationId xmlns:p14="http://schemas.microsoft.com/office/powerpoint/2010/main" val="3062748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Container: prefab </a:t>
            </a:r>
            <a:r>
              <a:rPr lang="en-US" dirty="0" err="1"/>
              <a:t>containter</a:t>
            </a:r>
            <a:r>
              <a:rPr lang="en-US" dirty="0"/>
              <a:t> which serves as semi-</a:t>
            </a:r>
            <a:r>
              <a:rPr lang="en-US" dirty="0" err="1"/>
              <a:t>permenant</a:t>
            </a:r>
            <a:r>
              <a:rPr lang="en-US" dirty="0"/>
              <a:t> housing and exist</a:t>
            </a:r>
            <a:r>
              <a:rPr lang="en-US" baseline="0" dirty="0"/>
              <a:t> in and outside of camps.</a:t>
            </a:r>
          </a:p>
          <a:p>
            <a:pPr marL="0" indent="0">
              <a:buFont typeface="Arial" panose="020B0604020202020204" pitchFamily="34" charset="0"/>
              <a:buNone/>
            </a:pPr>
            <a:r>
              <a:rPr lang="en-US" baseline="0" dirty="0"/>
              <a:t>Include explanation of nothing reported, as a way of ranking most common shelter type and explain about this type of question in the survey.</a:t>
            </a: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13</a:t>
            </a:fld>
            <a:endParaRPr lang="en-US"/>
          </a:p>
        </p:txBody>
      </p:sp>
    </p:spTree>
    <p:extLst>
      <p:ext uri="{BB962C8B-B14F-4D97-AF65-F5344CB8AC3E}">
        <p14:creationId xmlns:p14="http://schemas.microsoft.com/office/powerpoint/2010/main" val="1250632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CH" b="1" dirty="0"/>
              <a:t>This indicator was too specific </a:t>
            </a:r>
            <a:r>
              <a:rPr lang="de-CH" b="1" baseline="0" dirty="0"/>
              <a:t> to household level, and was not included in the community level survey.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CH" dirty="0"/>
              <a:t>During MCNA V, we differenciated between those HHs squatting with permission and those without: 3% of host community squatted with permission and 2% of returnee. At national level hardly anyone squatted without permission which could mean that as a temporary solution, HHs are living rent free.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CH" b="1" dirty="0">
                <a:latin typeface="Arial" panose="020B0604020202020204" pitchFamily="34" charset="0"/>
                <a:cs typeface="Arial" panose="020B0604020202020204" pitchFamily="34" charset="0"/>
              </a:rPr>
              <a:t>Own </a:t>
            </a:r>
            <a:r>
              <a:rPr lang="de-CH" dirty="0">
                <a:latin typeface="Arial" panose="020B0604020202020204" pitchFamily="34" charset="0"/>
                <a:cs typeface="Arial" panose="020B0604020202020204" pitchFamily="34" charset="0"/>
              </a:rPr>
              <a:t>signifies that HHs have either purchased the home outright or have some legal claim whereby they are the propreiter of the property. </a:t>
            </a:r>
            <a:endParaRPr lang="en-GB"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14</a:t>
            </a:fld>
            <a:endParaRPr lang="en-US"/>
          </a:p>
        </p:txBody>
      </p:sp>
    </p:spTree>
    <p:extLst>
      <p:ext uri="{BB962C8B-B14F-4D97-AF65-F5344CB8AC3E}">
        <p14:creationId xmlns:p14="http://schemas.microsoft.com/office/powerpoint/2010/main" val="1608913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15</a:t>
            </a:fld>
            <a:endParaRPr lang="en-US"/>
          </a:p>
        </p:txBody>
      </p:sp>
    </p:spTree>
    <p:extLst>
      <p:ext uri="{BB962C8B-B14F-4D97-AF65-F5344CB8AC3E}">
        <p14:creationId xmlns:p14="http://schemas.microsoft.com/office/powerpoint/2010/main" val="24920554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CH" dirty="0">
                <a:latin typeface="Arial" panose="020B0604020202020204" pitchFamily="34" charset="0"/>
                <a:cs typeface="Arial" panose="020B0604020202020204" pitchFamily="34" charset="0"/>
              </a:rPr>
              <a:t>New indicator included during MCNA V.</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16</a:t>
            </a:fld>
            <a:endParaRPr lang="en-US"/>
          </a:p>
        </p:txBody>
      </p:sp>
    </p:spTree>
    <p:extLst>
      <p:ext uri="{BB962C8B-B14F-4D97-AF65-F5344CB8AC3E}">
        <p14:creationId xmlns:p14="http://schemas.microsoft.com/office/powerpoint/2010/main" val="970280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US" dirty="0"/>
              <a:t>Rental</a:t>
            </a:r>
            <a:r>
              <a:rPr lang="en-US" baseline="0" dirty="0"/>
              <a:t> support consists of cash.</a:t>
            </a: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17</a:t>
            </a:fld>
            <a:endParaRPr lang="en-US"/>
          </a:p>
        </p:txBody>
      </p:sp>
    </p:spTree>
    <p:extLst>
      <p:ext uri="{BB962C8B-B14F-4D97-AF65-F5344CB8AC3E}">
        <p14:creationId xmlns:p14="http://schemas.microsoft.com/office/powerpoint/2010/main" val="676450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dirty="0"/>
              <a:t>All of the tent occupancy is from Ninewa (31% at governorate level</a:t>
            </a:r>
            <a:r>
              <a:rPr lang="en-US" baseline="0" dirty="0"/>
              <a:t>).</a:t>
            </a:r>
          </a:p>
          <a:p>
            <a:pPr marL="171450" indent="-171450">
              <a:buFont typeface="Arial" panose="020B0604020202020204" pitchFamily="34" charset="0"/>
              <a:buChar char="•"/>
            </a:pPr>
            <a:r>
              <a:rPr lang="en-US" baseline="0" dirty="0"/>
              <a:t>For non –displaced 15 HHs were interviewed about </a:t>
            </a:r>
            <a:r>
              <a:rPr lang="en-US" baseline="0" dirty="0" err="1"/>
              <a:t>Telefar</a:t>
            </a:r>
            <a:r>
              <a:rPr lang="en-US" baseline="0" dirty="0"/>
              <a:t>, but following the newly displaced methodology this was undertaken in </a:t>
            </a:r>
            <a:r>
              <a:rPr lang="en-US" baseline="0" dirty="0" err="1"/>
              <a:t>Qayarra</a:t>
            </a:r>
            <a:r>
              <a:rPr lang="en-US" baseline="0" dirty="0"/>
              <a:t> </a:t>
            </a:r>
            <a:r>
              <a:rPr lang="en-US" baseline="0" dirty="0" err="1"/>
              <a:t>Jaddah</a:t>
            </a:r>
            <a:r>
              <a:rPr lang="en-US" baseline="0" dirty="0"/>
              <a:t> camp. As such the newly arrived were given tents but is not indicative of communities living in </a:t>
            </a:r>
            <a:r>
              <a:rPr lang="en-US" baseline="0" dirty="0" err="1"/>
              <a:t>Telefar</a:t>
            </a:r>
            <a:r>
              <a:rPr lang="en-US" baseline="0" dirty="0"/>
              <a:t>.</a:t>
            </a:r>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18</a:t>
            </a:fld>
            <a:endParaRPr lang="en-US"/>
          </a:p>
        </p:txBody>
      </p:sp>
    </p:spTree>
    <p:extLst>
      <p:ext uri="{BB962C8B-B14F-4D97-AF65-F5344CB8AC3E}">
        <p14:creationId xmlns:p14="http://schemas.microsoft.com/office/powerpoint/2010/main" val="2432368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CH" dirty="0">
                <a:latin typeface="Arial" panose="020B0604020202020204" pitchFamily="34" charset="0"/>
                <a:cs typeface="Arial" panose="020B0604020202020204" pitchFamily="34" charset="0"/>
              </a:rPr>
              <a:t>Respondents could pick up to three issues that were most prevelent at HH level.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CH" dirty="0">
                <a:latin typeface="Arial" panose="020B0604020202020204" pitchFamily="34" charset="0"/>
                <a:cs typeface="Arial" panose="020B0604020202020204" pitchFamily="34" charset="0"/>
              </a:rPr>
              <a:t>This indicator was not included at</a:t>
            </a:r>
            <a:r>
              <a:rPr lang="de-CH" baseline="0" dirty="0">
                <a:latin typeface="Arial" panose="020B0604020202020204" pitchFamily="34" charset="0"/>
                <a:cs typeface="Arial" panose="020B0604020202020204" pitchFamily="34" charset="0"/>
              </a:rPr>
              <a:t> the community level as it was too specific and could not be adapted at community level.</a:t>
            </a:r>
            <a:endParaRPr lang="en-GB"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19</a:t>
            </a:fld>
            <a:endParaRPr lang="en-US"/>
          </a:p>
        </p:txBody>
      </p:sp>
    </p:spTree>
    <p:extLst>
      <p:ext uri="{BB962C8B-B14F-4D97-AF65-F5344CB8AC3E}">
        <p14:creationId xmlns:p14="http://schemas.microsoft.com/office/powerpoint/2010/main" val="639428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2</a:t>
            </a:fld>
            <a:endParaRPr lang="en-US"/>
          </a:p>
        </p:txBody>
      </p:sp>
    </p:spTree>
    <p:extLst>
      <p:ext uri="{BB962C8B-B14F-4D97-AF65-F5344CB8AC3E}">
        <p14:creationId xmlns:p14="http://schemas.microsoft.com/office/powerpoint/2010/main" val="25111595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20</a:t>
            </a:fld>
            <a:endParaRPr lang="en-US"/>
          </a:p>
        </p:txBody>
      </p:sp>
    </p:spTree>
    <p:extLst>
      <p:ext uri="{BB962C8B-B14F-4D97-AF65-F5344CB8AC3E}">
        <p14:creationId xmlns:p14="http://schemas.microsoft.com/office/powerpoint/2010/main" val="10930046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21</a:t>
            </a:fld>
            <a:endParaRPr lang="en-US"/>
          </a:p>
        </p:txBody>
      </p:sp>
    </p:spTree>
    <p:extLst>
      <p:ext uri="{BB962C8B-B14F-4D97-AF65-F5344CB8AC3E}">
        <p14:creationId xmlns:p14="http://schemas.microsoft.com/office/powerpoint/2010/main" val="2122534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b="1" i="1"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3</a:t>
            </a:fld>
            <a:endParaRPr lang="en-US"/>
          </a:p>
        </p:txBody>
      </p:sp>
    </p:spTree>
    <p:extLst>
      <p:ext uri="{BB962C8B-B14F-4D97-AF65-F5344CB8AC3E}">
        <p14:creationId xmlns:p14="http://schemas.microsoft.com/office/powerpoint/2010/main" val="226150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4</a:t>
            </a:fld>
            <a:endParaRPr lang="en-US"/>
          </a:p>
        </p:txBody>
      </p:sp>
    </p:spTree>
    <p:extLst>
      <p:ext uri="{BB962C8B-B14F-4D97-AF65-F5344CB8AC3E}">
        <p14:creationId xmlns:p14="http://schemas.microsoft.com/office/powerpoint/2010/main" val="1932360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5</a:t>
            </a:fld>
            <a:endParaRPr lang="en-US"/>
          </a:p>
        </p:txBody>
      </p:sp>
    </p:spTree>
    <p:extLst>
      <p:ext uri="{BB962C8B-B14F-4D97-AF65-F5344CB8AC3E}">
        <p14:creationId xmlns:p14="http://schemas.microsoft.com/office/powerpoint/2010/main" val="3862816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highlight that for returnees – the biggest population</a:t>
            </a:r>
            <a:r>
              <a:rPr lang="en-US" baseline="0" dirty="0"/>
              <a:t> group for primary data collection – both HH interviews and community level interviews were conducted to make sure all returnee locations were covered.</a:t>
            </a:r>
          </a:p>
          <a:p>
            <a:endParaRPr lang="en-US" baseline="0"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6</a:t>
            </a:fld>
            <a:endParaRPr lang="en-US"/>
          </a:p>
        </p:txBody>
      </p:sp>
    </p:spTree>
    <p:extLst>
      <p:ext uri="{BB962C8B-B14F-4D97-AF65-F5344CB8AC3E}">
        <p14:creationId xmlns:p14="http://schemas.microsoft.com/office/powerpoint/2010/main" val="3402697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7</a:t>
            </a:fld>
            <a:endParaRPr lang="en-US"/>
          </a:p>
        </p:txBody>
      </p:sp>
    </p:spTree>
    <p:extLst>
      <p:ext uri="{BB962C8B-B14F-4D97-AF65-F5344CB8AC3E}">
        <p14:creationId xmlns:p14="http://schemas.microsoft.com/office/powerpoint/2010/main" val="1254264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00100" lvl="1" indent="-342900">
              <a:buFont typeface="Wingdings" panose="05000000000000000000" pitchFamily="2" charset="2"/>
              <a:buChar char="ü"/>
            </a:pPr>
            <a:r>
              <a:rPr lang="de-CH" sz="2000" b="1" dirty="0">
                <a:solidFill>
                  <a:srgbClr val="00B050"/>
                </a:solidFill>
              </a:rPr>
              <a:t>Comparitive results for each population group by district and at national level to identify gaps in needs</a:t>
            </a:r>
          </a:p>
          <a:p>
            <a:pPr marL="800100" lvl="1" indent="-342900">
              <a:buFont typeface="Wingdings" panose="05000000000000000000" pitchFamily="2" charset="2"/>
              <a:buChar char="ü"/>
            </a:pPr>
            <a:r>
              <a:rPr lang="de-CH" sz="2000" b="1" dirty="0">
                <a:solidFill>
                  <a:srgbClr val="00B050"/>
                </a:solidFill>
              </a:rPr>
              <a:t>Summary district level data provided for each population group </a:t>
            </a:r>
            <a:r>
              <a:rPr lang="de-CH" sz="2000" b="1" i="1" dirty="0">
                <a:solidFill>
                  <a:srgbClr val="FF0000"/>
                </a:solidFill>
              </a:rPr>
              <a:t>EV: except Host communities?</a:t>
            </a:r>
          </a:p>
          <a:p>
            <a:pPr marL="800100" lvl="1" indent="-342900">
              <a:buFont typeface="Wingdings" panose="05000000000000000000" pitchFamily="2" charset="2"/>
              <a:buChar char="ü"/>
            </a:pPr>
            <a:r>
              <a:rPr lang="de-CH" sz="2000" b="1" dirty="0">
                <a:solidFill>
                  <a:srgbClr val="00B050"/>
                </a:solidFill>
              </a:rPr>
              <a:t>Additional guidance on how to use and understand the raw data for parners use</a:t>
            </a:r>
          </a:p>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8</a:t>
            </a:fld>
            <a:endParaRPr lang="en-US"/>
          </a:p>
        </p:txBody>
      </p:sp>
    </p:spTree>
    <p:extLst>
      <p:ext uri="{BB962C8B-B14F-4D97-AF65-F5344CB8AC3E}">
        <p14:creationId xmlns:p14="http://schemas.microsoft.com/office/powerpoint/2010/main" val="3348121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C122FD-99A3-4D62-BCAF-AF3AEBAE2ED7}" type="slidenum">
              <a:rPr lang="en-US" smtClean="0"/>
              <a:pPr/>
              <a:t>9</a:t>
            </a:fld>
            <a:endParaRPr lang="en-US"/>
          </a:p>
        </p:txBody>
      </p:sp>
    </p:spTree>
    <p:extLst>
      <p:ext uri="{BB962C8B-B14F-4D97-AF65-F5344CB8AC3E}">
        <p14:creationId xmlns:p14="http://schemas.microsoft.com/office/powerpoint/2010/main" val="3814162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3DB5189-F869-4F58-B570-174F4B3C5B53}" type="datetimeFigureOut">
              <a:rPr lang="en-US" smtClean="0"/>
              <a:pPr/>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4075612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DB5189-F869-4F58-B570-174F4B3C5B53}" type="datetimeFigureOut">
              <a:rPr lang="en-US" smtClean="0"/>
              <a:pPr/>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1807272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DB5189-F869-4F58-B570-174F4B3C5B53}" type="datetimeFigureOut">
              <a:rPr lang="en-US" smtClean="0"/>
              <a:pPr/>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357063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DB5189-F869-4F58-B570-174F4B3C5B53}" type="datetimeFigureOut">
              <a:rPr lang="en-US" smtClean="0"/>
              <a:pPr/>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2461790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B5189-F869-4F58-B570-174F4B3C5B53}" type="datetimeFigureOut">
              <a:rPr lang="en-US" smtClean="0"/>
              <a:pPr/>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4069223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DB5189-F869-4F58-B570-174F4B3C5B53}" type="datetimeFigureOut">
              <a:rPr lang="en-US" smtClean="0"/>
              <a:pPr/>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411078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DB5189-F869-4F58-B570-174F4B3C5B53}" type="datetimeFigureOut">
              <a:rPr lang="en-US" smtClean="0"/>
              <a:pPr/>
              <a:t>1/21/2018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271765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DB5189-F869-4F58-B570-174F4B3C5B53}" type="datetimeFigureOut">
              <a:rPr lang="en-US" smtClean="0"/>
              <a:pPr/>
              <a:t>1/21/2018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2768922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B5189-F869-4F58-B570-174F4B3C5B53}" type="datetimeFigureOut">
              <a:rPr lang="en-US" smtClean="0"/>
              <a:pPr/>
              <a:t>1/21/2018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269596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DB5189-F869-4F58-B570-174F4B3C5B53}" type="datetimeFigureOut">
              <a:rPr lang="en-US" smtClean="0"/>
              <a:pPr/>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2011114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DB5189-F869-4F58-B570-174F4B3C5B53}" type="datetimeFigureOut">
              <a:rPr lang="en-US" smtClean="0"/>
              <a:pPr/>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3CC9C-B7C1-4945-AD94-3FC7E9FA94C7}" type="slidenum">
              <a:rPr lang="en-US" smtClean="0"/>
              <a:pPr/>
              <a:t>‹#›</a:t>
            </a:fld>
            <a:endParaRPr lang="en-US"/>
          </a:p>
        </p:txBody>
      </p:sp>
    </p:spTree>
    <p:extLst>
      <p:ext uri="{BB962C8B-B14F-4D97-AF65-F5344CB8AC3E}">
        <p14:creationId xmlns:p14="http://schemas.microsoft.com/office/powerpoint/2010/main" val="396368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B5189-F869-4F58-B570-174F4B3C5B53}" type="datetimeFigureOut">
              <a:rPr lang="en-US" smtClean="0"/>
              <a:pPr/>
              <a:t>1/21/2018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3CC9C-B7C1-4945-AD94-3FC7E9FA94C7}" type="slidenum">
              <a:rPr lang="en-US" smtClean="0"/>
              <a:pPr/>
              <a:t>‹#›</a:t>
            </a:fld>
            <a:endParaRPr lang="en-US"/>
          </a:p>
        </p:txBody>
      </p:sp>
    </p:spTree>
    <p:extLst>
      <p:ext uri="{BB962C8B-B14F-4D97-AF65-F5344CB8AC3E}">
        <p14:creationId xmlns:p14="http://schemas.microsoft.com/office/powerpoint/2010/main" val="1981406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1988821"/>
            <a:ext cx="6858000" cy="2080261"/>
          </a:xfrm>
        </p:spPr>
        <p:txBody>
          <a:bodyPr>
            <a:normAutofit fontScale="90000"/>
          </a:bodyPr>
          <a:lstStyle/>
          <a:p>
            <a:br>
              <a:rPr lang="en-US" b="1" dirty="0">
                <a:solidFill>
                  <a:schemeClr val="accent1"/>
                </a:solidFill>
              </a:rPr>
            </a:br>
            <a:br>
              <a:rPr lang="en-US" b="1" dirty="0">
                <a:solidFill>
                  <a:schemeClr val="accent1"/>
                </a:solidFill>
              </a:rPr>
            </a:br>
            <a:br>
              <a:rPr lang="en-US" b="1" dirty="0">
                <a:solidFill>
                  <a:schemeClr val="accent1"/>
                </a:solidFill>
              </a:rPr>
            </a:br>
            <a:br>
              <a:rPr lang="en-US" b="1" dirty="0">
                <a:solidFill>
                  <a:schemeClr val="accent1"/>
                </a:solidFill>
              </a:rPr>
            </a:br>
            <a:br>
              <a:rPr lang="en-US" b="1" dirty="0">
                <a:solidFill>
                  <a:schemeClr val="accent1"/>
                </a:solidFill>
              </a:rPr>
            </a:br>
            <a:br>
              <a:rPr lang="en-US" b="1" dirty="0">
                <a:solidFill>
                  <a:schemeClr val="accent1"/>
                </a:solidFill>
              </a:rPr>
            </a:br>
            <a:br>
              <a:rPr lang="en-US" b="1" dirty="0">
                <a:solidFill>
                  <a:schemeClr val="accent1"/>
                </a:solidFill>
              </a:rPr>
            </a:br>
            <a:br>
              <a:rPr lang="en-US" b="1" dirty="0">
                <a:solidFill>
                  <a:schemeClr val="accent1"/>
                </a:solidFill>
              </a:rPr>
            </a:br>
            <a:endParaRPr lang="en-US" b="1" dirty="0">
              <a:solidFill>
                <a:schemeClr val="accent1"/>
              </a:solidFill>
            </a:endParaRPr>
          </a:p>
        </p:txBody>
      </p:sp>
      <p:sp>
        <p:nvSpPr>
          <p:cNvPr id="5" name="Subtitle 2"/>
          <p:cNvSpPr>
            <a:spLocks noGrp="1"/>
          </p:cNvSpPr>
          <p:nvPr>
            <p:ph type="subTitle" idx="1"/>
          </p:nvPr>
        </p:nvSpPr>
        <p:spPr>
          <a:xfrm>
            <a:off x="1566962" y="1632838"/>
            <a:ext cx="9068422" cy="3858013"/>
          </a:xfrm>
        </p:spPr>
        <p:txBody>
          <a:bodyPr>
            <a:normAutofit fontScale="77500" lnSpcReduction="20000"/>
          </a:bodyPr>
          <a:lstStyle/>
          <a:p>
            <a:r>
              <a:rPr lang="en-US" sz="4800" b="1" dirty="0">
                <a:solidFill>
                  <a:schemeClr val="bg1"/>
                </a:solidFill>
              </a:rPr>
              <a:t> Shelter Cluster</a:t>
            </a:r>
            <a:br>
              <a:rPr lang="en-US" sz="4800" b="1" dirty="0">
                <a:solidFill>
                  <a:schemeClr val="bg1"/>
                </a:solidFill>
              </a:rPr>
            </a:br>
            <a:endParaRPr lang="en-US" sz="4800" b="1" dirty="0">
              <a:solidFill>
                <a:schemeClr val="bg1"/>
              </a:solidFill>
            </a:endParaRPr>
          </a:p>
          <a:p>
            <a:r>
              <a:rPr lang="en-US" sz="4800" b="1" dirty="0">
                <a:solidFill>
                  <a:schemeClr val="bg1"/>
                </a:solidFill>
              </a:rPr>
              <a:t>Preliminary findings</a:t>
            </a:r>
          </a:p>
          <a:p>
            <a:r>
              <a:rPr lang="en-US" sz="4800" b="1" dirty="0">
                <a:solidFill>
                  <a:schemeClr val="bg1"/>
                </a:solidFill>
              </a:rPr>
              <a:t>Multi-Cluster Needs Assessment (MCNA) –Round V	</a:t>
            </a:r>
          </a:p>
          <a:p>
            <a:br>
              <a:rPr lang="en-US" sz="4800" dirty="0">
                <a:solidFill>
                  <a:schemeClr val="bg1"/>
                </a:solidFill>
              </a:rPr>
            </a:br>
            <a:r>
              <a:rPr lang="en-US" sz="4800" dirty="0">
                <a:solidFill>
                  <a:schemeClr val="bg1"/>
                </a:solidFill>
              </a:rPr>
              <a:t>September 2017  </a:t>
            </a:r>
          </a:p>
          <a:p>
            <a:r>
              <a:rPr lang="en-US" sz="4800" b="1" dirty="0">
                <a:solidFill>
                  <a:schemeClr val="bg1"/>
                </a:solidFill>
              </a:rPr>
              <a:t>Iraq Assessment Working Group</a:t>
            </a:r>
            <a:endParaRPr lang="en-US" sz="4800" dirty="0">
              <a:solidFill>
                <a:schemeClr val="bg1"/>
              </a:solidFill>
            </a:endParaRPr>
          </a:p>
        </p:txBody>
      </p:sp>
    </p:spTree>
    <p:extLst>
      <p:ext uri="{BB962C8B-B14F-4D97-AF65-F5344CB8AC3E}">
        <p14:creationId xmlns:p14="http://schemas.microsoft.com/office/powerpoint/2010/main" val="2257478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de-CH" sz="2800" b="1" dirty="0">
                <a:solidFill>
                  <a:schemeClr val="bg1"/>
                </a:solidFill>
                <a:latin typeface="Arial" charset="0"/>
                <a:sym typeface="Times" pitchFamily="18" charset="0"/>
              </a:rPr>
              <a:t>Settlement type </a:t>
            </a:r>
            <a:r>
              <a:rPr lang="en-US" sz="2800" b="1" i="1" dirty="0">
                <a:solidFill>
                  <a:schemeClr val="bg1"/>
                </a:solidFill>
                <a:latin typeface="Arial" charset="0"/>
                <a:sym typeface="Times" pitchFamily="18" charset="0"/>
              </a:rPr>
              <a:t>(Direct Access / Household level)</a:t>
            </a:r>
          </a:p>
        </p:txBody>
      </p:sp>
      <p:sp>
        <p:nvSpPr>
          <p:cNvPr id="6" name="Rectangle 5"/>
          <p:cNvSpPr/>
          <p:nvPr/>
        </p:nvSpPr>
        <p:spPr>
          <a:xfrm>
            <a:off x="537007" y="1003852"/>
            <a:ext cx="10932748" cy="3067378"/>
          </a:xfrm>
          <a:prstGeom prst="rect">
            <a:avLst/>
          </a:prstGeom>
        </p:spPr>
        <p:txBody>
          <a:bodyPr wrap="square">
            <a:spAutoFit/>
          </a:bodyPr>
          <a:lstStyle/>
          <a:p>
            <a:pPr marL="342900" lvl="0" indent="-342900" algn="just">
              <a:lnSpc>
                <a:spcPct val="107000"/>
              </a:lnSpc>
              <a:spcAft>
                <a:spcPts val="600"/>
              </a:spcAft>
              <a:buFont typeface="Symbol" panose="05050102010706020507" pitchFamily="18" charset="2"/>
              <a:buChar char=""/>
            </a:pPr>
            <a:r>
              <a:rPr lang="en-GB" b="1" dirty="0">
                <a:latin typeface="Arial" panose="020B0604020202020204" pitchFamily="34" charset="0"/>
                <a:ea typeface="Calibri" panose="020F0502020204030204" pitchFamily="34" charset="0"/>
                <a:cs typeface="Arial" panose="020B0604020202020204" pitchFamily="34" charset="0"/>
              </a:rPr>
              <a:t>Residential housing was the most frequently reported settlement type in which households reside across all applicable population groups.</a:t>
            </a:r>
          </a:p>
          <a:p>
            <a:pPr marL="800100" lvl="1" indent="-342900" algn="just">
              <a:spcAft>
                <a:spcPts val="600"/>
              </a:spcAft>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95% of host community households reported residing in residential housing, followed by 72% of returnee households, and 69% of out-of-camp IDP households.</a:t>
            </a: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Collective centre is second most frequently reported settlement type, with returnees reporting highest occupancy (28%), followed by out-of-camp IDPs (20%).</a:t>
            </a: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11% of out-of-camp IDPs are reportedly living in informal sites.</a:t>
            </a:r>
          </a:p>
          <a:p>
            <a:pPr marL="342900" lvl="0" indent="-342900" algn="just">
              <a:lnSpc>
                <a:spcPct val="107000"/>
              </a:lnSpc>
              <a:spcAft>
                <a:spcPts val="0"/>
              </a:spcAft>
              <a:buFont typeface="Symbol" panose="05050102010706020507" pitchFamily="18" charset="2"/>
              <a:buChar char=""/>
            </a:pPr>
            <a:endParaRPr lang="en-GB"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0"/>
              </a:spcAft>
            </a:pPr>
            <a:endParaRPr lang="en-GB" dirty="0">
              <a:latin typeface="Arial" panose="020B0604020202020204" pitchFamily="34" charset="0"/>
              <a:ea typeface="Calibri" panose="020F0502020204030204" pitchFamily="34" charset="0"/>
              <a:cs typeface="Arial" panose="020B0604020202020204" pitchFamily="34" charset="0"/>
            </a:endParaRPr>
          </a:p>
        </p:txBody>
      </p:sp>
      <p:sp>
        <p:nvSpPr>
          <p:cNvPr id="11" name="TextBox 10"/>
          <p:cNvSpPr txBox="1"/>
          <p:nvPr/>
        </p:nvSpPr>
        <p:spPr>
          <a:xfrm>
            <a:off x="537007" y="3615420"/>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5: Settlement type, by population group</a:t>
            </a:r>
            <a:endParaRPr lang="en-GB" sz="1400" i="1" dirty="0">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8375278"/>
              </p:ext>
            </p:extLst>
          </p:nvPr>
        </p:nvGraphicFramePr>
        <p:xfrm>
          <a:off x="537007" y="4145583"/>
          <a:ext cx="10469248" cy="1742260"/>
        </p:xfrm>
        <a:graphic>
          <a:graphicData uri="http://schemas.openxmlformats.org/drawingml/2006/table">
            <a:tbl>
              <a:tblPr firstRow="1" firstCol="1" bandRow="1"/>
              <a:tblGrid>
                <a:gridCol w="3972358">
                  <a:extLst>
                    <a:ext uri="{9D8B030D-6E8A-4147-A177-3AD203B41FA5}">
                      <a16:colId xmlns:a16="http://schemas.microsoft.com/office/drawing/2014/main" val="20000"/>
                    </a:ext>
                  </a:extLst>
                </a:gridCol>
                <a:gridCol w="1706898">
                  <a:extLst>
                    <a:ext uri="{9D8B030D-6E8A-4147-A177-3AD203B41FA5}">
                      <a16:colId xmlns:a16="http://schemas.microsoft.com/office/drawing/2014/main" val="20001"/>
                    </a:ext>
                  </a:extLst>
                </a:gridCol>
                <a:gridCol w="1532797">
                  <a:extLst>
                    <a:ext uri="{9D8B030D-6E8A-4147-A177-3AD203B41FA5}">
                      <a16:colId xmlns:a16="http://schemas.microsoft.com/office/drawing/2014/main" val="20002"/>
                    </a:ext>
                  </a:extLst>
                </a:gridCol>
                <a:gridCol w="1724398">
                  <a:extLst>
                    <a:ext uri="{9D8B030D-6E8A-4147-A177-3AD203B41FA5}">
                      <a16:colId xmlns:a16="http://schemas.microsoft.com/office/drawing/2014/main" val="20003"/>
                    </a:ext>
                  </a:extLst>
                </a:gridCol>
                <a:gridCol w="1532797">
                  <a:extLst>
                    <a:ext uri="{9D8B030D-6E8A-4147-A177-3AD203B41FA5}">
                      <a16:colId xmlns:a16="http://schemas.microsoft.com/office/drawing/2014/main" val="20004"/>
                    </a:ext>
                  </a:extLst>
                </a:gridCol>
              </a:tblGrid>
              <a:tr h="696904">
                <a:tc>
                  <a:txBody>
                    <a:bodyPr/>
                    <a:lstStyle/>
                    <a:p>
                      <a:pPr algn="ctr">
                        <a:lnSpc>
                          <a:spcPct val="107000"/>
                        </a:lnSpc>
                        <a:spcAft>
                          <a:spcPts val="0"/>
                        </a:spcAft>
                      </a:pPr>
                      <a:r>
                        <a:rPr lang="en-GB"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Population group</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EE5859"/>
                    </a:solidFill>
                  </a:tcPr>
                </a:tc>
                <a:tc>
                  <a:txBody>
                    <a:bodyPr/>
                    <a:lstStyle/>
                    <a:p>
                      <a:pPr algn="ctr">
                        <a:lnSpc>
                          <a:spcPct val="107000"/>
                        </a:lnSpc>
                        <a:spcAft>
                          <a:spcPts val="0"/>
                        </a:spcAft>
                      </a:pPr>
                      <a:r>
                        <a:rPr lang="en-GB"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Collective </a:t>
                      </a:r>
                      <a:r>
                        <a:rPr lang="en-GB" sz="1400" b="1" dirty="0" err="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center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EE5859"/>
                    </a:solidFill>
                  </a:tcPr>
                </a:tc>
                <a:tc>
                  <a:txBody>
                    <a:bodyPr/>
                    <a:lstStyle/>
                    <a:p>
                      <a:pPr algn="ctr">
                        <a:lnSpc>
                          <a:spcPct val="107000"/>
                        </a:lnSpc>
                        <a:spcAft>
                          <a:spcPts val="0"/>
                        </a:spcAft>
                      </a:pPr>
                      <a:r>
                        <a:rPr lang="en-GB"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Informal site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EE5859"/>
                    </a:solidFill>
                  </a:tcPr>
                </a:tc>
                <a:tc>
                  <a:txBody>
                    <a:bodyPr/>
                    <a:lstStyle/>
                    <a:p>
                      <a:pPr algn="ctr">
                        <a:lnSpc>
                          <a:spcPct val="107000"/>
                        </a:lnSpc>
                        <a:spcAft>
                          <a:spcPts val="0"/>
                        </a:spcAft>
                      </a:pPr>
                      <a:r>
                        <a:rPr lang="en-GB"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Residential housing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EE5859"/>
                    </a:solidFill>
                  </a:tcPr>
                </a:tc>
                <a:tc>
                  <a:txBody>
                    <a:bodyPr/>
                    <a:lstStyle/>
                    <a:p>
                      <a:pPr algn="ctr">
                        <a:lnSpc>
                          <a:spcPct val="107000"/>
                        </a:lnSpc>
                        <a:spcAft>
                          <a:spcPts val="0"/>
                        </a:spcAft>
                      </a:pPr>
                      <a:r>
                        <a:rPr lang="en-GB"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Transit site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EE5859"/>
                    </a:solidFill>
                  </a:tcPr>
                </a:tc>
                <a:extLst>
                  <a:ext uri="{0D108BD9-81ED-4DB2-BD59-A6C34878D82A}">
                    <a16:rowId xmlns:a16="http://schemas.microsoft.com/office/drawing/2014/main" val="10000"/>
                  </a:ext>
                </a:extLst>
              </a:tr>
              <a:tr h="348452">
                <a:tc>
                  <a:txBody>
                    <a:bodyPr/>
                    <a:lstStyle/>
                    <a:p>
                      <a:pP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Host community / direct access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0001"/>
                  </a:ext>
                </a:extLst>
              </a:tr>
              <a:tr h="348452">
                <a:tc>
                  <a:txBody>
                    <a:bodyPr/>
                    <a:lstStyle/>
                    <a:p>
                      <a:pP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IDPs (out of camp) / direct access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69%</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0002"/>
                  </a:ext>
                </a:extLst>
              </a:tr>
              <a:tr h="348452">
                <a:tc>
                  <a:txBody>
                    <a:bodyPr/>
                    <a:lstStyle/>
                    <a:p>
                      <a:pP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Returnee / direct access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gn="ctr">
                        <a:lnSpc>
                          <a:spcPct val="107000"/>
                        </a:lnSpc>
                        <a:spcAft>
                          <a:spcPts val="0"/>
                        </a:spcAft>
                      </a:pP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6591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de-CH" sz="2800" b="1" dirty="0">
                <a:solidFill>
                  <a:schemeClr val="bg1"/>
                </a:solidFill>
                <a:latin typeface="Arial" charset="0"/>
                <a:sym typeface="Times" pitchFamily="18" charset="0"/>
              </a:rPr>
              <a:t>Settlement type </a:t>
            </a:r>
            <a:r>
              <a:rPr lang="en-US" sz="2800" b="1" i="1" dirty="0">
                <a:solidFill>
                  <a:schemeClr val="bg1"/>
                </a:solidFill>
                <a:latin typeface="Arial" charset="0"/>
                <a:sym typeface="Times" pitchFamily="18" charset="0"/>
              </a:rPr>
              <a:t>(Restricted Access / Community level)</a:t>
            </a:r>
          </a:p>
        </p:txBody>
      </p:sp>
      <p:sp>
        <p:nvSpPr>
          <p:cNvPr id="6" name="Rectangle 5"/>
          <p:cNvSpPr/>
          <p:nvPr/>
        </p:nvSpPr>
        <p:spPr>
          <a:xfrm>
            <a:off x="301336" y="840487"/>
            <a:ext cx="11181912" cy="2913490"/>
          </a:xfrm>
          <a:prstGeom prst="rect">
            <a:avLst/>
          </a:prstGeom>
        </p:spPr>
        <p:txBody>
          <a:bodyPr wrap="square">
            <a:spAutoFit/>
          </a:bodyPr>
          <a:lstStyle/>
          <a:p>
            <a:pPr marL="342900" lvl="0" indent="-342900" algn="just">
              <a:lnSpc>
                <a:spcPct val="107000"/>
              </a:lnSpc>
              <a:spcAft>
                <a:spcPts val="600"/>
              </a:spcAft>
              <a:buFont typeface="Symbol" panose="05050102010706020507" pitchFamily="18" charset="2"/>
              <a:buChar char=""/>
            </a:pPr>
            <a:r>
              <a:rPr lang="en-GB" b="1" dirty="0">
                <a:latin typeface="Arial" panose="020B0604020202020204" pitchFamily="34" charset="0"/>
                <a:ea typeface="Calibri" panose="020F0502020204030204" pitchFamily="34" charset="0"/>
                <a:cs typeface="Arial" panose="020B0604020202020204" pitchFamily="34" charset="0"/>
              </a:rPr>
              <a:t>As with household level findings, residential housing is the most frequently reported settlement type</a:t>
            </a:r>
            <a:r>
              <a:rPr lang="en-GB" dirty="0">
                <a:latin typeface="Arial" panose="020B0604020202020204" pitchFamily="34" charset="0"/>
                <a:ea typeface="Calibri" panose="020F0502020204030204" pitchFamily="34" charset="0"/>
                <a:cs typeface="Arial" panose="020B0604020202020204" pitchFamily="34" charset="0"/>
              </a:rPr>
              <a:t>. However there is significant difference where non-displaced communities in newly accessible and conflict areas* reported residential housing more frequently (71%)  than the returnee population (43%).</a:t>
            </a: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Results for informal site were similar between returnee and non-displaced (20% and 18% respectively), but the proportion of returnees residing in </a:t>
            </a:r>
            <a:r>
              <a:rPr lang="de-CH" b="1" dirty="0">
                <a:latin typeface="Arial" panose="020B0604020202020204" pitchFamily="34" charset="0"/>
                <a:ea typeface="Calibri" panose="020F0502020204030204" pitchFamily="34" charset="0"/>
                <a:cs typeface="Arial" panose="020B0604020202020204" pitchFamily="34" charset="0"/>
              </a:rPr>
              <a:t>collective centres </a:t>
            </a:r>
            <a:r>
              <a:rPr lang="de-CH" dirty="0">
                <a:latin typeface="Arial" panose="020B0604020202020204" pitchFamily="34" charset="0"/>
                <a:ea typeface="Calibri" panose="020F0502020204030204" pitchFamily="34" charset="0"/>
                <a:cs typeface="Arial" panose="020B0604020202020204" pitchFamily="34" charset="0"/>
              </a:rPr>
              <a:t>was reported higher by returnees (20%) as was </a:t>
            </a:r>
            <a:r>
              <a:rPr lang="de-CH" b="1" dirty="0">
                <a:latin typeface="Arial" panose="020B0604020202020204" pitchFamily="34" charset="0"/>
                <a:ea typeface="Calibri" panose="020F0502020204030204" pitchFamily="34" charset="0"/>
                <a:cs typeface="Arial" panose="020B0604020202020204" pitchFamily="34" charset="0"/>
              </a:rPr>
              <a:t>transit site </a:t>
            </a:r>
            <a:r>
              <a:rPr lang="de-CH" dirty="0">
                <a:latin typeface="Arial" panose="020B0604020202020204" pitchFamily="34" charset="0"/>
                <a:ea typeface="Calibri" panose="020F0502020204030204" pitchFamily="34" charset="0"/>
                <a:cs typeface="Arial" panose="020B0604020202020204" pitchFamily="34" charset="0"/>
              </a:rPr>
              <a:t>(17%).</a:t>
            </a:r>
          </a:p>
          <a:p>
            <a:pPr marL="342900" lvl="0" indent="-342900" algn="just">
              <a:lnSpc>
                <a:spcPct val="107000"/>
              </a:lnSpc>
              <a:spcAft>
                <a:spcPts val="0"/>
              </a:spcAft>
              <a:buFont typeface="Symbol" panose="05050102010706020507" pitchFamily="18" charset="2"/>
              <a:buChar char=""/>
            </a:pPr>
            <a:endParaRPr lang="en-GB"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en-GB" dirty="0">
              <a:latin typeface="Arial" panose="020B0604020202020204" pitchFamily="34" charset="0"/>
              <a:ea typeface="Calibri" panose="020F0502020204030204" pitchFamily="34" charset="0"/>
              <a:cs typeface="Arial" panose="020B0604020202020204" pitchFamily="34" charset="0"/>
            </a:endParaRPr>
          </a:p>
        </p:txBody>
      </p:sp>
      <p:sp>
        <p:nvSpPr>
          <p:cNvPr id="11" name="TextBox 10"/>
          <p:cNvSpPr txBox="1"/>
          <p:nvPr/>
        </p:nvSpPr>
        <p:spPr>
          <a:xfrm>
            <a:off x="537007" y="2964234"/>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Figure 1: Settlement type by population group</a:t>
            </a:r>
            <a:endParaRPr lang="en-GB" sz="1400" i="1" dirty="0">
              <a:latin typeface="Arial" panose="020B0604020202020204" pitchFamily="34" charset="0"/>
              <a:cs typeface="Arial" panose="020B0604020202020204" pitchFamily="34" charset="0"/>
            </a:endParaRPr>
          </a:p>
        </p:txBody>
      </p:sp>
      <p:sp>
        <p:nvSpPr>
          <p:cNvPr id="2" name="TextBox 1"/>
          <p:cNvSpPr txBox="1"/>
          <p:nvPr/>
        </p:nvSpPr>
        <p:spPr>
          <a:xfrm>
            <a:off x="537007" y="6445405"/>
            <a:ext cx="11071413" cy="461665"/>
          </a:xfrm>
          <a:prstGeom prst="rect">
            <a:avLst/>
          </a:prstGeom>
          <a:noFill/>
        </p:spPr>
        <p:txBody>
          <a:bodyPr wrap="square" rtlCol="0">
            <a:spAutoFit/>
          </a:bodyPr>
          <a:lstStyle/>
          <a:p>
            <a:r>
              <a:rPr lang="de-CH" sz="1200" dirty="0"/>
              <a:t>*</a:t>
            </a:r>
            <a:r>
              <a:rPr lang="en-GB" sz="1200" i="1" dirty="0"/>
              <a:t>This population group will be referred to as "non-displaced' throughout the remainder of this presentation</a:t>
            </a:r>
            <a:r>
              <a:rPr lang="en-GB" sz="1200" dirty="0"/>
              <a:t>.</a:t>
            </a:r>
          </a:p>
          <a:p>
            <a:endParaRPr lang="en-GB" sz="1200" dirty="0"/>
          </a:p>
        </p:txBody>
      </p:sp>
      <p:graphicFrame>
        <p:nvGraphicFramePr>
          <p:cNvPr id="8" name="Chart 7"/>
          <p:cNvGraphicFramePr>
            <a:graphicFrameLocks/>
          </p:cNvGraphicFramePr>
          <p:nvPr>
            <p:extLst>
              <p:ext uri="{D42A27DB-BD31-4B8C-83A1-F6EECF244321}">
                <p14:modId xmlns:p14="http://schemas.microsoft.com/office/powerpoint/2010/main" val="539420425"/>
              </p:ext>
            </p:extLst>
          </p:nvPr>
        </p:nvGraphicFramePr>
        <p:xfrm>
          <a:off x="814039" y="3493285"/>
          <a:ext cx="10002644" cy="27276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2179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de-CH" sz="3200" b="1" dirty="0">
                <a:solidFill>
                  <a:schemeClr val="bg1"/>
                </a:solidFill>
                <a:latin typeface="Arial" charset="0"/>
                <a:sym typeface="Times" pitchFamily="18" charset="0"/>
              </a:rPr>
              <a:t>Shelter type </a:t>
            </a:r>
            <a:r>
              <a:rPr lang="en-US" sz="3200" b="1" i="1" dirty="0">
                <a:solidFill>
                  <a:schemeClr val="bg1"/>
                </a:solidFill>
                <a:latin typeface="Arial" charset="0"/>
                <a:sym typeface="Times" pitchFamily="18" charset="0"/>
              </a:rPr>
              <a:t>(Direct Access / Household level)</a:t>
            </a:r>
          </a:p>
        </p:txBody>
      </p:sp>
      <p:sp>
        <p:nvSpPr>
          <p:cNvPr id="6" name="Rectangle 5"/>
          <p:cNvSpPr/>
          <p:nvPr/>
        </p:nvSpPr>
        <p:spPr>
          <a:xfrm>
            <a:off x="301336" y="840487"/>
            <a:ext cx="11447462" cy="2694071"/>
          </a:xfrm>
          <a:prstGeom prst="rect">
            <a:avLst/>
          </a:prstGeom>
        </p:spPr>
        <p:txBody>
          <a:bodyPr wrap="square">
            <a:spAutoFit/>
          </a:bodyPr>
          <a:lstStyle/>
          <a:p>
            <a:pPr marL="342900" lvl="0" indent="-342900" algn="just">
              <a:lnSpc>
                <a:spcPct val="107000"/>
              </a:lnSpc>
              <a:spcAft>
                <a:spcPts val="600"/>
              </a:spcAft>
              <a:buFont typeface="Symbol" panose="05050102010706020507" pitchFamily="18" charset="2"/>
              <a:buChar char=""/>
            </a:pPr>
            <a:r>
              <a:rPr lang="en-GB" b="1" dirty="0">
                <a:latin typeface="Arial" panose="020B0604020202020204" pitchFamily="34" charset="0"/>
                <a:ea typeface="Calibri" panose="020F0502020204030204" pitchFamily="34" charset="0"/>
                <a:cs typeface="Arial" panose="020B0604020202020204" pitchFamily="34" charset="0"/>
              </a:rPr>
              <a:t>In line with settlement type findings, across population groups house (residential housing) was the most frequently reported shelter type. </a:t>
            </a:r>
            <a:r>
              <a:rPr lang="en-GB" dirty="0">
                <a:latin typeface="Arial" panose="020B0604020202020204" pitchFamily="34" charset="0"/>
                <a:ea typeface="Calibri" panose="020F0502020204030204" pitchFamily="34" charset="0"/>
                <a:cs typeface="Arial" panose="020B0604020202020204" pitchFamily="34" charset="0"/>
              </a:rPr>
              <a:t>Returnee and host community population groups reported this at 97% and 99% respectively.</a:t>
            </a: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IDPs out of camps reported low occupancy in the house category (73%), but occupied other shelter types such as religious building (10%), apartment (7%), and unfinished building (6%).</a:t>
            </a: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Across the applicable population groups, 19% of IDPs out of camps reside in </a:t>
            </a:r>
            <a:r>
              <a:rPr lang="de-CH" b="1" dirty="0">
                <a:latin typeface="Arial" panose="020B0604020202020204" pitchFamily="34" charset="0"/>
                <a:ea typeface="Calibri" panose="020F0502020204030204" pitchFamily="34" charset="0"/>
                <a:cs typeface="Arial" panose="020B0604020202020204" pitchFamily="34" charset="0"/>
              </a:rPr>
              <a:t>critical shelters</a:t>
            </a:r>
            <a:r>
              <a:rPr lang="de-CH" dirty="0">
                <a:latin typeface="Arial" panose="020B0604020202020204" pitchFamily="34" charset="0"/>
                <a:ea typeface="Calibri" panose="020F0502020204030204" pitchFamily="34" charset="0"/>
                <a:cs typeface="Arial" panose="020B0604020202020204" pitchFamily="34" charset="0"/>
              </a:rPr>
              <a:t>* (19%) in contrast to 1% of returnee and 0% for host community.</a:t>
            </a:r>
            <a:endParaRPr lang="en-GB"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0"/>
              </a:spcAft>
            </a:pPr>
            <a:endParaRPr lang="en-GB" dirty="0">
              <a:latin typeface="Arial" panose="020B0604020202020204" pitchFamily="34" charset="0"/>
              <a:ea typeface="Calibri" panose="020F0502020204030204" pitchFamily="34" charset="0"/>
              <a:cs typeface="Arial" panose="020B0604020202020204" pitchFamily="34" charset="0"/>
            </a:endParaRPr>
          </a:p>
        </p:txBody>
      </p:sp>
      <p:sp>
        <p:nvSpPr>
          <p:cNvPr id="11" name="TextBox 10"/>
          <p:cNvSpPr txBox="1"/>
          <p:nvPr/>
        </p:nvSpPr>
        <p:spPr>
          <a:xfrm>
            <a:off x="495443" y="3215448"/>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6:  Shelter type by population group</a:t>
            </a:r>
            <a:endParaRPr lang="en-GB" sz="1400" i="1" dirty="0">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37843799"/>
              </p:ext>
            </p:extLst>
          </p:nvPr>
        </p:nvGraphicFramePr>
        <p:xfrm>
          <a:off x="579862" y="3806798"/>
          <a:ext cx="11396866" cy="1981200"/>
        </p:xfrm>
        <a:graphic>
          <a:graphicData uri="http://schemas.openxmlformats.org/drawingml/2006/table">
            <a:tbl>
              <a:tblPr/>
              <a:tblGrid>
                <a:gridCol w="1317225">
                  <a:extLst>
                    <a:ext uri="{9D8B030D-6E8A-4147-A177-3AD203B41FA5}">
                      <a16:colId xmlns:a16="http://schemas.microsoft.com/office/drawing/2014/main" val="20000"/>
                    </a:ext>
                  </a:extLst>
                </a:gridCol>
                <a:gridCol w="916331">
                  <a:extLst>
                    <a:ext uri="{9D8B030D-6E8A-4147-A177-3AD203B41FA5}">
                      <a16:colId xmlns:a16="http://schemas.microsoft.com/office/drawing/2014/main" val="20001"/>
                    </a:ext>
                  </a:extLst>
                </a:gridCol>
                <a:gridCol w="916331">
                  <a:extLst>
                    <a:ext uri="{9D8B030D-6E8A-4147-A177-3AD203B41FA5}">
                      <a16:colId xmlns:a16="http://schemas.microsoft.com/office/drawing/2014/main" val="20002"/>
                    </a:ext>
                  </a:extLst>
                </a:gridCol>
                <a:gridCol w="916331">
                  <a:extLst>
                    <a:ext uri="{9D8B030D-6E8A-4147-A177-3AD203B41FA5}">
                      <a16:colId xmlns:a16="http://schemas.microsoft.com/office/drawing/2014/main" val="20003"/>
                    </a:ext>
                  </a:extLst>
                </a:gridCol>
                <a:gridCol w="916331">
                  <a:extLst>
                    <a:ext uri="{9D8B030D-6E8A-4147-A177-3AD203B41FA5}">
                      <a16:colId xmlns:a16="http://schemas.microsoft.com/office/drawing/2014/main" val="20004"/>
                    </a:ext>
                  </a:extLst>
                </a:gridCol>
                <a:gridCol w="916331">
                  <a:extLst>
                    <a:ext uri="{9D8B030D-6E8A-4147-A177-3AD203B41FA5}">
                      <a16:colId xmlns:a16="http://schemas.microsoft.com/office/drawing/2014/main" val="20005"/>
                    </a:ext>
                  </a:extLst>
                </a:gridCol>
                <a:gridCol w="916331">
                  <a:extLst>
                    <a:ext uri="{9D8B030D-6E8A-4147-A177-3AD203B41FA5}">
                      <a16:colId xmlns:a16="http://schemas.microsoft.com/office/drawing/2014/main" val="20006"/>
                    </a:ext>
                  </a:extLst>
                </a:gridCol>
                <a:gridCol w="916331">
                  <a:extLst>
                    <a:ext uri="{9D8B030D-6E8A-4147-A177-3AD203B41FA5}">
                      <a16:colId xmlns:a16="http://schemas.microsoft.com/office/drawing/2014/main" val="20007"/>
                    </a:ext>
                  </a:extLst>
                </a:gridCol>
                <a:gridCol w="916331">
                  <a:extLst>
                    <a:ext uri="{9D8B030D-6E8A-4147-A177-3AD203B41FA5}">
                      <a16:colId xmlns:a16="http://schemas.microsoft.com/office/drawing/2014/main" val="20008"/>
                    </a:ext>
                  </a:extLst>
                </a:gridCol>
                <a:gridCol w="916331">
                  <a:extLst>
                    <a:ext uri="{9D8B030D-6E8A-4147-A177-3AD203B41FA5}">
                      <a16:colId xmlns:a16="http://schemas.microsoft.com/office/drawing/2014/main" val="20009"/>
                    </a:ext>
                  </a:extLst>
                </a:gridCol>
                <a:gridCol w="916331">
                  <a:extLst>
                    <a:ext uri="{9D8B030D-6E8A-4147-A177-3AD203B41FA5}">
                      <a16:colId xmlns:a16="http://schemas.microsoft.com/office/drawing/2014/main" val="20010"/>
                    </a:ext>
                  </a:extLst>
                </a:gridCol>
                <a:gridCol w="916331">
                  <a:extLst>
                    <a:ext uri="{9D8B030D-6E8A-4147-A177-3AD203B41FA5}">
                      <a16:colId xmlns:a16="http://schemas.microsoft.com/office/drawing/2014/main" val="20011"/>
                    </a:ext>
                  </a:extLst>
                </a:gridCol>
              </a:tblGrid>
              <a:tr h="525780">
                <a:tc>
                  <a:txBody>
                    <a:bodyPr/>
                    <a:lstStyle/>
                    <a:p>
                      <a:pPr algn="l" fontAlgn="ctr"/>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House</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Religious building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Apartment</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Unfinished building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Abandoned building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Container</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Damaged building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Public building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School</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Tent</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Other</a:t>
                      </a:r>
                    </a:p>
                  </a:txBody>
                  <a:tcPr marL="7620" marR="7620" marT="7620" marB="0" anchor="ctr">
                    <a:lnL>
                      <a:noFill/>
                    </a:lnL>
                    <a:lnR>
                      <a:noFill/>
                    </a:lnR>
                    <a:lnT>
                      <a:noFill/>
                    </a:lnT>
                    <a:lnB>
                      <a:noFill/>
                    </a:lnB>
                    <a:solidFill>
                      <a:schemeClr val="bg2">
                        <a:lumMod val="50000"/>
                      </a:schemeClr>
                    </a:solidFill>
                  </a:tcPr>
                </a:tc>
                <a:extLst>
                  <a:ext uri="{0D108BD9-81ED-4DB2-BD59-A6C34878D82A}">
                    <a16:rowId xmlns:a16="http://schemas.microsoft.com/office/drawing/2014/main" val="10000"/>
                  </a:ext>
                </a:extLst>
              </a:tr>
              <a:tr h="525780">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Host community / direct</a:t>
                      </a:r>
                      <a:r>
                        <a:rPr lang="en-GB" sz="1200" b="1" i="0" u="none" strike="noStrike" baseline="0" dirty="0">
                          <a:solidFill>
                            <a:srgbClr val="FFFFFF"/>
                          </a:solidFill>
                          <a:effectLst/>
                          <a:latin typeface="Arial" panose="020B0604020202020204" pitchFamily="34" charset="0"/>
                          <a:cs typeface="Arial" panose="020B0604020202020204" pitchFamily="34" charset="0"/>
                        </a:rPr>
                        <a:t> access</a:t>
                      </a:r>
                      <a:endParaRPr lang="en-GB" sz="1200" b="1" i="0" u="none" strike="noStrike" dirty="0">
                        <a:solidFill>
                          <a:srgbClr val="FFFFFF"/>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97%</a:t>
                      </a:r>
                    </a:p>
                  </a:txBody>
                  <a:tcPr marL="7620" marR="7620" marT="7620" marB="0" anchor="ctr">
                    <a:lnL>
                      <a:noFill/>
                    </a:lnL>
                    <a:lnR>
                      <a:noFill/>
                    </a:lnR>
                    <a:lnT>
                      <a:noFill/>
                    </a:lnT>
                    <a:lnB>
                      <a:noFill/>
                    </a:lnB>
                    <a:solidFill>
                      <a:srgbClr val="EF5C5D"/>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3%</a:t>
                      </a:r>
                    </a:p>
                  </a:txBody>
                  <a:tcPr marL="7620" marR="7620" marT="7620" marB="0" anchor="ctr">
                    <a:lnL>
                      <a:noFill/>
                    </a:lnL>
                    <a:lnR>
                      <a:noFill/>
                    </a:lnR>
                    <a:lnT>
                      <a:noFill/>
                    </a:lnT>
                    <a:lnB>
                      <a:noFill/>
                    </a:lnB>
                    <a:solidFill>
                      <a:srgbClr val="FFFAFA"/>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1"/>
                  </a:ext>
                </a:extLst>
              </a:tr>
              <a:tr h="525780">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IDPs (out of camp) / direct</a:t>
                      </a:r>
                      <a:r>
                        <a:rPr lang="en-GB" sz="1200" b="1" i="0" u="none" strike="noStrike" baseline="0" dirty="0">
                          <a:solidFill>
                            <a:srgbClr val="FFFFFF"/>
                          </a:solidFill>
                          <a:effectLst/>
                          <a:latin typeface="Arial" panose="020B0604020202020204" pitchFamily="34" charset="0"/>
                          <a:cs typeface="Arial" panose="020B0604020202020204" pitchFamily="34" charset="0"/>
                        </a:rPr>
                        <a:t> access</a:t>
                      </a:r>
                      <a:endParaRPr lang="en-GB" sz="1200" b="1" i="0" u="none" strike="noStrike" dirty="0">
                        <a:solidFill>
                          <a:srgbClr val="FFFFFF"/>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73%</a:t>
                      </a:r>
                    </a:p>
                  </a:txBody>
                  <a:tcPr marL="7620" marR="7620" marT="7620" marB="0" anchor="ctr">
                    <a:lnL>
                      <a:noFill/>
                    </a:lnL>
                    <a:lnR>
                      <a:noFill/>
                    </a:lnR>
                    <a:lnT>
                      <a:noFill/>
                    </a:lnT>
                    <a:lnB>
                      <a:noFill/>
                    </a:lnB>
                    <a:solidFill>
                      <a:srgbClr val="F38485"/>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10%</a:t>
                      </a:r>
                    </a:p>
                  </a:txBody>
                  <a:tcPr marL="7620" marR="7620" marT="7620" marB="0" anchor="ctr">
                    <a:lnL>
                      <a:noFill/>
                    </a:lnL>
                    <a:lnR>
                      <a:noFill/>
                    </a:lnR>
                    <a:lnT>
                      <a:noFill/>
                    </a:lnT>
                    <a:lnB>
                      <a:noFill/>
                    </a:lnB>
                    <a:solidFill>
                      <a:srgbClr val="FEEFE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7%</a:t>
                      </a:r>
                    </a:p>
                  </a:txBody>
                  <a:tcPr marL="7620" marR="7620" marT="7620" marB="0" anchor="ctr">
                    <a:lnL>
                      <a:noFill/>
                    </a:lnL>
                    <a:lnR>
                      <a:noFill/>
                    </a:lnR>
                    <a:lnT>
                      <a:noFill/>
                    </a:lnT>
                    <a:lnB>
                      <a:noFill/>
                    </a:lnB>
                    <a:solidFill>
                      <a:srgbClr val="FEF4F4"/>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6%</a:t>
                      </a:r>
                    </a:p>
                  </a:txBody>
                  <a:tcPr marL="7620" marR="7620" marT="7620" marB="0" anchor="ctr">
                    <a:lnL>
                      <a:noFill/>
                    </a:lnL>
                    <a:lnR>
                      <a:noFill/>
                    </a:lnR>
                    <a:lnT>
                      <a:noFill/>
                    </a:lnT>
                    <a:lnB>
                      <a:noFill/>
                    </a:lnB>
                    <a:solidFill>
                      <a:srgbClr val="FEF5F5"/>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extLst>
                  <a:ext uri="{0D108BD9-81ED-4DB2-BD59-A6C34878D82A}">
                    <a16:rowId xmlns:a16="http://schemas.microsoft.com/office/drawing/2014/main" val="10002"/>
                  </a:ext>
                </a:extLst>
              </a:tr>
              <a:tr h="350520">
                <a:tc>
                  <a:txBody>
                    <a:bodyPr/>
                    <a:lstStyle/>
                    <a:p>
                      <a:pPr algn="ctr" fontAlgn="ctr"/>
                      <a:r>
                        <a:rPr lang="en-GB" sz="1200" b="1" i="0" u="none" strike="noStrike" dirty="0">
                          <a:solidFill>
                            <a:srgbClr val="FFFFFF"/>
                          </a:solidFill>
                          <a:effectLst/>
                          <a:latin typeface="Arial" panose="020B0604020202020204" pitchFamily="34" charset="0"/>
                          <a:cs typeface="Arial" panose="020B0604020202020204" pitchFamily="34" charset="0"/>
                        </a:rPr>
                        <a:t>Returnee / direct</a:t>
                      </a:r>
                      <a:r>
                        <a:rPr lang="en-GB" sz="1200" b="1" i="0" u="none" strike="noStrike" baseline="0" dirty="0">
                          <a:solidFill>
                            <a:srgbClr val="FFFFFF"/>
                          </a:solidFill>
                          <a:effectLst/>
                          <a:latin typeface="Arial" panose="020B0604020202020204" pitchFamily="34" charset="0"/>
                          <a:cs typeface="Arial" panose="020B0604020202020204" pitchFamily="34" charset="0"/>
                        </a:rPr>
                        <a:t> access</a:t>
                      </a:r>
                      <a:endParaRPr lang="en-GB" sz="1200" b="1" i="0" u="none" strike="noStrike" dirty="0">
                        <a:solidFill>
                          <a:srgbClr val="FFFFFF"/>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99%</a:t>
                      </a: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3"/>
                  </a:ext>
                </a:extLst>
              </a:tr>
            </a:tbl>
          </a:graphicData>
        </a:graphic>
      </p:graphicFrame>
      <p:sp>
        <p:nvSpPr>
          <p:cNvPr id="4" name="TextBox 3"/>
          <p:cNvSpPr txBox="1"/>
          <p:nvPr/>
        </p:nvSpPr>
        <p:spPr>
          <a:xfrm>
            <a:off x="495443" y="6211229"/>
            <a:ext cx="11112977" cy="307777"/>
          </a:xfrm>
          <a:prstGeom prst="rect">
            <a:avLst/>
          </a:prstGeom>
          <a:noFill/>
        </p:spPr>
        <p:txBody>
          <a:bodyPr wrap="square" rtlCol="0">
            <a:spAutoFit/>
          </a:bodyPr>
          <a:lstStyle/>
          <a:p>
            <a:pPr lvl="0">
              <a:defRPr/>
            </a:pPr>
            <a:r>
              <a:rPr lang="de-CH" sz="1400" dirty="0"/>
              <a:t>*</a:t>
            </a:r>
            <a:r>
              <a:rPr lang="de-CH" sz="1400" i="1" dirty="0"/>
              <a:t>critical shelter is defined as </a:t>
            </a:r>
            <a:r>
              <a:rPr lang="de-CH" sz="1400" b="1" i="1" dirty="0"/>
              <a:t>public spaces such as religious centres and schools as well as unfinished and/or abandoned buildings.</a:t>
            </a:r>
            <a:endParaRPr lang="en-GB" sz="1400" i="1" dirty="0"/>
          </a:p>
        </p:txBody>
      </p:sp>
    </p:spTree>
    <p:extLst>
      <p:ext uri="{BB962C8B-B14F-4D97-AF65-F5344CB8AC3E}">
        <p14:creationId xmlns:p14="http://schemas.microsoft.com/office/powerpoint/2010/main" val="2415570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de-CH" sz="3200" b="1" dirty="0">
                <a:solidFill>
                  <a:schemeClr val="bg1"/>
                </a:solidFill>
                <a:latin typeface="Arial" charset="0"/>
                <a:sym typeface="Times" pitchFamily="18" charset="0"/>
              </a:rPr>
              <a:t>Shelter type </a:t>
            </a:r>
            <a:r>
              <a:rPr lang="en-US" sz="3200" b="1" i="1" dirty="0">
                <a:solidFill>
                  <a:schemeClr val="bg1"/>
                </a:solidFill>
                <a:latin typeface="Arial" charset="0"/>
                <a:sym typeface="Times" pitchFamily="18" charset="0"/>
              </a:rPr>
              <a:t>(Restricted Access / Community level)</a:t>
            </a:r>
          </a:p>
        </p:txBody>
      </p:sp>
      <p:sp>
        <p:nvSpPr>
          <p:cNvPr id="6" name="Rectangle 5"/>
          <p:cNvSpPr/>
          <p:nvPr/>
        </p:nvSpPr>
        <p:spPr>
          <a:xfrm>
            <a:off x="225951" y="550555"/>
            <a:ext cx="11447462" cy="3363741"/>
          </a:xfrm>
          <a:prstGeom prst="rect">
            <a:avLst/>
          </a:prstGeom>
        </p:spPr>
        <p:txBody>
          <a:bodyPr wrap="square">
            <a:spAutoFit/>
          </a:bodyPr>
          <a:lstStyle/>
          <a:p>
            <a:pPr lvl="0" algn="just">
              <a:lnSpc>
                <a:spcPct val="107000"/>
              </a:lnSpc>
              <a:spcAft>
                <a:spcPts val="0"/>
              </a:spcAft>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600"/>
              </a:spcAft>
              <a:buFont typeface="Symbol" panose="05050102010706020507" pitchFamily="18" charset="2"/>
              <a:buChar char=""/>
            </a:pPr>
            <a:r>
              <a:rPr lang="de-CH" b="1" dirty="0">
                <a:latin typeface="Arial" panose="020B0604020202020204" pitchFamily="34" charset="0"/>
                <a:ea typeface="Calibri" panose="020F0502020204030204" pitchFamily="34" charset="0"/>
                <a:cs typeface="Arial" panose="020B0604020202020204" pitchFamily="34" charset="0"/>
              </a:rPr>
              <a:t>The vast majority of returnee communities reported to be residing in houses (94%), whereas a lesser majority of non-displaced communities reported so (77%).</a:t>
            </a: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A significant minority of non-displaced communities reported residing in tents (15%) and 4% in containers compaed with returnees who reported 0% for both these categories. </a:t>
            </a:r>
          </a:p>
          <a:p>
            <a:pPr marL="342900" lvl="0" indent="-342900" algn="just">
              <a:lnSpc>
                <a:spcPct val="107000"/>
              </a:lnSpc>
              <a:spcAft>
                <a:spcPts val="600"/>
              </a:spcAft>
              <a:buFont typeface="Symbol" panose="05050102010706020507" pitchFamily="18" charset="2"/>
              <a:buChar char=""/>
            </a:pPr>
            <a:r>
              <a:rPr lang="de-CH" dirty="0">
                <a:latin typeface="Arial" panose="020B0604020202020204" pitchFamily="34" charset="0"/>
                <a:ea typeface="Calibri" panose="020F0502020204030204" pitchFamily="34" charset="0"/>
                <a:cs typeface="Arial" panose="020B0604020202020204" pitchFamily="34" charset="0"/>
              </a:rPr>
              <a:t>Returnees reported higher for residing in </a:t>
            </a:r>
            <a:r>
              <a:rPr lang="de-CH" b="1" dirty="0">
                <a:latin typeface="Arial" panose="020B0604020202020204" pitchFamily="34" charset="0"/>
                <a:ea typeface="Calibri" panose="020F0502020204030204" pitchFamily="34" charset="0"/>
                <a:cs typeface="Arial" panose="020B0604020202020204" pitchFamily="34" charset="0"/>
              </a:rPr>
              <a:t>critical shelters </a:t>
            </a:r>
            <a:r>
              <a:rPr lang="de-CH" dirty="0">
                <a:latin typeface="Arial" panose="020B0604020202020204" pitchFamily="34" charset="0"/>
                <a:ea typeface="Calibri" panose="020F0502020204030204" pitchFamily="34" charset="0"/>
                <a:cs typeface="Arial" panose="020B0604020202020204" pitchFamily="34" charset="0"/>
              </a:rPr>
              <a:t>(5%) when compared to non-displaced communities (1%).</a:t>
            </a:r>
          </a:p>
          <a:p>
            <a:pPr marL="342900" lvl="0" indent="-342900" algn="just">
              <a:lnSpc>
                <a:spcPct val="107000"/>
              </a:lnSpc>
              <a:spcAft>
                <a:spcPts val="60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p:txBody>
      </p:sp>
      <p:sp>
        <p:nvSpPr>
          <p:cNvPr id="11" name="TextBox 10"/>
          <p:cNvSpPr txBox="1"/>
          <p:nvPr/>
        </p:nvSpPr>
        <p:spPr>
          <a:xfrm>
            <a:off x="537007" y="2981272"/>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Figure 2: : Shelter type by population group</a:t>
            </a:r>
            <a:endParaRPr lang="en-GB" sz="1400" i="1" dirty="0">
              <a:latin typeface="Arial" panose="020B0604020202020204" pitchFamily="34" charset="0"/>
              <a:cs typeface="Arial" panose="020B060402020202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875309025"/>
              </p:ext>
            </p:extLst>
          </p:nvPr>
        </p:nvGraphicFramePr>
        <p:xfrm>
          <a:off x="537006" y="3473605"/>
          <a:ext cx="10870691"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2043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23825" y="148511"/>
            <a:ext cx="11852903"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de-CH" sz="2800" b="1" dirty="0">
                <a:solidFill>
                  <a:schemeClr val="bg1"/>
                </a:solidFill>
                <a:latin typeface="Arial" charset="0"/>
                <a:sym typeface="Times" pitchFamily="18" charset="0"/>
              </a:rPr>
              <a:t>Type of shelter occupancy (</a:t>
            </a:r>
            <a:r>
              <a:rPr lang="en-US" sz="2800" b="1" i="1" dirty="0">
                <a:solidFill>
                  <a:schemeClr val="bg1"/>
                </a:solidFill>
                <a:latin typeface="Arial" charset="0"/>
                <a:sym typeface="Times" pitchFamily="18" charset="0"/>
              </a:rPr>
              <a:t>Direct Access / Household level)</a:t>
            </a:r>
          </a:p>
        </p:txBody>
      </p:sp>
      <p:sp>
        <p:nvSpPr>
          <p:cNvPr id="11" name="TextBox 10"/>
          <p:cNvSpPr txBox="1"/>
          <p:nvPr/>
        </p:nvSpPr>
        <p:spPr>
          <a:xfrm>
            <a:off x="123825" y="3142539"/>
            <a:ext cx="8139229"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7: Type of shelter occupancy by population group</a:t>
            </a:r>
            <a:endParaRPr lang="en-GB" sz="1400" i="1" dirty="0">
              <a:latin typeface="Arial" panose="020B0604020202020204" pitchFamily="34" charset="0"/>
              <a:cs typeface="Arial" panose="020B0604020202020204" pitchFamily="34" charset="0"/>
            </a:endParaRPr>
          </a:p>
        </p:txBody>
      </p:sp>
      <p:sp>
        <p:nvSpPr>
          <p:cNvPr id="10" name="Rectangle 9"/>
          <p:cNvSpPr/>
          <p:nvPr/>
        </p:nvSpPr>
        <p:spPr>
          <a:xfrm>
            <a:off x="123825" y="834215"/>
            <a:ext cx="11480201" cy="2378343"/>
          </a:xfrm>
          <a:prstGeom prst="rect">
            <a:avLst/>
          </a:prstGeom>
        </p:spPr>
        <p:txBody>
          <a:bodyPr wrap="square">
            <a:spAutoFit/>
          </a:bodyPr>
          <a:lstStyle/>
          <a:p>
            <a:pPr marL="285750" lvl="0" indent="-285750">
              <a:lnSpc>
                <a:spcPct val="107000"/>
              </a:lnSpc>
              <a:spcAft>
                <a:spcPts val="600"/>
              </a:spcAft>
              <a:buFont typeface="Arial" panose="020B0604020202020204" pitchFamily="34" charset="0"/>
              <a:buChar char="•"/>
            </a:pPr>
            <a:r>
              <a:rPr lang="de-CH" b="1" dirty="0">
                <a:latin typeface="Arial" panose="020B0604020202020204" pitchFamily="34" charset="0"/>
                <a:cs typeface="Arial" panose="020B0604020202020204" pitchFamily="34" charset="0"/>
              </a:rPr>
              <a:t>Returnee households most frequently reported owning their property (88%), followed by host community households (75%). </a:t>
            </a:r>
          </a:p>
          <a:p>
            <a:pPr marL="285750" indent="-285750">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Less than 10% of returnees are </a:t>
            </a:r>
            <a:r>
              <a:rPr lang="de-CH" b="1" dirty="0">
                <a:latin typeface="Arial" panose="020B0604020202020204" pitchFamily="34" charset="0"/>
                <a:cs typeface="Arial" panose="020B0604020202020204" pitchFamily="34" charset="0"/>
              </a:rPr>
              <a:t>renting</a:t>
            </a:r>
            <a:r>
              <a:rPr lang="de-CH" dirty="0">
                <a:latin typeface="Arial" panose="020B0604020202020204" pitchFamily="34" charset="0"/>
                <a:cs typeface="Arial" panose="020B0604020202020204" pitchFamily="34" charset="0"/>
              </a:rPr>
              <a:t> compared with 21% for host community and 72% for IDPs out of camps. </a:t>
            </a:r>
          </a:p>
          <a:p>
            <a:pPr marL="285750" indent="-285750">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IDPs out of camps were not residing in shelters belonging to them and were either </a:t>
            </a:r>
            <a:r>
              <a:rPr lang="de-CH" b="1" dirty="0">
                <a:latin typeface="Arial" panose="020B0604020202020204" pitchFamily="34" charset="0"/>
                <a:cs typeface="Arial" panose="020B0604020202020204" pitchFamily="34" charset="0"/>
              </a:rPr>
              <a:t>renting (72%) or squatting (26%).</a:t>
            </a:r>
            <a:endParaRPr lang="en-GB" b="1" dirty="0">
              <a:latin typeface="Arial" panose="020B0604020202020204" pitchFamily="34" charset="0"/>
              <a:cs typeface="Arial" panose="020B0604020202020204" pitchFamily="34" charset="0"/>
            </a:endParaRPr>
          </a:p>
          <a:p>
            <a:pPr lvl="0"/>
            <a:endParaRPr lang="en-GB"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2867005"/>
              </p:ext>
            </p:extLst>
          </p:nvPr>
        </p:nvGraphicFramePr>
        <p:xfrm>
          <a:off x="1118262" y="3836505"/>
          <a:ext cx="9685574" cy="2284326"/>
        </p:xfrm>
        <a:graphic>
          <a:graphicData uri="http://schemas.openxmlformats.org/drawingml/2006/table">
            <a:tbl>
              <a:tblPr/>
              <a:tblGrid>
                <a:gridCol w="2072861">
                  <a:extLst>
                    <a:ext uri="{9D8B030D-6E8A-4147-A177-3AD203B41FA5}">
                      <a16:colId xmlns:a16="http://schemas.microsoft.com/office/drawing/2014/main" val="20000"/>
                    </a:ext>
                  </a:extLst>
                </a:gridCol>
                <a:gridCol w="1413945">
                  <a:extLst>
                    <a:ext uri="{9D8B030D-6E8A-4147-A177-3AD203B41FA5}">
                      <a16:colId xmlns:a16="http://schemas.microsoft.com/office/drawing/2014/main" val="20001"/>
                    </a:ext>
                  </a:extLst>
                </a:gridCol>
                <a:gridCol w="1549692">
                  <a:extLst>
                    <a:ext uri="{9D8B030D-6E8A-4147-A177-3AD203B41FA5}">
                      <a16:colId xmlns:a16="http://schemas.microsoft.com/office/drawing/2014/main" val="20002"/>
                    </a:ext>
                  </a:extLst>
                </a:gridCol>
                <a:gridCol w="1549692">
                  <a:extLst>
                    <a:ext uri="{9D8B030D-6E8A-4147-A177-3AD203B41FA5}">
                      <a16:colId xmlns:a16="http://schemas.microsoft.com/office/drawing/2014/main" val="20003"/>
                    </a:ext>
                  </a:extLst>
                </a:gridCol>
                <a:gridCol w="1549692">
                  <a:extLst>
                    <a:ext uri="{9D8B030D-6E8A-4147-A177-3AD203B41FA5}">
                      <a16:colId xmlns:a16="http://schemas.microsoft.com/office/drawing/2014/main" val="20004"/>
                    </a:ext>
                  </a:extLst>
                </a:gridCol>
                <a:gridCol w="1549692">
                  <a:extLst>
                    <a:ext uri="{9D8B030D-6E8A-4147-A177-3AD203B41FA5}">
                      <a16:colId xmlns:a16="http://schemas.microsoft.com/office/drawing/2014/main" val="20005"/>
                    </a:ext>
                  </a:extLst>
                </a:gridCol>
              </a:tblGrid>
              <a:tr h="594913">
                <a:tc>
                  <a:txBody>
                    <a:bodyPr/>
                    <a:lstStyle/>
                    <a:p>
                      <a:pPr algn="ctr" fontAlgn="ctr"/>
                      <a:endParaRPr lang="en-GB"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tcPr>
                </a:tc>
                <a:tc>
                  <a:txBody>
                    <a:bodyPr/>
                    <a:lstStyle/>
                    <a:p>
                      <a:pPr algn="ctr" fontAlgn="ctr"/>
                      <a:r>
                        <a:rPr lang="en-GB" sz="1400" b="0" i="0" u="none" strike="noStrike" dirty="0">
                          <a:solidFill>
                            <a:schemeClr val="bg1"/>
                          </a:solidFill>
                          <a:effectLst/>
                          <a:latin typeface="Arial" panose="020B0604020202020204" pitchFamily="34" charset="0"/>
                          <a:cs typeface="Arial" panose="020B0604020202020204" pitchFamily="34" charset="0"/>
                        </a:rPr>
                        <a:t>Hosted</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400" b="0" i="0" u="none" strike="noStrike" dirty="0">
                          <a:solidFill>
                            <a:schemeClr val="bg1"/>
                          </a:solidFill>
                          <a:effectLst/>
                          <a:latin typeface="Arial" panose="020B0604020202020204" pitchFamily="34" charset="0"/>
                          <a:cs typeface="Arial" panose="020B0604020202020204" pitchFamily="34" charset="0"/>
                        </a:rPr>
                        <a:t>Own </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400" b="0" i="0" u="none" strike="noStrike" dirty="0">
                          <a:solidFill>
                            <a:schemeClr val="bg1"/>
                          </a:solidFill>
                          <a:effectLst/>
                          <a:latin typeface="Arial" panose="020B0604020202020204" pitchFamily="34" charset="0"/>
                          <a:cs typeface="Arial" panose="020B0604020202020204" pitchFamily="34" charset="0"/>
                        </a:rPr>
                        <a:t>Renting</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400" b="0" i="0" u="none" strike="noStrike" dirty="0">
                          <a:solidFill>
                            <a:schemeClr val="bg1"/>
                          </a:solidFill>
                          <a:effectLst/>
                          <a:latin typeface="Arial" panose="020B0604020202020204" pitchFamily="34" charset="0"/>
                          <a:cs typeface="Arial" panose="020B0604020202020204" pitchFamily="34" charset="0"/>
                        </a:rPr>
                        <a:t>Squatted</a:t>
                      </a:r>
                    </a:p>
                  </a:txBody>
                  <a:tcPr marL="7620" marR="7620" marT="7620" marB="0" anchor="ctr">
                    <a:lnL>
                      <a:noFill/>
                    </a:lnL>
                    <a:lnR>
                      <a:noFill/>
                    </a:lnR>
                    <a:lnT>
                      <a:noFill/>
                    </a:lnT>
                    <a:lnB>
                      <a:noFill/>
                    </a:lnB>
                    <a:solidFill>
                      <a:schemeClr val="bg2">
                        <a:lumMod val="50000"/>
                      </a:schemeClr>
                    </a:solidFill>
                  </a:tcPr>
                </a:tc>
                <a:tc>
                  <a:txBody>
                    <a:bodyPr/>
                    <a:lstStyle/>
                    <a:p>
                      <a:pPr algn="ctr" fontAlgn="ctr"/>
                      <a:r>
                        <a:rPr lang="en-GB" sz="1400" b="0" i="0" u="none" strike="noStrike" dirty="0">
                          <a:solidFill>
                            <a:schemeClr val="bg1"/>
                          </a:solidFill>
                          <a:effectLst/>
                          <a:latin typeface="Arial" panose="020B0604020202020204" pitchFamily="34" charset="0"/>
                          <a:cs typeface="Arial" panose="020B0604020202020204" pitchFamily="34" charset="0"/>
                        </a:rPr>
                        <a:t>Other</a:t>
                      </a:r>
                    </a:p>
                  </a:txBody>
                  <a:tcPr marL="7620" marR="7620" marT="7620" marB="0" anchor="ctr">
                    <a:lnL>
                      <a:noFill/>
                    </a:lnL>
                    <a:lnR>
                      <a:noFill/>
                    </a:lnR>
                    <a:lnT>
                      <a:noFill/>
                    </a:lnT>
                    <a:lnB>
                      <a:noFill/>
                    </a:lnB>
                    <a:solidFill>
                      <a:schemeClr val="bg2">
                        <a:lumMod val="50000"/>
                      </a:schemeClr>
                    </a:solidFill>
                  </a:tcPr>
                </a:tc>
                <a:extLst>
                  <a:ext uri="{0D108BD9-81ED-4DB2-BD59-A6C34878D82A}">
                    <a16:rowId xmlns:a16="http://schemas.microsoft.com/office/drawing/2014/main" val="10000"/>
                  </a:ext>
                </a:extLst>
              </a:tr>
              <a:tr h="575935">
                <a:tc>
                  <a:txBody>
                    <a:bodyPr/>
                    <a:lstStyle/>
                    <a:p>
                      <a:pPr algn="ctr" fontAlgn="ctr"/>
                      <a:r>
                        <a:rPr lang="en-GB" sz="1400" b="1" i="0" u="none" strike="noStrike" dirty="0">
                          <a:solidFill>
                            <a:srgbClr val="FFFFFF"/>
                          </a:solidFill>
                          <a:effectLst/>
                          <a:latin typeface="Arial" panose="020B0604020202020204" pitchFamily="34" charset="0"/>
                          <a:cs typeface="Arial" panose="020B0604020202020204" pitchFamily="34" charset="0"/>
                        </a:rPr>
                        <a:t>Host community /direct access</a:t>
                      </a: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75%</a:t>
                      </a:r>
                    </a:p>
                  </a:txBody>
                  <a:tcPr marL="7620" marR="7620" marT="7620" marB="0" anchor="ctr">
                    <a:lnL>
                      <a:noFill/>
                    </a:lnL>
                    <a:lnR>
                      <a:noFill/>
                    </a:lnR>
                    <a:lnT>
                      <a:noFill/>
                    </a:lnT>
                    <a:lnB>
                      <a:noFill/>
                    </a:lnB>
                    <a:solidFill>
                      <a:srgbClr val="F17172"/>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21%</a:t>
                      </a:r>
                    </a:p>
                  </a:txBody>
                  <a:tcPr marL="7620" marR="7620" marT="7620" marB="0" anchor="ctr">
                    <a:lnL>
                      <a:noFill/>
                    </a:lnL>
                    <a:lnR>
                      <a:noFill/>
                    </a:lnR>
                    <a:lnT>
                      <a:noFill/>
                    </a:lnT>
                    <a:lnB>
                      <a:noFill/>
                    </a:lnB>
                    <a:solidFill>
                      <a:srgbClr val="FBD8D8"/>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3%</a:t>
                      </a:r>
                    </a:p>
                  </a:txBody>
                  <a:tcPr marL="7620" marR="7620" marT="7620" marB="0" anchor="ctr">
                    <a:lnL>
                      <a:noFill/>
                    </a:lnL>
                    <a:lnR>
                      <a:noFill/>
                    </a:lnR>
                    <a:lnT>
                      <a:noFill/>
                    </a:lnT>
                    <a:lnB>
                      <a:noFill/>
                    </a:lnB>
                    <a:solidFill>
                      <a:srgbClr val="FFFAFA"/>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extLst>
                  <a:ext uri="{0D108BD9-81ED-4DB2-BD59-A6C34878D82A}">
                    <a16:rowId xmlns:a16="http://schemas.microsoft.com/office/drawing/2014/main" val="10001"/>
                  </a:ext>
                </a:extLst>
              </a:tr>
              <a:tr h="540485">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400" b="1" i="0" u="none" strike="noStrike" dirty="0">
                          <a:solidFill>
                            <a:srgbClr val="FFFFFF"/>
                          </a:solidFill>
                          <a:effectLst/>
                          <a:latin typeface="Arial" panose="020B0604020202020204" pitchFamily="34" charset="0"/>
                          <a:cs typeface="Arial" panose="020B0604020202020204" pitchFamily="34" charset="0"/>
                        </a:rPr>
                        <a:t>IDPs (out of camps) / direct access</a:t>
                      </a:r>
                    </a:p>
                    <a:p>
                      <a:pPr algn="ctr" fontAlgn="ctr"/>
                      <a:endParaRPr lang="en-GB" sz="1400" b="1" i="0" u="none" strike="noStrike" dirty="0">
                        <a:solidFill>
                          <a:srgbClr val="FFFFFF"/>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72%</a:t>
                      </a:r>
                    </a:p>
                  </a:txBody>
                  <a:tcPr marL="7620" marR="7620" marT="7620" marB="0" anchor="ctr">
                    <a:lnL>
                      <a:noFill/>
                    </a:lnL>
                    <a:lnR>
                      <a:noFill/>
                    </a:lnR>
                    <a:lnT>
                      <a:noFill/>
                    </a:lnT>
                    <a:lnB>
                      <a:noFill/>
                    </a:lnB>
                    <a:solidFill>
                      <a:srgbClr val="F27778"/>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26%</a:t>
                      </a:r>
                    </a:p>
                  </a:txBody>
                  <a:tcPr marL="7620" marR="7620" marT="7620" marB="0" anchor="ctr">
                    <a:lnL>
                      <a:noFill/>
                    </a:lnL>
                    <a:lnR>
                      <a:noFill/>
                    </a:lnR>
                    <a:lnT>
                      <a:noFill/>
                    </a:lnT>
                    <a:lnB>
                      <a:noFill/>
                    </a:lnB>
                    <a:solidFill>
                      <a:srgbClr val="FACECE"/>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2"/>
                  </a:ext>
                </a:extLst>
              </a:tr>
              <a:tr h="46577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400" b="1" i="0" u="none" strike="noStrike" dirty="0">
                          <a:solidFill>
                            <a:srgbClr val="FFFFFF"/>
                          </a:solidFill>
                          <a:effectLst/>
                          <a:latin typeface="Arial" panose="020B0604020202020204" pitchFamily="34" charset="0"/>
                          <a:cs typeface="Arial" panose="020B0604020202020204" pitchFamily="34" charset="0"/>
                        </a:rPr>
                        <a:t>Returnee / direct access</a:t>
                      </a:r>
                    </a:p>
                    <a:p>
                      <a:pPr algn="ctr" fontAlgn="ctr"/>
                      <a:endParaRPr lang="en-GB" sz="1400" b="1" i="0" u="none" strike="noStrike" dirty="0">
                        <a:solidFill>
                          <a:srgbClr val="FFFFFF"/>
                        </a:solidFill>
                        <a:effectLst/>
                        <a:latin typeface="Arial" panose="020B0604020202020204" pitchFamily="34" charset="0"/>
                        <a:cs typeface="Arial" panose="020B0604020202020204" pitchFamily="34" charset="0"/>
                      </a:endParaRP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88%</a:t>
                      </a:r>
                    </a:p>
                  </a:txBody>
                  <a:tcPr marL="7620" marR="7620" marT="7620" marB="0" anchor="ctr">
                    <a:lnL>
                      <a:noFill/>
                    </a:lnL>
                    <a:lnR>
                      <a:noFill/>
                    </a:lnR>
                    <a:lnT>
                      <a:noFill/>
                    </a:lnT>
                    <a:lnB>
                      <a:noFill/>
                    </a:lnB>
                    <a:solidFill>
                      <a:srgbClr val="EE5859"/>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9%</a:t>
                      </a:r>
                    </a:p>
                  </a:txBody>
                  <a:tcPr marL="7620" marR="7620" marT="7620" marB="0" anchor="ctr">
                    <a:lnL>
                      <a:noFill/>
                    </a:lnL>
                    <a:lnR>
                      <a:noFill/>
                    </a:lnR>
                    <a:lnT>
                      <a:noFill/>
                    </a:lnT>
                    <a:lnB>
                      <a:noFill/>
                    </a:lnB>
                    <a:solidFill>
                      <a:srgbClr val="FEEEEF"/>
                    </a:solidFill>
                  </a:tcPr>
                </a:tc>
                <a:tc>
                  <a:txBody>
                    <a:bodyPr/>
                    <a:lstStyle/>
                    <a:p>
                      <a:pPr algn="ctr" fontAlgn="ctr"/>
                      <a:r>
                        <a:rPr lang="en-GB" sz="1400" b="0" i="0" u="none" strike="noStrike">
                          <a:solidFill>
                            <a:srgbClr val="000000"/>
                          </a:solidFill>
                          <a:effectLst/>
                          <a:latin typeface="Arial" panose="020B0604020202020204" pitchFamily="34" charset="0"/>
                          <a:cs typeface="Arial" panose="020B0604020202020204" pitchFamily="34" charset="0"/>
                        </a:rPr>
                        <a:t>2%</a:t>
                      </a:r>
                    </a:p>
                  </a:txBody>
                  <a:tcPr marL="7620" marR="7620" marT="7620" marB="0" anchor="ctr">
                    <a:lnL>
                      <a:noFill/>
                    </a:lnL>
                    <a:lnR>
                      <a:noFill/>
                    </a:lnR>
                    <a:lnT>
                      <a:noFill/>
                    </a:lnT>
                    <a:lnB>
                      <a:noFill/>
                    </a:lnB>
                    <a:solidFill>
                      <a:srgbClr val="FFFCFC"/>
                    </a:solidFill>
                  </a:tcPr>
                </a:tc>
                <a:tc>
                  <a:txBody>
                    <a:bodyPr/>
                    <a:lstStyle/>
                    <a:p>
                      <a:pPr algn="ctr" fontAlgn="ctr"/>
                      <a:r>
                        <a:rPr lang="en-GB" sz="14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95560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Priority needs </a:t>
            </a:r>
            <a:r>
              <a:rPr lang="en-US" sz="3200" b="1" i="1" dirty="0">
                <a:solidFill>
                  <a:schemeClr val="bg1"/>
                </a:solidFill>
                <a:latin typeface="Arial" charset="0"/>
                <a:sym typeface="Times" pitchFamily="18" charset="0"/>
              </a:rPr>
              <a:t>(Direct Access / Household level)</a:t>
            </a:r>
          </a:p>
        </p:txBody>
      </p:sp>
      <p:graphicFrame>
        <p:nvGraphicFramePr>
          <p:cNvPr id="13" name="Table 12"/>
          <p:cNvGraphicFramePr>
            <a:graphicFrameLocks noGrp="1"/>
          </p:cNvGraphicFramePr>
          <p:nvPr>
            <p:extLst>
              <p:ext uri="{D42A27DB-BD31-4B8C-83A1-F6EECF244321}">
                <p14:modId xmlns:p14="http://schemas.microsoft.com/office/powerpoint/2010/main" val="1667879170"/>
              </p:ext>
            </p:extLst>
          </p:nvPr>
        </p:nvGraphicFramePr>
        <p:xfrm>
          <a:off x="225950" y="3242346"/>
          <a:ext cx="11293987" cy="2641532"/>
        </p:xfrm>
        <a:graphic>
          <a:graphicData uri="http://schemas.openxmlformats.org/drawingml/2006/table">
            <a:tbl>
              <a:tblPr/>
              <a:tblGrid>
                <a:gridCol w="1469078">
                  <a:extLst>
                    <a:ext uri="{9D8B030D-6E8A-4147-A177-3AD203B41FA5}">
                      <a16:colId xmlns:a16="http://schemas.microsoft.com/office/drawing/2014/main" val="20000"/>
                    </a:ext>
                  </a:extLst>
                </a:gridCol>
                <a:gridCol w="734342">
                  <a:extLst>
                    <a:ext uri="{9D8B030D-6E8A-4147-A177-3AD203B41FA5}">
                      <a16:colId xmlns:a16="http://schemas.microsoft.com/office/drawing/2014/main" val="20001"/>
                    </a:ext>
                  </a:extLst>
                </a:gridCol>
                <a:gridCol w="771523">
                  <a:extLst>
                    <a:ext uri="{9D8B030D-6E8A-4147-A177-3AD203B41FA5}">
                      <a16:colId xmlns:a16="http://schemas.microsoft.com/office/drawing/2014/main" val="20002"/>
                    </a:ext>
                  </a:extLst>
                </a:gridCol>
                <a:gridCol w="883069">
                  <a:extLst>
                    <a:ext uri="{9D8B030D-6E8A-4147-A177-3AD203B41FA5}">
                      <a16:colId xmlns:a16="http://schemas.microsoft.com/office/drawing/2014/main" val="20003"/>
                    </a:ext>
                  </a:extLst>
                </a:gridCol>
                <a:gridCol w="847817">
                  <a:extLst>
                    <a:ext uri="{9D8B030D-6E8A-4147-A177-3AD203B41FA5}">
                      <a16:colId xmlns:a16="http://schemas.microsoft.com/office/drawing/2014/main" val="20004"/>
                    </a:ext>
                  </a:extLst>
                </a:gridCol>
                <a:gridCol w="941166">
                  <a:extLst>
                    <a:ext uri="{9D8B030D-6E8A-4147-A177-3AD203B41FA5}">
                      <a16:colId xmlns:a16="http://schemas.microsoft.com/office/drawing/2014/main" val="20005"/>
                    </a:ext>
                  </a:extLst>
                </a:gridCol>
                <a:gridCol w="941166">
                  <a:extLst>
                    <a:ext uri="{9D8B030D-6E8A-4147-A177-3AD203B41FA5}">
                      <a16:colId xmlns:a16="http://schemas.microsoft.com/office/drawing/2014/main" val="20006"/>
                    </a:ext>
                  </a:extLst>
                </a:gridCol>
                <a:gridCol w="1015919">
                  <a:extLst>
                    <a:ext uri="{9D8B030D-6E8A-4147-A177-3AD203B41FA5}">
                      <a16:colId xmlns:a16="http://schemas.microsoft.com/office/drawing/2014/main" val="20007"/>
                    </a:ext>
                  </a:extLst>
                </a:gridCol>
                <a:gridCol w="866411">
                  <a:extLst>
                    <a:ext uri="{9D8B030D-6E8A-4147-A177-3AD203B41FA5}">
                      <a16:colId xmlns:a16="http://schemas.microsoft.com/office/drawing/2014/main" val="20008"/>
                    </a:ext>
                  </a:extLst>
                </a:gridCol>
                <a:gridCol w="1057748">
                  <a:extLst>
                    <a:ext uri="{9D8B030D-6E8A-4147-A177-3AD203B41FA5}">
                      <a16:colId xmlns:a16="http://schemas.microsoft.com/office/drawing/2014/main" val="20009"/>
                    </a:ext>
                  </a:extLst>
                </a:gridCol>
                <a:gridCol w="948136">
                  <a:extLst>
                    <a:ext uri="{9D8B030D-6E8A-4147-A177-3AD203B41FA5}">
                      <a16:colId xmlns:a16="http://schemas.microsoft.com/office/drawing/2014/main" val="20010"/>
                    </a:ext>
                  </a:extLst>
                </a:gridCol>
                <a:gridCol w="817612">
                  <a:extLst>
                    <a:ext uri="{9D8B030D-6E8A-4147-A177-3AD203B41FA5}">
                      <a16:colId xmlns:a16="http://schemas.microsoft.com/office/drawing/2014/main" val="20011"/>
                    </a:ext>
                  </a:extLst>
                </a:gridCol>
              </a:tblGrid>
              <a:tr h="441004">
                <a:tc>
                  <a:txBody>
                    <a:bodyPr/>
                    <a:lstStyle/>
                    <a:p>
                      <a:pPr algn="l" fontAlgn="b"/>
                      <a:endParaRPr lang="en-GB" sz="1200" b="0" i="0" u="none" strike="noStrike" dirty="0">
                        <a:solidFill>
                          <a:srgbClr val="000000"/>
                        </a:solidFill>
                        <a:effectLst/>
                        <a:latin typeface="Arial Narrow" panose="020B0606020202030204" pitchFamily="34" charset="0"/>
                      </a:endParaRPr>
                    </a:p>
                  </a:txBody>
                  <a:tcPr marL="7325" marR="7325" marT="7325" marB="0" anchor="b">
                    <a:lnL>
                      <a:noFill/>
                    </a:lnL>
                    <a:lnR>
                      <a:noFill/>
                    </a:lnR>
                    <a:lnT>
                      <a:noFill/>
                    </a:lnT>
                    <a:lnB>
                      <a:noFill/>
                    </a:lnB>
                  </a:tcPr>
                </a:tc>
                <a:tc>
                  <a:txBody>
                    <a:bodyPr/>
                    <a:lstStyle/>
                    <a:p>
                      <a:pPr algn="ctr" fontAlgn="ctr"/>
                      <a:r>
                        <a:rPr lang="en-GB" sz="1200" b="0" i="0" u="none" strike="noStrike" dirty="0">
                          <a:solidFill>
                            <a:srgbClr val="000000"/>
                          </a:solidFill>
                          <a:effectLst/>
                          <a:latin typeface="Arial Narrow" panose="020B0606020202030204" pitchFamily="34" charset="0"/>
                        </a:rPr>
                        <a:t>Documentation</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Education</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Employment</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Food</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Medical care</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Psychosocial support</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Shelter support</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Water</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Registration</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Sanitation</a:t>
                      </a:r>
                    </a:p>
                  </a:txBody>
                  <a:tcPr marL="7325" marR="7325" marT="7325"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Vocational training</a:t>
                      </a:r>
                    </a:p>
                  </a:txBody>
                  <a:tcPr marL="7325" marR="7325" marT="7325" marB="0" anchor="ctr">
                    <a:lnL>
                      <a:noFill/>
                    </a:lnL>
                    <a:lnR>
                      <a:noFill/>
                    </a:lnR>
                    <a:lnT>
                      <a:noFill/>
                    </a:lnT>
                    <a:lnB>
                      <a:noFill/>
                    </a:lnB>
                  </a:tcPr>
                </a:tc>
                <a:extLst>
                  <a:ext uri="{0D108BD9-81ED-4DB2-BD59-A6C34878D82A}">
                    <a16:rowId xmlns:a16="http://schemas.microsoft.com/office/drawing/2014/main" val="10000"/>
                  </a:ext>
                </a:extLst>
              </a:tr>
              <a:tr h="615898">
                <a:tc>
                  <a:txBody>
                    <a:bodyPr/>
                    <a:lstStyle/>
                    <a:p>
                      <a:pPr algn="ctr" rtl="0" fontAlgn="ctr"/>
                      <a:r>
                        <a:rPr lang="en-GB" sz="1200" b="1" i="0" u="none" strike="noStrike" dirty="0">
                          <a:solidFill>
                            <a:srgbClr val="FFFFFF"/>
                          </a:solidFill>
                          <a:effectLst/>
                          <a:latin typeface="Arial Narrow" panose="020B0606020202030204" pitchFamily="34" charset="0"/>
                        </a:rPr>
                        <a:t>Host community /direct access</a:t>
                      </a:r>
                    </a:p>
                  </a:txBody>
                  <a:tcPr marL="7325" marR="7325" marT="7325" marB="0" anchor="ctr">
                    <a:lnL>
                      <a:noFill/>
                    </a:lnL>
                    <a:lnR>
                      <a:noFill/>
                    </a:lnR>
                    <a:lnT>
                      <a:noFill/>
                    </a:lnT>
                    <a:lnB>
                      <a:noFill/>
                    </a:lnB>
                    <a:solidFill>
                      <a:srgbClr val="EE5859"/>
                    </a:solidFill>
                  </a:tcPr>
                </a:tc>
                <a:tc>
                  <a:txBody>
                    <a:bodyPr/>
                    <a:lstStyle/>
                    <a:p>
                      <a:pPr algn="ctr" fontAlgn="ctr"/>
                      <a:r>
                        <a:rPr lang="en-GB" sz="1200" b="0" i="0" u="none" strike="noStrike" dirty="0">
                          <a:solidFill>
                            <a:srgbClr val="000000"/>
                          </a:solidFill>
                          <a:effectLst/>
                          <a:latin typeface="Arial Narrow" panose="020B0606020202030204" pitchFamily="34" charset="0"/>
                        </a:rPr>
                        <a:t>0%</a:t>
                      </a:r>
                    </a:p>
                  </a:txBody>
                  <a:tcPr marL="7325" marR="7325" marT="7325" marB="0" anchor="ctr">
                    <a:lnL>
                      <a:noFill/>
                    </a:lnL>
                    <a:lnR>
                      <a:noFill/>
                    </a:lnR>
                    <a:lnT>
                      <a:noFill/>
                    </a:lnT>
                    <a:lnB>
                      <a:noFill/>
                    </a:lnB>
                    <a:solidFill>
                      <a:srgbClr val="FFFFFF"/>
                    </a:solidFill>
                  </a:tcPr>
                </a:tc>
                <a:tc>
                  <a:txBody>
                    <a:bodyPr/>
                    <a:lstStyle/>
                    <a:p>
                      <a:pPr algn="ctr" fontAlgn="ctr"/>
                      <a:r>
                        <a:rPr lang="en-GB" sz="1200" b="0" i="0" u="none" strike="noStrike">
                          <a:solidFill>
                            <a:srgbClr val="000000"/>
                          </a:solidFill>
                          <a:effectLst/>
                          <a:latin typeface="Arial Narrow" panose="020B0606020202030204" pitchFamily="34" charset="0"/>
                        </a:rPr>
                        <a:t>9%</a:t>
                      </a:r>
                    </a:p>
                  </a:txBody>
                  <a:tcPr marL="7325" marR="7325" marT="7325" marB="0" anchor="ctr">
                    <a:lnL>
                      <a:noFill/>
                    </a:lnL>
                    <a:lnR>
                      <a:noFill/>
                    </a:lnR>
                    <a:lnT>
                      <a:noFill/>
                    </a:lnT>
                    <a:lnB>
                      <a:noFill/>
                    </a:lnB>
                    <a:solidFill>
                      <a:srgbClr val="FDECEC"/>
                    </a:solidFill>
                  </a:tcPr>
                </a:tc>
                <a:tc>
                  <a:txBody>
                    <a:bodyPr/>
                    <a:lstStyle/>
                    <a:p>
                      <a:pPr algn="ctr" fontAlgn="ctr"/>
                      <a:r>
                        <a:rPr lang="en-GB" sz="1200" b="0" i="0" u="none" strike="noStrike" dirty="0">
                          <a:solidFill>
                            <a:srgbClr val="000000"/>
                          </a:solidFill>
                          <a:effectLst/>
                          <a:latin typeface="Arial Narrow" panose="020B0606020202030204" pitchFamily="34" charset="0"/>
                        </a:rPr>
                        <a:t>41%</a:t>
                      </a:r>
                    </a:p>
                  </a:txBody>
                  <a:tcPr marL="7325" marR="7325" marT="7325" marB="0" anchor="ctr">
                    <a:lnL>
                      <a:noFill/>
                    </a:lnL>
                    <a:lnR>
                      <a:noFill/>
                    </a:lnR>
                    <a:lnT>
                      <a:noFill/>
                    </a:lnT>
                    <a:lnB>
                      <a:noFill/>
                    </a:lnB>
                    <a:solidFill>
                      <a:srgbClr val="F6A0A1"/>
                    </a:solidFill>
                  </a:tcPr>
                </a:tc>
                <a:tc>
                  <a:txBody>
                    <a:bodyPr/>
                    <a:lstStyle/>
                    <a:p>
                      <a:pPr algn="ctr" fontAlgn="ctr"/>
                      <a:r>
                        <a:rPr lang="en-GB" sz="1200" b="0" i="0" u="none" strike="noStrike" dirty="0">
                          <a:solidFill>
                            <a:srgbClr val="000000"/>
                          </a:solidFill>
                          <a:effectLst/>
                          <a:latin typeface="Arial Narrow" panose="020B0606020202030204" pitchFamily="34" charset="0"/>
                        </a:rPr>
                        <a:t>50%</a:t>
                      </a:r>
                    </a:p>
                  </a:txBody>
                  <a:tcPr marL="7325" marR="7325" marT="7325" marB="0" anchor="ctr">
                    <a:lnL>
                      <a:noFill/>
                    </a:lnL>
                    <a:lnR>
                      <a:noFill/>
                    </a:lnR>
                    <a:lnT>
                      <a:noFill/>
                    </a:lnT>
                    <a:lnB>
                      <a:noFill/>
                    </a:lnB>
                    <a:solidFill>
                      <a:srgbClr val="F48B8C"/>
                    </a:solidFill>
                  </a:tcPr>
                </a:tc>
                <a:tc>
                  <a:txBody>
                    <a:bodyPr/>
                    <a:lstStyle/>
                    <a:p>
                      <a:pPr algn="ctr" fontAlgn="ctr"/>
                      <a:r>
                        <a:rPr lang="en-GB" sz="1200" b="0" i="0" u="none" strike="noStrike" dirty="0">
                          <a:solidFill>
                            <a:srgbClr val="000000"/>
                          </a:solidFill>
                          <a:effectLst/>
                          <a:latin typeface="Arial Narrow" panose="020B0606020202030204" pitchFamily="34" charset="0"/>
                        </a:rPr>
                        <a:t>55%</a:t>
                      </a:r>
                    </a:p>
                  </a:txBody>
                  <a:tcPr marL="7325" marR="7325" marT="7325" marB="0" anchor="ctr">
                    <a:lnL>
                      <a:noFill/>
                    </a:lnL>
                    <a:lnR>
                      <a:noFill/>
                    </a:lnR>
                    <a:lnT>
                      <a:noFill/>
                    </a:lnT>
                    <a:lnB>
                      <a:noFill/>
                    </a:lnB>
                    <a:solidFill>
                      <a:srgbClr val="F27D7E"/>
                    </a:solidFill>
                  </a:tcPr>
                </a:tc>
                <a:tc>
                  <a:txBody>
                    <a:bodyPr/>
                    <a:lstStyle/>
                    <a:p>
                      <a:pPr algn="ctr" fontAlgn="ctr"/>
                      <a:r>
                        <a:rPr lang="en-GB" sz="1200" b="0" i="0" u="none" strike="noStrike">
                          <a:solidFill>
                            <a:srgbClr val="000000"/>
                          </a:solidFill>
                          <a:effectLst/>
                          <a:latin typeface="Arial Narrow" panose="020B0606020202030204" pitchFamily="34" charset="0"/>
                        </a:rPr>
                        <a:t>21%</a:t>
                      </a:r>
                    </a:p>
                  </a:txBody>
                  <a:tcPr marL="7325" marR="7325" marT="7325" marB="0" anchor="ctr">
                    <a:lnL>
                      <a:noFill/>
                    </a:lnL>
                    <a:lnR>
                      <a:noFill/>
                    </a:lnR>
                    <a:lnT>
                      <a:noFill/>
                    </a:lnT>
                    <a:lnB>
                      <a:noFill/>
                    </a:lnB>
                    <a:solidFill>
                      <a:srgbClr val="FBCFCF"/>
                    </a:solidFill>
                  </a:tcPr>
                </a:tc>
                <a:tc>
                  <a:txBody>
                    <a:bodyPr/>
                    <a:lstStyle/>
                    <a:p>
                      <a:pPr algn="ctr" fontAlgn="ctr"/>
                      <a:r>
                        <a:rPr lang="en-GB" sz="1200" b="0" i="0" u="none" strike="noStrike">
                          <a:solidFill>
                            <a:srgbClr val="000000"/>
                          </a:solidFill>
                          <a:effectLst/>
                          <a:latin typeface="Arial Narrow" panose="020B0606020202030204" pitchFamily="34" charset="0"/>
                        </a:rPr>
                        <a:t>6%</a:t>
                      </a:r>
                    </a:p>
                  </a:txBody>
                  <a:tcPr marL="7325" marR="7325" marT="7325" marB="0" anchor="ctr">
                    <a:lnL>
                      <a:noFill/>
                    </a:lnL>
                    <a:lnR>
                      <a:noFill/>
                    </a:lnR>
                    <a:lnT>
                      <a:noFill/>
                    </a:lnT>
                    <a:lnB>
                      <a:noFill/>
                    </a:lnB>
                    <a:solidFill>
                      <a:srgbClr val="FEF2F2"/>
                    </a:solidFill>
                  </a:tcPr>
                </a:tc>
                <a:tc>
                  <a:txBody>
                    <a:bodyPr/>
                    <a:lstStyle/>
                    <a:p>
                      <a:pPr algn="ctr" fontAlgn="ctr"/>
                      <a:r>
                        <a:rPr lang="en-GB" sz="1200" b="0" i="0" u="none" strike="noStrike">
                          <a:solidFill>
                            <a:srgbClr val="000000"/>
                          </a:solidFill>
                          <a:effectLst/>
                          <a:latin typeface="Arial Narrow" panose="020B0606020202030204" pitchFamily="34" charset="0"/>
                        </a:rPr>
                        <a:t>17%</a:t>
                      </a:r>
                    </a:p>
                  </a:txBody>
                  <a:tcPr marL="7325" marR="7325" marT="7325" marB="0" anchor="ctr">
                    <a:lnL>
                      <a:noFill/>
                    </a:lnL>
                    <a:lnR>
                      <a:noFill/>
                    </a:lnR>
                    <a:lnT>
                      <a:noFill/>
                    </a:lnT>
                    <a:lnB>
                      <a:noFill/>
                    </a:lnB>
                    <a:solidFill>
                      <a:srgbClr val="FCD9D9"/>
                    </a:solidFill>
                  </a:tcPr>
                </a:tc>
                <a:tc>
                  <a:txBody>
                    <a:bodyPr/>
                    <a:lstStyle/>
                    <a:p>
                      <a:pPr algn="ctr" fontAlgn="ctr"/>
                      <a:r>
                        <a:rPr lang="en-GB" sz="1200" b="0" i="0" u="none" strike="noStrike">
                          <a:solidFill>
                            <a:srgbClr val="000000"/>
                          </a:solidFill>
                          <a:effectLst/>
                          <a:latin typeface="Arial Narrow" panose="020B0606020202030204" pitchFamily="34" charset="0"/>
                        </a:rPr>
                        <a:t>2%</a:t>
                      </a:r>
                    </a:p>
                  </a:txBody>
                  <a:tcPr marL="7325" marR="7325" marT="7325" marB="0" anchor="ctr">
                    <a:lnL>
                      <a:noFill/>
                    </a:lnL>
                    <a:lnR>
                      <a:noFill/>
                    </a:lnR>
                    <a:lnT>
                      <a:noFill/>
                    </a:lnT>
                    <a:lnB>
                      <a:noFill/>
                    </a:lnB>
                    <a:solidFill>
                      <a:srgbClr val="FFFCFC"/>
                    </a:solidFill>
                  </a:tcPr>
                </a:tc>
                <a:tc>
                  <a:txBody>
                    <a:bodyPr/>
                    <a:lstStyle/>
                    <a:p>
                      <a:pPr algn="ctr" fontAlgn="ctr"/>
                      <a:r>
                        <a:rPr lang="en-GB" sz="1200" b="0" i="0" u="none" strike="noStrike">
                          <a:solidFill>
                            <a:srgbClr val="000000"/>
                          </a:solidFill>
                          <a:effectLst/>
                          <a:latin typeface="Arial Narrow" panose="020B0606020202030204" pitchFamily="34" charset="0"/>
                        </a:rPr>
                        <a:t>8%</a:t>
                      </a:r>
                    </a:p>
                  </a:txBody>
                  <a:tcPr marL="7325" marR="7325" marT="7325" marB="0" anchor="ctr">
                    <a:lnL>
                      <a:noFill/>
                    </a:lnL>
                    <a:lnR>
                      <a:noFill/>
                    </a:lnR>
                    <a:lnT>
                      <a:noFill/>
                    </a:lnT>
                    <a:lnB>
                      <a:noFill/>
                    </a:lnB>
                    <a:solidFill>
                      <a:srgbClr val="FEEEEF"/>
                    </a:solidFill>
                  </a:tcPr>
                </a:tc>
                <a:tc>
                  <a:txBody>
                    <a:bodyPr/>
                    <a:lstStyle/>
                    <a:p>
                      <a:pPr algn="ctr" fontAlgn="ctr"/>
                      <a:r>
                        <a:rPr lang="en-GB" sz="1200" b="0" i="0" u="none" strike="noStrike">
                          <a:solidFill>
                            <a:srgbClr val="000000"/>
                          </a:solidFill>
                          <a:effectLst/>
                          <a:latin typeface="Arial Narrow" panose="020B0606020202030204" pitchFamily="34" charset="0"/>
                        </a:rPr>
                        <a:t>10%</a:t>
                      </a:r>
                    </a:p>
                  </a:txBody>
                  <a:tcPr marL="7325" marR="7325" marT="7325" marB="0" anchor="ctr">
                    <a:lnL>
                      <a:noFill/>
                    </a:lnL>
                    <a:lnR>
                      <a:noFill/>
                    </a:lnR>
                    <a:lnT>
                      <a:noFill/>
                    </a:lnT>
                    <a:lnB>
                      <a:noFill/>
                    </a:lnB>
                    <a:solidFill>
                      <a:srgbClr val="FDEAEA"/>
                    </a:solidFill>
                  </a:tcPr>
                </a:tc>
                <a:extLst>
                  <a:ext uri="{0D108BD9-81ED-4DB2-BD59-A6C34878D82A}">
                    <a16:rowId xmlns:a16="http://schemas.microsoft.com/office/drawing/2014/main" val="10001"/>
                  </a:ext>
                </a:extLst>
              </a:tr>
              <a:tr h="412767">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b="1" i="0" u="none" strike="noStrike" dirty="0">
                          <a:solidFill>
                            <a:srgbClr val="FFFFFF"/>
                          </a:solidFill>
                          <a:effectLst/>
                          <a:latin typeface="Arial Narrow" panose="020B0606020202030204" pitchFamily="34" charset="0"/>
                        </a:rPr>
                        <a:t>IDPs (in camps) /direct access</a:t>
                      </a:r>
                    </a:p>
                    <a:p>
                      <a:pPr algn="ctr" rtl="0" fontAlgn="ctr"/>
                      <a:endParaRPr lang="en-GB" sz="1200" b="1" i="0" u="none" strike="noStrike" dirty="0">
                        <a:solidFill>
                          <a:srgbClr val="FFFFFF"/>
                        </a:solidFill>
                        <a:effectLst/>
                        <a:latin typeface="Arial Narrow" panose="020B0606020202030204" pitchFamily="34" charset="0"/>
                      </a:endParaRPr>
                    </a:p>
                  </a:txBody>
                  <a:tcPr marL="7325" marR="7325" marT="7325" marB="0" anchor="ctr">
                    <a:lnL>
                      <a:noFill/>
                    </a:lnL>
                    <a:lnR>
                      <a:noFill/>
                    </a:lnR>
                    <a:lnT>
                      <a:noFill/>
                    </a:lnT>
                    <a:lnB>
                      <a:noFill/>
                    </a:lnB>
                    <a:solidFill>
                      <a:srgbClr val="EE5859"/>
                    </a:solidFill>
                  </a:tcPr>
                </a:tc>
                <a:tc>
                  <a:txBody>
                    <a:bodyPr/>
                    <a:lstStyle/>
                    <a:p>
                      <a:pPr algn="ctr" fontAlgn="ctr"/>
                      <a:r>
                        <a:rPr lang="en-GB" sz="1200" b="0" i="0" u="none" strike="noStrike">
                          <a:solidFill>
                            <a:srgbClr val="000000"/>
                          </a:solidFill>
                          <a:effectLst/>
                          <a:latin typeface="Arial Narrow" panose="020B0606020202030204" pitchFamily="34" charset="0"/>
                        </a:rPr>
                        <a:t>3%</a:t>
                      </a:r>
                    </a:p>
                  </a:txBody>
                  <a:tcPr marL="7325" marR="7325" marT="7325" marB="0" anchor="ctr">
                    <a:lnL>
                      <a:noFill/>
                    </a:lnL>
                    <a:lnR>
                      <a:noFill/>
                    </a:lnR>
                    <a:lnT>
                      <a:noFill/>
                    </a:lnT>
                    <a:lnB>
                      <a:noFill/>
                    </a:lnB>
                    <a:solidFill>
                      <a:srgbClr val="FFF9F9"/>
                    </a:solidFill>
                  </a:tcPr>
                </a:tc>
                <a:tc>
                  <a:txBody>
                    <a:bodyPr/>
                    <a:lstStyle/>
                    <a:p>
                      <a:pPr algn="ctr" fontAlgn="ctr"/>
                      <a:r>
                        <a:rPr lang="en-GB" sz="1200" b="0" i="0" u="none" strike="noStrike" dirty="0">
                          <a:solidFill>
                            <a:srgbClr val="000000"/>
                          </a:solidFill>
                          <a:effectLst/>
                          <a:latin typeface="Arial Narrow" panose="020B0606020202030204" pitchFamily="34" charset="0"/>
                        </a:rPr>
                        <a:t>10%</a:t>
                      </a:r>
                    </a:p>
                  </a:txBody>
                  <a:tcPr marL="7325" marR="7325" marT="7325" marB="0" anchor="ctr">
                    <a:lnL>
                      <a:noFill/>
                    </a:lnL>
                    <a:lnR>
                      <a:noFill/>
                    </a:lnR>
                    <a:lnT>
                      <a:noFill/>
                    </a:lnT>
                    <a:lnB>
                      <a:noFill/>
                    </a:lnB>
                    <a:solidFill>
                      <a:srgbClr val="FDEAEA"/>
                    </a:solidFill>
                  </a:tcPr>
                </a:tc>
                <a:tc>
                  <a:txBody>
                    <a:bodyPr/>
                    <a:lstStyle/>
                    <a:p>
                      <a:pPr algn="ctr" fontAlgn="ctr"/>
                      <a:r>
                        <a:rPr lang="en-GB" sz="1200" b="0" i="0" u="none" strike="noStrike" dirty="0">
                          <a:solidFill>
                            <a:srgbClr val="000000"/>
                          </a:solidFill>
                          <a:effectLst/>
                          <a:latin typeface="Arial Narrow" panose="020B0606020202030204" pitchFamily="34" charset="0"/>
                        </a:rPr>
                        <a:t>54%</a:t>
                      </a:r>
                    </a:p>
                  </a:txBody>
                  <a:tcPr marL="7325" marR="7325" marT="7325" marB="0" anchor="ctr">
                    <a:lnL>
                      <a:noFill/>
                    </a:lnL>
                    <a:lnR>
                      <a:noFill/>
                    </a:lnR>
                    <a:lnT>
                      <a:noFill/>
                    </a:lnT>
                    <a:lnB>
                      <a:noFill/>
                    </a:lnB>
                    <a:solidFill>
                      <a:srgbClr val="F38182"/>
                    </a:solidFill>
                  </a:tcPr>
                </a:tc>
                <a:tc>
                  <a:txBody>
                    <a:bodyPr/>
                    <a:lstStyle/>
                    <a:p>
                      <a:pPr algn="ctr" fontAlgn="ctr"/>
                      <a:r>
                        <a:rPr lang="en-GB" sz="1200" b="0" i="0" u="none" strike="noStrike">
                          <a:solidFill>
                            <a:srgbClr val="000000"/>
                          </a:solidFill>
                          <a:effectLst/>
                          <a:latin typeface="Arial Narrow" panose="020B0606020202030204" pitchFamily="34" charset="0"/>
                        </a:rPr>
                        <a:t>71%</a:t>
                      </a:r>
                    </a:p>
                  </a:txBody>
                  <a:tcPr marL="7325" marR="7325" marT="7325" marB="0" anchor="ctr">
                    <a:lnL>
                      <a:noFill/>
                    </a:lnL>
                    <a:lnR>
                      <a:noFill/>
                    </a:lnR>
                    <a:lnT>
                      <a:noFill/>
                    </a:lnT>
                    <a:lnB>
                      <a:noFill/>
                    </a:lnB>
                    <a:solidFill>
                      <a:srgbClr val="EE5859"/>
                    </a:solidFill>
                  </a:tcPr>
                </a:tc>
                <a:tc>
                  <a:txBody>
                    <a:bodyPr/>
                    <a:lstStyle/>
                    <a:p>
                      <a:pPr algn="ctr" fontAlgn="ctr"/>
                      <a:r>
                        <a:rPr lang="en-GB" sz="1200" b="0" i="0" u="none" strike="noStrike" dirty="0">
                          <a:solidFill>
                            <a:srgbClr val="000000"/>
                          </a:solidFill>
                          <a:effectLst/>
                          <a:latin typeface="Arial Narrow" panose="020B0606020202030204" pitchFamily="34" charset="0"/>
                        </a:rPr>
                        <a:t>24%</a:t>
                      </a:r>
                    </a:p>
                  </a:txBody>
                  <a:tcPr marL="7325" marR="7325" marT="7325" marB="0" anchor="ctr">
                    <a:lnL>
                      <a:noFill/>
                    </a:lnL>
                    <a:lnR>
                      <a:noFill/>
                    </a:lnR>
                    <a:lnT>
                      <a:noFill/>
                    </a:lnT>
                    <a:lnB>
                      <a:noFill/>
                    </a:lnB>
                    <a:solidFill>
                      <a:srgbClr val="FAC6C7"/>
                    </a:solidFill>
                  </a:tcPr>
                </a:tc>
                <a:tc>
                  <a:txBody>
                    <a:bodyPr/>
                    <a:lstStyle/>
                    <a:p>
                      <a:pPr algn="ctr" fontAlgn="ctr"/>
                      <a:r>
                        <a:rPr lang="en-GB" sz="1200" b="0" i="0" u="none" strike="noStrike" dirty="0">
                          <a:solidFill>
                            <a:srgbClr val="000000"/>
                          </a:solidFill>
                          <a:effectLst/>
                          <a:latin typeface="Arial Narrow" panose="020B0606020202030204" pitchFamily="34" charset="0"/>
                        </a:rPr>
                        <a:t>3%</a:t>
                      </a:r>
                    </a:p>
                  </a:txBody>
                  <a:tcPr marL="7325" marR="7325" marT="7325" marB="0" anchor="ctr">
                    <a:lnL>
                      <a:noFill/>
                    </a:lnL>
                    <a:lnR>
                      <a:noFill/>
                    </a:lnR>
                    <a:lnT>
                      <a:noFill/>
                    </a:lnT>
                    <a:lnB>
                      <a:noFill/>
                    </a:lnB>
                    <a:solidFill>
                      <a:srgbClr val="FFF8F8"/>
                    </a:solidFill>
                  </a:tcPr>
                </a:tc>
                <a:tc>
                  <a:txBody>
                    <a:bodyPr/>
                    <a:lstStyle/>
                    <a:p>
                      <a:pPr algn="ctr" fontAlgn="ctr"/>
                      <a:r>
                        <a:rPr lang="en-GB" sz="1200" b="0" i="0" u="none" strike="noStrike" dirty="0">
                          <a:solidFill>
                            <a:srgbClr val="000000"/>
                          </a:solidFill>
                          <a:effectLst/>
                          <a:latin typeface="Arial Narrow" panose="020B0606020202030204" pitchFamily="34" charset="0"/>
                        </a:rPr>
                        <a:t>14%</a:t>
                      </a:r>
                    </a:p>
                  </a:txBody>
                  <a:tcPr marL="7325" marR="7325" marT="7325" marB="0" anchor="ctr">
                    <a:lnL>
                      <a:noFill/>
                    </a:lnL>
                    <a:lnR>
                      <a:noFill/>
                    </a:lnR>
                    <a:lnT>
                      <a:noFill/>
                    </a:lnT>
                    <a:lnB>
                      <a:noFill/>
                    </a:lnB>
                    <a:solidFill>
                      <a:srgbClr val="FCDEDE"/>
                    </a:solidFill>
                  </a:tcPr>
                </a:tc>
                <a:tc>
                  <a:txBody>
                    <a:bodyPr/>
                    <a:lstStyle/>
                    <a:p>
                      <a:pPr algn="ctr" fontAlgn="ctr"/>
                      <a:r>
                        <a:rPr lang="en-GB" sz="1200" b="0" i="0" u="none" strike="noStrike">
                          <a:solidFill>
                            <a:srgbClr val="000000"/>
                          </a:solidFill>
                          <a:effectLst/>
                          <a:latin typeface="Arial Narrow" panose="020B0606020202030204" pitchFamily="34" charset="0"/>
                        </a:rPr>
                        <a:t>7%</a:t>
                      </a:r>
                    </a:p>
                  </a:txBody>
                  <a:tcPr marL="7325" marR="7325" marT="7325" marB="0" anchor="ctr">
                    <a:lnL>
                      <a:noFill/>
                    </a:lnL>
                    <a:lnR>
                      <a:noFill/>
                    </a:lnR>
                    <a:lnT>
                      <a:noFill/>
                    </a:lnT>
                    <a:lnB>
                      <a:noFill/>
                    </a:lnB>
                    <a:solidFill>
                      <a:srgbClr val="FEF0F0"/>
                    </a:solidFill>
                  </a:tcPr>
                </a:tc>
                <a:tc>
                  <a:txBody>
                    <a:bodyPr/>
                    <a:lstStyle/>
                    <a:p>
                      <a:pPr algn="ctr" fontAlgn="ctr"/>
                      <a:r>
                        <a:rPr lang="en-GB" sz="1200" b="0" i="0" u="none" strike="noStrike">
                          <a:solidFill>
                            <a:srgbClr val="000000"/>
                          </a:solidFill>
                          <a:effectLst/>
                          <a:latin typeface="Arial Narrow" panose="020B0606020202030204" pitchFamily="34" charset="0"/>
                        </a:rPr>
                        <a:t>2%</a:t>
                      </a:r>
                    </a:p>
                  </a:txBody>
                  <a:tcPr marL="7325" marR="7325" marT="7325" marB="0" anchor="ctr">
                    <a:lnL>
                      <a:noFill/>
                    </a:lnL>
                    <a:lnR>
                      <a:noFill/>
                    </a:lnR>
                    <a:lnT>
                      <a:noFill/>
                    </a:lnT>
                    <a:lnB>
                      <a:noFill/>
                    </a:lnB>
                    <a:solidFill>
                      <a:srgbClr val="FFFCFC"/>
                    </a:solidFill>
                  </a:tcPr>
                </a:tc>
                <a:tc>
                  <a:txBody>
                    <a:bodyPr/>
                    <a:lstStyle/>
                    <a:p>
                      <a:pPr algn="ctr" fontAlgn="ctr"/>
                      <a:r>
                        <a:rPr lang="en-GB" sz="1200" b="0" i="0" u="none" strike="noStrike">
                          <a:solidFill>
                            <a:srgbClr val="000000"/>
                          </a:solidFill>
                          <a:effectLst/>
                          <a:latin typeface="Arial Narrow" panose="020B0606020202030204" pitchFamily="34" charset="0"/>
                        </a:rPr>
                        <a:t>4%</a:t>
                      </a:r>
                    </a:p>
                  </a:txBody>
                  <a:tcPr marL="7325" marR="7325" marT="7325" marB="0" anchor="ctr">
                    <a:lnL>
                      <a:noFill/>
                    </a:lnL>
                    <a:lnR>
                      <a:noFill/>
                    </a:lnR>
                    <a:lnT>
                      <a:noFill/>
                    </a:lnT>
                    <a:lnB>
                      <a:noFill/>
                    </a:lnB>
                    <a:solidFill>
                      <a:srgbClr val="FFF7F7"/>
                    </a:solidFill>
                  </a:tcPr>
                </a:tc>
                <a:tc>
                  <a:txBody>
                    <a:bodyPr/>
                    <a:lstStyle/>
                    <a:p>
                      <a:pPr algn="ctr" fontAlgn="ctr"/>
                      <a:r>
                        <a:rPr lang="en-GB" sz="1200" b="0" i="0" u="none" strike="noStrike" dirty="0">
                          <a:solidFill>
                            <a:srgbClr val="000000"/>
                          </a:solidFill>
                          <a:effectLst/>
                          <a:latin typeface="Arial Narrow" panose="020B0606020202030204" pitchFamily="34" charset="0"/>
                        </a:rPr>
                        <a:t>1%</a:t>
                      </a:r>
                    </a:p>
                  </a:txBody>
                  <a:tcPr marL="7325" marR="7325" marT="7325" marB="0" anchor="ctr">
                    <a:lnL>
                      <a:noFill/>
                    </a:lnL>
                    <a:lnR>
                      <a:noFill/>
                    </a:lnR>
                    <a:lnT>
                      <a:noFill/>
                    </a:lnT>
                    <a:lnB>
                      <a:noFill/>
                    </a:lnB>
                    <a:solidFill>
                      <a:srgbClr val="FFFEFE"/>
                    </a:solidFill>
                  </a:tcPr>
                </a:tc>
                <a:extLst>
                  <a:ext uri="{0D108BD9-81ED-4DB2-BD59-A6C34878D82A}">
                    <a16:rowId xmlns:a16="http://schemas.microsoft.com/office/drawing/2014/main" val="10002"/>
                  </a:ext>
                </a:extLst>
              </a:tr>
              <a:tr h="61589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b="1" i="0" u="none" strike="noStrike" dirty="0">
                          <a:solidFill>
                            <a:srgbClr val="FFFFFF"/>
                          </a:solidFill>
                          <a:effectLst/>
                          <a:latin typeface="Arial Narrow" panose="020B0606020202030204" pitchFamily="34" charset="0"/>
                        </a:rPr>
                        <a:t>IDPs (out of camps) /direct access</a:t>
                      </a:r>
                    </a:p>
                    <a:p>
                      <a:pPr algn="ctr" rtl="0" fontAlgn="ctr"/>
                      <a:endParaRPr lang="en-GB" sz="1200" b="1" i="0" u="none" strike="noStrike" dirty="0">
                        <a:solidFill>
                          <a:srgbClr val="FFFFFF"/>
                        </a:solidFill>
                        <a:effectLst/>
                        <a:latin typeface="Arial Narrow" panose="020B0606020202030204" pitchFamily="34" charset="0"/>
                      </a:endParaRPr>
                    </a:p>
                  </a:txBody>
                  <a:tcPr marL="7325" marR="7325" marT="7325" marB="0" anchor="ctr">
                    <a:lnL>
                      <a:noFill/>
                    </a:lnL>
                    <a:lnR>
                      <a:noFill/>
                    </a:lnR>
                    <a:lnT>
                      <a:noFill/>
                    </a:lnT>
                    <a:lnB>
                      <a:noFill/>
                    </a:lnB>
                    <a:solidFill>
                      <a:srgbClr val="EE5859"/>
                    </a:solidFill>
                  </a:tcPr>
                </a:tc>
                <a:tc>
                  <a:txBody>
                    <a:bodyPr/>
                    <a:lstStyle/>
                    <a:p>
                      <a:pPr algn="ctr" fontAlgn="ctr"/>
                      <a:r>
                        <a:rPr lang="en-GB" sz="1200" b="0" i="0" u="none" strike="noStrike" dirty="0">
                          <a:solidFill>
                            <a:srgbClr val="000000"/>
                          </a:solidFill>
                          <a:effectLst/>
                          <a:latin typeface="Arial Narrow" panose="020B0606020202030204" pitchFamily="34" charset="0"/>
                        </a:rPr>
                        <a:t>1%</a:t>
                      </a:r>
                    </a:p>
                  </a:txBody>
                  <a:tcPr marL="7325" marR="7325" marT="7325" marB="0" anchor="ctr">
                    <a:lnL>
                      <a:noFill/>
                    </a:lnL>
                    <a:lnR>
                      <a:noFill/>
                    </a:lnR>
                    <a:lnT>
                      <a:noFill/>
                    </a:lnT>
                    <a:lnB>
                      <a:noFill/>
                    </a:lnB>
                    <a:solidFill>
                      <a:srgbClr val="FFFDFD"/>
                    </a:solidFill>
                  </a:tcPr>
                </a:tc>
                <a:tc>
                  <a:txBody>
                    <a:bodyPr/>
                    <a:lstStyle/>
                    <a:p>
                      <a:pPr algn="ctr" fontAlgn="ctr"/>
                      <a:r>
                        <a:rPr lang="en-GB" sz="1200" b="0" i="0" u="none" strike="noStrike" dirty="0">
                          <a:solidFill>
                            <a:srgbClr val="000000"/>
                          </a:solidFill>
                          <a:effectLst/>
                          <a:latin typeface="Arial Narrow" panose="020B0606020202030204" pitchFamily="34" charset="0"/>
                        </a:rPr>
                        <a:t>20%</a:t>
                      </a:r>
                    </a:p>
                  </a:txBody>
                  <a:tcPr marL="7325" marR="7325" marT="7325" marB="0" anchor="ctr">
                    <a:lnL>
                      <a:noFill/>
                    </a:lnL>
                    <a:lnR>
                      <a:noFill/>
                    </a:lnR>
                    <a:lnT>
                      <a:noFill/>
                    </a:lnT>
                    <a:lnB>
                      <a:noFill/>
                    </a:lnB>
                    <a:solidFill>
                      <a:srgbClr val="FBD2D2"/>
                    </a:solidFill>
                  </a:tcPr>
                </a:tc>
                <a:tc>
                  <a:txBody>
                    <a:bodyPr/>
                    <a:lstStyle/>
                    <a:p>
                      <a:pPr algn="ctr" fontAlgn="ctr"/>
                      <a:r>
                        <a:rPr lang="en-GB" sz="1200" b="0" i="0" u="none" strike="noStrike">
                          <a:solidFill>
                            <a:srgbClr val="000000"/>
                          </a:solidFill>
                          <a:effectLst/>
                          <a:latin typeface="Arial Narrow" panose="020B0606020202030204" pitchFamily="34" charset="0"/>
                        </a:rPr>
                        <a:t>48%</a:t>
                      </a:r>
                    </a:p>
                  </a:txBody>
                  <a:tcPr marL="7325" marR="7325" marT="7325" marB="0" anchor="ctr">
                    <a:lnL>
                      <a:noFill/>
                    </a:lnL>
                    <a:lnR>
                      <a:noFill/>
                    </a:lnR>
                    <a:lnT>
                      <a:noFill/>
                    </a:lnT>
                    <a:lnB>
                      <a:noFill/>
                    </a:lnB>
                    <a:solidFill>
                      <a:srgbClr val="F48F90"/>
                    </a:solidFill>
                  </a:tcPr>
                </a:tc>
                <a:tc>
                  <a:txBody>
                    <a:bodyPr/>
                    <a:lstStyle/>
                    <a:p>
                      <a:pPr algn="ctr" fontAlgn="ctr"/>
                      <a:r>
                        <a:rPr lang="en-GB" sz="1200" b="0" i="0" u="none" strike="noStrike" dirty="0">
                          <a:solidFill>
                            <a:srgbClr val="000000"/>
                          </a:solidFill>
                          <a:effectLst/>
                          <a:latin typeface="Arial Narrow" panose="020B0606020202030204" pitchFamily="34" charset="0"/>
                        </a:rPr>
                        <a:t>62%</a:t>
                      </a:r>
                    </a:p>
                  </a:txBody>
                  <a:tcPr marL="7325" marR="7325" marT="7325" marB="0" anchor="ctr">
                    <a:lnL>
                      <a:noFill/>
                    </a:lnL>
                    <a:lnR>
                      <a:noFill/>
                    </a:lnR>
                    <a:lnT>
                      <a:noFill/>
                    </a:lnT>
                    <a:lnB>
                      <a:noFill/>
                    </a:lnB>
                    <a:solidFill>
                      <a:srgbClr val="F16D6E"/>
                    </a:solidFill>
                  </a:tcPr>
                </a:tc>
                <a:tc>
                  <a:txBody>
                    <a:bodyPr/>
                    <a:lstStyle/>
                    <a:p>
                      <a:pPr algn="ctr" fontAlgn="ctr"/>
                      <a:r>
                        <a:rPr lang="en-GB" sz="1200" b="0" i="0" u="none" strike="noStrike" dirty="0">
                          <a:solidFill>
                            <a:srgbClr val="000000"/>
                          </a:solidFill>
                          <a:effectLst/>
                          <a:latin typeface="Arial Narrow" panose="020B0606020202030204" pitchFamily="34" charset="0"/>
                        </a:rPr>
                        <a:t>37%</a:t>
                      </a:r>
                    </a:p>
                  </a:txBody>
                  <a:tcPr marL="7325" marR="7325" marT="7325" marB="0" anchor="ctr">
                    <a:lnL>
                      <a:noFill/>
                    </a:lnL>
                    <a:lnR>
                      <a:noFill/>
                    </a:lnR>
                    <a:lnT>
                      <a:noFill/>
                    </a:lnT>
                    <a:lnB>
                      <a:noFill/>
                    </a:lnB>
                    <a:solidFill>
                      <a:srgbClr val="F7A9A9"/>
                    </a:solidFill>
                  </a:tcPr>
                </a:tc>
                <a:tc>
                  <a:txBody>
                    <a:bodyPr/>
                    <a:lstStyle/>
                    <a:p>
                      <a:pPr algn="ctr" fontAlgn="ctr"/>
                      <a:r>
                        <a:rPr lang="en-GB" sz="1200" b="0" i="0" u="none" strike="noStrike" dirty="0">
                          <a:solidFill>
                            <a:srgbClr val="000000"/>
                          </a:solidFill>
                          <a:effectLst/>
                          <a:latin typeface="Arial Narrow" panose="020B0606020202030204" pitchFamily="34" charset="0"/>
                        </a:rPr>
                        <a:t>6%</a:t>
                      </a:r>
                    </a:p>
                  </a:txBody>
                  <a:tcPr marL="7325" marR="7325" marT="7325" marB="0" anchor="ctr">
                    <a:lnL>
                      <a:noFill/>
                    </a:lnL>
                    <a:lnR>
                      <a:noFill/>
                    </a:lnR>
                    <a:lnT>
                      <a:noFill/>
                    </a:lnT>
                    <a:lnB>
                      <a:noFill/>
                    </a:lnB>
                    <a:solidFill>
                      <a:srgbClr val="FEF2F3"/>
                    </a:solidFill>
                  </a:tcPr>
                </a:tc>
                <a:tc>
                  <a:txBody>
                    <a:bodyPr/>
                    <a:lstStyle/>
                    <a:p>
                      <a:pPr algn="ctr" fontAlgn="ctr"/>
                      <a:r>
                        <a:rPr lang="en-GB" sz="1200" b="0" i="0" u="none" strike="noStrike" dirty="0">
                          <a:solidFill>
                            <a:srgbClr val="000000"/>
                          </a:solidFill>
                          <a:effectLst/>
                          <a:latin typeface="Arial Narrow" panose="020B0606020202030204" pitchFamily="34" charset="0"/>
                        </a:rPr>
                        <a:t>23%</a:t>
                      </a:r>
                    </a:p>
                  </a:txBody>
                  <a:tcPr marL="7325" marR="7325" marT="7325" marB="0" anchor="ctr">
                    <a:lnL>
                      <a:noFill/>
                    </a:lnL>
                    <a:lnR>
                      <a:noFill/>
                    </a:lnR>
                    <a:lnT>
                      <a:noFill/>
                    </a:lnT>
                    <a:lnB>
                      <a:noFill/>
                    </a:lnB>
                    <a:solidFill>
                      <a:srgbClr val="FACACB"/>
                    </a:solidFill>
                  </a:tcPr>
                </a:tc>
                <a:tc>
                  <a:txBody>
                    <a:bodyPr/>
                    <a:lstStyle/>
                    <a:p>
                      <a:pPr algn="ctr" fontAlgn="ctr"/>
                      <a:r>
                        <a:rPr lang="en-GB" sz="1200" b="0" i="0" u="none" strike="noStrike" dirty="0">
                          <a:solidFill>
                            <a:srgbClr val="000000"/>
                          </a:solidFill>
                          <a:effectLst/>
                          <a:latin typeface="Arial Narrow" panose="020B0606020202030204" pitchFamily="34" charset="0"/>
                        </a:rPr>
                        <a:t>8%</a:t>
                      </a:r>
                    </a:p>
                  </a:txBody>
                  <a:tcPr marL="7325" marR="7325" marT="7325" marB="0" anchor="ctr">
                    <a:lnL>
                      <a:noFill/>
                    </a:lnL>
                    <a:lnR>
                      <a:noFill/>
                    </a:lnR>
                    <a:lnT>
                      <a:noFill/>
                    </a:lnT>
                    <a:lnB>
                      <a:noFill/>
                    </a:lnB>
                    <a:solidFill>
                      <a:srgbClr val="FEEDED"/>
                    </a:solidFill>
                  </a:tcPr>
                </a:tc>
                <a:tc>
                  <a:txBody>
                    <a:bodyPr/>
                    <a:lstStyle/>
                    <a:p>
                      <a:pPr algn="ctr" fontAlgn="ctr"/>
                      <a:r>
                        <a:rPr lang="en-GB" sz="1200" b="0" i="0" u="none" strike="noStrike">
                          <a:solidFill>
                            <a:srgbClr val="000000"/>
                          </a:solidFill>
                          <a:effectLst/>
                          <a:latin typeface="Arial Narrow" panose="020B0606020202030204" pitchFamily="34" charset="0"/>
                        </a:rPr>
                        <a:t>3%</a:t>
                      </a:r>
                    </a:p>
                  </a:txBody>
                  <a:tcPr marL="7325" marR="7325" marT="7325" marB="0" anchor="ctr">
                    <a:lnL>
                      <a:noFill/>
                    </a:lnL>
                    <a:lnR>
                      <a:noFill/>
                    </a:lnR>
                    <a:lnT>
                      <a:noFill/>
                    </a:lnT>
                    <a:lnB>
                      <a:noFill/>
                    </a:lnB>
                    <a:solidFill>
                      <a:srgbClr val="FFF9F9"/>
                    </a:solidFill>
                  </a:tcPr>
                </a:tc>
                <a:tc>
                  <a:txBody>
                    <a:bodyPr/>
                    <a:lstStyle/>
                    <a:p>
                      <a:pPr algn="ctr" fontAlgn="ctr"/>
                      <a:r>
                        <a:rPr lang="en-GB" sz="1200" b="0" i="0" u="none" strike="noStrike" dirty="0">
                          <a:solidFill>
                            <a:srgbClr val="000000"/>
                          </a:solidFill>
                          <a:effectLst/>
                          <a:latin typeface="Arial Narrow" panose="020B0606020202030204" pitchFamily="34" charset="0"/>
                        </a:rPr>
                        <a:t>5%</a:t>
                      </a:r>
                    </a:p>
                  </a:txBody>
                  <a:tcPr marL="7325" marR="7325" marT="7325" marB="0" anchor="ctr">
                    <a:lnL>
                      <a:noFill/>
                    </a:lnL>
                    <a:lnR>
                      <a:noFill/>
                    </a:lnR>
                    <a:lnT>
                      <a:noFill/>
                    </a:lnT>
                    <a:lnB>
                      <a:noFill/>
                    </a:lnB>
                    <a:solidFill>
                      <a:srgbClr val="FEF4F4"/>
                    </a:solidFill>
                  </a:tcPr>
                </a:tc>
                <a:tc>
                  <a:txBody>
                    <a:bodyPr/>
                    <a:lstStyle/>
                    <a:p>
                      <a:pPr algn="ctr" fontAlgn="ctr"/>
                      <a:r>
                        <a:rPr lang="en-GB" sz="1200" b="0" i="0" u="none" strike="noStrike">
                          <a:solidFill>
                            <a:srgbClr val="000000"/>
                          </a:solidFill>
                          <a:effectLst/>
                          <a:latin typeface="Arial Narrow" panose="020B0606020202030204" pitchFamily="34" charset="0"/>
                        </a:rPr>
                        <a:t>3%</a:t>
                      </a:r>
                    </a:p>
                  </a:txBody>
                  <a:tcPr marL="7325" marR="7325" marT="7325" marB="0" anchor="ctr">
                    <a:lnL>
                      <a:noFill/>
                    </a:lnL>
                    <a:lnR>
                      <a:noFill/>
                    </a:lnR>
                    <a:lnT>
                      <a:noFill/>
                    </a:lnT>
                    <a:lnB>
                      <a:noFill/>
                    </a:lnB>
                    <a:solidFill>
                      <a:srgbClr val="FFF8F8"/>
                    </a:solidFill>
                  </a:tcPr>
                </a:tc>
                <a:extLst>
                  <a:ext uri="{0D108BD9-81ED-4DB2-BD59-A6C34878D82A}">
                    <a16:rowId xmlns:a16="http://schemas.microsoft.com/office/drawing/2014/main" val="10003"/>
                  </a:ext>
                </a:extLst>
              </a:tr>
              <a:tr h="412767">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GB" sz="1200" b="1" i="0" u="none" strike="noStrike" dirty="0">
                          <a:solidFill>
                            <a:srgbClr val="FFFFFF"/>
                          </a:solidFill>
                          <a:effectLst/>
                          <a:latin typeface="Arial Narrow" panose="020B0606020202030204" pitchFamily="34" charset="0"/>
                        </a:rPr>
                        <a:t>Returnee /direct access</a:t>
                      </a:r>
                    </a:p>
                    <a:p>
                      <a:pPr algn="ctr" rtl="0" fontAlgn="ctr"/>
                      <a:endParaRPr lang="en-GB" sz="1200" b="1" i="0" u="none" strike="noStrike" dirty="0">
                        <a:solidFill>
                          <a:srgbClr val="FFFFFF"/>
                        </a:solidFill>
                        <a:effectLst/>
                        <a:latin typeface="Arial Narrow" panose="020B0606020202030204" pitchFamily="34" charset="0"/>
                      </a:endParaRPr>
                    </a:p>
                  </a:txBody>
                  <a:tcPr marL="7325" marR="7325" marT="7325" marB="0" anchor="ctr">
                    <a:lnL>
                      <a:noFill/>
                    </a:lnL>
                    <a:lnR>
                      <a:noFill/>
                    </a:lnR>
                    <a:lnT>
                      <a:noFill/>
                    </a:lnT>
                    <a:lnB>
                      <a:noFill/>
                    </a:lnB>
                    <a:solidFill>
                      <a:srgbClr val="EE5859"/>
                    </a:solidFill>
                  </a:tcPr>
                </a:tc>
                <a:tc>
                  <a:txBody>
                    <a:bodyPr/>
                    <a:lstStyle/>
                    <a:p>
                      <a:pPr algn="ctr" fontAlgn="ctr"/>
                      <a:r>
                        <a:rPr lang="en-GB" sz="1200" b="0" i="0" u="none" strike="noStrike">
                          <a:solidFill>
                            <a:srgbClr val="000000"/>
                          </a:solidFill>
                          <a:effectLst/>
                          <a:latin typeface="Arial Narrow" panose="020B0606020202030204" pitchFamily="34" charset="0"/>
                        </a:rPr>
                        <a:t>1%</a:t>
                      </a:r>
                    </a:p>
                  </a:txBody>
                  <a:tcPr marL="7325" marR="7325" marT="73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21%</a:t>
                      </a:r>
                    </a:p>
                  </a:txBody>
                  <a:tcPr marL="7325" marR="7325" marT="7325" marB="0" anchor="ctr">
                    <a:lnL>
                      <a:noFill/>
                    </a:lnL>
                    <a:lnR>
                      <a:noFill/>
                    </a:lnR>
                    <a:lnT>
                      <a:noFill/>
                    </a:lnT>
                    <a:lnB>
                      <a:noFill/>
                    </a:lnB>
                    <a:solidFill>
                      <a:srgbClr val="FBCFCF"/>
                    </a:solidFill>
                  </a:tcPr>
                </a:tc>
                <a:tc>
                  <a:txBody>
                    <a:bodyPr/>
                    <a:lstStyle/>
                    <a:p>
                      <a:pPr algn="ctr" fontAlgn="ctr"/>
                      <a:r>
                        <a:rPr lang="en-GB" sz="1200" b="0" i="0" u="none" strike="noStrike" dirty="0">
                          <a:solidFill>
                            <a:srgbClr val="000000"/>
                          </a:solidFill>
                          <a:effectLst/>
                          <a:latin typeface="Arial Narrow" panose="020B0606020202030204" pitchFamily="34" charset="0"/>
                        </a:rPr>
                        <a:t>34%</a:t>
                      </a:r>
                    </a:p>
                  </a:txBody>
                  <a:tcPr marL="7325" marR="7325" marT="7325" marB="0" anchor="ctr">
                    <a:lnL>
                      <a:noFill/>
                    </a:lnL>
                    <a:lnR>
                      <a:noFill/>
                    </a:lnR>
                    <a:lnT>
                      <a:noFill/>
                    </a:lnT>
                    <a:lnB>
                      <a:noFill/>
                    </a:lnB>
                    <a:solidFill>
                      <a:srgbClr val="F7B0B0"/>
                    </a:solidFill>
                  </a:tcPr>
                </a:tc>
                <a:tc>
                  <a:txBody>
                    <a:bodyPr/>
                    <a:lstStyle/>
                    <a:p>
                      <a:pPr algn="ctr" fontAlgn="ctr"/>
                      <a:r>
                        <a:rPr lang="en-GB" sz="1200" b="0" i="0" u="none" strike="noStrike">
                          <a:solidFill>
                            <a:srgbClr val="000000"/>
                          </a:solidFill>
                          <a:effectLst/>
                          <a:latin typeface="Arial Narrow" panose="020B0606020202030204" pitchFamily="34" charset="0"/>
                        </a:rPr>
                        <a:t>60%</a:t>
                      </a:r>
                    </a:p>
                  </a:txBody>
                  <a:tcPr marL="7325" marR="7325" marT="7325" marB="0" anchor="ctr">
                    <a:lnL>
                      <a:noFill/>
                    </a:lnL>
                    <a:lnR>
                      <a:noFill/>
                    </a:lnR>
                    <a:lnT>
                      <a:noFill/>
                    </a:lnT>
                    <a:lnB>
                      <a:noFill/>
                    </a:lnB>
                    <a:solidFill>
                      <a:srgbClr val="F17172"/>
                    </a:solidFill>
                  </a:tcPr>
                </a:tc>
                <a:tc>
                  <a:txBody>
                    <a:bodyPr/>
                    <a:lstStyle/>
                    <a:p>
                      <a:pPr algn="ctr" fontAlgn="ctr"/>
                      <a:r>
                        <a:rPr lang="en-GB" sz="1200" b="0" i="0" u="none" strike="noStrike">
                          <a:solidFill>
                            <a:srgbClr val="000000"/>
                          </a:solidFill>
                          <a:effectLst/>
                          <a:latin typeface="Arial Narrow" panose="020B0606020202030204" pitchFamily="34" charset="0"/>
                        </a:rPr>
                        <a:t>56%</a:t>
                      </a:r>
                    </a:p>
                  </a:txBody>
                  <a:tcPr marL="7325" marR="7325" marT="7325" marB="0" anchor="ctr">
                    <a:lnL>
                      <a:noFill/>
                    </a:lnL>
                    <a:lnR>
                      <a:noFill/>
                    </a:lnR>
                    <a:lnT>
                      <a:noFill/>
                    </a:lnT>
                    <a:lnB>
                      <a:noFill/>
                    </a:lnB>
                    <a:solidFill>
                      <a:srgbClr val="F27B7C"/>
                    </a:solidFill>
                  </a:tcPr>
                </a:tc>
                <a:tc>
                  <a:txBody>
                    <a:bodyPr/>
                    <a:lstStyle/>
                    <a:p>
                      <a:pPr algn="ctr" fontAlgn="ctr"/>
                      <a:r>
                        <a:rPr lang="en-GB" sz="1200" b="0" i="0" u="none" strike="noStrike">
                          <a:solidFill>
                            <a:srgbClr val="000000"/>
                          </a:solidFill>
                          <a:effectLst/>
                          <a:latin typeface="Arial Narrow" panose="020B0606020202030204" pitchFamily="34" charset="0"/>
                        </a:rPr>
                        <a:t>15%</a:t>
                      </a:r>
                    </a:p>
                  </a:txBody>
                  <a:tcPr marL="7325" marR="7325" marT="7325" marB="0" anchor="ctr">
                    <a:lnL>
                      <a:noFill/>
                    </a:lnL>
                    <a:lnR>
                      <a:noFill/>
                    </a:lnR>
                    <a:lnT>
                      <a:noFill/>
                    </a:lnT>
                    <a:lnB>
                      <a:noFill/>
                    </a:lnB>
                    <a:solidFill>
                      <a:srgbClr val="FCDDDD"/>
                    </a:solidFill>
                  </a:tcPr>
                </a:tc>
                <a:tc>
                  <a:txBody>
                    <a:bodyPr/>
                    <a:lstStyle/>
                    <a:p>
                      <a:pPr algn="ctr" fontAlgn="ctr"/>
                      <a:r>
                        <a:rPr lang="en-GB" sz="1200" b="0" i="0" u="none" strike="noStrike">
                          <a:solidFill>
                            <a:srgbClr val="000000"/>
                          </a:solidFill>
                          <a:effectLst/>
                          <a:latin typeface="Arial Narrow" panose="020B0606020202030204" pitchFamily="34" charset="0"/>
                        </a:rPr>
                        <a:t>5%</a:t>
                      </a:r>
                    </a:p>
                  </a:txBody>
                  <a:tcPr marL="7325" marR="7325" marT="7325" marB="0" anchor="ctr">
                    <a:lnL>
                      <a:noFill/>
                    </a:lnL>
                    <a:lnR>
                      <a:noFill/>
                    </a:lnR>
                    <a:lnT>
                      <a:noFill/>
                    </a:lnT>
                    <a:lnB>
                      <a:noFill/>
                    </a:lnB>
                    <a:solidFill>
                      <a:srgbClr val="FEF5F5"/>
                    </a:solidFill>
                  </a:tcPr>
                </a:tc>
                <a:tc>
                  <a:txBody>
                    <a:bodyPr/>
                    <a:lstStyle/>
                    <a:p>
                      <a:pPr algn="ctr" fontAlgn="ctr"/>
                      <a:r>
                        <a:rPr lang="en-GB" sz="1200" b="0" i="0" u="none" strike="noStrike" dirty="0">
                          <a:solidFill>
                            <a:srgbClr val="000000"/>
                          </a:solidFill>
                          <a:effectLst/>
                          <a:latin typeface="Arial Narrow" panose="020B0606020202030204" pitchFamily="34" charset="0"/>
                        </a:rPr>
                        <a:t>25%</a:t>
                      </a:r>
                    </a:p>
                  </a:txBody>
                  <a:tcPr marL="7325" marR="7325" marT="7325" marB="0" anchor="ctr">
                    <a:lnL>
                      <a:noFill/>
                    </a:lnL>
                    <a:lnR>
                      <a:noFill/>
                    </a:lnR>
                    <a:lnT>
                      <a:noFill/>
                    </a:lnT>
                    <a:lnB>
                      <a:noFill/>
                    </a:lnB>
                    <a:solidFill>
                      <a:srgbClr val="F9C4C4"/>
                    </a:solidFill>
                  </a:tcPr>
                </a:tc>
                <a:tc>
                  <a:txBody>
                    <a:bodyPr/>
                    <a:lstStyle/>
                    <a:p>
                      <a:pPr algn="ctr" fontAlgn="ctr"/>
                      <a:r>
                        <a:rPr lang="en-GB" sz="1200" b="0" i="0" u="none" strike="noStrike" dirty="0">
                          <a:solidFill>
                            <a:srgbClr val="000000"/>
                          </a:solidFill>
                          <a:effectLst/>
                          <a:latin typeface="Arial Narrow" panose="020B0606020202030204" pitchFamily="34" charset="0"/>
                        </a:rPr>
                        <a:t>9%</a:t>
                      </a:r>
                    </a:p>
                  </a:txBody>
                  <a:tcPr marL="7325" marR="7325" marT="7325" marB="0" anchor="ctr">
                    <a:lnL>
                      <a:noFill/>
                    </a:lnL>
                    <a:lnR>
                      <a:noFill/>
                    </a:lnR>
                    <a:lnT>
                      <a:noFill/>
                    </a:lnT>
                    <a:lnB>
                      <a:noFill/>
                    </a:lnB>
                    <a:solidFill>
                      <a:srgbClr val="FDECEC"/>
                    </a:solidFill>
                  </a:tcPr>
                </a:tc>
                <a:tc>
                  <a:txBody>
                    <a:bodyPr/>
                    <a:lstStyle/>
                    <a:p>
                      <a:pPr algn="ctr" fontAlgn="ctr"/>
                      <a:r>
                        <a:rPr lang="en-GB" sz="1200" b="0" i="0" u="none" strike="noStrike">
                          <a:solidFill>
                            <a:srgbClr val="000000"/>
                          </a:solidFill>
                          <a:effectLst/>
                          <a:latin typeface="Arial Narrow" panose="020B0606020202030204" pitchFamily="34" charset="0"/>
                        </a:rPr>
                        <a:t>5%</a:t>
                      </a:r>
                    </a:p>
                  </a:txBody>
                  <a:tcPr marL="7325" marR="7325" marT="7325" marB="0" anchor="ctr">
                    <a:lnL>
                      <a:noFill/>
                    </a:lnL>
                    <a:lnR>
                      <a:noFill/>
                    </a:lnR>
                    <a:lnT>
                      <a:noFill/>
                    </a:lnT>
                    <a:lnB>
                      <a:noFill/>
                    </a:lnB>
                    <a:solidFill>
                      <a:srgbClr val="FEF5F5"/>
                    </a:solidFill>
                  </a:tcPr>
                </a:tc>
                <a:tc>
                  <a:txBody>
                    <a:bodyPr/>
                    <a:lstStyle/>
                    <a:p>
                      <a:pPr algn="ctr" fontAlgn="ctr"/>
                      <a:r>
                        <a:rPr lang="en-GB" sz="1200" b="0" i="0" u="none" strike="noStrike" dirty="0">
                          <a:solidFill>
                            <a:srgbClr val="000000"/>
                          </a:solidFill>
                          <a:effectLst/>
                          <a:latin typeface="Arial Narrow" panose="020B0606020202030204" pitchFamily="34" charset="0"/>
                        </a:rPr>
                        <a:t>4%</a:t>
                      </a:r>
                    </a:p>
                  </a:txBody>
                  <a:tcPr marL="7325" marR="7325" marT="7325" marB="0" anchor="ctr">
                    <a:lnL>
                      <a:noFill/>
                    </a:lnL>
                    <a:lnR>
                      <a:noFill/>
                    </a:lnR>
                    <a:lnT>
                      <a:noFill/>
                    </a:lnT>
                    <a:lnB>
                      <a:noFill/>
                    </a:lnB>
                    <a:solidFill>
                      <a:srgbClr val="FFF8F8"/>
                    </a:solidFill>
                  </a:tcPr>
                </a:tc>
                <a:extLst>
                  <a:ext uri="{0D108BD9-81ED-4DB2-BD59-A6C34878D82A}">
                    <a16:rowId xmlns:a16="http://schemas.microsoft.com/office/drawing/2014/main" val="10004"/>
                  </a:ext>
                </a:extLst>
              </a:tr>
            </a:tbl>
          </a:graphicData>
        </a:graphic>
      </p:graphicFrame>
      <p:sp>
        <p:nvSpPr>
          <p:cNvPr id="4" name="Rectangle 3"/>
          <p:cNvSpPr/>
          <p:nvPr/>
        </p:nvSpPr>
        <p:spPr>
          <a:xfrm>
            <a:off x="225950" y="783835"/>
            <a:ext cx="11427214" cy="3055965"/>
          </a:xfrm>
          <a:prstGeom prst="rect">
            <a:avLst/>
          </a:prstGeom>
        </p:spPr>
        <p:txBody>
          <a:bodyPr wrap="square">
            <a:spAutoFit/>
          </a:bodyPr>
          <a:lstStyle/>
          <a:p>
            <a:pPr marL="285750" indent="-285750" algn="just">
              <a:lnSpc>
                <a:spcPct val="107000"/>
              </a:lnSpc>
              <a:buFont typeface="Arial" panose="020B0604020202020204" pitchFamily="34" charset="0"/>
              <a:buChar char="•"/>
            </a:pPr>
            <a:r>
              <a:rPr lang="en-US" dirty="0">
                <a:latin typeface="Arial" panose="020B0604020202020204" pitchFamily="34" charset="0"/>
                <a:cs typeface="Arial" panose="020B0604020202020204" pitchFamily="34" charset="0"/>
              </a:rPr>
              <a:t>Households were asked to </a:t>
            </a:r>
            <a:r>
              <a:rPr lang="en-US" dirty="0" err="1">
                <a:latin typeface="Arial" panose="020B0604020202020204" pitchFamily="34" charset="0"/>
                <a:cs typeface="Arial" panose="020B0604020202020204" pitchFamily="34" charset="0"/>
              </a:rPr>
              <a:t>prioritise</a:t>
            </a:r>
            <a:r>
              <a:rPr lang="en-US" dirty="0">
                <a:latin typeface="Arial" panose="020B0604020202020204" pitchFamily="34" charset="0"/>
                <a:cs typeface="Arial" panose="020B0604020202020204" pitchFamily="34" charset="0"/>
              </a:rPr>
              <a:t> 3 needs from a list of options. Food was the highest reported need for IDPs in camps (71%), IDPs out of camps (62%) and returnees (60%). Host community households reported medical care as the top priority need (55%). </a:t>
            </a:r>
          </a:p>
          <a:p>
            <a:pPr algn="just">
              <a:lnSpc>
                <a:spcPct val="107000"/>
              </a:lnSpc>
            </a:pPr>
            <a:endParaRPr lang="en-US" dirty="0">
              <a:latin typeface="Arial" panose="020B0604020202020204" pitchFamily="34" charset="0"/>
              <a:cs typeface="Arial" panose="020B0604020202020204" pitchFamily="34" charset="0"/>
            </a:endParaRPr>
          </a:p>
          <a:p>
            <a:pPr marL="285750" indent="-285750" algn="just">
              <a:lnSpc>
                <a:spcPct val="107000"/>
              </a:lnSpc>
              <a:buFont typeface="Arial" panose="020B0604020202020204" pitchFamily="34" charset="0"/>
              <a:buChar char="•"/>
            </a:pPr>
            <a:r>
              <a:rPr lang="en-US" dirty="0">
                <a:latin typeface="Arial" panose="020B0604020202020204" pitchFamily="34" charset="0"/>
                <a:cs typeface="Arial" panose="020B0604020202020204" pitchFamily="34" charset="0"/>
              </a:rPr>
              <a:t>IDPs out of camps reported shelter needs at a higher proportion (23%) when compared to other population groups. Population group reporting the lowest proportion of shelter support is returnee (5%).</a:t>
            </a:r>
          </a:p>
          <a:p>
            <a:pPr algn="just">
              <a:lnSpc>
                <a:spcPct val="107000"/>
              </a:lnSpc>
            </a:pPr>
            <a:endParaRPr lang="en-US" dirty="0">
              <a:latin typeface="Arial" panose="020B0604020202020204" pitchFamily="34" charset="0"/>
              <a:cs typeface="Arial" panose="020B0604020202020204" pitchFamily="34" charset="0"/>
            </a:endParaRPr>
          </a:p>
          <a:p>
            <a:pPr algn="just">
              <a:lnSpc>
                <a:spcPct val="107000"/>
              </a:lnSpc>
            </a:pPr>
            <a:endParaRPr lang="en-US" dirty="0">
              <a:latin typeface="Arial" panose="020B0604020202020204" pitchFamily="34" charset="0"/>
              <a:cs typeface="Arial" panose="020B0604020202020204" pitchFamily="34" charset="0"/>
            </a:endParaRPr>
          </a:p>
          <a:p>
            <a:pPr algn="just">
              <a:lnSpc>
                <a:spcPct val="107000"/>
              </a:lnSpc>
            </a:pPr>
            <a:endParaRPr lang="en-US" dirty="0">
              <a:latin typeface="Arial" panose="020B0604020202020204" pitchFamily="34" charset="0"/>
              <a:cs typeface="Arial" panose="020B0604020202020204" pitchFamily="34" charset="0"/>
            </a:endParaRPr>
          </a:p>
          <a:p>
            <a:pPr lvl="0">
              <a:lnSpc>
                <a:spcPct val="107000"/>
              </a:lnSpc>
              <a:spcAft>
                <a:spcPts val="0"/>
              </a:spcAft>
            </a:pPr>
            <a:endParaRPr lang="en-GB"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225950" y="2664851"/>
            <a:ext cx="11211791" cy="307777"/>
          </a:xfrm>
          <a:prstGeom prst="rect">
            <a:avLst/>
          </a:prstGeom>
          <a:noFill/>
        </p:spPr>
        <p:txBody>
          <a:bodyPr wrap="square" rtlCol="0">
            <a:spAutoFit/>
          </a:bodyPr>
          <a:lstStyle/>
          <a:p>
            <a:r>
              <a:rPr lang="de-CH" sz="1400" i="1" dirty="0">
                <a:latin typeface="Arial" panose="020B0604020202020204" pitchFamily="34" charset="0"/>
                <a:cs typeface="Arial" panose="020B0604020202020204" pitchFamily="34" charset="0"/>
              </a:rPr>
              <a:t>Table 13: Reported priority needs by population group (3 options)</a:t>
            </a:r>
            <a:endParaRPr lang="en-GB"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4678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Rented accommodation </a:t>
            </a:r>
            <a:r>
              <a:rPr lang="en-US" sz="3200" b="1" i="1" dirty="0">
                <a:solidFill>
                  <a:schemeClr val="bg1"/>
                </a:solidFill>
                <a:latin typeface="Arial" charset="0"/>
                <a:sym typeface="Times" pitchFamily="18" charset="0"/>
              </a:rPr>
              <a:t>(Direct Access / Household level)*</a:t>
            </a:r>
          </a:p>
        </p:txBody>
      </p:sp>
      <p:sp>
        <p:nvSpPr>
          <p:cNvPr id="2" name="TextBox 1"/>
          <p:cNvSpPr txBox="1"/>
          <p:nvPr/>
        </p:nvSpPr>
        <p:spPr>
          <a:xfrm>
            <a:off x="225951" y="935182"/>
            <a:ext cx="11750777" cy="1323439"/>
          </a:xfrm>
          <a:prstGeom prst="rect">
            <a:avLst/>
          </a:prstGeom>
          <a:noFill/>
        </p:spPr>
        <p:txBody>
          <a:bodyPr wrap="square" rtlCol="0">
            <a:spAutoFit/>
          </a:bodyPr>
          <a:lstStyle/>
          <a:p>
            <a:pPr lvl="1"/>
            <a:endParaRPr lang="de-CH" sz="2000" dirty="0"/>
          </a:p>
          <a:p>
            <a:pPr lvl="1"/>
            <a:endParaRPr lang="de-CH" sz="2000" dirty="0"/>
          </a:p>
          <a:p>
            <a:pPr lvl="1"/>
            <a:endParaRPr lang="de-CH" sz="2000" dirty="0"/>
          </a:p>
          <a:p>
            <a:pPr lvl="1"/>
            <a:endParaRPr lang="de-CH" sz="2000" dirty="0"/>
          </a:p>
        </p:txBody>
      </p:sp>
      <p:sp>
        <p:nvSpPr>
          <p:cNvPr id="11" name="Rectangle 10"/>
          <p:cNvSpPr/>
          <p:nvPr/>
        </p:nvSpPr>
        <p:spPr>
          <a:xfrm>
            <a:off x="301336" y="935532"/>
            <a:ext cx="11388437" cy="3048014"/>
          </a:xfrm>
          <a:prstGeom prst="rect">
            <a:avLst/>
          </a:prstGeom>
        </p:spPr>
        <p:txBody>
          <a:bodyPr wrap="square">
            <a:spAutoFit/>
          </a:bodyPr>
          <a:lstStyle/>
          <a:p>
            <a:pPr marL="285750" lvl="0" indent="-285750" algn="just">
              <a:lnSpc>
                <a:spcPct val="107000"/>
              </a:lnSpc>
              <a:spcAft>
                <a:spcPts val="600"/>
              </a:spcAft>
              <a:buFont typeface="Arial" panose="020B0604020202020204" pitchFamily="34" charset="0"/>
              <a:buChar char="•"/>
            </a:pPr>
            <a:r>
              <a:rPr lang="de-CH" dirty="0">
                <a:latin typeface="Arial" panose="020B0604020202020204" pitchFamily="34" charset="0"/>
                <a:ea typeface="Times New Roman" panose="02020603050405020304" pitchFamily="18" charset="0"/>
                <a:cs typeface="Arial" panose="020B0604020202020204" pitchFamily="34" charset="0"/>
              </a:rPr>
              <a:t>For those households reporting being behind on rent (7% for returnees and 4% for host community), host communities reported higher in the one month category (</a:t>
            </a:r>
            <a:r>
              <a:rPr lang="de-CH" b="1" dirty="0">
                <a:latin typeface="Arial" panose="020B0604020202020204" pitchFamily="34" charset="0"/>
                <a:ea typeface="Times New Roman" panose="02020603050405020304" pitchFamily="18" charset="0"/>
                <a:cs typeface="Arial" panose="020B0604020202020204" pitchFamily="34" charset="0"/>
              </a:rPr>
              <a:t>67%</a:t>
            </a:r>
            <a:r>
              <a:rPr lang="de-CH" dirty="0">
                <a:latin typeface="Arial" panose="020B0604020202020204" pitchFamily="34" charset="0"/>
                <a:ea typeface="Times New Roman" panose="02020603050405020304" pitchFamily="18" charset="0"/>
                <a:cs typeface="Arial" panose="020B0604020202020204" pitchFamily="34" charset="0"/>
              </a:rPr>
              <a:t>) compared to returnee (</a:t>
            </a:r>
            <a:r>
              <a:rPr lang="de-CH" b="1" dirty="0">
                <a:latin typeface="Arial" panose="020B0604020202020204" pitchFamily="34" charset="0"/>
                <a:ea typeface="Times New Roman" panose="02020603050405020304" pitchFamily="18" charset="0"/>
                <a:cs typeface="Arial" panose="020B0604020202020204" pitchFamily="34" charset="0"/>
              </a:rPr>
              <a:t>17%</a:t>
            </a:r>
            <a:r>
              <a:rPr lang="de-CH" dirty="0">
                <a:latin typeface="Arial" panose="020B0604020202020204" pitchFamily="34" charset="0"/>
                <a:ea typeface="Times New Roman" panose="02020603050405020304" pitchFamily="18" charset="0"/>
                <a:cs typeface="Arial" panose="020B0604020202020204" pitchFamily="34" charset="0"/>
              </a:rPr>
              <a:t>). </a:t>
            </a:r>
            <a:r>
              <a:rPr lang="de-CH" b="1" dirty="0">
                <a:latin typeface="Arial" panose="020B0604020202020204" pitchFamily="34" charset="0"/>
                <a:ea typeface="Times New Roman" panose="02020603050405020304" pitchFamily="18" charset="0"/>
                <a:cs typeface="Arial" panose="020B0604020202020204" pitchFamily="34" charset="0"/>
              </a:rPr>
              <a:t>50%</a:t>
            </a:r>
            <a:r>
              <a:rPr lang="de-CH" dirty="0">
                <a:latin typeface="Arial" panose="020B0604020202020204" pitchFamily="34" charset="0"/>
                <a:ea typeface="Times New Roman" panose="02020603050405020304" pitchFamily="18" charset="0"/>
                <a:cs typeface="Arial" panose="020B0604020202020204" pitchFamily="34" charset="0"/>
              </a:rPr>
              <a:t> of returnees reported being behind with rent for 2 months.</a:t>
            </a:r>
          </a:p>
          <a:p>
            <a:pPr marL="285750" lvl="0" indent="-285750" algn="just">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Both population groups have the same proportion of HHs who are behind rent for over 3 months.</a:t>
            </a:r>
          </a:p>
          <a:p>
            <a:pPr marL="285750" indent="-285750" algn="just">
              <a:lnSpc>
                <a:spcPct val="107000"/>
              </a:lnSpc>
              <a:spcAft>
                <a:spcPts val="600"/>
              </a:spcAft>
              <a:buFont typeface="Arial" panose="020B0604020202020204" pitchFamily="34" charset="0"/>
              <a:buChar char="•"/>
            </a:pPr>
            <a:r>
              <a:rPr lang="de-CH" b="1" dirty="0">
                <a:latin typeface="Arial" panose="020B0604020202020204" pitchFamily="34" charset="0"/>
                <a:cs typeface="Arial" panose="020B0604020202020204" pitchFamily="34" charset="0"/>
              </a:rPr>
              <a:t>22%</a:t>
            </a:r>
            <a:r>
              <a:rPr lang="de-CH" dirty="0">
                <a:latin typeface="Arial" panose="020B0604020202020204" pitchFamily="34" charset="0"/>
                <a:cs typeface="Arial" panose="020B0604020202020204" pitchFamily="34" charset="0"/>
              </a:rPr>
              <a:t> of returnees had contracts for less than 3 months compared to </a:t>
            </a:r>
            <a:r>
              <a:rPr lang="de-CH" b="1" dirty="0">
                <a:latin typeface="Arial" panose="020B0604020202020204" pitchFamily="34" charset="0"/>
                <a:cs typeface="Arial" panose="020B0604020202020204" pitchFamily="34" charset="0"/>
              </a:rPr>
              <a:t>2%</a:t>
            </a:r>
            <a:r>
              <a:rPr lang="de-CH" dirty="0">
                <a:latin typeface="Arial" panose="020B0604020202020204" pitchFamily="34" charset="0"/>
                <a:cs typeface="Arial" panose="020B0604020202020204" pitchFamily="34" charset="0"/>
              </a:rPr>
              <a:t> for host community.</a:t>
            </a:r>
          </a:p>
          <a:p>
            <a:pPr marL="285750" indent="-285750" algn="just">
              <a:lnSpc>
                <a:spcPct val="107000"/>
              </a:lnSpc>
              <a:spcAft>
                <a:spcPts val="600"/>
              </a:spcAft>
              <a:buFont typeface="Arial" panose="020B0604020202020204" pitchFamily="34" charset="0"/>
              <a:buChar char="•"/>
            </a:pPr>
            <a:r>
              <a:rPr lang="de-CH" b="1" dirty="0">
                <a:latin typeface="Arial" panose="020B0604020202020204" pitchFamily="34" charset="0"/>
                <a:cs typeface="Arial" panose="020B0604020202020204" pitchFamily="34" charset="0"/>
              </a:rPr>
              <a:t>63%</a:t>
            </a:r>
            <a:r>
              <a:rPr lang="de-CH" dirty="0">
                <a:latin typeface="Arial" panose="020B0604020202020204" pitchFamily="34" charset="0"/>
                <a:cs typeface="Arial" panose="020B0604020202020204" pitchFamily="34" charset="0"/>
              </a:rPr>
              <a:t> of the host community population reported having rental contracts that were more than 6 months compared to returnees, who reported this at </a:t>
            </a:r>
            <a:r>
              <a:rPr lang="de-CH" b="1" dirty="0">
                <a:latin typeface="Arial" panose="020B0604020202020204" pitchFamily="34" charset="0"/>
                <a:cs typeface="Arial" panose="020B0604020202020204" pitchFamily="34" charset="0"/>
              </a:rPr>
              <a:t>52%</a:t>
            </a:r>
            <a:r>
              <a:rPr lang="de-CH" dirty="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lvl="0" algn="just"/>
            <a:endParaRPr lang="en-GB" dirty="0">
              <a:latin typeface="Arial" panose="020B0604020202020204" pitchFamily="34" charset="0"/>
              <a:cs typeface="Arial" panose="020B0604020202020204" pitchFamily="34" charset="0"/>
            </a:endParaRPr>
          </a:p>
          <a:p>
            <a:pPr lvl="0" algn="just">
              <a:lnSpc>
                <a:spcPct val="107000"/>
              </a:lnSpc>
              <a:spcAft>
                <a:spcPts val="0"/>
              </a:spcAft>
            </a:pPr>
            <a:endParaRPr lang="de-CH"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Box 11"/>
          <p:cNvSpPr txBox="1"/>
          <p:nvPr/>
        </p:nvSpPr>
        <p:spPr>
          <a:xfrm>
            <a:off x="301336" y="3398770"/>
            <a:ext cx="545342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8 : Number of months in arrears by population group </a:t>
            </a:r>
            <a:endParaRPr lang="en-GB" sz="1400" i="1" dirty="0">
              <a:latin typeface="Arial" panose="020B0604020202020204" pitchFamily="34" charset="0"/>
              <a:cs typeface="Arial" panose="020B0604020202020204" pitchFamily="34" charset="0"/>
            </a:endParaRPr>
          </a:p>
        </p:txBody>
      </p:sp>
      <p:sp>
        <p:nvSpPr>
          <p:cNvPr id="8" name="TextBox 7"/>
          <p:cNvSpPr txBox="1"/>
          <p:nvPr/>
        </p:nvSpPr>
        <p:spPr>
          <a:xfrm>
            <a:off x="5912966" y="3398770"/>
            <a:ext cx="545342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9: Length of rental agreement by population group</a:t>
            </a:r>
            <a:endParaRPr lang="en-GB" sz="1400" i="1" dirty="0">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45929559"/>
              </p:ext>
            </p:extLst>
          </p:nvPr>
        </p:nvGraphicFramePr>
        <p:xfrm>
          <a:off x="591014" y="4013558"/>
          <a:ext cx="4270917" cy="2086158"/>
        </p:xfrm>
        <a:graphic>
          <a:graphicData uri="http://schemas.openxmlformats.org/drawingml/2006/table">
            <a:tbl>
              <a:tblPr/>
              <a:tblGrid>
                <a:gridCol w="1423639">
                  <a:extLst>
                    <a:ext uri="{9D8B030D-6E8A-4147-A177-3AD203B41FA5}">
                      <a16:colId xmlns:a16="http://schemas.microsoft.com/office/drawing/2014/main" val="20000"/>
                    </a:ext>
                  </a:extLst>
                </a:gridCol>
                <a:gridCol w="1423639">
                  <a:extLst>
                    <a:ext uri="{9D8B030D-6E8A-4147-A177-3AD203B41FA5}">
                      <a16:colId xmlns:a16="http://schemas.microsoft.com/office/drawing/2014/main" val="20001"/>
                    </a:ext>
                  </a:extLst>
                </a:gridCol>
                <a:gridCol w="1423639">
                  <a:extLst>
                    <a:ext uri="{9D8B030D-6E8A-4147-A177-3AD203B41FA5}">
                      <a16:colId xmlns:a16="http://schemas.microsoft.com/office/drawing/2014/main" val="20002"/>
                    </a:ext>
                  </a:extLst>
                </a:gridCol>
              </a:tblGrid>
              <a:tr h="347693">
                <a:tc rowSpan="3">
                  <a:txBody>
                    <a:bodyPr/>
                    <a:lstStyle/>
                    <a:p>
                      <a:pPr algn="ctr" fontAlgn="ctr"/>
                      <a:r>
                        <a:rPr lang="en-GB" sz="1200" b="1" i="0" u="none" strike="noStrike" dirty="0">
                          <a:solidFill>
                            <a:srgbClr val="FFFFFF"/>
                          </a:solidFill>
                          <a:effectLst/>
                          <a:latin typeface="Arial Narrow" panose="020B0606020202030204" pitchFamily="34" charset="0"/>
                        </a:rPr>
                        <a:t>Host community / direct access</a:t>
                      </a:r>
                    </a:p>
                  </a:txBody>
                  <a:tcPr marL="7620" marR="7620" marT="7620" marB="0" anchor="ctr">
                    <a:lnL>
                      <a:noFill/>
                    </a:lnL>
                    <a:lnR>
                      <a:noFill/>
                    </a:lnR>
                    <a:lnT>
                      <a:noFill/>
                    </a:lnT>
                    <a:lnB>
                      <a:noFill/>
                    </a:lnB>
                    <a:solidFill>
                      <a:srgbClr val="EE5859"/>
                    </a:solidFill>
                  </a:tcPr>
                </a:tc>
                <a:tc>
                  <a:txBody>
                    <a:bodyPr/>
                    <a:lstStyle/>
                    <a:p>
                      <a:pPr algn="ctr" fontAlgn="ctr"/>
                      <a:r>
                        <a:rPr lang="en-GB" sz="1200" b="1" i="0" u="none" strike="noStrike">
                          <a:solidFill>
                            <a:srgbClr val="000000"/>
                          </a:solidFill>
                          <a:effectLst/>
                          <a:latin typeface="Arial Narrow" panose="020B0606020202030204" pitchFamily="34" charset="0"/>
                        </a:rPr>
                        <a:t>1 month</a:t>
                      </a:r>
                    </a:p>
                  </a:txBody>
                  <a:tcPr marL="7620" marR="7620" marT="7620"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67%</a:t>
                      </a:r>
                    </a:p>
                  </a:txBody>
                  <a:tcPr marL="7620" marR="7620" marT="7620" marB="0" anchor="ctr">
                    <a:lnL>
                      <a:noFill/>
                    </a:lnL>
                    <a:lnR>
                      <a:noFill/>
                    </a:lnR>
                    <a:lnT>
                      <a:noFill/>
                    </a:lnT>
                    <a:lnB>
                      <a:noFill/>
                    </a:lnB>
                    <a:solidFill>
                      <a:srgbClr val="EE5859"/>
                    </a:solidFill>
                  </a:tcPr>
                </a:tc>
                <a:extLst>
                  <a:ext uri="{0D108BD9-81ED-4DB2-BD59-A6C34878D82A}">
                    <a16:rowId xmlns:a16="http://schemas.microsoft.com/office/drawing/2014/main" val="10000"/>
                  </a:ext>
                </a:extLst>
              </a:tr>
              <a:tr h="347693">
                <a:tc vMerge="1">
                  <a:txBody>
                    <a:bodyPr/>
                    <a:lstStyle/>
                    <a:p>
                      <a:endParaRPr lang="en-GB"/>
                    </a:p>
                  </a:txBody>
                  <a:tcPr/>
                </a:tc>
                <a:tc>
                  <a:txBody>
                    <a:bodyPr/>
                    <a:lstStyle/>
                    <a:p>
                      <a:pPr algn="ctr" fontAlgn="ctr"/>
                      <a:r>
                        <a:rPr lang="en-GB" sz="1200" b="1" i="0" u="none" strike="noStrike">
                          <a:solidFill>
                            <a:srgbClr val="000000"/>
                          </a:solidFill>
                          <a:effectLst/>
                          <a:latin typeface="Arial Narrow" panose="020B0606020202030204" pitchFamily="34" charset="0"/>
                        </a:rPr>
                        <a:t>2 months</a:t>
                      </a:r>
                    </a:p>
                  </a:txBody>
                  <a:tcPr marL="7620" marR="7620" marT="7620"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1"/>
                  </a:ext>
                </a:extLst>
              </a:tr>
              <a:tr h="347693">
                <a:tc vMerge="1">
                  <a:txBody>
                    <a:bodyPr/>
                    <a:lstStyle/>
                    <a:p>
                      <a:endParaRPr lang="en-GB"/>
                    </a:p>
                  </a:txBody>
                  <a:tcPr/>
                </a:tc>
                <a:tc>
                  <a:txBody>
                    <a:bodyPr/>
                    <a:lstStyle/>
                    <a:p>
                      <a:pPr algn="ctr" fontAlgn="ctr"/>
                      <a:r>
                        <a:rPr lang="en-GB" sz="1200" b="1" i="0" u="none" strike="noStrike">
                          <a:solidFill>
                            <a:srgbClr val="000000"/>
                          </a:solidFill>
                          <a:effectLst/>
                          <a:latin typeface="Arial Narrow" panose="020B0606020202030204" pitchFamily="34" charset="0"/>
                        </a:rPr>
                        <a:t>3 to 8 months</a:t>
                      </a:r>
                    </a:p>
                  </a:txBody>
                  <a:tcPr marL="7620" marR="7620" marT="7620"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33%</a:t>
                      </a:r>
                    </a:p>
                  </a:txBody>
                  <a:tcPr marL="7620" marR="7620" marT="7620" marB="0" anchor="ctr">
                    <a:lnL>
                      <a:noFill/>
                    </a:lnL>
                    <a:lnR>
                      <a:noFill/>
                    </a:lnR>
                    <a:lnT>
                      <a:noFill/>
                    </a:lnT>
                    <a:lnB>
                      <a:noFill/>
                    </a:lnB>
                    <a:solidFill>
                      <a:srgbClr val="F7ADAE"/>
                    </a:solidFill>
                  </a:tcPr>
                </a:tc>
                <a:extLst>
                  <a:ext uri="{0D108BD9-81ED-4DB2-BD59-A6C34878D82A}">
                    <a16:rowId xmlns:a16="http://schemas.microsoft.com/office/drawing/2014/main" val="10002"/>
                  </a:ext>
                </a:extLst>
              </a:tr>
              <a:tr h="347693">
                <a:tc rowSpan="3">
                  <a:txBody>
                    <a:bodyPr/>
                    <a:lstStyle/>
                    <a:p>
                      <a:pPr algn="ctr" fontAlgn="ctr"/>
                      <a:r>
                        <a:rPr lang="en-GB" sz="1200" b="1" i="0" u="none" strike="noStrike">
                          <a:solidFill>
                            <a:srgbClr val="FFFFFF"/>
                          </a:solidFill>
                          <a:effectLst/>
                          <a:latin typeface="Arial Narrow" panose="020B0606020202030204" pitchFamily="34" charset="0"/>
                        </a:rPr>
                        <a:t>Returnee / direct access</a:t>
                      </a:r>
                    </a:p>
                  </a:txBody>
                  <a:tcPr marL="7620" marR="7620" marT="7620" marB="0" anchor="ctr">
                    <a:lnL>
                      <a:noFill/>
                    </a:lnL>
                    <a:lnR>
                      <a:noFill/>
                    </a:lnR>
                    <a:lnT>
                      <a:noFill/>
                    </a:lnT>
                    <a:lnB>
                      <a:noFill/>
                    </a:lnB>
                    <a:solidFill>
                      <a:srgbClr val="EE5859"/>
                    </a:solidFill>
                  </a:tcPr>
                </a:tc>
                <a:tc>
                  <a:txBody>
                    <a:bodyPr/>
                    <a:lstStyle/>
                    <a:p>
                      <a:pPr algn="ctr" fontAlgn="ctr"/>
                      <a:r>
                        <a:rPr lang="en-GB" sz="1200" b="1" i="0" u="none" strike="noStrike">
                          <a:solidFill>
                            <a:srgbClr val="000000"/>
                          </a:solidFill>
                          <a:effectLst/>
                          <a:latin typeface="Arial Narrow" panose="020B0606020202030204" pitchFamily="34" charset="0"/>
                        </a:rPr>
                        <a:t>1 month</a:t>
                      </a:r>
                    </a:p>
                  </a:txBody>
                  <a:tcPr marL="7620" marR="7620" marT="7620"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17%</a:t>
                      </a:r>
                    </a:p>
                  </a:txBody>
                  <a:tcPr marL="7620" marR="7620" marT="7620" marB="0" anchor="ctr">
                    <a:lnL>
                      <a:noFill/>
                    </a:lnL>
                    <a:lnR>
                      <a:noFill/>
                    </a:lnR>
                    <a:lnT>
                      <a:noFill/>
                    </a:lnT>
                    <a:lnB>
                      <a:noFill/>
                    </a:lnB>
                    <a:solidFill>
                      <a:srgbClr val="FBD5D5"/>
                    </a:solidFill>
                  </a:tcPr>
                </a:tc>
                <a:extLst>
                  <a:ext uri="{0D108BD9-81ED-4DB2-BD59-A6C34878D82A}">
                    <a16:rowId xmlns:a16="http://schemas.microsoft.com/office/drawing/2014/main" val="10003"/>
                  </a:ext>
                </a:extLst>
              </a:tr>
              <a:tr h="347693">
                <a:tc vMerge="1">
                  <a:txBody>
                    <a:bodyPr/>
                    <a:lstStyle/>
                    <a:p>
                      <a:endParaRPr lang="en-GB"/>
                    </a:p>
                  </a:txBody>
                  <a:tcPr/>
                </a:tc>
                <a:tc>
                  <a:txBody>
                    <a:bodyPr/>
                    <a:lstStyle/>
                    <a:p>
                      <a:pPr algn="ctr" fontAlgn="ctr"/>
                      <a:r>
                        <a:rPr lang="en-GB" sz="1200" b="1" i="0" u="none" strike="noStrike">
                          <a:solidFill>
                            <a:srgbClr val="000000"/>
                          </a:solidFill>
                          <a:effectLst/>
                          <a:latin typeface="Arial Narrow" panose="020B0606020202030204" pitchFamily="34" charset="0"/>
                        </a:rPr>
                        <a:t>2 months</a:t>
                      </a:r>
                    </a:p>
                  </a:txBody>
                  <a:tcPr marL="7620" marR="7620" marT="7620" marB="0" anchor="ctr">
                    <a:lnL>
                      <a:noFill/>
                    </a:lnL>
                    <a:lnR>
                      <a:noFill/>
                    </a:lnR>
                    <a:lnT>
                      <a:noFill/>
                    </a:lnT>
                    <a:lnB>
                      <a:noFill/>
                    </a:lnB>
                  </a:tcPr>
                </a:tc>
                <a:tc>
                  <a:txBody>
                    <a:bodyPr/>
                    <a:lstStyle/>
                    <a:p>
                      <a:pPr algn="ctr" fontAlgn="ctr"/>
                      <a:r>
                        <a:rPr lang="en-GB" sz="1200" b="0" i="0" u="none" strike="noStrike">
                          <a:solidFill>
                            <a:srgbClr val="000000"/>
                          </a:solidFill>
                          <a:effectLst/>
                          <a:latin typeface="Arial Narrow" panose="020B0606020202030204" pitchFamily="34" charset="0"/>
                        </a:rPr>
                        <a:t>50%</a:t>
                      </a:r>
                    </a:p>
                  </a:txBody>
                  <a:tcPr marL="7620" marR="7620" marT="7620" marB="0" anchor="ctr">
                    <a:lnL>
                      <a:noFill/>
                    </a:lnL>
                    <a:lnR>
                      <a:noFill/>
                    </a:lnR>
                    <a:lnT>
                      <a:noFill/>
                    </a:lnT>
                    <a:lnB>
                      <a:noFill/>
                    </a:lnB>
                    <a:solidFill>
                      <a:srgbClr val="F38384"/>
                    </a:solidFill>
                  </a:tcPr>
                </a:tc>
                <a:extLst>
                  <a:ext uri="{0D108BD9-81ED-4DB2-BD59-A6C34878D82A}">
                    <a16:rowId xmlns:a16="http://schemas.microsoft.com/office/drawing/2014/main" val="10004"/>
                  </a:ext>
                </a:extLst>
              </a:tr>
              <a:tr h="347693">
                <a:tc vMerge="1">
                  <a:txBody>
                    <a:bodyPr/>
                    <a:lstStyle/>
                    <a:p>
                      <a:endParaRPr lang="en-GB"/>
                    </a:p>
                  </a:txBody>
                  <a:tcPr/>
                </a:tc>
                <a:tc>
                  <a:txBody>
                    <a:bodyPr/>
                    <a:lstStyle/>
                    <a:p>
                      <a:pPr algn="ctr" fontAlgn="ctr"/>
                      <a:r>
                        <a:rPr lang="en-GB" sz="1200" b="1" i="0" u="none" strike="noStrike">
                          <a:solidFill>
                            <a:srgbClr val="000000"/>
                          </a:solidFill>
                          <a:effectLst/>
                          <a:latin typeface="Arial Narrow" panose="020B0606020202030204" pitchFamily="34" charset="0"/>
                        </a:rPr>
                        <a:t>3 to 8 months</a:t>
                      </a:r>
                    </a:p>
                  </a:txBody>
                  <a:tcPr marL="7620" marR="7620" marT="7620" marB="0" anchor="ctr">
                    <a:lnL>
                      <a:noFill/>
                    </a:lnL>
                    <a:lnR>
                      <a:noFill/>
                    </a:lnR>
                    <a:lnT>
                      <a:noFill/>
                    </a:lnT>
                    <a:lnB>
                      <a:noFill/>
                    </a:lnB>
                  </a:tcPr>
                </a:tc>
                <a:tc>
                  <a:txBody>
                    <a:bodyPr/>
                    <a:lstStyle/>
                    <a:p>
                      <a:pPr algn="ctr" fontAlgn="ctr"/>
                      <a:r>
                        <a:rPr lang="en-GB" sz="1200" b="0" i="0" u="none" strike="noStrike" dirty="0">
                          <a:solidFill>
                            <a:srgbClr val="000000"/>
                          </a:solidFill>
                          <a:effectLst/>
                          <a:latin typeface="Arial Narrow" panose="020B0606020202030204" pitchFamily="34" charset="0"/>
                        </a:rPr>
                        <a:t>33%</a:t>
                      </a:r>
                    </a:p>
                  </a:txBody>
                  <a:tcPr marL="7620" marR="7620" marT="7620" marB="0" anchor="ctr">
                    <a:lnL>
                      <a:noFill/>
                    </a:lnL>
                    <a:lnR>
                      <a:noFill/>
                    </a:lnR>
                    <a:lnT>
                      <a:noFill/>
                    </a:lnT>
                    <a:lnB>
                      <a:noFill/>
                    </a:lnB>
                    <a:solidFill>
                      <a:srgbClr val="F7ADAE"/>
                    </a:solidFill>
                  </a:tcPr>
                </a:tc>
                <a:extLst>
                  <a:ext uri="{0D108BD9-81ED-4DB2-BD59-A6C34878D82A}">
                    <a16:rowId xmlns:a16="http://schemas.microsoft.com/office/drawing/2014/main" val="10005"/>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880157877"/>
              </p:ext>
            </p:extLst>
          </p:nvPr>
        </p:nvGraphicFramePr>
        <p:xfrm>
          <a:off x="6011236" y="3984979"/>
          <a:ext cx="5363007" cy="2141586"/>
        </p:xfrm>
        <a:graphic>
          <a:graphicData uri="http://schemas.openxmlformats.org/drawingml/2006/table">
            <a:tbl>
              <a:tblPr/>
              <a:tblGrid>
                <a:gridCol w="2381373">
                  <a:extLst>
                    <a:ext uri="{9D8B030D-6E8A-4147-A177-3AD203B41FA5}">
                      <a16:colId xmlns:a16="http://schemas.microsoft.com/office/drawing/2014/main" val="20000"/>
                    </a:ext>
                  </a:extLst>
                </a:gridCol>
                <a:gridCol w="1922274">
                  <a:extLst>
                    <a:ext uri="{9D8B030D-6E8A-4147-A177-3AD203B41FA5}">
                      <a16:colId xmlns:a16="http://schemas.microsoft.com/office/drawing/2014/main" val="20001"/>
                    </a:ext>
                  </a:extLst>
                </a:gridCol>
                <a:gridCol w="1059360">
                  <a:extLst>
                    <a:ext uri="{9D8B030D-6E8A-4147-A177-3AD203B41FA5}">
                      <a16:colId xmlns:a16="http://schemas.microsoft.com/office/drawing/2014/main" val="20002"/>
                    </a:ext>
                  </a:extLst>
                </a:gridCol>
              </a:tblGrid>
              <a:tr h="165870">
                <a:tc rowSpan="4">
                  <a:txBody>
                    <a:bodyPr/>
                    <a:lstStyle/>
                    <a:p>
                      <a:pPr algn="ctr" fontAlgn="ctr"/>
                      <a:r>
                        <a:rPr lang="en-GB" sz="1200" b="1" i="0" u="none" strike="noStrike">
                          <a:solidFill>
                            <a:srgbClr val="FFFFFF"/>
                          </a:solidFill>
                          <a:effectLst/>
                          <a:latin typeface="Arial Narrow" panose="020B0606020202030204" pitchFamily="34" charset="0"/>
                        </a:rPr>
                        <a:t>Host community / direct access</a:t>
                      </a:r>
                    </a:p>
                  </a:txBody>
                  <a:tcPr marL="5002" marR="5002" marT="5002" marB="0" anchor="ctr">
                    <a:lnL>
                      <a:noFill/>
                    </a:lnL>
                    <a:lnR>
                      <a:noFill/>
                    </a:lnR>
                    <a:lnT>
                      <a:noFill/>
                    </a:lnT>
                    <a:lnB>
                      <a:noFill/>
                    </a:lnB>
                    <a:solidFill>
                      <a:srgbClr val="EE5859"/>
                    </a:solidFill>
                  </a:tcPr>
                </a:tc>
                <a:tc>
                  <a:txBody>
                    <a:bodyPr/>
                    <a:lstStyle/>
                    <a:p>
                      <a:pPr algn="ctr" rtl="0" fontAlgn="ctr"/>
                      <a:r>
                        <a:rPr lang="en-GB" sz="1200" b="1" i="0" u="none" strike="noStrike">
                          <a:solidFill>
                            <a:srgbClr val="000000"/>
                          </a:solidFill>
                          <a:effectLst/>
                          <a:latin typeface="Arial Narrow" panose="020B0606020202030204" pitchFamily="34" charset="0"/>
                        </a:rPr>
                        <a:t>3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2%</a:t>
                      </a:r>
                    </a:p>
                  </a:txBody>
                  <a:tcPr marL="5002" marR="5002" marT="5002" marB="0" anchor="ctr">
                    <a:lnL>
                      <a:noFill/>
                    </a:lnL>
                    <a:lnR>
                      <a:noFill/>
                    </a:lnR>
                    <a:lnT>
                      <a:noFill/>
                    </a:lnT>
                    <a:lnB>
                      <a:noFill/>
                    </a:lnB>
                    <a:solidFill>
                      <a:srgbClr val="FFFFFF"/>
                    </a:solidFill>
                  </a:tcPr>
                </a:tc>
                <a:extLst>
                  <a:ext uri="{0D108BD9-81ED-4DB2-BD59-A6C34878D82A}">
                    <a16:rowId xmlns:a16="http://schemas.microsoft.com/office/drawing/2014/main" val="10000"/>
                  </a:ext>
                </a:extLst>
              </a:tr>
              <a:tr h="227031">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4-6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10%</a:t>
                      </a:r>
                    </a:p>
                  </a:txBody>
                  <a:tcPr marL="5002" marR="5002" marT="5002" marB="0" anchor="ctr">
                    <a:lnL>
                      <a:noFill/>
                    </a:lnL>
                    <a:lnR>
                      <a:noFill/>
                    </a:lnR>
                    <a:lnT>
                      <a:noFill/>
                    </a:lnT>
                    <a:lnB>
                      <a:noFill/>
                    </a:lnB>
                    <a:solidFill>
                      <a:srgbClr val="FDEAEA"/>
                    </a:solidFill>
                  </a:tcPr>
                </a:tc>
                <a:extLst>
                  <a:ext uri="{0D108BD9-81ED-4DB2-BD59-A6C34878D82A}">
                    <a16:rowId xmlns:a16="http://schemas.microsoft.com/office/drawing/2014/main" val="10001"/>
                  </a:ext>
                </a:extLst>
              </a:tr>
              <a:tr h="327940">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Over 6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63%</a:t>
                      </a:r>
                    </a:p>
                  </a:txBody>
                  <a:tcPr marL="5002" marR="5002" marT="5002" marB="0" anchor="ctr">
                    <a:lnL>
                      <a:noFill/>
                    </a:lnL>
                    <a:lnR>
                      <a:noFill/>
                    </a:lnR>
                    <a:lnT>
                      <a:noFill/>
                    </a:lnT>
                    <a:lnB>
                      <a:noFill/>
                    </a:lnB>
                    <a:solidFill>
                      <a:srgbClr val="EE5859"/>
                    </a:solidFill>
                  </a:tcPr>
                </a:tc>
                <a:extLst>
                  <a:ext uri="{0D108BD9-81ED-4DB2-BD59-A6C34878D82A}">
                    <a16:rowId xmlns:a16="http://schemas.microsoft.com/office/drawing/2014/main" val="10002"/>
                  </a:ext>
                </a:extLst>
              </a:tr>
              <a:tr h="327940">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Contract no length</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25%</a:t>
                      </a:r>
                    </a:p>
                  </a:txBody>
                  <a:tcPr marL="5002" marR="5002" marT="5002" marB="0" anchor="ctr">
                    <a:lnL>
                      <a:noFill/>
                    </a:lnL>
                    <a:lnR>
                      <a:noFill/>
                    </a:lnR>
                    <a:lnT>
                      <a:noFill/>
                    </a:lnT>
                    <a:lnB>
                      <a:noFill/>
                    </a:lnB>
                    <a:solidFill>
                      <a:srgbClr val="F9C1C1"/>
                    </a:solidFill>
                  </a:tcPr>
                </a:tc>
                <a:extLst>
                  <a:ext uri="{0D108BD9-81ED-4DB2-BD59-A6C34878D82A}">
                    <a16:rowId xmlns:a16="http://schemas.microsoft.com/office/drawing/2014/main" val="10003"/>
                  </a:ext>
                </a:extLst>
              </a:tr>
              <a:tr h="165870">
                <a:tc rowSpan="4">
                  <a:txBody>
                    <a:bodyPr/>
                    <a:lstStyle/>
                    <a:p>
                      <a:pPr algn="ctr" rtl="0" fontAlgn="ctr"/>
                      <a:r>
                        <a:rPr lang="en-GB" sz="1200" b="1" i="0" u="none" strike="noStrike" dirty="0">
                          <a:solidFill>
                            <a:srgbClr val="FFFFFF"/>
                          </a:solidFill>
                          <a:effectLst/>
                          <a:latin typeface="Arial Narrow" panose="020B0606020202030204" pitchFamily="34" charset="0"/>
                        </a:rPr>
                        <a:t>Returnee / direct access</a:t>
                      </a:r>
                    </a:p>
                  </a:txBody>
                  <a:tcPr marL="5002" marR="5002" marT="5002" marB="0" anchor="ctr">
                    <a:lnL>
                      <a:noFill/>
                    </a:lnL>
                    <a:lnR>
                      <a:noFill/>
                    </a:lnR>
                    <a:lnT>
                      <a:noFill/>
                    </a:lnT>
                    <a:lnB>
                      <a:noFill/>
                    </a:lnB>
                    <a:solidFill>
                      <a:srgbClr val="EE5859"/>
                    </a:solidFill>
                  </a:tcPr>
                </a:tc>
                <a:tc>
                  <a:txBody>
                    <a:bodyPr/>
                    <a:lstStyle/>
                    <a:p>
                      <a:pPr algn="ctr" rtl="0" fontAlgn="ctr"/>
                      <a:r>
                        <a:rPr lang="en-GB" sz="1200" b="1" i="0" u="none" strike="noStrike">
                          <a:solidFill>
                            <a:srgbClr val="000000"/>
                          </a:solidFill>
                          <a:effectLst/>
                          <a:latin typeface="Arial Narrow" panose="020B0606020202030204" pitchFamily="34" charset="0"/>
                        </a:rPr>
                        <a:t>3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22%</a:t>
                      </a:r>
                    </a:p>
                  </a:txBody>
                  <a:tcPr marL="5002" marR="5002" marT="5002" marB="0" anchor="ctr">
                    <a:lnL>
                      <a:noFill/>
                    </a:lnL>
                    <a:lnR>
                      <a:noFill/>
                    </a:lnR>
                    <a:lnT>
                      <a:noFill/>
                    </a:lnT>
                    <a:lnB>
                      <a:noFill/>
                    </a:lnB>
                    <a:solidFill>
                      <a:srgbClr val="FAC9C9"/>
                    </a:solidFill>
                  </a:tcPr>
                </a:tc>
                <a:extLst>
                  <a:ext uri="{0D108BD9-81ED-4DB2-BD59-A6C34878D82A}">
                    <a16:rowId xmlns:a16="http://schemas.microsoft.com/office/drawing/2014/main" val="10004"/>
                  </a:ext>
                </a:extLst>
              </a:tr>
              <a:tr h="227031">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4-6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7%</a:t>
                      </a:r>
                    </a:p>
                  </a:txBody>
                  <a:tcPr marL="5002" marR="5002" marT="5002" marB="0" anchor="ctr">
                    <a:lnL>
                      <a:noFill/>
                    </a:lnL>
                    <a:lnR>
                      <a:noFill/>
                    </a:lnR>
                    <a:lnT>
                      <a:noFill/>
                    </a:lnT>
                    <a:lnB>
                      <a:noFill/>
                    </a:lnB>
                    <a:solidFill>
                      <a:srgbClr val="FEF2F2"/>
                    </a:solidFill>
                  </a:tcPr>
                </a:tc>
                <a:extLst>
                  <a:ext uri="{0D108BD9-81ED-4DB2-BD59-A6C34878D82A}">
                    <a16:rowId xmlns:a16="http://schemas.microsoft.com/office/drawing/2014/main" val="10005"/>
                  </a:ext>
                </a:extLst>
              </a:tr>
              <a:tr h="327940">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Over 6 months</a:t>
                      </a:r>
                    </a:p>
                  </a:txBody>
                  <a:tcPr marL="5002" marR="5002" marT="5002" marB="0" anchor="ctr">
                    <a:lnL>
                      <a:noFill/>
                    </a:lnL>
                    <a:lnR>
                      <a:noFill/>
                    </a:lnR>
                    <a:lnT>
                      <a:noFill/>
                    </a:lnT>
                    <a:lnB>
                      <a:noFill/>
                    </a:lnB>
                  </a:tcPr>
                </a:tc>
                <a:tc>
                  <a:txBody>
                    <a:bodyPr/>
                    <a:lstStyle/>
                    <a:p>
                      <a:pPr algn="ctr" rtl="0" fontAlgn="ctr"/>
                      <a:r>
                        <a:rPr lang="en-GB" sz="1200" b="0" i="0" u="none" strike="noStrike">
                          <a:solidFill>
                            <a:srgbClr val="000000"/>
                          </a:solidFill>
                          <a:effectLst/>
                          <a:latin typeface="Arial Narrow" panose="020B0606020202030204" pitchFamily="34" charset="0"/>
                        </a:rPr>
                        <a:t>52%</a:t>
                      </a:r>
                    </a:p>
                  </a:txBody>
                  <a:tcPr marL="5002" marR="5002" marT="5002" marB="0" anchor="ctr">
                    <a:lnL>
                      <a:noFill/>
                    </a:lnL>
                    <a:lnR>
                      <a:noFill/>
                    </a:lnR>
                    <a:lnT>
                      <a:noFill/>
                    </a:lnT>
                    <a:lnB>
                      <a:noFill/>
                    </a:lnB>
                    <a:solidFill>
                      <a:srgbClr val="F27777"/>
                    </a:solidFill>
                  </a:tcPr>
                </a:tc>
                <a:extLst>
                  <a:ext uri="{0D108BD9-81ED-4DB2-BD59-A6C34878D82A}">
                    <a16:rowId xmlns:a16="http://schemas.microsoft.com/office/drawing/2014/main" val="10006"/>
                  </a:ext>
                </a:extLst>
              </a:tr>
              <a:tr h="327940">
                <a:tc vMerge="1">
                  <a:txBody>
                    <a:bodyPr/>
                    <a:lstStyle/>
                    <a:p>
                      <a:endParaRPr lang="en-GB"/>
                    </a:p>
                  </a:txBody>
                  <a:tcPr/>
                </a:tc>
                <a:tc>
                  <a:txBody>
                    <a:bodyPr/>
                    <a:lstStyle/>
                    <a:p>
                      <a:pPr algn="ctr" rtl="0" fontAlgn="ctr"/>
                      <a:r>
                        <a:rPr lang="en-GB" sz="1200" b="1" i="0" u="none" strike="noStrike">
                          <a:solidFill>
                            <a:srgbClr val="000000"/>
                          </a:solidFill>
                          <a:effectLst/>
                          <a:latin typeface="Arial Narrow" panose="020B0606020202030204" pitchFamily="34" charset="0"/>
                        </a:rPr>
                        <a:t>Contract no length</a:t>
                      </a:r>
                    </a:p>
                  </a:txBody>
                  <a:tcPr marL="5002" marR="5002" marT="5002" marB="0" anchor="ctr">
                    <a:lnL>
                      <a:noFill/>
                    </a:lnL>
                    <a:lnR>
                      <a:noFill/>
                    </a:lnR>
                    <a:lnT>
                      <a:noFill/>
                    </a:lnT>
                    <a:lnB>
                      <a:noFill/>
                    </a:lnB>
                  </a:tcPr>
                </a:tc>
                <a:tc>
                  <a:txBody>
                    <a:bodyPr/>
                    <a:lstStyle/>
                    <a:p>
                      <a:pPr algn="ctr" rtl="0" fontAlgn="ctr"/>
                      <a:r>
                        <a:rPr lang="en-GB" sz="1200" b="0" i="0" u="none" strike="noStrike" dirty="0">
                          <a:solidFill>
                            <a:srgbClr val="000000"/>
                          </a:solidFill>
                          <a:effectLst/>
                          <a:latin typeface="Arial Narrow" panose="020B0606020202030204" pitchFamily="34" charset="0"/>
                        </a:rPr>
                        <a:t>19%</a:t>
                      </a:r>
                    </a:p>
                  </a:txBody>
                  <a:tcPr marL="5002" marR="5002" marT="5002" marB="0" anchor="ctr">
                    <a:lnL>
                      <a:noFill/>
                    </a:lnL>
                    <a:lnR>
                      <a:noFill/>
                    </a:lnR>
                    <a:lnT>
                      <a:noFill/>
                    </a:lnT>
                    <a:lnB>
                      <a:noFill/>
                    </a:lnB>
                    <a:solidFill>
                      <a:srgbClr val="FBD1D1"/>
                    </a:solidFill>
                  </a:tcPr>
                </a:tc>
                <a:extLst>
                  <a:ext uri="{0D108BD9-81ED-4DB2-BD59-A6C34878D82A}">
                    <a16:rowId xmlns:a16="http://schemas.microsoft.com/office/drawing/2014/main" val="10007"/>
                  </a:ext>
                </a:extLst>
              </a:tr>
            </a:tbl>
          </a:graphicData>
        </a:graphic>
      </p:graphicFrame>
      <p:sp>
        <p:nvSpPr>
          <p:cNvPr id="4" name="Rectangle 3"/>
          <p:cNvSpPr/>
          <p:nvPr/>
        </p:nvSpPr>
        <p:spPr>
          <a:xfrm>
            <a:off x="637309" y="6465957"/>
            <a:ext cx="10347960" cy="281231"/>
          </a:xfrm>
          <a:prstGeom prst="rect">
            <a:avLst/>
          </a:prstGeom>
        </p:spPr>
        <p:txBody>
          <a:bodyPr wrap="square">
            <a:spAutoFit/>
          </a:bodyPr>
          <a:lstStyle/>
          <a:p>
            <a:pPr lvl="0" algn="just">
              <a:lnSpc>
                <a:spcPct val="107000"/>
              </a:lnSpc>
              <a:spcAft>
                <a:spcPts val="600"/>
              </a:spcAft>
            </a:pPr>
            <a:r>
              <a:rPr lang="de-CH" sz="1200" i="1" dirty="0">
                <a:latin typeface="+mj-lt"/>
                <a:ea typeface="Times New Roman" panose="02020603050405020304" pitchFamily="18" charset="0"/>
                <a:cs typeface="Arial" panose="020B0604020202020204" pitchFamily="34" charset="0"/>
              </a:rPr>
              <a:t>*New sub-set indicator introduced during MCNA V (does not include IDPs out of camps)</a:t>
            </a:r>
          </a:p>
        </p:txBody>
      </p:sp>
    </p:spTree>
    <p:extLst>
      <p:ext uri="{BB962C8B-B14F-4D97-AF65-F5344CB8AC3E}">
        <p14:creationId xmlns:p14="http://schemas.microsoft.com/office/powerpoint/2010/main" val="3642437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873122"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Shelter assistance received </a:t>
            </a:r>
            <a:r>
              <a:rPr lang="en-US" sz="3200" b="1" i="1" dirty="0">
                <a:solidFill>
                  <a:schemeClr val="bg1"/>
                </a:solidFill>
                <a:latin typeface="Arial" charset="0"/>
                <a:sym typeface="Times" pitchFamily="18" charset="0"/>
              </a:rPr>
              <a:t>(Direct Access / Household level)</a:t>
            </a:r>
          </a:p>
        </p:txBody>
      </p:sp>
      <p:sp>
        <p:nvSpPr>
          <p:cNvPr id="2" name="TextBox 1"/>
          <p:cNvSpPr txBox="1"/>
          <p:nvPr/>
        </p:nvSpPr>
        <p:spPr>
          <a:xfrm>
            <a:off x="225950" y="798738"/>
            <a:ext cx="11750777" cy="2312813"/>
          </a:xfrm>
          <a:prstGeom prst="rect">
            <a:avLst/>
          </a:prstGeom>
          <a:noFill/>
        </p:spPr>
        <p:txBody>
          <a:bodyPr wrap="square" rtlCol="0">
            <a:spAutoFit/>
          </a:bodyPr>
          <a:lstStyle/>
          <a:p>
            <a:pPr marL="800100" lvl="1" indent="-342900">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Across population groups between </a:t>
            </a:r>
            <a:r>
              <a:rPr lang="de-CH" b="1" dirty="0">
                <a:latin typeface="Arial" panose="020B0604020202020204" pitchFamily="34" charset="0"/>
                <a:cs typeface="Arial" panose="020B0604020202020204" pitchFamily="34" charset="0"/>
              </a:rPr>
              <a:t>80-97% of households </a:t>
            </a:r>
            <a:r>
              <a:rPr lang="de-CH" dirty="0">
                <a:latin typeface="Arial" panose="020B0604020202020204" pitchFamily="34" charset="0"/>
                <a:cs typeface="Arial" panose="020B0604020202020204" pitchFamily="34" charset="0"/>
              </a:rPr>
              <a:t>reported not receiving any form of shelter assistance in the six months preceding data collection. Results indicate that 20% of IDPs out of camps and 14% of returnees had received shelter assistance.</a:t>
            </a:r>
          </a:p>
          <a:p>
            <a:pPr marL="800100" lvl="1" indent="-342900">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Most frequently reported assistance included rental support by IDPs out of camps and tarpaulin by returnees (both 9%).</a:t>
            </a:r>
          </a:p>
          <a:p>
            <a:pPr marL="800100" lvl="1" indent="-342900">
              <a:buFont typeface="Arial" panose="020B0604020202020204" pitchFamily="34" charset="0"/>
              <a:buChar char="•"/>
            </a:pPr>
            <a:endParaRPr lang="de-CH"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endParaRPr lang="de-CH" sz="2000" dirty="0"/>
          </a:p>
        </p:txBody>
      </p:sp>
      <p:sp>
        <p:nvSpPr>
          <p:cNvPr id="11" name="Rectangle 10"/>
          <p:cNvSpPr/>
          <p:nvPr/>
        </p:nvSpPr>
        <p:spPr>
          <a:xfrm>
            <a:off x="225950" y="798738"/>
            <a:ext cx="11585050" cy="685059"/>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412579" y="3111551"/>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10: Breakdown of population groups reporting shelter assistance received  </a:t>
            </a:r>
            <a:endParaRPr lang="en-GB" sz="1400" i="1"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024425"/>
              </p:ext>
            </p:extLst>
          </p:nvPr>
        </p:nvGraphicFramePr>
        <p:xfrm>
          <a:off x="501806" y="3787335"/>
          <a:ext cx="10856438" cy="1882898"/>
        </p:xfrm>
        <a:graphic>
          <a:graphicData uri="http://schemas.openxmlformats.org/drawingml/2006/table">
            <a:tbl>
              <a:tblPr/>
              <a:tblGrid>
                <a:gridCol w="1558099">
                  <a:extLst>
                    <a:ext uri="{9D8B030D-6E8A-4147-A177-3AD203B41FA5}">
                      <a16:colId xmlns:a16="http://schemas.microsoft.com/office/drawing/2014/main" val="20000"/>
                    </a:ext>
                  </a:extLst>
                </a:gridCol>
                <a:gridCol w="1045436">
                  <a:extLst>
                    <a:ext uri="{9D8B030D-6E8A-4147-A177-3AD203B41FA5}">
                      <a16:colId xmlns:a16="http://schemas.microsoft.com/office/drawing/2014/main" val="20001"/>
                    </a:ext>
                  </a:extLst>
                </a:gridCol>
                <a:gridCol w="723763">
                  <a:extLst>
                    <a:ext uri="{9D8B030D-6E8A-4147-A177-3AD203B41FA5}">
                      <a16:colId xmlns:a16="http://schemas.microsoft.com/office/drawing/2014/main" val="20002"/>
                    </a:ext>
                  </a:extLst>
                </a:gridCol>
                <a:gridCol w="1025330">
                  <a:extLst>
                    <a:ext uri="{9D8B030D-6E8A-4147-A177-3AD203B41FA5}">
                      <a16:colId xmlns:a16="http://schemas.microsoft.com/office/drawing/2014/main" val="20003"/>
                    </a:ext>
                  </a:extLst>
                </a:gridCol>
                <a:gridCol w="943197">
                  <a:extLst>
                    <a:ext uri="{9D8B030D-6E8A-4147-A177-3AD203B41FA5}">
                      <a16:colId xmlns:a16="http://schemas.microsoft.com/office/drawing/2014/main" val="20004"/>
                    </a:ext>
                  </a:extLst>
                </a:gridCol>
                <a:gridCol w="794373">
                  <a:extLst>
                    <a:ext uri="{9D8B030D-6E8A-4147-A177-3AD203B41FA5}">
                      <a16:colId xmlns:a16="http://schemas.microsoft.com/office/drawing/2014/main" val="20005"/>
                    </a:ext>
                  </a:extLst>
                </a:gridCol>
                <a:gridCol w="794373">
                  <a:extLst>
                    <a:ext uri="{9D8B030D-6E8A-4147-A177-3AD203B41FA5}">
                      <a16:colId xmlns:a16="http://schemas.microsoft.com/office/drawing/2014/main" val="20006"/>
                    </a:ext>
                  </a:extLst>
                </a:gridCol>
                <a:gridCol w="794373">
                  <a:extLst>
                    <a:ext uri="{9D8B030D-6E8A-4147-A177-3AD203B41FA5}">
                      <a16:colId xmlns:a16="http://schemas.microsoft.com/office/drawing/2014/main" val="20007"/>
                    </a:ext>
                  </a:extLst>
                </a:gridCol>
                <a:gridCol w="974451">
                  <a:extLst>
                    <a:ext uri="{9D8B030D-6E8A-4147-A177-3AD203B41FA5}">
                      <a16:colId xmlns:a16="http://schemas.microsoft.com/office/drawing/2014/main" val="20008"/>
                    </a:ext>
                  </a:extLst>
                </a:gridCol>
                <a:gridCol w="614296">
                  <a:extLst>
                    <a:ext uri="{9D8B030D-6E8A-4147-A177-3AD203B41FA5}">
                      <a16:colId xmlns:a16="http://schemas.microsoft.com/office/drawing/2014/main" val="20009"/>
                    </a:ext>
                  </a:extLst>
                </a:gridCol>
                <a:gridCol w="844476">
                  <a:extLst>
                    <a:ext uri="{9D8B030D-6E8A-4147-A177-3AD203B41FA5}">
                      <a16:colId xmlns:a16="http://schemas.microsoft.com/office/drawing/2014/main" val="20010"/>
                    </a:ext>
                  </a:extLst>
                </a:gridCol>
                <a:gridCol w="744271">
                  <a:extLst>
                    <a:ext uri="{9D8B030D-6E8A-4147-A177-3AD203B41FA5}">
                      <a16:colId xmlns:a16="http://schemas.microsoft.com/office/drawing/2014/main" val="20011"/>
                    </a:ext>
                  </a:extLst>
                </a:gridCol>
              </a:tblGrid>
              <a:tr h="635104">
                <a:tc>
                  <a:txBody>
                    <a:bodyPr/>
                    <a:lstStyle/>
                    <a:p>
                      <a:pPr algn="l" fontAlgn="b"/>
                      <a:endParaRPr lang="en-GB" sz="1200" b="0" i="0" u="none" strike="noStrike" dirty="0">
                        <a:solidFill>
                          <a:srgbClr val="000000"/>
                        </a:solidFill>
                        <a:effectLst/>
                        <a:latin typeface="Arial Narrow" panose="020B0606020202030204" pitchFamily="34" charset="0"/>
                      </a:endParaRPr>
                    </a:p>
                  </a:txBody>
                  <a:tcPr marL="7620" marR="7620" marT="7620" marB="0" anchor="b">
                    <a:lnL>
                      <a:noFill/>
                    </a:lnL>
                    <a:lnR>
                      <a:noFill/>
                    </a:lnR>
                    <a:lnT>
                      <a:noFill/>
                    </a:lnT>
                    <a:lnB>
                      <a:noFill/>
                    </a:lnB>
                  </a:tcPr>
                </a:tc>
                <a:tc>
                  <a:txBody>
                    <a:bodyPr/>
                    <a:lstStyle/>
                    <a:p>
                      <a:pPr algn="ctr" fontAlgn="ctr"/>
                      <a:r>
                        <a:rPr lang="en-GB" sz="1200" b="1" i="0" u="none" strike="noStrike">
                          <a:solidFill>
                            <a:srgbClr val="000000"/>
                          </a:solidFill>
                          <a:effectLst/>
                          <a:latin typeface="Arial Narrow" panose="020B0606020202030204" pitchFamily="34" charset="0"/>
                        </a:rPr>
                        <a:t>Rental support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Tent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Tarpaulin</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Sun shading net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Timber</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Door</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Window</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Electric connection</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Wash</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Nothing</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Other</a:t>
                      </a:r>
                    </a:p>
                  </a:txBody>
                  <a:tcPr marL="7620" marR="7620" marT="7620" marB="0" anchor="ctr">
                    <a:lnL>
                      <a:noFill/>
                    </a:lnL>
                    <a:lnR>
                      <a:noFill/>
                    </a:lnR>
                    <a:lnT>
                      <a:noFill/>
                    </a:lnT>
                    <a:lnB>
                      <a:noFill/>
                    </a:lnB>
                    <a:solidFill>
                      <a:srgbClr val="D1D3D4"/>
                    </a:solidFill>
                  </a:tcPr>
                </a:tc>
                <a:extLst>
                  <a:ext uri="{0D108BD9-81ED-4DB2-BD59-A6C34878D82A}">
                    <a16:rowId xmlns:a16="http://schemas.microsoft.com/office/drawing/2014/main" val="10000"/>
                  </a:ext>
                </a:extLst>
              </a:tr>
              <a:tr h="493140">
                <a:tc>
                  <a:txBody>
                    <a:bodyPr/>
                    <a:lstStyle/>
                    <a:p>
                      <a:pPr algn="ctr" fontAlgn="ctr"/>
                      <a:r>
                        <a:rPr lang="en-GB" sz="1200" b="1" i="0" u="none" strike="noStrike" dirty="0">
                          <a:solidFill>
                            <a:srgbClr val="FFFFFF"/>
                          </a:solidFill>
                          <a:effectLst/>
                          <a:latin typeface="Arial Narrow" panose="020B0606020202030204" pitchFamily="34" charset="0"/>
                        </a:rPr>
                        <a:t>Host community /direct access</a:t>
                      </a:r>
                    </a:p>
                  </a:txBody>
                  <a:tcPr marL="7620" marR="7620" marT="7620" marB="0" anchor="ctr">
                    <a:lnL>
                      <a:noFill/>
                    </a:lnL>
                    <a:lnR>
                      <a:noFill/>
                    </a:lnR>
                    <a:lnT>
                      <a:noFill/>
                    </a:lnT>
                    <a:lnB>
                      <a:noFill/>
                    </a:lnB>
                    <a:solidFill>
                      <a:srgbClr val="EE5859"/>
                    </a:solidFill>
                  </a:tcPr>
                </a:tc>
                <a:tc>
                  <a:txBody>
                    <a:bodyPr/>
                    <a:lstStyle/>
                    <a:p>
                      <a:pPr algn="ctr" fontAlgn="b"/>
                      <a:r>
                        <a:rPr lang="en-GB" sz="1200" b="0" i="0" u="none" strike="noStrike" dirty="0">
                          <a:solidFill>
                            <a:srgbClr val="000000"/>
                          </a:solidFill>
                          <a:effectLst/>
                          <a:latin typeface="Arial Narrow" panose="020B0606020202030204" pitchFamily="34" charset="0"/>
                        </a:rPr>
                        <a:t>2%</a:t>
                      </a:r>
                    </a:p>
                  </a:txBody>
                  <a:tcPr marL="7620" marR="7620" marT="7620" marB="0" anchor="b">
                    <a:lnL>
                      <a:noFill/>
                    </a:lnL>
                    <a:lnR>
                      <a:noFill/>
                    </a:lnR>
                    <a:lnT>
                      <a:noFill/>
                    </a:lnT>
                    <a:lnB>
                      <a:noFill/>
                    </a:lnB>
                    <a:solidFill>
                      <a:srgbClr val="FFFCFC"/>
                    </a:solidFill>
                  </a:tcPr>
                </a:tc>
                <a:tc>
                  <a:txBody>
                    <a:bodyPr/>
                    <a:lstStyle/>
                    <a:p>
                      <a:pPr algn="ctr" fontAlgn="b"/>
                      <a:r>
                        <a:rPr lang="en-GB" sz="1200" b="0" i="0" u="none" strike="noStrike" dirty="0">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dirty="0">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97%</a:t>
                      </a:r>
                    </a:p>
                  </a:txBody>
                  <a:tcPr marL="7620" marR="7620" marT="7620" marB="0" anchor="b">
                    <a:lnL>
                      <a:noFill/>
                    </a:lnL>
                    <a:lnR>
                      <a:noFill/>
                    </a:lnR>
                    <a:lnT>
                      <a:noFill/>
                    </a:lnT>
                    <a:lnB>
                      <a:noFill/>
                    </a:lnB>
                    <a:solidFill>
                      <a:srgbClr val="EE5859"/>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extLst>
                  <a:ext uri="{0D108BD9-81ED-4DB2-BD59-A6C34878D82A}">
                    <a16:rowId xmlns:a16="http://schemas.microsoft.com/office/drawing/2014/main" val="10001"/>
                  </a:ext>
                </a:extLst>
              </a:tr>
              <a:tr h="425894">
                <a:tc>
                  <a:txBody>
                    <a:bodyPr/>
                    <a:lstStyle/>
                    <a:p>
                      <a:pPr algn="ctr" fontAlgn="ctr"/>
                      <a:r>
                        <a:rPr lang="en-GB" sz="1200" b="1" i="0" u="none" strike="noStrike" dirty="0">
                          <a:solidFill>
                            <a:srgbClr val="FFFFFF"/>
                          </a:solidFill>
                          <a:effectLst/>
                          <a:latin typeface="Arial Narrow" panose="020B0606020202030204" pitchFamily="34" charset="0"/>
                        </a:rPr>
                        <a:t>IDPs (out of camps) / direct access</a:t>
                      </a:r>
                    </a:p>
                  </a:txBody>
                  <a:tcPr marL="7620" marR="7620" marT="7620" marB="0" anchor="ctr">
                    <a:lnL>
                      <a:noFill/>
                    </a:lnL>
                    <a:lnR>
                      <a:noFill/>
                    </a:lnR>
                    <a:lnT>
                      <a:noFill/>
                    </a:lnT>
                    <a:lnB>
                      <a:noFill/>
                    </a:lnB>
                    <a:solidFill>
                      <a:srgbClr val="EE5859"/>
                    </a:solidFill>
                  </a:tcPr>
                </a:tc>
                <a:tc>
                  <a:txBody>
                    <a:bodyPr/>
                    <a:lstStyle/>
                    <a:p>
                      <a:pPr algn="ctr" fontAlgn="b"/>
                      <a:r>
                        <a:rPr lang="en-GB" sz="1200" b="0" i="0" u="none" strike="noStrike">
                          <a:solidFill>
                            <a:srgbClr val="000000"/>
                          </a:solidFill>
                          <a:effectLst/>
                          <a:latin typeface="Arial Narrow" panose="020B0606020202030204" pitchFamily="34" charset="0"/>
                        </a:rPr>
                        <a:t>9%</a:t>
                      </a:r>
                    </a:p>
                  </a:txBody>
                  <a:tcPr marL="7620" marR="7620" marT="7620" marB="0" anchor="b">
                    <a:lnL>
                      <a:noFill/>
                    </a:lnL>
                    <a:lnR>
                      <a:noFill/>
                    </a:lnR>
                    <a:lnT>
                      <a:noFill/>
                    </a:lnT>
                    <a:lnB>
                      <a:noFill/>
                    </a:lnB>
                    <a:solidFill>
                      <a:srgbClr val="FEF0F0"/>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tc>
                  <a:txBody>
                    <a:bodyPr/>
                    <a:lstStyle/>
                    <a:p>
                      <a:pPr algn="ctr" fontAlgn="b"/>
                      <a:r>
                        <a:rPr lang="en-GB" sz="1200" b="0" i="0" u="none" strike="noStrike" dirty="0">
                          <a:solidFill>
                            <a:srgbClr val="000000"/>
                          </a:solidFill>
                          <a:effectLst/>
                          <a:latin typeface="Arial Narrow" panose="020B0606020202030204" pitchFamily="34" charset="0"/>
                        </a:rPr>
                        <a:t>7%</a:t>
                      </a:r>
                    </a:p>
                  </a:txBody>
                  <a:tcPr marL="7620" marR="7620" marT="7620" marB="0" anchor="b">
                    <a:lnL>
                      <a:noFill/>
                    </a:lnL>
                    <a:lnR>
                      <a:noFill/>
                    </a:lnR>
                    <a:lnT>
                      <a:noFill/>
                    </a:lnT>
                    <a:lnB>
                      <a:noFill/>
                    </a:lnB>
                    <a:solidFill>
                      <a:srgbClr val="FEF3F4"/>
                    </a:solidFill>
                  </a:tcPr>
                </a:tc>
                <a:tc>
                  <a:txBody>
                    <a:bodyPr/>
                    <a:lstStyle/>
                    <a:p>
                      <a:pPr algn="ctr" fontAlgn="b"/>
                      <a:r>
                        <a:rPr lang="en-GB" sz="1200" b="0" i="0" u="none" strike="noStrike" dirty="0">
                          <a:solidFill>
                            <a:srgbClr val="000000"/>
                          </a:solidFill>
                          <a:effectLst/>
                          <a:latin typeface="Arial Narrow" panose="020B0606020202030204" pitchFamily="34" charset="0"/>
                        </a:rPr>
                        <a:t>3%</a:t>
                      </a:r>
                    </a:p>
                  </a:txBody>
                  <a:tcPr marL="7620" marR="7620" marT="7620" marB="0" anchor="b">
                    <a:lnL>
                      <a:noFill/>
                    </a:lnL>
                    <a:lnR>
                      <a:noFill/>
                    </a:lnR>
                    <a:lnT>
                      <a:noFill/>
                    </a:lnT>
                    <a:lnB>
                      <a:noFill/>
                    </a:lnB>
                    <a:solidFill>
                      <a:srgbClr val="FFFAFA"/>
                    </a:solidFill>
                  </a:tcPr>
                </a:tc>
                <a:tc>
                  <a:txBody>
                    <a:bodyPr/>
                    <a:lstStyle/>
                    <a:p>
                      <a:pPr algn="ctr" fontAlgn="b"/>
                      <a:r>
                        <a:rPr lang="en-GB" sz="1200" b="0" i="0" u="none" strike="noStrike" dirty="0">
                          <a:solidFill>
                            <a:srgbClr val="000000"/>
                          </a:solidFill>
                          <a:effectLst/>
                          <a:latin typeface="Arial Narrow" panose="020B0606020202030204" pitchFamily="34" charset="0"/>
                        </a:rPr>
                        <a:t>2%</a:t>
                      </a:r>
                    </a:p>
                  </a:txBody>
                  <a:tcPr marL="7620" marR="7620" marT="7620" marB="0" anchor="b">
                    <a:lnL>
                      <a:noFill/>
                    </a:lnL>
                    <a:lnR>
                      <a:noFill/>
                    </a:lnR>
                    <a:lnT>
                      <a:noFill/>
                    </a:lnT>
                    <a:lnB>
                      <a:noFill/>
                    </a:lnB>
                    <a:solidFill>
                      <a:srgbClr val="FFFCFC"/>
                    </a:solidFill>
                  </a:tcPr>
                </a:tc>
                <a:tc>
                  <a:txBody>
                    <a:bodyPr/>
                    <a:lstStyle/>
                    <a:p>
                      <a:pPr algn="ctr" fontAlgn="b"/>
                      <a:r>
                        <a:rPr lang="en-GB" sz="1200" b="0" i="0" u="none" strike="noStrike" dirty="0">
                          <a:solidFill>
                            <a:srgbClr val="000000"/>
                          </a:solidFill>
                          <a:effectLst/>
                          <a:latin typeface="Arial Narrow" panose="020B0606020202030204" pitchFamily="34" charset="0"/>
                        </a:rPr>
                        <a:t>2%</a:t>
                      </a:r>
                    </a:p>
                  </a:txBody>
                  <a:tcPr marL="7620" marR="7620" marT="7620" marB="0" anchor="b">
                    <a:lnL>
                      <a:noFill/>
                    </a:lnL>
                    <a:lnR>
                      <a:noFill/>
                    </a:lnR>
                    <a:lnT>
                      <a:noFill/>
                    </a:lnT>
                    <a:lnB>
                      <a:noFill/>
                    </a:lnB>
                    <a:solidFill>
                      <a:srgbClr val="FFFCFC"/>
                    </a:solidFill>
                  </a:tcPr>
                </a:tc>
                <a:tc>
                  <a:txBody>
                    <a:bodyPr/>
                    <a:lstStyle/>
                    <a:p>
                      <a:pPr algn="ctr" fontAlgn="b"/>
                      <a:r>
                        <a:rPr lang="en-GB" sz="1200" b="0" i="0" u="none" strike="noStrike">
                          <a:solidFill>
                            <a:srgbClr val="000000"/>
                          </a:solidFill>
                          <a:effectLst/>
                          <a:latin typeface="Arial Narrow" panose="020B0606020202030204" pitchFamily="34" charset="0"/>
                        </a:rPr>
                        <a:t>3%</a:t>
                      </a:r>
                    </a:p>
                  </a:txBody>
                  <a:tcPr marL="7620" marR="7620" marT="7620" marB="0" anchor="b">
                    <a:lnL>
                      <a:noFill/>
                    </a:lnL>
                    <a:lnR>
                      <a:noFill/>
                    </a:lnR>
                    <a:lnT>
                      <a:noFill/>
                    </a:lnT>
                    <a:lnB>
                      <a:noFill/>
                    </a:lnB>
                    <a:solidFill>
                      <a:srgbClr val="FFFAFA"/>
                    </a:solidFill>
                  </a:tcPr>
                </a:tc>
                <a:tc>
                  <a:txBody>
                    <a:bodyPr/>
                    <a:lstStyle/>
                    <a:p>
                      <a:pPr algn="ctr" fontAlgn="b"/>
                      <a:r>
                        <a:rPr lang="en-GB" sz="1200" b="0" i="0" u="none" strike="noStrike" dirty="0">
                          <a:solidFill>
                            <a:srgbClr val="000000"/>
                          </a:solidFill>
                          <a:effectLst/>
                          <a:latin typeface="Arial Narrow" panose="020B0606020202030204" pitchFamily="34" charset="0"/>
                        </a:rPr>
                        <a:t>3%</a:t>
                      </a:r>
                    </a:p>
                  </a:txBody>
                  <a:tcPr marL="7620" marR="7620" marT="7620" marB="0" anchor="b">
                    <a:lnL>
                      <a:noFill/>
                    </a:lnL>
                    <a:lnR>
                      <a:noFill/>
                    </a:lnR>
                    <a:lnT>
                      <a:noFill/>
                    </a:lnT>
                    <a:lnB>
                      <a:noFill/>
                    </a:lnB>
                    <a:solidFill>
                      <a:srgbClr val="FFFAFA"/>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tc>
                  <a:txBody>
                    <a:bodyPr/>
                    <a:lstStyle/>
                    <a:p>
                      <a:pPr algn="ctr" fontAlgn="b"/>
                      <a:r>
                        <a:rPr lang="en-GB" sz="1200" b="0" i="0" u="none" strike="noStrike" dirty="0">
                          <a:solidFill>
                            <a:srgbClr val="000000"/>
                          </a:solidFill>
                          <a:effectLst/>
                          <a:latin typeface="Arial Narrow" panose="020B0606020202030204" pitchFamily="34" charset="0"/>
                        </a:rPr>
                        <a:t>80%</a:t>
                      </a:r>
                    </a:p>
                  </a:txBody>
                  <a:tcPr marL="7620" marR="7620" marT="7620" marB="0" anchor="b">
                    <a:lnL>
                      <a:noFill/>
                    </a:lnL>
                    <a:lnR>
                      <a:noFill/>
                    </a:lnR>
                    <a:lnT>
                      <a:noFill/>
                    </a:lnT>
                    <a:lnB>
                      <a:noFill/>
                    </a:lnB>
                    <a:solidFill>
                      <a:srgbClr val="F17677"/>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extLst>
                  <a:ext uri="{0D108BD9-81ED-4DB2-BD59-A6C34878D82A}">
                    <a16:rowId xmlns:a16="http://schemas.microsoft.com/office/drawing/2014/main" val="10002"/>
                  </a:ext>
                </a:extLst>
              </a:tr>
              <a:tr h="328760">
                <a:tc>
                  <a:txBody>
                    <a:bodyPr/>
                    <a:lstStyle/>
                    <a:p>
                      <a:pPr algn="ctr" fontAlgn="ctr"/>
                      <a:r>
                        <a:rPr lang="en-GB" sz="1200" b="1" i="0" u="none" strike="noStrike" dirty="0">
                          <a:solidFill>
                            <a:srgbClr val="FFFFFF"/>
                          </a:solidFill>
                          <a:effectLst/>
                          <a:latin typeface="Arial Narrow" panose="020B0606020202030204" pitchFamily="34" charset="0"/>
                        </a:rPr>
                        <a:t>Returnee /direct access</a:t>
                      </a:r>
                    </a:p>
                  </a:txBody>
                  <a:tcPr marL="7620" marR="7620" marT="7620" marB="0" anchor="ctr">
                    <a:lnL>
                      <a:noFill/>
                    </a:lnL>
                    <a:lnR>
                      <a:noFill/>
                    </a:lnR>
                    <a:lnT>
                      <a:noFill/>
                    </a:lnT>
                    <a:lnB>
                      <a:noFill/>
                    </a:lnB>
                    <a:solidFill>
                      <a:srgbClr val="EE5859"/>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2%</a:t>
                      </a:r>
                    </a:p>
                  </a:txBody>
                  <a:tcPr marL="7620" marR="7620" marT="7620" marB="0" anchor="b">
                    <a:lnL>
                      <a:noFill/>
                    </a:lnL>
                    <a:lnR>
                      <a:noFill/>
                    </a:lnR>
                    <a:lnT>
                      <a:noFill/>
                    </a:lnT>
                    <a:lnB>
                      <a:noFill/>
                    </a:lnB>
                    <a:solidFill>
                      <a:srgbClr val="FFFCFC"/>
                    </a:solidFill>
                  </a:tcPr>
                </a:tc>
                <a:tc>
                  <a:txBody>
                    <a:bodyPr/>
                    <a:lstStyle/>
                    <a:p>
                      <a:pPr algn="ctr" fontAlgn="b"/>
                      <a:r>
                        <a:rPr lang="en-GB" sz="1200" b="0" i="0" u="none" strike="noStrike">
                          <a:solidFill>
                            <a:srgbClr val="000000"/>
                          </a:solidFill>
                          <a:effectLst/>
                          <a:latin typeface="Arial Narrow" panose="020B0606020202030204" pitchFamily="34" charset="0"/>
                        </a:rPr>
                        <a:t>9%</a:t>
                      </a:r>
                    </a:p>
                  </a:txBody>
                  <a:tcPr marL="7620" marR="7620" marT="7620" marB="0" anchor="b">
                    <a:lnL>
                      <a:noFill/>
                    </a:lnL>
                    <a:lnR>
                      <a:noFill/>
                    </a:lnR>
                    <a:lnT>
                      <a:noFill/>
                    </a:lnT>
                    <a:lnB>
                      <a:noFill/>
                    </a:lnB>
                    <a:solidFill>
                      <a:srgbClr val="FEF0F0"/>
                    </a:solidFill>
                  </a:tcPr>
                </a:tc>
                <a:tc>
                  <a:txBody>
                    <a:bodyPr/>
                    <a:lstStyle/>
                    <a:p>
                      <a:pPr algn="ctr" fontAlgn="b"/>
                      <a:r>
                        <a:rPr lang="en-GB" sz="1200" b="0" i="0" u="none" strike="noStrike">
                          <a:solidFill>
                            <a:srgbClr val="000000"/>
                          </a:solidFill>
                          <a:effectLst/>
                          <a:latin typeface="Arial Narrow" panose="020B0606020202030204" pitchFamily="34" charset="0"/>
                        </a:rPr>
                        <a:t>3%</a:t>
                      </a:r>
                    </a:p>
                  </a:txBody>
                  <a:tcPr marL="7620" marR="7620" marT="7620" marB="0" anchor="b">
                    <a:lnL>
                      <a:noFill/>
                    </a:lnL>
                    <a:lnR>
                      <a:noFill/>
                    </a:lnR>
                    <a:lnT>
                      <a:noFill/>
                    </a:lnT>
                    <a:lnB>
                      <a:noFill/>
                    </a:lnB>
                    <a:solidFill>
                      <a:srgbClr val="FFFAFA"/>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2%</a:t>
                      </a:r>
                    </a:p>
                  </a:txBody>
                  <a:tcPr marL="7620" marR="7620" marT="7620" marB="0" anchor="b">
                    <a:lnL>
                      <a:noFill/>
                    </a:lnL>
                    <a:lnR>
                      <a:noFill/>
                    </a:lnR>
                    <a:lnT>
                      <a:noFill/>
                    </a:lnT>
                    <a:lnB>
                      <a:noFill/>
                    </a:lnB>
                    <a:solidFill>
                      <a:srgbClr val="FFFCFC"/>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tc>
                  <a:txBody>
                    <a:bodyPr/>
                    <a:lstStyle/>
                    <a:p>
                      <a:pPr algn="ctr" fontAlgn="b"/>
                      <a:r>
                        <a:rPr lang="en-GB" sz="1200" b="0" i="0" u="none" strike="noStrike">
                          <a:solidFill>
                            <a:srgbClr val="000000"/>
                          </a:solidFill>
                          <a:effectLst/>
                          <a:latin typeface="Arial Narrow" panose="020B0606020202030204" pitchFamily="34" charset="0"/>
                        </a:rPr>
                        <a:t>0%</a:t>
                      </a:r>
                    </a:p>
                  </a:txBody>
                  <a:tcPr marL="7620" marR="7620" marT="7620" marB="0" anchor="b">
                    <a:lnL>
                      <a:noFill/>
                    </a:lnL>
                    <a:lnR>
                      <a:noFill/>
                    </a:lnR>
                    <a:lnT>
                      <a:noFill/>
                    </a:lnT>
                    <a:lnB>
                      <a:noFill/>
                    </a:lnB>
                    <a:solidFill>
                      <a:srgbClr val="FFFFFF"/>
                    </a:solidFill>
                  </a:tcPr>
                </a:tc>
                <a:tc>
                  <a:txBody>
                    <a:bodyPr/>
                    <a:lstStyle/>
                    <a:p>
                      <a:pPr algn="ctr" fontAlgn="b"/>
                      <a:r>
                        <a:rPr lang="en-GB" sz="1200" b="0" i="0" u="none" strike="noStrike">
                          <a:solidFill>
                            <a:srgbClr val="000000"/>
                          </a:solidFill>
                          <a:effectLst/>
                          <a:latin typeface="Arial Narrow" panose="020B0606020202030204" pitchFamily="34" charset="0"/>
                        </a:rPr>
                        <a:t>86%</a:t>
                      </a:r>
                    </a:p>
                  </a:txBody>
                  <a:tcPr marL="7620" marR="7620" marT="7620" marB="0" anchor="b">
                    <a:lnL>
                      <a:noFill/>
                    </a:lnL>
                    <a:lnR>
                      <a:noFill/>
                    </a:lnR>
                    <a:lnT>
                      <a:noFill/>
                    </a:lnT>
                    <a:lnB>
                      <a:noFill/>
                    </a:lnB>
                    <a:solidFill>
                      <a:srgbClr val="F06B6C"/>
                    </a:solidFill>
                  </a:tcPr>
                </a:tc>
                <a:tc>
                  <a:txBody>
                    <a:bodyPr/>
                    <a:lstStyle/>
                    <a:p>
                      <a:pPr algn="ctr" fontAlgn="b"/>
                      <a:r>
                        <a:rPr lang="en-GB" sz="1200" b="0" i="0" u="none" strike="noStrike" dirty="0">
                          <a:solidFill>
                            <a:srgbClr val="000000"/>
                          </a:solidFill>
                          <a:effectLst/>
                          <a:latin typeface="Arial Narrow" panose="020B0606020202030204" pitchFamily="34" charset="0"/>
                        </a:rPr>
                        <a:t>1%</a:t>
                      </a:r>
                    </a:p>
                  </a:txBody>
                  <a:tcPr marL="7620" marR="7620" marT="7620" marB="0" anchor="b">
                    <a:lnL>
                      <a:noFill/>
                    </a:lnL>
                    <a:lnR>
                      <a:noFill/>
                    </a:lnR>
                    <a:lnT>
                      <a:noFill/>
                    </a:lnT>
                    <a:lnB>
                      <a:noFill/>
                    </a:lnB>
                    <a:solidFill>
                      <a:srgbClr val="FFFEFE"/>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47020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43085" y="165902"/>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Shelter assistance received </a:t>
            </a:r>
            <a:r>
              <a:rPr lang="en-US" sz="3200" b="1" i="1" dirty="0">
                <a:solidFill>
                  <a:schemeClr val="bg1"/>
                </a:solidFill>
                <a:latin typeface="Arial" charset="0"/>
                <a:sym typeface="Times" pitchFamily="18" charset="0"/>
              </a:rPr>
              <a:t>(Restricted Access / Community level)</a:t>
            </a:r>
          </a:p>
        </p:txBody>
      </p:sp>
      <p:sp>
        <p:nvSpPr>
          <p:cNvPr id="2" name="TextBox 1"/>
          <p:cNvSpPr txBox="1"/>
          <p:nvPr/>
        </p:nvSpPr>
        <p:spPr>
          <a:xfrm>
            <a:off x="-75133" y="938299"/>
            <a:ext cx="11478608" cy="2035814"/>
          </a:xfrm>
          <a:prstGeom prst="rect">
            <a:avLst/>
          </a:prstGeom>
          <a:noFill/>
        </p:spPr>
        <p:txBody>
          <a:bodyPr wrap="square" rtlCol="0">
            <a:spAutoFit/>
          </a:bodyPr>
          <a:lstStyle/>
          <a:p>
            <a:pPr marL="800100" lvl="1" indent="-342900">
              <a:lnSpc>
                <a:spcPct val="107000"/>
              </a:lnSpc>
              <a:spcAft>
                <a:spcPts val="600"/>
              </a:spcAft>
              <a:buFont typeface="Arial" panose="020B0604020202020204" pitchFamily="34" charset="0"/>
              <a:buChar char="•"/>
            </a:pPr>
            <a:r>
              <a:rPr lang="de-CH" b="1" dirty="0">
                <a:latin typeface="Arial" panose="020B0604020202020204" pitchFamily="34" charset="0"/>
                <a:cs typeface="Arial" panose="020B0604020202020204" pitchFamily="34" charset="0"/>
              </a:rPr>
              <a:t>Across both population groups, 71% of communities reported not receiving any type of shelter assistance in the six months preceding data collection. </a:t>
            </a:r>
          </a:p>
          <a:p>
            <a:pPr marL="800100" lvl="1" indent="-342900">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Compared to non-displaced population, returnees reported receiving low-cost shelter assistance such as electrical connection (5%), doors (4%)  and windows (1%) whereas non-displaced reported 0% across these categories.</a:t>
            </a:r>
          </a:p>
          <a:p>
            <a:pPr marL="800100" lvl="1" indent="-342900">
              <a:buFont typeface="Arial" panose="020B0604020202020204" pitchFamily="34" charset="0"/>
              <a:buChar char="•"/>
            </a:pPr>
            <a:endParaRPr lang="de-CH" sz="2000" dirty="0"/>
          </a:p>
        </p:txBody>
      </p:sp>
      <p:sp>
        <p:nvSpPr>
          <p:cNvPr id="11" name="Rectangle 10"/>
          <p:cNvSpPr/>
          <p:nvPr/>
        </p:nvSpPr>
        <p:spPr>
          <a:xfrm>
            <a:off x="225950" y="798738"/>
            <a:ext cx="11585050" cy="685059"/>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412577" y="3059221"/>
            <a:ext cx="11211791" cy="307777"/>
          </a:xfrm>
          <a:prstGeom prst="rect">
            <a:avLst/>
          </a:prstGeom>
          <a:noFill/>
        </p:spPr>
        <p:txBody>
          <a:bodyPr wrap="square" rtlCol="0">
            <a:spAutoFit/>
          </a:bodyPr>
          <a:lstStyle/>
          <a:p>
            <a:pPr algn="just"/>
            <a:r>
              <a:rPr lang="de-CH" sz="1400" i="1" dirty="0">
                <a:latin typeface="Arial" panose="020B0604020202020204" pitchFamily="34" charset="0"/>
                <a:cs typeface="Arial" panose="020B0604020202020204" pitchFamily="34" charset="0"/>
              </a:rPr>
              <a:t>Table 11: Shelter assistance received, by population group  </a:t>
            </a:r>
            <a:endParaRPr lang="en-GB" sz="1400" i="1"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9147105"/>
              </p:ext>
            </p:extLst>
          </p:nvPr>
        </p:nvGraphicFramePr>
        <p:xfrm>
          <a:off x="591016" y="3649649"/>
          <a:ext cx="11033352" cy="2494106"/>
        </p:xfrm>
        <a:graphic>
          <a:graphicData uri="http://schemas.openxmlformats.org/drawingml/2006/table">
            <a:tbl>
              <a:tblPr/>
              <a:tblGrid>
                <a:gridCol w="1037060">
                  <a:extLst>
                    <a:ext uri="{9D8B030D-6E8A-4147-A177-3AD203B41FA5}">
                      <a16:colId xmlns:a16="http://schemas.microsoft.com/office/drawing/2014/main" val="20000"/>
                    </a:ext>
                  </a:extLst>
                </a:gridCol>
                <a:gridCol w="801832">
                  <a:extLst>
                    <a:ext uri="{9D8B030D-6E8A-4147-A177-3AD203B41FA5}">
                      <a16:colId xmlns:a16="http://schemas.microsoft.com/office/drawing/2014/main" val="20001"/>
                    </a:ext>
                  </a:extLst>
                </a:gridCol>
                <a:gridCol w="919446">
                  <a:extLst>
                    <a:ext uri="{9D8B030D-6E8A-4147-A177-3AD203B41FA5}">
                      <a16:colId xmlns:a16="http://schemas.microsoft.com/office/drawing/2014/main" val="20002"/>
                    </a:ext>
                  </a:extLst>
                </a:gridCol>
                <a:gridCol w="919446">
                  <a:extLst>
                    <a:ext uri="{9D8B030D-6E8A-4147-A177-3AD203B41FA5}">
                      <a16:colId xmlns:a16="http://schemas.microsoft.com/office/drawing/2014/main" val="20003"/>
                    </a:ext>
                  </a:extLst>
                </a:gridCol>
                <a:gridCol w="919446">
                  <a:extLst>
                    <a:ext uri="{9D8B030D-6E8A-4147-A177-3AD203B41FA5}">
                      <a16:colId xmlns:a16="http://schemas.microsoft.com/office/drawing/2014/main" val="20004"/>
                    </a:ext>
                  </a:extLst>
                </a:gridCol>
                <a:gridCol w="919446">
                  <a:extLst>
                    <a:ext uri="{9D8B030D-6E8A-4147-A177-3AD203B41FA5}">
                      <a16:colId xmlns:a16="http://schemas.microsoft.com/office/drawing/2014/main" val="20005"/>
                    </a:ext>
                  </a:extLst>
                </a:gridCol>
                <a:gridCol w="919446">
                  <a:extLst>
                    <a:ext uri="{9D8B030D-6E8A-4147-A177-3AD203B41FA5}">
                      <a16:colId xmlns:a16="http://schemas.microsoft.com/office/drawing/2014/main" val="20006"/>
                    </a:ext>
                  </a:extLst>
                </a:gridCol>
                <a:gridCol w="919446">
                  <a:extLst>
                    <a:ext uri="{9D8B030D-6E8A-4147-A177-3AD203B41FA5}">
                      <a16:colId xmlns:a16="http://schemas.microsoft.com/office/drawing/2014/main" val="20007"/>
                    </a:ext>
                  </a:extLst>
                </a:gridCol>
                <a:gridCol w="919446">
                  <a:extLst>
                    <a:ext uri="{9D8B030D-6E8A-4147-A177-3AD203B41FA5}">
                      <a16:colId xmlns:a16="http://schemas.microsoft.com/office/drawing/2014/main" val="20008"/>
                    </a:ext>
                  </a:extLst>
                </a:gridCol>
                <a:gridCol w="919446">
                  <a:extLst>
                    <a:ext uri="{9D8B030D-6E8A-4147-A177-3AD203B41FA5}">
                      <a16:colId xmlns:a16="http://schemas.microsoft.com/office/drawing/2014/main" val="20009"/>
                    </a:ext>
                  </a:extLst>
                </a:gridCol>
                <a:gridCol w="919446">
                  <a:extLst>
                    <a:ext uri="{9D8B030D-6E8A-4147-A177-3AD203B41FA5}">
                      <a16:colId xmlns:a16="http://schemas.microsoft.com/office/drawing/2014/main" val="20010"/>
                    </a:ext>
                  </a:extLst>
                </a:gridCol>
                <a:gridCol w="919446">
                  <a:extLst>
                    <a:ext uri="{9D8B030D-6E8A-4147-A177-3AD203B41FA5}">
                      <a16:colId xmlns:a16="http://schemas.microsoft.com/office/drawing/2014/main" val="20011"/>
                    </a:ext>
                  </a:extLst>
                </a:gridCol>
              </a:tblGrid>
              <a:tr h="898738">
                <a:tc>
                  <a:txBody>
                    <a:bodyPr/>
                    <a:lstStyle/>
                    <a:p>
                      <a:pPr algn="l" fontAlgn="b"/>
                      <a:endParaRPr lang="en-GB" sz="1200" b="0" i="0" u="none" strike="noStrike" dirty="0">
                        <a:solidFill>
                          <a:srgbClr val="000000"/>
                        </a:solidFill>
                        <a:effectLst/>
                        <a:latin typeface="Arial Narrow" panose="020B0606020202030204" pitchFamily="34" charset="0"/>
                      </a:endParaRPr>
                    </a:p>
                  </a:txBody>
                  <a:tcPr marL="7620" marR="7620" marT="7620" marB="0" anchor="b">
                    <a:lnL>
                      <a:noFill/>
                    </a:lnL>
                    <a:lnR>
                      <a:noFill/>
                    </a:lnR>
                    <a:lnT>
                      <a:noFill/>
                    </a:lnT>
                    <a:lnB>
                      <a:noFill/>
                    </a:lnB>
                  </a:tcPr>
                </a:tc>
                <a:tc>
                  <a:txBody>
                    <a:bodyPr/>
                    <a:lstStyle/>
                    <a:p>
                      <a:pPr algn="ctr" fontAlgn="ctr"/>
                      <a:r>
                        <a:rPr lang="en-GB" sz="1200" b="1" i="0" u="none" strike="noStrike" dirty="0">
                          <a:solidFill>
                            <a:srgbClr val="000000"/>
                          </a:solidFill>
                          <a:effectLst/>
                          <a:latin typeface="Arial Narrow" panose="020B0606020202030204" pitchFamily="34" charset="0"/>
                        </a:rPr>
                        <a:t>Nothing</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dirty="0">
                          <a:solidFill>
                            <a:srgbClr val="000000"/>
                          </a:solidFill>
                          <a:effectLst/>
                          <a:latin typeface="Arial Narrow" panose="020B0606020202030204" pitchFamily="34" charset="0"/>
                        </a:rPr>
                        <a:t>Tent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dirty="0">
                          <a:solidFill>
                            <a:srgbClr val="000000"/>
                          </a:solidFill>
                          <a:effectLst/>
                          <a:latin typeface="Arial Narrow" panose="020B0606020202030204" pitchFamily="34" charset="0"/>
                        </a:rPr>
                        <a:t>Nothing else reported</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Door</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dirty="0">
                          <a:solidFill>
                            <a:srgbClr val="000000"/>
                          </a:solidFill>
                          <a:effectLst/>
                          <a:latin typeface="Arial Narrow" panose="020B0606020202030204" pitchFamily="34" charset="0"/>
                        </a:rPr>
                        <a:t>Electric connection</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dirty="0">
                          <a:solidFill>
                            <a:srgbClr val="000000"/>
                          </a:solidFill>
                          <a:effectLst/>
                          <a:latin typeface="Arial Narrow" panose="020B0606020202030204" pitchFamily="34" charset="0"/>
                        </a:rPr>
                        <a:t>Tarpaulin</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Timber</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Rental support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Sun shading net</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Other</a:t>
                      </a:r>
                    </a:p>
                  </a:txBody>
                  <a:tcPr marL="7620" marR="7620" marT="7620" marB="0" anchor="ctr">
                    <a:lnL>
                      <a:noFill/>
                    </a:lnL>
                    <a:lnR>
                      <a:noFill/>
                    </a:lnR>
                    <a:lnT>
                      <a:noFill/>
                    </a:lnT>
                    <a:lnB>
                      <a:noFill/>
                    </a:lnB>
                    <a:solidFill>
                      <a:srgbClr val="D1D3D4"/>
                    </a:solidFill>
                  </a:tcPr>
                </a:tc>
                <a:tc>
                  <a:txBody>
                    <a:bodyPr/>
                    <a:lstStyle/>
                    <a:p>
                      <a:pPr algn="ctr" fontAlgn="ctr"/>
                      <a:r>
                        <a:rPr lang="en-GB" sz="1200" b="1" i="0" u="none" strike="noStrike">
                          <a:solidFill>
                            <a:srgbClr val="000000"/>
                          </a:solidFill>
                          <a:effectLst/>
                          <a:latin typeface="Arial Narrow" panose="020B0606020202030204" pitchFamily="34" charset="0"/>
                        </a:rPr>
                        <a:t>Window</a:t>
                      </a:r>
                    </a:p>
                  </a:txBody>
                  <a:tcPr marL="7620" marR="7620" marT="7620" marB="0" anchor="ctr">
                    <a:lnL>
                      <a:noFill/>
                    </a:lnL>
                    <a:lnR>
                      <a:noFill/>
                    </a:lnR>
                    <a:lnT>
                      <a:noFill/>
                    </a:lnT>
                    <a:lnB>
                      <a:noFill/>
                    </a:lnB>
                    <a:solidFill>
                      <a:srgbClr val="D1D3D4"/>
                    </a:solidFill>
                  </a:tcPr>
                </a:tc>
                <a:extLst>
                  <a:ext uri="{0D108BD9-81ED-4DB2-BD59-A6C34878D82A}">
                    <a16:rowId xmlns:a16="http://schemas.microsoft.com/office/drawing/2014/main" val="10000"/>
                  </a:ext>
                </a:extLst>
              </a:tr>
              <a:tr h="198120">
                <a:tc>
                  <a:txBody>
                    <a:bodyPr/>
                    <a:lstStyle/>
                    <a:p>
                      <a:pPr algn="l" fontAlgn="b"/>
                      <a:r>
                        <a:rPr lang="en-GB" sz="1200" b="1" i="0" u="none" strike="noStrike" dirty="0">
                          <a:solidFill>
                            <a:srgbClr val="FFFFFF"/>
                          </a:solidFill>
                          <a:effectLst/>
                          <a:latin typeface="Arial Narrow" panose="020B0606020202030204" pitchFamily="34" charset="0"/>
                        </a:rPr>
                        <a:t>Returnees/ restricted</a:t>
                      </a:r>
                      <a:r>
                        <a:rPr lang="en-GB" sz="1200" b="1" i="0" u="none" strike="noStrike" baseline="0" dirty="0">
                          <a:solidFill>
                            <a:srgbClr val="FFFFFF"/>
                          </a:solidFill>
                          <a:effectLst/>
                          <a:latin typeface="Arial Narrow" panose="020B0606020202030204" pitchFamily="34" charset="0"/>
                        </a:rPr>
                        <a:t> access</a:t>
                      </a:r>
                      <a:endParaRPr lang="en-GB" sz="1200" b="1" i="0" u="none" strike="noStrike" dirty="0">
                        <a:solidFill>
                          <a:srgbClr val="FFFFFF"/>
                        </a:solidFill>
                        <a:effectLst/>
                        <a:latin typeface="Arial Narrow" panose="020B0606020202030204" pitchFamily="34" charset="0"/>
                      </a:endParaRPr>
                    </a:p>
                  </a:txBody>
                  <a:tcPr marL="7620" marR="7620" marT="7620" marB="0" anchor="b">
                    <a:lnL>
                      <a:noFill/>
                    </a:lnL>
                    <a:lnR>
                      <a:noFill/>
                    </a:lnR>
                    <a:lnT>
                      <a:noFill/>
                    </a:lnT>
                    <a:lnB>
                      <a:noFill/>
                    </a:lnB>
                    <a:solidFill>
                      <a:srgbClr val="EE5859"/>
                    </a:solidFill>
                  </a:tcPr>
                </a:tc>
                <a:tc>
                  <a:txBody>
                    <a:bodyPr/>
                    <a:lstStyle/>
                    <a:p>
                      <a:pPr algn="r" fontAlgn="ctr"/>
                      <a:r>
                        <a:rPr lang="en-GB" sz="1200" b="0" i="0" u="none" strike="noStrike" dirty="0">
                          <a:solidFill>
                            <a:srgbClr val="000000"/>
                          </a:solidFill>
                          <a:effectLst/>
                          <a:latin typeface="Arial Narrow" panose="020B0606020202030204" pitchFamily="34" charset="0"/>
                        </a:rPr>
                        <a:t>70%</a:t>
                      </a:r>
                    </a:p>
                  </a:txBody>
                  <a:tcPr marL="7620" marR="7620" marT="7620" marB="0" anchor="ctr">
                    <a:lnL>
                      <a:noFill/>
                    </a:lnL>
                    <a:lnR>
                      <a:noFill/>
                    </a:lnR>
                    <a:lnT>
                      <a:noFill/>
                    </a:lnT>
                    <a:lnB>
                      <a:noFill/>
                    </a:lnB>
                    <a:solidFill>
                      <a:srgbClr val="EF5A5B"/>
                    </a:solidFill>
                  </a:tcPr>
                </a:tc>
                <a:tc>
                  <a:txBody>
                    <a:bodyPr/>
                    <a:lstStyle/>
                    <a:p>
                      <a:pPr algn="r" fontAlgn="ctr"/>
                      <a:r>
                        <a:rPr lang="en-GB" sz="1200" b="0" i="0" u="none" strike="noStrike" dirty="0">
                          <a:solidFill>
                            <a:srgbClr val="000000"/>
                          </a:solidFill>
                          <a:effectLst/>
                          <a:latin typeface="Arial Narrow" panose="020B0606020202030204" pitchFamily="34" charset="0"/>
                        </a:rPr>
                        <a:t>7%</a:t>
                      </a:r>
                    </a:p>
                  </a:txBody>
                  <a:tcPr marL="7620" marR="7620" marT="7620" marB="0" anchor="ctr">
                    <a:lnL>
                      <a:noFill/>
                    </a:lnL>
                    <a:lnR>
                      <a:noFill/>
                    </a:lnR>
                    <a:lnT>
                      <a:noFill/>
                    </a:lnT>
                    <a:lnB>
                      <a:noFill/>
                    </a:lnB>
                    <a:solidFill>
                      <a:srgbClr val="FEEFEF"/>
                    </a:solidFill>
                  </a:tcPr>
                </a:tc>
                <a:tc>
                  <a:txBody>
                    <a:bodyPr/>
                    <a:lstStyle/>
                    <a:p>
                      <a:pPr algn="r" fontAlgn="ctr"/>
                      <a:r>
                        <a:rPr lang="en-GB" sz="1200" b="0" i="0" u="none" strike="noStrike">
                          <a:solidFill>
                            <a:srgbClr val="000000"/>
                          </a:solidFill>
                          <a:effectLst/>
                          <a:latin typeface="Arial Narrow" panose="020B0606020202030204" pitchFamily="34" charset="0"/>
                        </a:rPr>
                        <a:t>7%</a:t>
                      </a:r>
                    </a:p>
                  </a:txBody>
                  <a:tcPr marL="7620" marR="7620" marT="7620" marB="0" anchor="ctr">
                    <a:lnL>
                      <a:noFill/>
                    </a:lnL>
                    <a:lnR>
                      <a:noFill/>
                    </a:lnR>
                    <a:lnT>
                      <a:noFill/>
                    </a:lnT>
                    <a:lnB>
                      <a:noFill/>
                    </a:lnB>
                    <a:solidFill>
                      <a:srgbClr val="FEEFEF"/>
                    </a:solidFill>
                  </a:tcPr>
                </a:tc>
                <a:tc>
                  <a:txBody>
                    <a:bodyPr/>
                    <a:lstStyle/>
                    <a:p>
                      <a:pPr algn="r" fontAlgn="ctr"/>
                      <a:r>
                        <a:rPr lang="en-GB" sz="1200" b="0" i="0" u="none" strike="noStrike">
                          <a:solidFill>
                            <a:srgbClr val="000000"/>
                          </a:solidFill>
                          <a:effectLst/>
                          <a:latin typeface="Arial Narrow" panose="020B0606020202030204" pitchFamily="34" charset="0"/>
                        </a:rPr>
                        <a:t>4%</a:t>
                      </a:r>
                    </a:p>
                  </a:txBody>
                  <a:tcPr marL="7620" marR="7620" marT="7620" marB="0" anchor="ctr">
                    <a:lnL>
                      <a:noFill/>
                    </a:lnL>
                    <a:lnR>
                      <a:noFill/>
                    </a:lnR>
                    <a:lnT>
                      <a:noFill/>
                    </a:lnT>
                    <a:lnB>
                      <a:noFill/>
                    </a:lnB>
                    <a:solidFill>
                      <a:srgbClr val="FEF5F5"/>
                    </a:solidFill>
                  </a:tcPr>
                </a:tc>
                <a:tc>
                  <a:txBody>
                    <a:bodyPr/>
                    <a:lstStyle/>
                    <a:p>
                      <a:pPr algn="r" fontAlgn="ctr"/>
                      <a:r>
                        <a:rPr lang="en-GB" sz="1200" b="0" i="0" u="none" strike="noStrike">
                          <a:solidFill>
                            <a:srgbClr val="000000"/>
                          </a:solidFill>
                          <a:effectLst/>
                          <a:latin typeface="Arial Narrow" panose="020B0606020202030204" pitchFamily="34" charset="0"/>
                        </a:rPr>
                        <a:t>5%</a:t>
                      </a:r>
                    </a:p>
                  </a:txBody>
                  <a:tcPr marL="7620" marR="7620" marT="7620" marB="0" anchor="ctr">
                    <a:lnL>
                      <a:noFill/>
                    </a:lnL>
                    <a:lnR>
                      <a:noFill/>
                    </a:lnR>
                    <a:lnT>
                      <a:noFill/>
                    </a:lnT>
                    <a:lnB>
                      <a:noFill/>
                    </a:lnB>
                    <a:solidFill>
                      <a:srgbClr val="FEF4F4"/>
                    </a:solidFill>
                  </a:tcPr>
                </a:tc>
                <a:tc>
                  <a:txBody>
                    <a:bodyPr/>
                    <a:lstStyle/>
                    <a:p>
                      <a:pPr algn="r" fontAlgn="ctr"/>
                      <a:r>
                        <a:rPr lang="en-GB" sz="1200" b="0" i="0" u="none" strike="noStrike">
                          <a:solidFill>
                            <a:srgbClr val="000000"/>
                          </a:solidFill>
                          <a:effectLst/>
                          <a:latin typeface="Arial Narrow" panose="020B0606020202030204" pitchFamily="34" charset="0"/>
                        </a:rPr>
                        <a:t>2%</a:t>
                      </a:r>
                    </a:p>
                  </a:txBody>
                  <a:tcPr marL="7620" marR="7620" marT="7620" marB="0" anchor="ctr">
                    <a:lnL>
                      <a:noFill/>
                    </a:lnL>
                    <a:lnR>
                      <a:noFill/>
                    </a:lnR>
                    <a:lnT>
                      <a:noFill/>
                    </a:lnT>
                    <a:lnB>
                      <a:noFill/>
                    </a:lnB>
                    <a:solidFill>
                      <a:srgbClr val="FFFAFA"/>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EFE"/>
                    </a:solidFill>
                  </a:tcPr>
                </a:tc>
                <a:extLst>
                  <a:ext uri="{0D108BD9-81ED-4DB2-BD59-A6C34878D82A}">
                    <a16:rowId xmlns:a16="http://schemas.microsoft.com/office/drawing/2014/main" val="10001"/>
                  </a:ext>
                </a:extLst>
              </a:tr>
              <a:tr h="1039108">
                <a:tc>
                  <a:txBody>
                    <a:bodyPr/>
                    <a:lstStyle/>
                    <a:p>
                      <a:pPr algn="l" fontAlgn="b"/>
                      <a:r>
                        <a:rPr lang="en-GB" sz="1200" b="1" i="0" u="none" strike="noStrike" dirty="0">
                          <a:solidFill>
                            <a:srgbClr val="FFFFFF"/>
                          </a:solidFill>
                          <a:effectLst/>
                          <a:latin typeface="Arial Narrow" panose="020B0606020202030204" pitchFamily="34" charset="0"/>
                        </a:rPr>
                        <a:t>Non-displaced / restricted access</a:t>
                      </a:r>
                    </a:p>
                  </a:txBody>
                  <a:tcPr marL="7620" marR="7620" marT="7620" marB="0" anchor="b">
                    <a:lnL>
                      <a:noFill/>
                    </a:lnL>
                    <a:lnR>
                      <a:noFill/>
                    </a:lnR>
                    <a:lnT>
                      <a:noFill/>
                    </a:lnT>
                    <a:lnB>
                      <a:noFill/>
                    </a:lnB>
                    <a:solidFill>
                      <a:srgbClr val="EE5859"/>
                    </a:solidFill>
                  </a:tcPr>
                </a:tc>
                <a:tc>
                  <a:txBody>
                    <a:bodyPr/>
                    <a:lstStyle/>
                    <a:p>
                      <a:pPr algn="r" fontAlgn="ctr"/>
                      <a:r>
                        <a:rPr lang="en-GB" sz="1200" b="0" i="0" u="none" strike="noStrike">
                          <a:solidFill>
                            <a:srgbClr val="000000"/>
                          </a:solidFill>
                          <a:effectLst/>
                          <a:latin typeface="Arial Narrow" panose="020B0606020202030204" pitchFamily="34" charset="0"/>
                        </a:rPr>
                        <a:t>71%</a:t>
                      </a:r>
                    </a:p>
                  </a:txBody>
                  <a:tcPr marL="7620" marR="7620" marT="7620" marB="0" anchor="ctr">
                    <a:lnL>
                      <a:noFill/>
                    </a:lnL>
                    <a:lnR>
                      <a:noFill/>
                    </a:lnR>
                    <a:lnT>
                      <a:noFill/>
                    </a:lnT>
                    <a:lnB>
                      <a:noFill/>
                    </a:lnB>
                    <a:solidFill>
                      <a:srgbClr val="EE5859"/>
                    </a:solidFill>
                  </a:tcPr>
                </a:tc>
                <a:tc>
                  <a:txBody>
                    <a:bodyPr/>
                    <a:lstStyle/>
                    <a:p>
                      <a:pPr algn="r" fontAlgn="ctr"/>
                      <a:r>
                        <a:rPr lang="en-GB" sz="1200" b="0" i="0" u="none" strike="noStrike" dirty="0">
                          <a:solidFill>
                            <a:srgbClr val="000000"/>
                          </a:solidFill>
                          <a:effectLst/>
                          <a:latin typeface="Arial Narrow" panose="020B0606020202030204" pitchFamily="34" charset="0"/>
                        </a:rPr>
                        <a:t>15%</a:t>
                      </a:r>
                    </a:p>
                  </a:txBody>
                  <a:tcPr marL="7620" marR="7620" marT="7620" marB="0" anchor="ctr">
                    <a:lnL>
                      <a:noFill/>
                    </a:lnL>
                    <a:lnR>
                      <a:noFill/>
                    </a:lnR>
                    <a:lnT>
                      <a:noFill/>
                    </a:lnT>
                    <a:lnB>
                      <a:noFill/>
                    </a:lnB>
                    <a:solidFill>
                      <a:srgbClr val="FCDCDC"/>
                    </a:solidFill>
                  </a:tcPr>
                </a:tc>
                <a:tc>
                  <a:txBody>
                    <a:bodyPr/>
                    <a:lstStyle/>
                    <a:p>
                      <a:pPr algn="r" fontAlgn="ctr"/>
                      <a:r>
                        <a:rPr lang="en-GB" sz="1200" b="0" i="0" u="none" strike="noStrike">
                          <a:solidFill>
                            <a:srgbClr val="000000"/>
                          </a:solidFill>
                          <a:effectLst/>
                          <a:latin typeface="Arial Narrow" panose="020B0606020202030204" pitchFamily="34" charset="0"/>
                        </a:rPr>
                        <a:t>10%</a:t>
                      </a:r>
                    </a:p>
                  </a:txBody>
                  <a:tcPr marL="7620" marR="7620" marT="7620" marB="0" anchor="ctr">
                    <a:lnL>
                      <a:noFill/>
                    </a:lnL>
                    <a:lnR>
                      <a:noFill/>
                    </a:lnR>
                    <a:lnT>
                      <a:noFill/>
                    </a:lnT>
                    <a:lnB>
                      <a:noFill/>
                    </a:lnB>
                    <a:solidFill>
                      <a:srgbClr val="FDE8E8"/>
                    </a:solidFill>
                  </a:tcPr>
                </a:tc>
                <a:tc>
                  <a:txBody>
                    <a:bodyPr/>
                    <a:lstStyle/>
                    <a:p>
                      <a:pPr algn="r" fontAlgn="ctr"/>
                      <a:r>
                        <a:rPr lang="en-GB" sz="1200" b="0" i="0" u="none" strike="noStrike">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tc>
                  <a:txBody>
                    <a:bodyPr/>
                    <a:lstStyle/>
                    <a:p>
                      <a:pPr algn="r" fontAlgn="ctr"/>
                      <a:r>
                        <a:rPr lang="en-GB" sz="1200" b="0" i="0" u="none" strike="noStrike" dirty="0">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1%</a:t>
                      </a:r>
                    </a:p>
                  </a:txBody>
                  <a:tcPr marL="7620" marR="7620" marT="7620" marB="0" anchor="ctr">
                    <a:lnL>
                      <a:noFill/>
                    </a:lnL>
                    <a:lnR>
                      <a:noFill/>
                    </a:lnR>
                    <a:lnT>
                      <a:noFill/>
                    </a:lnT>
                    <a:lnB>
                      <a:noFill/>
                    </a:lnB>
                    <a:solidFill>
                      <a:srgbClr val="FFFDFD"/>
                    </a:solidFill>
                  </a:tcPr>
                </a:tc>
                <a:tc>
                  <a:txBody>
                    <a:bodyPr/>
                    <a:lstStyle/>
                    <a:p>
                      <a:pPr algn="r" fontAlgn="ctr"/>
                      <a:r>
                        <a:rPr lang="en-GB" sz="1200" b="0" i="0" u="none" strike="noStrike">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tc>
                  <a:txBody>
                    <a:bodyPr/>
                    <a:lstStyle/>
                    <a:p>
                      <a:pPr algn="r" fontAlgn="ctr"/>
                      <a:r>
                        <a:rPr lang="en-GB" sz="1200" b="0" i="0" u="none" strike="noStrike">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tc>
                  <a:txBody>
                    <a:bodyPr/>
                    <a:lstStyle/>
                    <a:p>
                      <a:pPr algn="r" fontAlgn="ctr"/>
                      <a:r>
                        <a:rPr lang="en-GB" sz="1200" b="0" i="0" u="none" strike="noStrike" dirty="0">
                          <a:solidFill>
                            <a:srgbClr val="000000"/>
                          </a:solidFill>
                          <a:effectLst/>
                          <a:latin typeface="Arial Narrow" panose="020B0606020202030204" pitchFamily="34" charset="0"/>
                        </a:rPr>
                        <a:t>0%</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70673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Shelter issues </a:t>
            </a:r>
            <a:r>
              <a:rPr lang="en-US" sz="3200" b="1" i="1" dirty="0">
                <a:solidFill>
                  <a:schemeClr val="bg1"/>
                </a:solidFill>
                <a:latin typeface="Arial" charset="0"/>
                <a:sym typeface="Times" pitchFamily="18" charset="0"/>
              </a:rPr>
              <a:t>(Direct Access / Household level)</a:t>
            </a:r>
          </a:p>
        </p:txBody>
      </p:sp>
      <p:sp>
        <p:nvSpPr>
          <p:cNvPr id="2" name="TextBox 1"/>
          <p:cNvSpPr txBox="1"/>
          <p:nvPr/>
        </p:nvSpPr>
        <p:spPr>
          <a:xfrm>
            <a:off x="225951" y="935182"/>
            <a:ext cx="11750777" cy="1323439"/>
          </a:xfrm>
          <a:prstGeom prst="rect">
            <a:avLst/>
          </a:prstGeom>
          <a:noFill/>
        </p:spPr>
        <p:txBody>
          <a:bodyPr wrap="square" rtlCol="0">
            <a:spAutoFit/>
          </a:bodyPr>
          <a:lstStyle/>
          <a:p>
            <a:pPr lvl="1"/>
            <a:endParaRPr lang="de-CH" sz="2000" dirty="0"/>
          </a:p>
          <a:p>
            <a:pPr lvl="1"/>
            <a:endParaRPr lang="de-CH" sz="2000" dirty="0"/>
          </a:p>
          <a:p>
            <a:pPr lvl="1"/>
            <a:endParaRPr lang="de-CH" sz="2000" dirty="0"/>
          </a:p>
          <a:p>
            <a:pPr lvl="1"/>
            <a:endParaRPr lang="de-CH" sz="2000" dirty="0"/>
          </a:p>
        </p:txBody>
      </p:sp>
      <p:sp>
        <p:nvSpPr>
          <p:cNvPr id="8" name="Rectangle 7"/>
          <p:cNvSpPr/>
          <p:nvPr/>
        </p:nvSpPr>
        <p:spPr>
          <a:xfrm>
            <a:off x="170895" y="726761"/>
            <a:ext cx="11336481" cy="4395306"/>
          </a:xfrm>
          <a:prstGeom prst="rect">
            <a:avLst/>
          </a:prstGeom>
        </p:spPr>
        <p:txBody>
          <a:bodyPr wrap="square">
            <a:spAutoFit/>
          </a:bodyPr>
          <a:lstStyle/>
          <a:p>
            <a:pPr marL="285750" lvl="0" indent="-285750" algn="just">
              <a:lnSpc>
                <a:spcPct val="107000"/>
              </a:lnSpc>
              <a:spcAft>
                <a:spcPts val="600"/>
              </a:spcAft>
              <a:buFont typeface="Arial" panose="020B0604020202020204" pitchFamily="34" charset="0"/>
              <a:buChar char="•"/>
            </a:pPr>
            <a:r>
              <a:rPr lang="de-CH" b="1" dirty="0">
                <a:latin typeface="Arial" panose="020B0604020202020204" pitchFamily="34" charset="0"/>
                <a:cs typeface="Arial" panose="020B0604020202020204" pitchFamily="34" charset="0"/>
              </a:rPr>
              <a:t>Broken windows, leaking roof and damp were the most reported shelter issues across population groups. </a:t>
            </a:r>
            <a:r>
              <a:rPr lang="de-CH" dirty="0">
                <a:latin typeface="Arial" panose="020B0604020202020204" pitchFamily="34" charset="0"/>
                <a:cs typeface="Arial" panose="020B0604020202020204" pitchFamily="34" charset="0"/>
              </a:rPr>
              <a:t>Returnees reported highest for these issues: broken windows (70%), leaking roof (70%) and damp (63%).</a:t>
            </a:r>
            <a:endParaRPr lang="en-GB" dirty="0">
              <a:latin typeface="Arial" panose="020B0604020202020204" pitchFamily="34" charset="0"/>
              <a:cs typeface="Arial" panose="020B0604020202020204" pitchFamily="34" charset="0"/>
            </a:endParaRPr>
          </a:p>
          <a:p>
            <a:pPr marL="285750" indent="-285750" algn="just">
              <a:lnSpc>
                <a:spcPct val="107000"/>
              </a:lnSpc>
              <a:spcAft>
                <a:spcPts val="600"/>
              </a:spcAft>
              <a:buFont typeface="Arial" panose="020B0604020202020204" pitchFamily="34" charset="0"/>
              <a:buChar char="•"/>
            </a:pPr>
            <a:r>
              <a:rPr lang="de-CH" dirty="0">
                <a:latin typeface="Arial" panose="020B0604020202020204" pitchFamily="34" charset="0"/>
                <a:cs typeface="Arial" panose="020B0604020202020204" pitchFamily="34" charset="0"/>
              </a:rPr>
              <a:t>IDPs out of camps reported a wider range of issues in comparision to host communites (12 out of the 13 categories compared with 6 out of 13 categories for host community). </a:t>
            </a:r>
            <a:r>
              <a:rPr lang="de-CH" b="1" dirty="0">
                <a:latin typeface="Arial" panose="020B0604020202020204" pitchFamily="34" charset="0"/>
                <a:cs typeface="Arial" panose="020B0604020202020204" pitchFamily="34" charset="0"/>
              </a:rPr>
              <a:t>This indicates that IDPs out of camps are living in more vulnerable shelters </a:t>
            </a:r>
            <a:r>
              <a:rPr lang="de-CH" dirty="0">
                <a:latin typeface="Arial" panose="020B0604020202020204" pitchFamily="34" charset="0"/>
                <a:cs typeface="Arial" panose="020B0604020202020204" pitchFamily="34" charset="0"/>
              </a:rPr>
              <a:t>when compared to the other population groups; over crowding (31%)</a:t>
            </a:r>
            <a:r>
              <a:rPr lang="en-GB" dirty="0">
                <a:latin typeface="Arial" panose="020B0604020202020204" pitchFamily="34" charset="0"/>
                <a:cs typeface="Arial" panose="020B0604020202020204" pitchFamily="34" charset="0"/>
              </a:rPr>
              <a:t>, </a:t>
            </a:r>
            <a:r>
              <a:rPr lang="de-CH" dirty="0">
                <a:latin typeface="Arial" panose="020B0604020202020204" pitchFamily="34" charset="0"/>
                <a:cs typeface="Arial" panose="020B0604020202020204" pitchFamily="34" charset="0"/>
              </a:rPr>
              <a:t>lack of heating (26%) and without electrical connection (20%).</a:t>
            </a:r>
            <a:endParaRPr lang="de-CH"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0"/>
              </a:spcAft>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endParaRPr lang="en-GB"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0"/>
              </a:spcAft>
            </a:pPr>
            <a:endParaRPr lang="de-CH" dirty="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0"/>
              </a:spcAft>
            </a:pPr>
            <a:endParaRPr lang="de-CH"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endParaRPr lang="de-CH" dirty="0">
              <a:latin typeface="Arial" panose="020B0604020202020204" pitchFamily="34" charset="0"/>
              <a:ea typeface="Calibri" panose="020F0502020204030204" pitchFamily="34" charset="0"/>
              <a:cs typeface="Times New Roman" panose="02020603050405020304" pitchFamily="18" charset="0"/>
            </a:endParaRPr>
          </a:p>
        </p:txBody>
      </p:sp>
      <p:sp>
        <p:nvSpPr>
          <p:cNvPr id="10" name="TextBox 9"/>
          <p:cNvSpPr txBox="1"/>
          <p:nvPr/>
        </p:nvSpPr>
        <p:spPr>
          <a:xfrm>
            <a:off x="225951" y="2979195"/>
            <a:ext cx="11211791" cy="307777"/>
          </a:xfrm>
          <a:prstGeom prst="rect">
            <a:avLst/>
          </a:prstGeom>
          <a:noFill/>
        </p:spPr>
        <p:txBody>
          <a:bodyPr wrap="square" rtlCol="0">
            <a:spAutoFit/>
          </a:bodyPr>
          <a:lstStyle/>
          <a:p>
            <a:r>
              <a:rPr lang="de-CH" sz="1400" i="1" dirty="0">
                <a:latin typeface="Arial" panose="020B0604020202020204" pitchFamily="34" charset="0"/>
                <a:cs typeface="Arial" panose="020B0604020202020204" pitchFamily="34" charset="0"/>
              </a:rPr>
              <a:t>Table 12: Reported shelter issues by population group</a:t>
            </a:r>
            <a:endParaRPr lang="en-GB" sz="1400" i="1"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509649850"/>
              </p:ext>
            </p:extLst>
          </p:nvPr>
        </p:nvGraphicFramePr>
        <p:xfrm>
          <a:off x="904280" y="3309397"/>
          <a:ext cx="9142969" cy="3340773"/>
        </p:xfrm>
        <a:graphic>
          <a:graphicData uri="http://schemas.openxmlformats.org/drawingml/2006/table">
            <a:tbl>
              <a:tblPr firstRow="1" firstCol="1" bandRow="1"/>
              <a:tblGrid>
                <a:gridCol w="2543686">
                  <a:extLst>
                    <a:ext uri="{9D8B030D-6E8A-4147-A177-3AD203B41FA5}">
                      <a16:colId xmlns:a16="http://schemas.microsoft.com/office/drawing/2014/main" val="20000"/>
                    </a:ext>
                  </a:extLst>
                </a:gridCol>
                <a:gridCol w="2247433">
                  <a:extLst>
                    <a:ext uri="{9D8B030D-6E8A-4147-A177-3AD203B41FA5}">
                      <a16:colId xmlns:a16="http://schemas.microsoft.com/office/drawing/2014/main" val="20001"/>
                    </a:ext>
                  </a:extLst>
                </a:gridCol>
                <a:gridCol w="2151909">
                  <a:extLst>
                    <a:ext uri="{9D8B030D-6E8A-4147-A177-3AD203B41FA5}">
                      <a16:colId xmlns:a16="http://schemas.microsoft.com/office/drawing/2014/main" val="20002"/>
                    </a:ext>
                  </a:extLst>
                </a:gridCol>
                <a:gridCol w="2199941">
                  <a:extLst>
                    <a:ext uri="{9D8B030D-6E8A-4147-A177-3AD203B41FA5}">
                      <a16:colId xmlns:a16="http://schemas.microsoft.com/office/drawing/2014/main" val="20003"/>
                    </a:ext>
                  </a:extLst>
                </a:gridCol>
              </a:tblGrid>
              <a:tr h="405168">
                <a:tc>
                  <a:txBody>
                    <a:bodyPr/>
                    <a:lstStyle/>
                    <a:p>
                      <a:pPr algn="ctr">
                        <a:lnSpc>
                          <a:spcPct val="107000"/>
                        </a:lnSpc>
                      </a:pPr>
                      <a:endParaRPr lang="en-GB" sz="1200" dirty="0">
                        <a:effectLst/>
                        <a:latin typeface="Arial" panose="020B060402020202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Host community /</a:t>
                      </a:r>
                      <a:r>
                        <a:rPr lang="en-GB" sz="1200" b="1" baseline="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direct access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808080"/>
                    </a:solid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GB" sz="12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IDPs (out of camps) /</a:t>
                      </a:r>
                      <a:r>
                        <a:rPr lang="en-GB" sz="1200" b="1" baseline="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direct access</a:t>
                      </a:r>
                      <a:endParaRPr lang="en-GB" sz="1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808080"/>
                    </a:solidFill>
                  </a:tcPr>
                </a:tc>
                <a:tc>
                  <a:txBody>
                    <a:bodyPr/>
                    <a:lstStyle/>
                    <a:p>
                      <a:pPr algn="ctr">
                        <a:lnSpc>
                          <a:spcPct val="107000"/>
                        </a:lnSpc>
                        <a:spcAft>
                          <a:spcPts val="0"/>
                        </a:spcAft>
                      </a:pPr>
                      <a:r>
                        <a:rPr lang="en-GB" sz="12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Returnee/</a:t>
                      </a:r>
                      <a:r>
                        <a:rPr lang="en-GB" sz="1200" b="1" baseline="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direct access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a:noFill/>
                    </a:lnB>
                    <a:solidFill>
                      <a:srgbClr val="808080"/>
                    </a:solidFill>
                  </a:tcPr>
                </a:tc>
                <a:extLst>
                  <a:ext uri="{0D108BD9-81ED-4DB2-BD59-A6C34878D82A}">
                    <a16:rowId xmlns:a16="http://schemas.microsoft.com/office/drawing/2014/main" val="10000"/>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Broken windows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39C9C"/>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4A5A5"/>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E95151"/>
                    </a:solidFill>
                  </a:tcPr>
                </a:tc>
                <a:extLst>
                  <a:ext uri="{0D108BD9-81ED-4DB2-BD59-A6C34878D82A}">
                    <a16:rowId xmlns:a16="http://schemas.microsoft.com/office/drawing/2014/main" val="10001"/>
                  </a:ext>
                </a:extLst>
              </a:tr>
              <a:tr h="194953">
                <a:tc>
                  <a:txBody>
                    <a:bodyPr/>
                    <a:lstStyle/>
                    <a:p>
                      <a:pPr algn="ctr">
                        <a:lnSpc>
                          <a:spcPct val="107000"/>
                        </a:lnSpc>
                        <a:spcAft>
                          <a:spcPts val="0"/>
                        </a:spcAft>
                      </a:pPr>
                      <a:r>
                        <a:rPr lang="en-GB"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Leaking roof</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08383"/>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48%</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08888"/>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E95151"/>
                    </a:solidFill>
                  </a:tcPr>
                </a:tc>
                <a:extLst>
                  <a:ext uri="{0D108BD9-81ED-4DB2-BD59-A6C34878D82A}">
                    <a16:rowId xmlns:a16="http://schemas.microsoft.com/office/drawing/2014/main" val="10002"/>
                  </a:ext>
                </a:extLst>
              </a:tr>
              <a:tr h="194953">
                <a:tc>
                  <a:txBody>
                    <a:bodyPr/>
                    <a:lstStyle/>
                    <a:p>
                      <a:pPr algn="ctr">
                        <a:lnSpc>
                          <a:spcPct val="107000"/>
                        </a:lnSpc>
                        <a:spcAft>
                          <a:spcPts val="0"/>
                        </a:spcAft>
                      </a:pPr>
                      <a:r>
                        <a:rPr lang="en-GB"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Damp</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9CECE"/>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53%</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EF7B7B"/>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63%</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EC6464"/>
                    </a:solidFill>
                  </a:tcPr>
                </a:tc>
                <a:extLst>
                  <a:ext uri="{0D108BD9-81ED-4DB2-BD59-A6C34878D82A}">
                    <a16:rowId xmlns:a16="http://schemas.microsoft.com/office/drawing/2014/main" val="10003"/>
                  </a:ext>
                </a:extLst>
              </a:tr>
              <a:tr h="194953">
                <a:tc>
                  <a:txBody>
                    <a:bodyPr/>
                    <a:lstStyle/>
                    <a:p>
                      <a:pPr algn="ctr">
                        <a:lnSpc>
                          <a:spcPct val="107000"/>
                        </a:lnSpc>
                        <a:spcAft>
                          <a:spcPts val="0"/>
                        </a:spcAft>
                      </a:pPr>
                      <a:r>
                        <a:rPr lang="en-GB"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Lack of heating</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7BEBE"/>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extLst>
                  <a:ext uri="{0D108BD9-81ED-4DB2-BD59-A6C34878D82A}">
                    <a16:rowId xmlns:a16="http://schemas.microsoft.com/office/drawing/2014/main" val="10004"/>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Unhygienic</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BDEDE"/>
                    </a:solidFill>
                  </a:tcPr>
                </a:tc>
                <a:tc>
                  <a:txBody>
                    <a:bodyPr/>
                    <a:lstStyle/>
                    <a:p>
                      <a:pPr algn="ctr">
                        <a:lnSpc>
                          <a:spcPct val="107000"/>
                        </a:lnSpc>
                        <a:spcAft>
                          <a:spcPts val="0"/>
                        </a:spcAft>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extLst>
                  <a:ext uri="{0D108BD9-81ED-4DB2-BD59-A6C34878D82A}">
                    <a16:rowId xmlns:a16="http://schemas.microsoft.com/office/drawing/2014/main" val="10005"/>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Lack of lighting</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EF0F0"/>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extLst>
                  <a:ext uri="{0D108BD9-81ED-4DB2-BD59-A6C34878D82A}">
                    <a16:rowId xmlns:a16="http://schemas.microsoft.com/office/drawing/2014/main" val="10006"/>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Lack of privacy</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9CECE"/>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7BABA"/>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AD4D4"/>
                    </a:solidFill>
                  </a:tcPr>
                </a:tc>
                <a:extLst>
                  <a:ext uri="{0D108BD9-81ED-4DB2-BD59-A6C34878D82A}">
                    <a16:rowId xmlns:a16="http://schemas.microsoft.com/office/drawing/2014/main" val="10007"/>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Not secure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DE9E9"/>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CE0E0"/>
                    </a:solidFill>
                  </a:tcPr>
                </a:tc>
                <a:extLst>
                  <a:ext uri="{0D108BD9-81ED-4DB2-BD59-A6C34878D82A}">
                    <a16:rowId xmlns:a16="http://schemas.microsoft.com/office/drawing/2014/main" val="10008"/>
                  </a:ext>
                </a:extLst>
              </a:tr>
              <a:tr h="405168">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No electrical connection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9CECE"/>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9F9"/>
                    </a:solidFill>
                  </a:tcPr>
                </a:tc>
                <a:extLst>
                  <a:ext uri="{0D108BD9-81ED-4DB2-BD59-A6C34878D82A}">
                    <a16:rowId xmlns:a16="http://schemas.microsoft.com/office/drawing/2014/main" val="10009"/>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Vectors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6B5B5"/>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4A5A5"/>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AD4D4"/>
                    </a:solidFill>
                  </a:tcPr>
                </a:tc>
                <a:extLst>
                  <a:ext uri="{0D108BD9-81ED-4DB2-BD59-A6C34878D82A}">
                    <a16:rowId xmlns:a16="http://schemas.microsoft.com/office/drawing/2014/main" val="10010"/>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Cracked</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CE7E7"/>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9CECE"/>
                    </a:solidFill>
                  </a:tcPr>
                </a:tc>
                <a:extLst>
                  <a:ext uri="{0D108BD9-81ED-4DB2-BD59-A6C34878D82A}">
                    <a16:rowId xmlns:a16="http://schemas.microsoft.com/office/drawing/2014/main" val="10011"/>
                  </a:ext>
                </a:extLst>
              </a:tr>
              <a:tr h="194953">
                <a:tc>
                  <a:txBody>
                    <a:bodyPr/>
                    <a:lstStyle/>
                    <a:p>
                      <a:pPr algn="ctr">
                        <a:lnSpc>
                          <a:spcPct val="107000"/>
                        </a:lnSpc>
                        <a:spcAft>
                          <a:spcPts val="0"/>
                        </a:spcAft>
                      </a:pPr>
                      <a:r>
                        <a:rPr lang="en-GB" sz="12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Too small</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6B3B3"/>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EF3F3"/>
                    </a:solidFill>
                  </a:tcPr>
                </a:tc>
                <a:extLst>
                  <a:ext uri="{0D108BD9-81ED-4DB2-BD59-A6C34878D82A}">
                    <a16:rowId xmlns:a16="http://schemas.microsoft.com/office/drawing/2014/main" val="10012"/>
                  </a:ext>
                </a:extLst>
              </a:tr>
              <a:tr h="194953">
                <a:tc>
                  <a:txBody>
                    <a:bodyPr/>
                    <a:lstStyle/>
                    <a:p>
                      <a:pPr algn="ctr">
                        <a:lnSpc>
                          <a:spcPct val="107000"/>
                        </a:lnSpc>
                        <a:spcAft>
                          <a:spcPts val="0"/>
                        </a:spcAft>
                      </a:pPr>
                      <a:r>
                        <a:rPr lang="en-GB"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Other</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FFF"/>
                    </a:solidFill>
                  </a:tcPr>
                </a:tc>
                <a:tc>
                  <a:txBody>
                    <a:bodyPr/>
                    <a:lstStyle/>
                    <a:p>
                      <a:pPr algn="ctr">
                        <a:lnSpc>
                          <a:spcPct val="107000"/>
                        </a:lnSpc>
                        <a:spcAft>
                          <a:spcPts val="0"/>
                        </a:spcAf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BFB"/>
                    </a:solidFill>
                  </a:tcPr>
                </a:tc>
                <a:tc>
                  <a:txBody>
                    <a:bodyPr/>
                    <a:lstStyle/>
                    <a:p>
                      <a:pPr algn="ctr">
                        <a:lnSpc>
                          <a:spcPct val="107000"/>
                        </a:lnSpc>
                        <a:spcAft>
                          <a:spcPts val="0"/>
                        </a:spcAft>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lnL>
                      <a:noFill/>
                    </a:lnL>
                    <a:lnR>
                      <a:noFill/>
                    </a:lnR>
                    <a:lnT>
                      <a:noFill/>
                    </a:lnT>
                    <a:lnB>
                      <a:noFill/>
                    </a:lnB>
                    <a:solidFill>
                      <a:srgbClr val="FFF9F9"/>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340821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Overview of Presentation</a:t>
            </a:r>
          </a:p>
        </p:txBody>
      </p:sp>
      <p:sp>
        <p:nvSpPr>
          <p:cNvPr id="5" name="Rectangle 4"/>
          <p:cNvSpPr/>
          <p:nvPr/>
        </p:nvSpPr>
        <p:spPr>
          <a:xfrm>
            <a:off x="225952" y="681911"/>
            <a:ext cx="11750776" cy="3354765"/>
          </a:xfrm>
          <a:prstGeom prst="rect">
            <a:avLst/>
          </a:prstGeom>
        </p:spPr>
        <p:txBody>
          <a:bodyPr wrap="square">
            <a:spAutoFit/>
          </a:bodyPr>
          <a:lstStyle/>
          <a:p>
            <a:pPr marL="457200" indent="-457200">
              <a:buClr>
                <a:srgbClr val="EE5859"/>
              </a:buClr>
              <a:buAutoNum type="arabicPeriod"/>
              <a:defRPr/>
            </a:pPr>
            <a:endParaRPr lang="en-US" sz="2200" b="1" dirty="0">
              <a:solidFill>
                <a:srgbClr val="CC0000"/>
              </a:solidFill>
              <a:latin typeface="Calibri" panose="020F0502020204030204" pitchFamily="34" charset="0"/>
            </a:endParaRPr>
          </a:p>
          <a:p>
            <a:pPr marL="457200" indent="-457200">
              <a:buClr>
                <a:srgbClr val="EE5859"/>
              </a:buClr>
              <a:buAutoNum type="arabicPeriod"/>
              <a:defRPr/>
            </a:pPr>
            <a:r>
              <a:rPr lang="en-US" sz="2400" b="1" dirty="0">
                <a:solidFill>
                  <a:srgbClr val="CC0000"/>
                </a:solidFill>
                <a:latin typeface="Calibri" panose="020F0502020204030204" pitchFamily="34" charset="0"/>
              </a:rPr>
              <a:t>OBJECTIVES &amp; OVERVIEW</a:t>
            </a:r>
          </a:p>
          <a:p>
            <a:pPr marL="457200" indent="-457200">
              <a:buClr>
                <a:srgbClr val="EE5859"/>
              </a:buClr>
              <a:buFontTx/>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PROCESS OVERVIEW</a:t>
            </a:r>
            <a:endParaRPr lang="en-US" sz="2400" b="1" dirty="0">
              <a:solidFill>
                <a:srgbClr val="CC0000"/>
              </a:solidFill>
              <a:latin typeface="Calibri" panose="020F0502020204030204" pitchFamily="34" charset="0"/>
            </a:endParaRPr>
          </a:p>
          <a:p>
            <a:pPr marL="457200" indent="-457200">
              <a:buClr>
                <a:srgbClr val="EE5859"/>
              </a:buClr>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METHODOLOGY </a:t>
            </a:r>
          </a:p>
          <a:p>
            <a:pPr marL="457200" indent="-457200">
              <a:buClr>
                <a:srgbClr val="EE5859"/>
              </a:buClr>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P</a:t>
            </a:r>
            <a:r>
              <a:rPr lang="de-CH" sz="2400" b="1" dirty="0">
                <a:solidFill>
                  <a:srgbClr val="CC0000"/>
                </a:solidFill>
                <a:latin typeface="Calibri" panose="020F0502020204030204" pitchFamily="34" charset="0"/>
                <a:ea typeface="SimSun" panose="02010600030101010101" pitchFamily="2" charset="-122"/>
                <a:cs typeface="Arial" panose="020B0604020202020204" pitchFamily="34" charset="0"/>
              </a:rPr>
              <a:t>ARTNER COLLABORATION</a:t>
            </a:r>
            <a:endPar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endParaRPr>
          </a:p>
          <a:p>
            <a:pPr marL="457200" indent="-457200">
              <a:buClr>
                <a:srgbClr val="EE5859"/>
              </a:buClr>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PRIMARY DATA COLLECTION</a:t>
            </a:r>
          </a:p>
          <a:p>
            <a:pPr marL="457200" indent="-457200">
              <a:buClr>
                <a:srgbClr val="EE5859"/>
              </a:buClr>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PRELI</a:t>
            </a:r>
            <a:r>
              <a:rPr lang="de-CH" sz="2400" b="1" dirty="0">
                <a:solidFill>
                  <a:srgbClr val="CC0000"/>
                </a:solidFill>
                <a:latin typeface="Calibri" panose="020F0502020204030204" pitchFamily="34" charset="0"/>
                <a:ea typeface="SimSun" panose="02010600030101010101" pitchFamily="2" charset="-122"/>
                <a:cs typeface="Arial" panose="020B0604020202020204" pitchFamily="34" charset="0"/>
              </a:rPr>
              <a:t>MINARY FINDINGS</a:t>
            </a:r>
            <a:endPar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endParaRPr>
          </a:p>
          <a:p>
            <a:pPr marL="457200" indent="-457200">
              <a:buClr>
                <a:srgbClr val="EE5859"/>
              </a:buClr>
              <a:buAutoNum type="arabicPeriod"/>
              <a:defRPr/>
            </a:pPr>
            <a:r>
              <a:rPr lang="en-US" sz="2400" b="1" dirty="0">
                <a:solidFill>
                  <a:srgbClr val="CC0000"/>
                </a:solidFill>
                <a:latin typeface="Calibri" panose="020F0502020204030204" pitchFamily="34" charset="0"/>
                <a:ea typeface="SimSun" panose="02010600030101010101" pitchFamily="2" charset="-122"/>
                <a:cs typeface="Arial" panose="020B0604020202020204" pitchFamily="34" charset="0"/>
              </a:rPr>
              <a:t>NEXT STEPS</a:t>
            </a:r>
          </a:p>
          <a:p>
            <a:pPr>
              <a:buClr>
                <a:srgbClr val="EE5859"/>
              </a:buClr>
              <a:defRPr/>
            </a:pPr>
            <a:endParaRPr lang="en-US" sz="2200" b="1" dirty="0">
              <a:solidFill>
                <a:srgbClr val="CC0000"/>
              </a:solidFill>
              <a:latin typeface="Calibri" panose="020F0502020204030204" pitchFamily="34" charset="0"/>
            </a:endParaRPr>
          </a:p>
        </p:txBody>
      </p:sp>
    </p:spTree>
    <p:extLst>
      <p:ext uri="{BB962C8B-B14F-4D97-AF65-F5344CB8AC3E}">
        <p14:creationId xmlns:p14="http://schemas.microsoft.com/office/powerpoint/2010/main" val="11455392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Priority needs as reported at community level</a:t>
            </a:r>
          </a:p>
        </p:txBody>
      </p:sp>
      <p:sp>
        <p:nvSpPr>
          <p:cNvPr id="4" name="Rectangle 3"/>
          <p:cNvSpPr/>
          <p:nvPr/>
        </p:nvSpPr>
        <p:spPr>
          <a:xfrm>
            <a:off x="225951" y="883227"/>
            <a:ext cx="11427214" cy="3648691"/>
          </a:xfrm>
          <a:prstGeom prst="rect">
            <a:avLst/>
          </a:prstGeom>
        </p:spPr>
        <p:txBody>
          <a:bodyPr wrap="square">
            <a:spAutoFit/>
          </a:bodyPr>
          <a:lstStyle/>
          <a:p>
            <a:pPr marL="285750" indent="-285750" algn="just">
              <a:lnSpc>
                <a:spcPct val="107000"/>
              </a:lnSpc>
              <a:buFont typeface="Arial" panose="020B0604020202020204" pitchFamily="34" charset="0"/>
              <a:buChar char="•"/>
            </a:pPr>
            <a:r>
              <a:rPr lang="en-US" b="1" dirty="0">
                <a:latin typeface="Arial" panose="020B0604020202020204" pitchFamily="34" charset="0"/>
                <a:cs typeface="Arial" panose="020B0604020202020204" pitchFamily="34" charset="0"/>
              </a:rPr>
              <a:t>Communities were asked to </a:t>
            </a:r>
            <a:r>
              <a:rPr lang="en-US" b="1" dirty="0" err="1">
                <a:latin typeface="Arial" panose="020B0604020202020204" pitchFamily="34" charset="0"/>
                <a:cs typeface="Arial" panose="020B0604020202020204" pitchFamily="34" charset="0"/>
              </a:rPr>
              <a:t>prioritise</a:t>
            </a:r>
            <a:r>
              <a:rPr lang="en-US" b="1" dirty="0">
                <a:latin typeface="Arial" panose="020B0604020202020204" pitchFamily="34" charset="0"/>
                <a:cs typeface="Arial" panose="020B0604020202020204" pitchFamily="34" charset="0"/>
              </a:rPr>
              <a:t> 3 needs from a list of options. </a:t>
            </a:r>
          </a:p>
          <a:p>
            <a:pPr marL="742950" lvl="1" indent="-285750" algn="just">
              <a:lnSpc>
                <a:spcPct val="107000"/>
              </a:lnSpc>
              <a:buFont typeface="Arial" panose="020B0604020202020204" pitchFamily="34" charset="0"/>
              <a:buChar char="•"/>
            </a:pPr>
            <a:r>
              <a:rPr lang="en-US" dirty="0">
                <a:latin typeface="Arial" panose="020B0604020202020204" pitchFamily="34" charset="0"/>
                <a:cs typeface="Arial" panose="020B0604020202020204" pitchFamily="34" charset="0"/>
              </a:rPr>
              <a:t>For returnees, employment was the highest reported need (68%)  followed by medical care (66%)  and food (61%).</a:t>
            </a:r>
          </a:p>
          <a:p>
            <a:pPr marL="742950" lvl="1" indent="-285750" algn="just">
              <a:lnSpc>
                <a:spcPct val="107000"/>
              </a:lnSpc>
              <a:buFont typeface="Arial" panose="020B0604020202020204" pitchFamily="34" charset="0"/>
              <a:buChar char="•"/>
            </a:pPr>
            <a:r>
              <a:rPr lang="en-US" dirty="0">
                <a:latin typeface="Arial" panose="020B0604020202020204" pitchFamily="34" charset="0"/>
                <a:cs typeface="Arial" panose="020B0604020202020204" pitchFamily="34" charset="0"/>
              </a:rPr>
              <a:t>For non-displaced, food was the highest reported need (60%), followed by medical care (54%) and employment (52%).</a:t>
            </a:r>
          </a:p>
          <a:p>
            <a:pPr marL="285750" indent="-285750" algn="just">
              <a:lnSpc>
                <a:spcPct val="107000"/>
              </a:lnSpc>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285750" indent="-285750" algn="just">
              <a:lnSpc>
                <a:spcPct val="107000"/>
              </a:lnSpc>
              <a:buFont typeface="Arial" panose="020B0604020202020204" pitchFamily="34" charset="0"/>
              <a:buChar char="•"/>
            </a:pPr>
            <a:r>
              <a:rPr lang="en-US" dirty="0">
                <a:latin typeface="Arial" panose="020B0604020202020204" pitchFamily="34" charset="0"/>
                <a:cs typeface="Arial" panose="020B0604020202020204" pitchFamily="34" charset="0"/>
              </a:rPr>
              <a:t>Similar to household level, at the community level </a:t>
            </a:r>
            <a:r>
              <a:rPr lang="en-US" b="1" dirty="0">
                <a:latin typeface="Arial" panose="020B0604020202020204" pitchFamily="34" charset="0"/>
                <a:cs typeface="Arial" panose="020B0604020202020204" pitchFamily="34" charset="0"/>
              </a:rPr>
              <a:t>shelter support </a:t>
            </a:r>
            <a:r>
              <a:rPr lang="en-US" dirty="0">
                <a:latin typeface="Arial" panose="020B0604020202020204" pitchFamily="34" charset="0"/>
                <a:cs typeface="Arial" panose="020B0604020202020204" pitchFamily="34" charset="0"/>
              </a:rPr>
              <a:t>was not prioritized as highly as the other basic needs.</a:t>
            </a:r>
          </a:p>
          <a:p>
            <a:pPr algn="just">
              <a:lnSpc>
                <a:spcPct val="107000"/>
              </a:lnSpc>
            </a:pPr>
            <a:endParaRPr lang="en-US" dirty="0">
              <a:latin typeface="Arial" panose="020B0604020202020204" pitchFamily="34" charset="0"/>
              <a:cs typeface="Arial" panose="020B0604020202020204" pitchFamily="34" charset="0"/>
            </a:endParaRPr>
          </a:p>
          <a:p>
            <a:pPr algn="just">
              <a:lnSpc>
                <a:spcPct val="107000"/>
              </a:lnSpc>
            </a:pPr>
            <a:endParaRPr lang="en-US" dirty="0">
              <a:latin typeface="Arial" panose="020B0604020202020204" pitchFamily="34" charset="0"/>
              <a:cs typeface="Arial" panose="020B0604020202020204" pitchFamily="34" charset="0"/>
            </a:endParaRPr>
          </a:p>
          <a:p>
            <a:pPr algn="just">
              <a:lnSpc>
                <a:spcPct val="107000"/>
              </a:lnSpc>
            </a:pPr>
            <a:endParaRPr lang="en-US" dirty="0">
              <a:latin typeface="Arial" panose="020B0604020202020204" pitchFamily="34" charset="0"/>
              <a:cs typeface="Arial" panose="020B0604020202020204" pitchFamily="34" charset="0"/>
            </a:endParaRPr>
          </a:p>
          <a:p>
            <a:pPr lvl="0">
              <a:lnSpc>
                <a:spcPct val="107000"/>
              </a:lnSpc>
              <a:spcAft>
                <a:spcPts val="0"/>
              </a:spcAft>
            </a:pPr>
            <a:endParaRPr lang="en-GB"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333662" y="3348125"/>
            <a:ext cx="11211791" cy="307777"/>
          </a:xfrm>
          <a:prstGeom prst="rect">
            <a:avLst/>
          </a:prstGeom>
          <a:noFill/>
        </p:spPr>
        <p:txBody>
          <a:bodyPr wrap="square" rtlCol="0">
            <a:spAutoFit/>
          </a:bodyPr>
          <a:lstStyle/>
          <a:p>
            <a:r>
              <a:rPr lang="de-CH" sz="1400" i="1" dirty="0">
                <a:latin typeface="Arial" panose="020B0604020202020204" pitchFamily="34" charset="0"/>
                <a:cs typeface="Arial" panose="020B0604020202020204" pitchFamily="34" charset="0"/>
              </a:rPr>
              <a:t>Table 14: Reported priority needs by population group (3 options)</a:t>
            </a:r>
            <a:endParaRPr lang="en-GB" sz="1400" i="1" dirty="0">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651842133"/>
              </p:ext>
            </p:extLst>
          </p:nvPr>
        </p:nvGraphicFramePr>
        <p:xfrm>
          <a:off x="457201" y="3747058"/>
          <a:ext cx="11088252" cy="2445736"/>
        </p:xfrm>
        <a:graphic>
          <a:graphicData uri="http://schemas.openxmlformats.org/drawingml/2006/table">
            <a:tbl>
              <a:tblPr/>
              <a:tblGrid>
                <a:gridCol w="924021">
                  <a:extLst>
                    <a:ext uri="{9D8B030D-6E8A-4147-A177-3AD203B41FA5}">
                      <a16:colId xmlns:a16="http://schemas.microsoft.com/office/drawing/2014/main" val="20000"/>
                    </a:ext>
                  </a:extLst>
                </a:gridCol>
                <a:gridCol w="924021">
                  <a:extLst>
                    <a:ext uri="{9D8B030D-6E8A-4147-A177-3AD203B41FA5}">
                      <a16:colId xmlns:a16="http://schemas.microsoft.com/office/drawing/2014/main" val="20001"/>
                    </a:ext>
                  </a:extLst>
                </a:gridCol>
                <a:gridCol w="924021">
                  <a:extLst>
                    <a:ext uri="{9D8B030D-6E8A-4147-A177-3AD203B41FA5}">
                      <a16:colId xmlns:a16="http://schemas.microsoft.com/office/drawing/2014/main" val="20002"/>
                    </a:ext>
                  </a:extLst>
                </a:gridCol>
                <a:gridCol w="1019352">
                  <a:extLst>
                    <a:ext uri="{9D8B030D-6E8A-4147-A177-3AD203B41FA5}">
                      <a16:colId xmlns:a16="http://schemas.microsoft.com/office/drawing/2014/main" val="20003"/>
                    </a:ext>
                  </a:extLst>
                </a:gridCol>
                <a:gridCol w="828690">
                  <a:extLst>
                    <a:ext uri="{9D8B030D-6E8A-4147-A177-3AD203B41FA5}">
                      <a16:colId xmlns:a16="http://schemas.microsoft.com/office/drawing/2014/main" val="20004"/>
                    </a:ext>
                  </a:extLst>
                </a:gridCol>
                <a:gridCol w="924021">
                  <a:extLst>
                    <a:ext uri="{9D8B030D-6E8A-4147-A177-3AD203B41FA5}">
                      <a16:colId xmlns:a16="http://schemas.microsoft.com/office/drawing/2014/main" val="20005"/>
                    </a:ext>
                  </a:extLst>
                </a:gridCol>
                <a:gridCol w="924021">
                  <a:extLst>
                    <a:ext uri="{9D8B030D-6E8A-4147-A177-3AD203B41FA5}">
                      <a16:colId xmlns:a16="http://schemas.microsoft.com/office/drawing/2014/main" val="20006"/>
                    </a:ext>
                  </a:extLst>
                </a:gridCol>
                <a:gridCol w="924021">
                  <a:extLst>
                    <a:ext uri="{9D8B030D-6E8A-4147-A177-3AD203B41FA5}">
                      <a16:colId xmlns:a16="http://schemas.microsoft.com/office/drawing/2014/main" val="20007"/>
                    </a:ext>
                  </a:extLst>
                </a:gridCol>
                <a:gridCol w="924021">
                  <a:extLst>
                    <a:ext uri="{9D8B030D-6E8A-4147-A177-3AD203B41FA5}">
                      <a16:colId xmlns:a16="http://schemas.microsoft.com/office/drawing/2014/main" val="20008"/>
                    </a:ext>
                  </a:extLst>
                </a:gridCol>
                <a:gridCol w="924021">
                  <a:extLst>
                    <a:ext uri="{9D8B030D-6E8A-4147-A177-3AD203B41FA5}">
                      <a16:colId xmlns:a16="http://schemas.microsoft.com/office/drawing/2014/main" val="20009"/>
                    </a:ext>
                  </a:extLst>
                </a:gridCol>
                <a:gridCol w="924021">
                  <a:extLst>
                    <a:ext uri="{9D8B030D-6E8A-4147-A177-3AD203B41FA5}">
                      <a16:colId xmlns:a16="http://schemas.microsoft.com/office/drawing/2014/main" val="20010"/>
                    </a:ext>
                  </a:extLst>
                </a:gridCol>
                <a:gridCol w="924021">
                  <a:extLst>
                    <a:ext uri="{9D8B030D-6E8A-4147-A177-3AD203B41FA5}">
                      <a16:colId xmlns:a16="http://schemas.microsoft.com/office/drawing/2014/main" val="20011"/>
                    </a:ext>
                  </a:extLst>
                </a:gridCol>
              </a:tblGrid>
              <a:tr h="603071">
                <a:tc>
                  <a:txBody>
                    <a:bodyPr/>
                    <a:lstStyle/>
                    <a:p>
                      <a:pPr algn="l"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Documentation</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Education</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Employment</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Food</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Medical care</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Psychosocial support</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Shelter support</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Water</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Registration</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Sanitation</a:t>
                      </a:r>
                    </a:p>
                  </a:txBody>
                  <a:tcPr marL="7620" marR="7620" marT="7620" marB="0" anchor="ctr">
                    <a:lnL>
                      <a:noFill/>
                    </a:lnL>
                    <a:lnR>
                      <a:noFill/>
                    </a:lnR>
                    <a:lnT>
                      <a:noFill/>
                    </a:lnT>
                    <a:lnB>
                      <a:noFill/>
                    </a:lnB>
                  </a:tcPr>
                </a:tc>
                <a:tc>
                  <a:txBody>
                    <a:bodyPr/>
                    <a:lstStyle/>
                    <a:p>
                      <a:pPr algn="ctr" rtl="0" fontAlgn="ctr"/>
                      <a:r>
                        <a:rPr lang="en-GB" sz="1200" b="1" i="0" u="none" strike="noStrike">
                          <a:solidFill>
                            <a:srgbClr val="000000"/>
                          </a:solidFill>
                          <a:effectLst/>
                          <a:latin typeface="Arial" panose="020B0604020202020204" pitchFamily="34" charset="0"/>
                          <a:cs typeface="Arial" panose="020B0604020202020204" pitchFamily="34" charset="0"/>
                        </a:rPr>
                        <a:t>Vocational training</a:t>
                      </a:r>
                    </a:p>
                  </a:txBody>
                  <a:tcPr marL="7620" marR="7620" marT="7620" marB="0" anchor="ctr">
                    <a:lnL>
                      <a:noFill/>
                    </a:lnL>
                    <a:lnR>
                      <a:noFill/>
                    </a:lnR>
                    <a:lnT>
                      <a:noFill/>
                    </a:lnT>
                    <a:lnB>
                      <a:noFill/>
                    </a:lnB>
                  </a:tcPr>
                </a:tc>
                <a:extLst>
                  <a:ext uri="{0D108BD9-81ED-4DB2-BD59-A6C34878D82A}">
                    <a16:rowId xmlns:a16="http://schemas.microsoft.com/office/drawing/2014/main" val="10000"/>
                  </a:ext>
                </a:extLst>
              </a:tr>
              <a:tr h="804094">
                <a:tc>
                  <a:txBody>
                    <a:bodyPr/>
                    <a:lstStyle/>
                    <a:p>
                      <a:pPr algn="ctr" rtl="0" fontAlgn="ctr"/>
                      <a:r>
                        <a:rPr lang="en-GB" sz="1200" b="1" i="0" u="none" strike="noStrike" dirty="0">
                          <a:solidFill>
                            <a:srgbClr val="FFFFFF"/>
                          </a:solidFill>
                          <a:effectLst/>
                          <a:latin typeface="Arial" panose="020B0604020202020204" pitchFamily="34" charset="0"/>
                          <a:cs typeface="Arial" panose="020B0604020202020204" pitchFamily="34" charset="0"/>
                        </a:rPr>
                        <a:t>Returnee / direct access</a:t>
                      </a:r>
                    </a:p>
                  </a:txBody>
                  <a:tcPr marL="7620" marR="7620" marT="7620" marB="0" anchor="ctr">
                    <a:lnL>
                      <a:noFill/>
                    </a:lnL>
                    <a:lnR>
                      <a:noFill/>
                    </a:lnR>
                    <a:lnT>
                      <a:noFill/>
                    </a:lnT>
                    <a:lnB>
                      <a:noFill/>
                    </a:lnB>
                    <a:solidFill>
                      <a:srgbClr val="EE5859"/>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2%</a:t>
                      </a:r>
                    </a:p>
                  </a:txBody>
                  <a:tcPr marL="7620" marR="7620" marT="7620" marB="0" anchor="ctr">
                    <a:lnL>
                      <a:noFill/>
                    </a:lnL>
                    <a:lnR>
                      <a:noFill/>
                    </a:lnR>
                    <a:lnT>
                      <a:noFill/>
                    </a:lnT>
                    <a:lnB>
                      <a:noFill/>
                    </a:lnB>
                    <a:solidFill>
                      <a:srgbClr val="FFFCFC"/>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40%</a:t>
                      </a:r>
                    </a:p>
                  </a:txBody>
                  <a:tcPr marL="7620" marR="7620" marT="7620" marB="0" anchor="ctr">
                    <a:lnL>
                      <a:noFill/>
                    </a:lnL>
                    <a:lnR>
                      <a:noFill/>
                    </a:lnR>
                    <a:lnT>
                      <a:noFill/>
                    </a:lnT>
                    <a:lnB>
                      <a:noFill/>
                    </a:lnB>
                    <a:solidFill>
                      <a:srgbClr val="F69E9E"/>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68%</a:t>
                      </a:r>
                    </a:p>
                  </a:txBody>
                  <a:tcPr marL="7620" marR="7620" marT="7620" marB="0" anchor="ctr">
                    <a:lnL>
                      <a:noFill/>
                    </a:lnL>
                    <a:lnR>
                      <a:noFill/>
                    </a:lnR>
                    <a:lnT>
                      <a:noFill/>
                    </a:lnT>
                    <a:lnB>
                      <a:noFill/>
                    </a:lnB>
                    <a:solidFill>
                      <a:srgbClr val="EE5859"/>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61%</a:t>
                      </a:r>
                    </a:p>
                  </a:txBody>
                  <a:tcPr marL="7620" marR="7620" marT="7620" marB="0" anchor="ctr">
                    <a:lnL>
                      <a:noFill/>
                    </a:lnL>
                    <a:lnR>
                      <a:noFill/>
                    </a:lnR>
                    <a:lnT>
                      <a:noFill/>
                    </a:lnT>
                    <a:lnB>
                      <a:noFill/>
                    </a:lnB>
                    <a:solidFill>
                      <a:srgbClr val="F06B6C"/>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66%</a:t>
                      </a:r>
                    </a:p>
                  </a:txBody>
                  <a:tcPr marL="7620" marR="7620" marT="7620" marB="0" anchor="ctr">
                    <a:lnL>
                      <a:noFill/>
                    </a:lnL>
                    <a:lnR>
                      <a:noFill/>
                    </a:lnR>
                    <a:lnT>
                      <a:noFill/>
                    </a:lnT>
                    <a:lnB>
                      <a:noFill/>
                    </a:lnB>
                    <a:solidFill>
                      <a:srgbClr val="EF5F60"/>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10%</a:t>
                      </a:r>
                    </a:p>
                  </a:txBody>
                  <a:tcPr marL="7620" marR="7620" marT="7620" marB="0" anchor="ctr">
                    <a:lnL>
                      <a:noFill/>
                    </a:lnL>
                    <a:lnR>
                      <a:noFill/>
                    </a:lnR>
                    <a:lnT>
                      <a:noFill/>
                    </a:lnT>
                    <a:lnB>
                      <a:noFill/>
                    </a:lnB>
                    <a:solidFill>
                      <a:srgbClr val="FDE8E8"/>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2%</a:t>
                      </a:r>
                    </a:p>
                  </a:txBody>
                  <a:tcPr marL="7620" marR="7620" marT="7620" marB="0" anchor="ctr">
                    <a:lnL>
                      <a:noFill/>
                    </a:lnL>
                    <a:lnR>
                      <a:noFill/>
                    </a:lnR>
                    <a:lnT>
                      <a:noFill/>
                    </a:lnT>
                    <a:lnB>
                      <a:noFill/>
                    </a:lnB>
                    <a:solidFill>
                      <a:srgbClr val="FFFAFA"/>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27%</a:t>
                      </a:r>
                    </a:p>
                  </a:txBody>
                  <a:tcPr marL="7620" marR="7620" marT="7620" marB="0" anchor="ctr">
                    <a:lnL>
                      <a:noFill/>
                    </a:lnL>
                    <a:lnR>
                      <a:noFill/>
                    </a:lnR>
                    <a:lnT>
                      <a:noFill/>
                    </a:lnT>
                    <a:lnB>
                      <a:noFill/>
                    </a:lnB>
                    <a:solidFill>
                      <a:srgbClr val="F9BDBD"/>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4%</a:t>
                      </a:r>
                    </a:p>
                  </a:txBody>
                  <a:tcPr marL="7620" marR="7620" marT="7620" marB="0" anchor="ctr">
                    <a:lnL>
                      <a:noFill/>
                    </a:lnL>
                    <a:lnR>
                      <a:noFill/>
                    </a:lnR>
                    <a:lnT>
                      <a:noFill/>
                    </a:lnT>
                    <a:lnB>
                      <a:noFill/>
                    </a:lnB>
                    <a:solidFill>
                      <a:srgbClr val="FEF5F5"/>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1%</a:t>
                      </a:r>
                    </a:p>
                  </a:txBody>
                  <a:tcPr marL="7620" marR="7620" marT="7620" marB="0" anchor="ctr">
                    <a:lnL>
                      <a:noFill/>
                    </a:lnL>
                    <a:lnR>
                      <a:noFill/>
                    </a:lnR>
                    <a:lnT>
                      <a:noFill/>
                    </a:lnT>
                    <a:lnB>
                      <a:noFill/>
                    </a:lnB>
                    <a:solidFill>
                      <a:srgbClr val="FFFEFE"/>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2%</a:t>
                      </a:r>
                    </a:p>
                  </a:txBody>
                  <a:tcPr marL="7620" marR="7620" marT="7620" marB="0" anchor="ctr">
                    <a:lnL>
                      <a:noFill/>
                    </a:lnL>
                    <a:lnR>
                      <a:noFill/>
                    </a:lnR>
                    <a:lnT>
                      <a:noFill/>
                    </a:lnT>
                    <a:lnB>
                      <a:noFill/>
                    </a:lnB>
                    <a:solidFill>
                      <a:srgbClr val="FFFCFC"/>
                    </a:solidFill>
                  </a:tcPr>
                </a:tc>
                <a:extLst>
                  <a:ext uri="{0D108BD9-81ED-4DB2-BD59-A6C34878D82A}">
                    <a16:rowId xmlns:a16="http://schemas.microsoft.com/office/drawing/2014/main" val="10001"/>
                  </a:ext>
                </a:extLst>
              </a:tr>
              <a:tr h="1038571">
                <a:tc>
                  <a:txBody>
                    <a:bodyPr/>
                    <a:lstStyle/>
                    <a:p>
                      <a:pPr algn="ctr" rtl="0" fontAlgn="ctr"/>
                      <a:r>
                        <a:rPr lang="en-GB" sz="1200" b="1" i="0" u="none" strike="noStrike" dirty="0">
                          <a:solidFill>
                            <a:srgbClr val="FFFFFF"/>
                          </a:solidFill>
                          <a:effectLst/>
                          <a:latin typeface="Arial" panose="020B0604020202020204" pitchFamily="34" charset="0"/>
                          <a:cs typeface="Arial" panose="020B0604020202020204" pitchFamily="34" charset="0"/>
                        </a:rPr>
                        <a:t>Non-displaced / direct access</a:t>
                      </a:r>
                    </a:p>
                  </a:txBody>
                  <a:tcPr marL="7620" marR="7620" marT="7620" marB="0" anchor="ctr">
                    <a:lnL>
                      <a:noFill/>
                    </a:lnL>
                    <a:lnR>
                      <a:noFill/>
                    </a:lnR>
                    <a:lnT>
                      <a:noFill/>
                    </a:lnT>
                    <a:lnB>
                      <a:noFill/>
                    </a:lnB>
                    <a:solidFill>
                      <a:srgbClr val="EE5859"/>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13%</a:t>
                      </a:r>
                    </a:p>
                  </a:txBody>
                  <a:tcPr marL="7620" marR="7620" marT="7620" marB="0" anchor="ctr">
                    <a:lnL>
                      <a:noFill/>
                    </a:lnL>
                    <a:lnR>
                      <a:noFill/>
                    </a:lnR>
                    <a:lnT>
                      <a:noFill/>
                    </a:lnT>
                    <a:lnB>
                      <a:noFill/>
                    </a:lnB>
                    <a:solidFill>
                      <a:srgbClr val="FCE1E1"/>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18%</a:t>
                      </a:r>
                    </a:p>
                  </a:txBody>
                  <a:tcPr marL="7620" marR="7620" marT="7620" marB="0" anchor="ctr">
                    <a:lnL>
                      <a:noFill/>
                    </a:lnL>
                    <a:lnR>
                      <a:noFill/>
                    </a:lnR>
                    <a:lnT>
                      <a:noFill/>
                    </a:lnT>
                    <a:lnB>
                      <a:noFill/>
                    </a:lnB>
                    <a:solidFill>
                      <a:srgbClr val="FBD4D5"/>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52%</a:t>
                      </a:r>
                    </a:p>
                  </a:txBody>
                  <a:tcPr marL="7620" marR="7620" marT="7620" marB="0" anchor="ctr">
                    <a:lnL>
                      <a:noFill/>
                    </a:lnL>
                    <a:lnR>
                      <a:noFill/>
                    </a:lnR>
                    <a:lnT>
                      <a:noFill/>
                    </a:lnT>
                    <a:lnB>
                      <a:noFill/>
                    </a:lnB>
                    <a:solidFill>
                      <a:srgbClr val="F38182"/>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60%</a:t>
                      </a:r>
                    </a:p>
                  </a:txBody>
                  <a:tcPr marL="7620" marR="7620" marT="7620" marB="0" anchor="ctr">
                    <a:lnL>
                      <a:noFill/>
                    </a:lnL>
                    <a:lnR>
                      <a:noFill/>
                    </a:lnR>
                    <a:lnT>
                      <a:noFill/>
                    </a:lnT>
                    <a:lnB>
                      <a:noFill/>
                    </a:lnB>
                    <a:solidFill>
                      <a:srgbClr val="F16E6F"/>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54%</a:t>
                      </a:r>
                    </a:p>
                  </a:txBody>
                  <a:tcPr marL="7620" marR="7620" marT="7620" marB="0" anchor="ctr">
                    <a:lnL>
                      <a:noFill/>
                    </a:lnL>
                    <a:lnR>
                      <a:noFill/>
                    </a:lnR>
                    <a:lnT>
                      <a:noFill/>
                    </a:lnT>
                    <a:lnB>
                      <a:noFill/>
                    </a:lnB>
                    <a:solidFill>
                      <a:srgbClr val="F27B7B"/>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5%</a:t>
                      </a:r>
                    </a:p>
                  </a:txBody>
                  <a:tcPr marL="7620" marR="7620" marT="7620" marB="0" anchor="ctr">
                    <a:lnL>
                      <a:noFill/>
                    </a:lnL>
                    <a:lnR>
                      <a:noFill/>
                    </a:lnR>
                    <a:lnT>
                      <a:noFill/>
                    </a:lnT>
                    <a:lnB>
                      <a:noFill/>
                    </a:lnB>
                    <a:solidFill>
                      <a:srgbClr val="FEF3F3"/>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4%</a:t>
                      </a:r>
                    </a:p>
                  </a:txBody>
                  <a:tcPr marL="7620" marR="7620" marT="7620" marB="0" anchor="ctr">
                    <a:lnL>
                      <a:noFill/>
                    </a:lnL>
                    <a:lnR>
                      <a:noFill/>
                    </a:lnR>
                    <a:lnT>
                      <a:noFill/>
                    </a:lnT>
                    <a:lnB>
                      <a:noFill/>
                    </a:lnB>
                    <a:solidFill>
                      <a:srgbClr val="FFF6F6"/>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35%</a:t>
                      </a:r>
                    </a:p>
                  </a:txBody>
                  <a:tcPr marL="7620" marR="7620" marT="7620" marB="0" anchor="ctr">
                    <a:lnL>
                      <a:noFill/>
                    </a:lnL>
                    <a:lnR>
                      <a:noFill/>
                    </a:lnR>
                    <a:lnT>
                      <a:noFill/>
                    </a:lnT>
                    <a:lnB>
                      <a:noFill/>
                    </a:lnB>
                    <a:solidFill>
                      <a:srgbClr val="F7A9AA"/>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8%</a:t>
                      </a:r>
                    </a:p>
                  </a:txBody>
                  <a:tcPr marL="7620" marR="7620" marT="7620" marB="0" anchor="ctr">
                    <a:lnL>
                      <a:noFill/>
                    </a:lnL>
                    <a:lnR>
                      <a:noFill/>
                    </a:lnR>
                    <a:lnT>
                      <a:noFill/>
                    </a:lnT>
                    <a:lnB>
                      <a:noFill/>
                    </a:lnB>
                    <a:solidFill>
                      <a:srgbClr val="FEEDED"/>
                    </a:solidFill>
                  </a:tcPr>
                </a:tc>
                <a:tc>
                  <a:txBody>
                    <a:bodyPr/>
                    <a:lstStyle/>
                    <a:p>
                      <a:pPr algn="ctr" rtl="0" fontAlgn="ctr"/>
                      <a:r>
                        <a:rPr lang="en-GB" sz="1200" b="0" i="0" u="none" strike="noStrike">
                          <a:solidFill>
                            <a:srgbClr val="000000"/>
                          </a:solidFill>
                          <a:effectLst/>
                          <a:latin typeface="Arial" panose="020B0604020202020204" pitchFamily="34" charset="0"/>
                          <a:cs typeface="Arial" panose="020B0604020202020204" pitchFamily="34" charset="0"/>
                        </a:rPr>
                        <a:t>5%</a:t>
                      </a:r>
                    </a:p>
                  </a:txBody>
                  <a:tcPr marL="7620" marR="7620" marT="7620" marB="0" anchor="ctr">
                    <a:lnL>
                      <a:noFill/>
                    </a:lnL>
                    <a:lnR>
                      <a:noFill/>
                    </a:lnR>
                    <a:lnT>
                      <a:noFill/>
                    </a:lnT>
                    <a:lnB>
                      <a:noFill/>
                    </a:lnB>
                    <a:solidFill>
                      <a:srgbClr val="FEF3F3"/>
                    </a:solidFill>
                  </a:tcPr>
                </a:tc>
                <a:tc>
                  <a:txBody>
                    <a:bodyPr/>
                    <a:lstStyle/>
                    <a:p>
                      <a:pPr algn="ctr" rtl="0" fontAlgn="ctr"/>
                      <a:r>
                        <a:rPr lang="en-GB" sz="1200" b="0" i="0" u="none" strike="noStrike" dirty="0">
                          <a:solidFill>
                            <a:srgbClr val="000000"/>
                          </a:solidFill>
                          <a:effectLst/>
                          <a:latin typeface="Arial" panose="020B0604020202020204" pitchFamily="34" charset="0"/>
                          <a:cs typeface="Arial" panose="020B0604020202020204" pitchFamily="34" charset="0"/>
                        </a:rPr>
                        <a:t>0%</a:t>
                      </a:r>
                    </a:p>
                  </a:txBody>
                  <a:tcPr marL="7620" marR="7620" marT="7620" marB="0" anchor="ctr">
                    <a:lnL>
                      <a:noFill/>
                    </a:lnL>
                    <a:lnR>
                      <a:noFill/>
                    </a:lnR>
                    <a:lnT>
                      <a:noFill/>
                    </a:lnT>
                    <a:lnB>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42304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MCNA V:  Next Steps</a:t>
            </a:r>
          </a:p>
        </p:txBody>
      </p:sp>
      <p:sp>
        <p:nvSpPr>
          <p:cNvPr id="6" name="Rectangle 5"/>
          <p:cNvSpPr/>
          <p:nvPr/>
        </p:nvSpPr>
        <p:spPr>
          <a:xfrm>
            <a:off x="367096" y="900086"/>
            <a:ext cx="10971463" cy="7435882"/>
          </a:xfrm>
          <a:prstGeom prst="rect">
            <a:avLst/>
          </a:prstGeom>
        </p:spPr>
        <p:txBody>
          <a:bodyPr wrap="square">
            <a:spAutoFit/>
          </a:bodyPr>
          <a:lstStyle/>
          <a:p>
            <a:pPr marL="514350" indent="-514350">
              <a:spcAft>
                <a:spcPts val="600"/>
              </a:spcAft>
              <a:buFont typeface="+mj-lt"/>
              <a:buAutoNum type="arabicPeriod"/>
            </a:pPr>
            <a:r>
              <a:rPr lang="en-US" sz="2000" b="1" dirty="0">
                <a:solidFill>
                  <a:schemeClr val="accent2">
                    <a:lumMod val="75000"/>
                  </a:schemeClr>
                </a:solidFill>
                <a:latin typeface="Calibri "/>
                <a:ea typeface="SimSun" panose="02010600030101010101" pitchFamily="2" charset="-122"/>
                <a:cs typeface="Arial" panose="020B0604020202020204" pitchFamily="34" charset="0"/>
              </a:rPr>
              <a:t>Feedback on preliminary findings</a:t>
            </a:r>
          </a:p>
          <a:p>
            <a:pPr marL="914400" lvl="1" indent="-457200">
              <a:lnSpc>
                <a:spcPct val="107000"/>
              </a:lnSpc>
              <a:spcAft>
                <a:spcPts val="600"/>
              </a:spcAft>
              <a:buFont typeface="Arial" panose="020B0604020202020204" pitchFamily="34" charset="0"/>
              <a:buChar char="•"/>
            </a:pPr>
            <a:r>
              <a:rPr lang="en-US" sz="2000" dirty="0">
                <a:latin typeface="Calibri "/>
                <a:ea typeface="SimSun" panose="02010600030101010101" pitchFamily="2" charset="-122"/>
                <a:cs typeface="Arial" panose="020B0604020202020204" pitchFamily="34" charset="0"/>
              </a:rPr>
              <a:t>To feed into Joint Assessment Workshop (</a:t>
            </a:r>
            <a:r>
              <a:rPr lang="en-US" sz="2000" b="1" dirty="0">
                <a:latin typeface="Calibri "/>
                <a:ea typeface="SimSun" panose="02010600030101010101" pitchFamily="2" charset="-122"/>
                <a:cs typeface="Arial" panose="020B0604020202020204" pitchFamily="34" charset="0"/>
              </a:rPr>
              <a:t>20 September 2017</a:t>
            </a:r>
            <a:r>
              <a:rPr lang="en-US" sz="2000" dirty="0">
                <a:latin typeface="Calibri "/>
                <a:ea typeface="SimSun" panose="02010600030101010101" pitchFamily="2" charset="-122"/>
                <a:cs typeface="Arial" panose="020B0604020202020204" pitchFamily="34" charset="0"/>
              </a:rPr>
              <a:t>) including areas of interest and level of detail.</a:t>
            </a:r>
          </a:p>
          <a:p>
            <a:pPr marL="914400" lvl="1" indent="-457200">
              <a:lnSpc>
                <a:spcPct val="107000"/>
              </a:lnSpc>
              <a:spcAft>
                <a:spcPts val="600"/>
              </a:spcAft>
              <a:buFont typeface="Arial" panose="020B0604020202020204" pitchFamily="34" charset="0"/>
              <a:buChar char="•"/>
            </a:pPr>
            <a:r>
              <a:rPr lang="en-US" sz="2000" dirty="0">
                <a:latin typeface="Calibri "/>
                <a:ea typeface="SimSun" panose="02010600030101010101" pitchFamily="2" charset="-122"/>
                <a:cs typeface="Arial" panose="020B0604020202020204" pitchFamily="34" charset="0"/>
              </a:rPr>
              <a:t>Informing of Humanitarian Needs Overview (People in Need figures).</a:t>
            </a:r>
          </a:p>
          <a:p>
            <a:pPr marL="914400" lvl="1" indent="-457200">
              <a:lnSpc>
                <a:spcPct val="107000"/>
              </a:lnSpc>
              <a:spcAft>
                <a:spcPts val="600"/>
              </a:spcAft>
              <a:buFont typeface="Arial" panose="020B0604020202020204" pitchFamily="34" charset="0"/>
              <a:buChar char="•"/>
            </a:pPr>
            <a:r>
              <a:rPr lang="en-US" sz="2000" dirty="0">
                <a:latin typeface="Calibri "/>
                <a:ea typeface="SimSun" panose="02010600030101010101" pitchFamily="2" charset="-122"/>
                <a:cs typeface="Arial" panose="020B0604020202020204" pitchFamily="34" charset="0"/>
              </a:rPr>
              <a:t>Access to final, cleaned dataset.</a:t>
            </a:r>
          </a:p>
          <a:p>
            <a:pPr marL="514350" indent="-514350">
              <a:lnSpc>
                <a:spcPct val="107000"/>
              </a:lnSpc>
              <a:spcAft>
                <a:spcPts val="600"/>
              </a:spcAft>
              <a:buFont typeface="+mj-lt"/>
              <a:buAutoNum type="arabicPeriod"/>
            </a:pPr>
            <a:r>
              <a:rPr lang="en-US" sz="2000" b="1" dirty="0" err="1">
                <a:solidFill>
                  <a:schemeClr val="accent2">
                    <a:lumMod val="75000"/>
                  </a:schemeClr>
                </a:solidFill>
                <a:latin typeface="Calibri "/>
                <a:ea typeface="SimSun" panose="02010600030101010101" pitchFamily="2" charset="-122"/>
                <a:cs typeface="Arial" panose="020B0604020202020204" pitchFamily="34" charset="0"/>
              </a:rPr>
              <a:t>Finalisation</a:t>
            </a:r>
            <a:r>
              <a:rPr lang="en-US" sz="2000" b="1" dirty="0">
                <a:solidFill>
                  <a:schemeClr val="accent2">
                    <a:lumMod val="75000"/>
                  </a:schemeClr>
                </a:solidFill>
                <a:latin typeface="Calibri "/>
                <a:ea typeface="SimSun" panose="02010600030101010101" pitchFamily="2" charset="-122"/>
                <a:cs typeface="Arial" panose="020B0604020202020204" pitchFamily="34" charset="0"/>
              </a:rPr>
              <a:t> and sign off</a:t>
            </a:r>
          </a:p>
          <a:p>
            <a:pPr marL="914400" lvl="1" indent="-457200">
              <a:lnSpc>
                <a:spcPct val="107000"/>
              </a:lnSpc>
              <a:spcAft>
                <a:spcPts val="600"/>
              </a:spcAft>
              <a:buFont typeface="Arial" panose="020B0604020202020204" pitchFamily="34" charset="0"/>
              <a:buChar char="•"/>
            </a:pPr>
            <a:r>
              <a:rPr lang="en-US" sz="2000" dirty="0" err="1">
                <a:latin typeface="Calibri "/>
                <a:ea typeface="SimSun" panose="02010600030101010101" pitchFamily="2" charset="-122"/>
                <a:cs typeface="Arial" panose="020B0604020202020204" pitchFamily="34" charset="0"/>
              </a:rPr>
              <a:t>Finalisation</a:t>
            </a:r>
            <a:r>
              <a:rPr lang="en-US" sz="2000" dirty="0">
                <a:latin typeface="Calibri "/>
                <a:ea typeface="SimSun" panose="02010600030101010101" pitchFamily="2" charset="-122"/>
                <a:cs typeface="Arial" panose="020B0604020202020204" pitchFamily="34" charset="0"/>
              </a:rPr>
              <a:t> of report and other outputs (cluster-level hand outs and maps) (October 2017)</a:t>
            </a:r>
          </a:p>
          <a:p>
            <a:pPr marL="914400" lvl="1" indent="-457200">
              <a:lnSpc>
                <a:spcPct val="107000"/>
              </a:lnSpc>
              <a:spcAft>
                <a:spcPts val="600"/>
              </a:spcAft>
              <a:buFont typeface="Arial" panose="020B0604020202020204" pitchFamily="34" charset="0"/>
              <a:buChar char="•"/>
            </a:pPr>
            <a:r>
              <a:rPr lang="en-US" sz="2000" dirty="0">
                <a:latin typeface="Calibri "/>
                <a:ea typeface="SimSun" panose="02010600030101010101" pitchFamily="2" charset="-122"/>
                <a:cs typeface="Arial" panose="020B0604020202020204" pitchFamily="34" charset="0"/>
              </a:rPr>
              <a:t>Presentation of lessons learned (ICCG meeting) (TBC).</a:t>
            </a:r>
          </a:p>
          <a:p>
            <a:pPr lvl="1">
              <a:lnSpc>
                <a:spcPct val="150000"/>
              </a:lnSpc>
              <a:spcAft>
                <a:spcPts val="800"/>
              </a:spcAft>
            </a:pPr>
            <a:endParaRPr lang="en-US" sz="2200" b="1" dirty="0">
              <a:solidFill>
                <a:schemeClr val="accent2">
                  <a:lumMod val="75000"/>
                </a:schemeClr>
              </a:solidFill>
              <a:latin typeface="Calibri "/>
              <a:ea typeface="SimSun" panose="02010600030101010101" pitchFamily="2" charset="-122"/>
              <a:cs typeface="Arial" panose="020B0604020202020204" pitchFamily="34" charset="0"/>
            </a:endParaRPr>
          </a:p>
          <a:p>
            <a:pPr marL="342900" indent="-342900">
              <a:lnSpc>
                <a:spcPct val="150000"/>
              </a:lnSpc>
              <a:spcAft>
                <a:spcPts val="800"/>
              </a:spcAft>
              <a:buFont typeface="Arial" panose="020B0604020202020204" pitchFamily="34" charset="0"/>
              <a:buChar char="•"/>
            </a:pPr>
            <a:endParaRPr lang="en-US" sz="2200" b="1" dirty="0">
              <a:solidFill>
                <a:schemeClr val="accent2">
                  <a:lumMod val="75000"/>
                </a:schemeClr>
              </a:solidFill>
              <a:latin typeface="Calibri "/>
              <a:ea typeface="SimSun" panose="02010600030101010101" pitchFamily="2" charset="-122"/>
              <a:cs typeface="Arial" panose="020B0604020202020204" pitchFamily="34" charset="0"/>
            </a:endParaRPr>
          </a:p>
          <a:p>
            <a:pPr lvl="1">
              <a:lnSpc>
                <a:spcPct val="150000"/>
              </a:lnSpc>
              <a:spcAft>
                <a:spcPts val="800"/>
              </a:spcAft>
            </a:pPr>
            <a:br>
              <a:rPr lang="en-US" sz="2200" dirty="0">
                <a:solidFill>
                  <a:schemeClr val="tx1">
                    <a:lumMod val="75000"/>
                    <a:lumOff val="25000"/>
                  </a:schemeClr>
                </a:solidFill>
                <a:latin typeface="Calibri "/>
                <a:ea typeface="SimSun" panose="02010600030101010101" pitchFamily="2" charset="-122"/>
                <a:cs typeface="Arial" panose="020B0604020202020204" pitchFamily="34" charset="0"/>
              </a:rPr>
            </a:br>
            <a:endParaRPr lang="en-US" sz="2200" dirty="0">
              <a:latin typeface="Calibri "/>
              <a:ea typeface="SimSun" panose="02010600030101010101" pitchFamily="2" charset="-122"/>
              <a:cs typeface="Arial" panose="020B0604020202020204" pitchFamily="34" charset="0"/>
            </a:endParaRPr>
          </a:p>
          <a:p>
            <a:pPr>
              <a:lnSpc>
                <a:spcPct val="150000"/>
              </a:lnSpc>
            </a:pPr>
            <a:endParaRPr lang="en-US" sz="2200" dirty="0">
              <a:latin typeface="Calibri "/>
              <a:ea typeface="SimSun" panose="02010600030101010101" pitchFamily="2" charset="-122"/>
              <a:cs typeface="Arial" panose="020B0604020202020204" pitchFamily="34" charset="0"/>
            </a:endParaRPr>
          </a:p>
          <a:p>
            <a:pPr>
              <a:lnSpc>
                <a:spcPct val="150000"/>
              </a:lnSpc>
            </a:pPr>
            <a:r>
              <a:rPr lang="en-US" sz="2200" dirty="0">
                <a:latin typeface="Calibri "/>
                <a:ea typeface="SimSun" panose="02010600030101010101" pitchFamily="2" charset="-122"/>
                <a:cs typeface="Arial" panose="020B0604020202020204" pitchFamily="34" charset="0"/>
              </a:rPr>
              <a:t> </a:t>
            </a:r>
          </a:p>
          <a:p>
            <a:pPr>
              <a:lnSpc>
                <a:spcPct val="150000"/>
              </a:lnSpc>
            </a:pPr>
            <a:endParaRPr lang="en-GB" sz="2200" dirty="0">
              <a:latin typeface="Calibri "/>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1717686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OBJECTIVES &amp; OVERVIEW</a:t>
            </a:r>
          </a:p>
        </p:txBody>
      </p:sp>
      <p:sp>
        <p:nvSpPr>
          <p:cNvPr id="5" name="Rectangle 4"/>
          <p:cNvSpPr/>
          <p:nvPr/>
        </p:nvSpPr>
        <p:spPr>
          <a:xfrm>
            <a:off x="225952" y="681911"/>
            <a:ext cx="11750776" cy="7017306"/>
          </a:xfrm>
          <a:prstGeom prst="rect">
            <a:avLst/>
          </a:prstGeom>
        </p:spPr>
        <p:txBody>
          <a:bodyPr wrap="square">
            <a:spAutoFit/>
          </a:bodyPr>
          <a:lstStyle/>
          <a:p>
            <a:pPr>
              <a:buClr>
                <a:srgbClr val="EE5859"/>
              </a:buClr>
              <a:defRPr/>
            </a:pPr>
            <a:r>
              <a:rPr lang="en-US" sz="2000" dirty="0">
                <a:latin typeface="Calibri" panose="020F0502020204030204" pitchFamily="34" charset="0"/>
              </a:rPr>
              <a:t>1. Presentation to AWG on </a:t>
            </a:r>
            <a:r>
              <a:rPr lang="en-US" sz="2000" b="1" dirty="0">
                <a:latin typeface="Calibri" panose="020F0502020204030204" pitchFamily="34" charset="0"/>
              </a:rPr>
              <a:t>17th July </a:t>
            </a:r>
            <a:r>
              <a:rPr lang="en-US" sz="2000" dirty="0">
                <a:latin typeface="Calibri" panose="020F0502020204030204" pitchFamily="34" charset="0"/>
              </a:rPr>
              <a:t>explaining the </a:t>
            </a:r>
            <a:r>
              <a:rPr lang="en-US" sz="2000" b="1" dirty="0">
                <a:latin typeface="Calibri" panose="020F0502020204030204" pitchFamily="34" charset="0"/>
              </a:rPr>
              <a:t>objectives</a:t>
            </a:r>
            <a:r>
              <a:rPr lang="en-US" sz="2000" dirty="0">
                <a:latin typeface="Calibri" panose="020F0502020204030204" pitchFamily="34" charset="0"/>
              </a:rPr>
              <a:t> and </a:t>
            </a:r>
            <a:r>
              <a:rPr lang="en-US" sz="2000" b="1" dirty="0">
                <a:latin typeface="Calibri" panose="020F0502020204030204" pitchFamily="34" charset="0"/>
              </a:rPr>
              <a:t>methodology</a:t>
            </a:r>
            <a:r>
              <a:rPr lang="en-US" sz="2000" dirty="0">
                <a:latin typeface="Calibri" panose="020F0502020204030204" pitchFamily="34" charset="0"/>
              </a:rPr>
              <a:t> of the MCNA V as well as timeline for dissemination of preliminary findings, in line with the HNO/HRP timeframe.</a:t>
            </a:r>
          </a:p>
          <a:p>
            <a:pPr>
              <a:buClr>
                <a:srgbClr val="EE5859"/>
              </a:buClr>
              <a:defRPr/>
            </a:pPr>
            <a:endParaRPr lang="en-US" sz="2000" dirty="0">
              <a:latin typeface="Calibri" panose="020F0502020204030204" pitchFamily="34" charset="0"/>
            </a:endParaRPr>
          </a:p>
          <a:p>
            <a:pPr>
              <a:buClr>
                <a:srgbClr val="EE5859"/>
              </a:buClr>
              <a:defRPr/>
            </a:pPr>
            <a:r>
              <a:rPr lang="en-US" sz="2000" dirty="0">
                <a:latin typeface="Calibri" panose="020F0502020204030204" pitchFamily="34" charset="0"/>
              </a:rPr>
              <a:t>2. Key Affected Population groups:  </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IDPs in camps</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IDPs out of camps</a:t>
            </a:r>
          </a:p>
          <a:p>
            <a:pPr marL="1257300" lvl="2" indent="-342900">
              <a:buClr>
                <a:srgbClr val="EE5859"/>
              </a:buClr>
              <a:buFont typeface="Wingdings" panose="05000000000000000000" pitchFamily="2" charset="2"/>
              <a:buChar char="§"/>
              <a:defRPr/>
            </a:pPr>
            <a:r>
              <a:rPr lang="en-US" sz="2000" i="1" dirty="0">
                <a:latin typeface="Calibri" panose="020F0502020204030204" pitchFamily="34" charset="0"/>
              </a:rPr>
              <a:t>IDPs in informal sites</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Returnees </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“Non-displaced remaining in recently retaken areas” </a:t>
            </a:r>
            <a:r>
              <a:rPr lang="en-US" sz="2000" i="1" dirty="0">
                <a:latin typeface="Calibri" panose="020F0502020204030204" pitchFamily="34" charset="0"/>
              </a:rPr>
              <a:t>changed to: </a:t>
            </a:r>
            <a:r>
              <a:rPr lang="en-US" sz="2000" b="1" i="1" dirty="0">
                <a:solidFill>
                  <a:srgbClr val="990000"/>
                </a:solidFill>
                <a:latin typeface="Calibri" panose="020F0502020204030204" pitchFamily="34" charset="0"/>
              </a:rPr>
              <a:t>Non-displaced in newly accessible and conflict areas</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Host communities in high IDP density areas</a:t>
            </a:r>
          </a:p>
          <a:p>
            <a:pPr>
              <a:buClr>
                <a:srgbClr val="EE5859"/>
              </a:buClr>
              <a:defRPr/>
            </a:pPr>
            <a:endParaRPr lang="en-US" sz="2000" dirty="0">
              <a:latin typeface="Calibri" panose="020F0502020204030204" pitchFamily="34" charset="0"/>
            </a:endParaRPr>
          </a:p>
          <a:p>
            <a:pPr>
              <a:buClr>
                <a:srgbClr val="EE5859"/>
              </a:buClr>
              <a:defRPr/>
            </a:pPr>
            <a:r>
              <a:rPr lang="en-US" sz="2000" dirty="0">
                <a:latin typeface="Calibri" panose="020F0502020204030204" pitchFamily="34" charset="0"/>
              </a:rPr>
              <a:t>3. AWG presentation on</a:t>
            </a:r>
            <a:r>
              <a:rPr lang="en-US" sz="2000" dirty="0">
                <a:solidFill>
                  <a:srgbClr val="FF0000"/>
                </a:solidFill>
                <a:latin typeface="Calibri" panose="020F0502020204030204" pitchFamily="34" charset="0"/>
              </a:rPr>
              <a:t> </a:t>
            </a:r>
            <a:r>
              <a:rPr lang="en-US" sz="2000" b="1" dirty="0">
                <a:latin typeface="Calibri" panose="020F0502020204030204" pitchFamily="34" charset="0"/>
              </a:rPr>
              <a:t>17</a:t>
            </a:r>
            <a:r>
              <a:rPr lang="en-US" sz="2000" b="1" baseline="30000" dirty="0">
                <a:latin typeface="Calibri" panose="020F0502020204030204" pitchFamily="34" charset="0"/>
              </a:rPr>
              <a:t>th</a:t>
            </a:r>
            <a:r>
              <a:rPr lang="en-US" sz="2000" b="1" dirty="0">
                <a:solidFill>
                  <a:srgbClr val="FF0000"/>
                </a:solidFill>
                <a:latin typeface="Calibri" panose="020F0502020204030204" pitchFamily="34" charset="0"/>
              </a:rPr>
              <a:t> </a:t>
            </a:r>
            <a:r>
              <a:rPr lang="en-US" sz="2000" b="1" dirty="0">
                <a:latin typeface="Calibri" panose="020F0502020204030204" pitchFamily="34" charset="0"/>
              </a:rPr>
              <a:t>July also </a:t>
            </a:r>
            <a:r>
              <a:rPr lang="en-US" sz="2000" dirty="0">
                <a:latin typeface="Calibri" panose="020F0502020204030204" pitchFamily="34" charset="0"/>
              </a:rPr>
              <a:t>launched the indicator review process.  MCNAs are specifically aligned with the HNO/HRP process to inform multi-cluster programming.</a:t>
            </a:r>
          </a:p>
          <a:p>
            <a:pPr marL="800100" lvl="1" indent="-342900">
              <a:buClr>
                <a:srgbClr val="EE5859"/>
              </a:buClr>
              <a:buFont typeface="Wingdings" panose="05000000000000000000" pitchFamily="2" charset="2"/>
              <a:buChar char="§"/>
              <a:defRPr/>
            </a:pPr>
            <a:r>
              <a:rPr lang="en-US" sz="2000" dirty="0">
                <a:latin typeface="Calibri" panose="020F0502020204030204" pitchFamily="34" charset="0"/>
              </a:rPr>
              <a:t>All clusters consulted on indicators</a:t>
            </a:r>
            <a:r>
              <a:rPr lang="en-US" sz="2000" dirty="0">
                <a:solidFill>
                  <a:srgbClr val="990000"/>
                </a:solidFill>
                <a:latin typeface="Calibri" panose="020F0502020204030204" pitchFamily="34" charset="0"/>
              </a:rPr>
              <a:t>. </a:t>
            </a:r>
          </a:p>
          <a:p>
            <a:pPr marL="800100" lvl="1" indent="-342900">
              <a:buClr>
                <a:srgbClr val="EE5859"/>
              </a:buClr>
              <a:buFont typeface="Wingdings" panose="05000000000000000000" pitchFamily="2" charset="2"/>
              <a:buChar char="§"/>
              <a:defRPr/>
            </a:pPr>
            <a:r>
              <a:rPr lang="en-US" sz="2000" b="1" dirty="0">
                <a:solidFill>
                  <a:srgbClr val="990000"/>
                </a:solidFill>
                <a:latin typeface="Calibri" panose="020F0502020204030204" pitchFamily="34" charset="0"/>
              </a:rPr>
              <a:t>Feedback received on indicators; harmonization conducted</a:t>
            </a:r>
          </a:p>
          <a:p>
            <a:pPr lvl="1">
              <a:buClr>
                <a:srgbClr val="EE5859"/>
              </a:buClr>
              <a:defRPr/>
            </a:pPr>
            <a:endParaRPr lang="en-US" sz="2000" b="1" dirty="0">
              <a:solidFill>
                <a:srgbClr val="990000"/>
              </a:solidFill>
              <a:latin typeface="Calibri" panose="020F0502020204030204" pitchFamily="34" charset="0"/>
            </a:endParaRPr>
          </a:p>
          <a:p>
            <a:pPr marL="0" lvl="1">
              <a:buClr>
                <a:srgbClr val="EE5859"/>
              </a:buClr>
              <a:defRPr/>
            </a:pPr>
            <a:r>
              <a:rPr lang="de-CH" sz="2000" dirty="0">
                <a:latin typeface="Calibri" panose="020F0502020204030204" pitchFamily="34" charset="0"/>
              </a:rPr>
              <a:t>4. Methodology: Original methodology later adapted in line with HNO/HRP humanitarian profile e.g. Assessment of </a:t>
            </a:r>
            <a:r>
              <a:rPr lang="en-US" sz="2000" b="1" dirty="0">
                <a:solidFill>
                  <a:srgbClr val="990000"/>
                </a:solidFill>
                <a:latin typeface="Calibri" panose="020F0502020204030204" pitchFamily="34" charset="0"/>
              </a:rPr>
              <a:t>Non-displaced in newly accessible and conflict areas. </a:t>
            </a:r>
            <a:r>
              <a:rPr lang="en-US" sz="2000" dirty="0">
                <a:latin typeface="Calibri" panose="020F0502020204030204" pitchFamily="34" charset="0"/>
              </a:rPr>
              <a:t>MCNA V data to support people in need calculation at cluster level.</a:t>
            </a:r>
            <a:endParaRPr lang="en-US" sz="2000" b="1" dirty="0">
              <a:latin typeface="Calibri" panose="020F0502020204030204" pitchFamily="34" charset="0"/>
            </a:endParaRPr>
          </a:p>
          <a:p>
            <a:pPr>
              <a:buClr>
                <a:srgbClr val="EE5859"/>
              </a:buClr>
              <a:defRPr/>
            </a:pPr>
            <a:endParaRPr lang="en-GB" sz="2000" dirty="0">
              <a:latin typeface="Calibri" panose="020F0502020204030204" pitchFamily="34" charset="0"/>
            </a:endParaRPr>
          </a:p>
          <a:p>
            <a:pPr>
              <a:lnSpc>
                <a:spcPct val="150000"/>
              </a:lnSpc>
            </a:pPr>
            <a:endParaRPr lang="en-US" sz="2000" b="1" u="sng" dirty="0">
              <a:latin typeface="Calibri "/>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1455858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MCNA to HRP: Process Overview</a:t>
            </a:r>
          </a:p>
        </p:txBody>
      </p:sp>
      <p:sp>
        <p:nvSpPr>
          <p:cNvPr id="5" name="Rectangle 4"/>
          <p:cNvSpPr/>
          <p:nvPr/>
        </p:nvSpPr>
        <p:spPr>
          <a:xfrm>
            <a:off x="225952" y="681911"/>
            <a:ext cx="11750776" cy="923330"/>
          </a:xfrm>
          <a:prstGeom prst="rect">
            <a:avLst/>
          </a:prstGeom>
        </p:spPr>
        <p:txBody>
          <a:bodyPr wrap="square">
            <a:spAutoFit/>
          </a:bodyPr>
          <a:lstStyle/>
          <a:p>
            <a:pPr>
              <a:defRPr/>
            </a:pPr>
            <a:endParaRPr lang="en-GB" sz="2400" b="1" u="sng" dirty="0">
              <a:solidFill>
                <a:schemeClr val="accent1"/>
              </a:solidFill>
            </a:endParaRPr>
          </a:p>
          <a:p>
            <a:pPr>
              <a:lnSpc>
                <a:spcPct val="150000"/>
              </a:lnSpc>
            </a:pPr>
            <a:endParaRPr lang="en-US" sz="2000" b="1" u="sng" dirty="0">
              <a:solidFill>
                <a:schemeClr val="tx1">
                  <a:lumMod val="75000"/>
                  <a:lumOff val="25000"/>
                </a:schemeClr>
              </a:solidFill>
              <a:latin typeface="Calibri "/>
              <a:ea typeface="SimSun" panose="02010600030101010101" pitchFamily="2" charset="-122"/>
              <a:cs typeface="Arial" panose="020B0604020202020204" pitchFamily="34" charset="0"/>
            </a:endParaRPr>
          </a:p>
        </p:txBody>
      </p:sp>
      <p:graphicFrame>
        <p:nvGraphicFramePr>
          <p:cNvPr id="7" name="Content Placeholder 5"/>
          <p:cNvGraphicFramePr>
            <a:graphicFrameLocks/>
          </p:cNvGraphicFramePr>
          <p:nvPr>
            <p:extLst>
              <p:ext uri="{D42A27DB-BD31-4B8C-83A1-F6EECF244321}">
                <p14:modId xmlns:p14="http://schemas.microsoft.com/office/powerpoint/2010/main" val="337084425"/>
              </p:ext>
            </p:extLst>
          </p:nvPr>
        </p:nvGraphicFramePr>
        <p:xfrm>
          <a:off x="225952" y="807720"/>
          <a:ext cx="11432648" cy="5516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8"/>
          <p:cNvSpPr>
            <a:spLocks noChangeArrowheads="1"/>
          </p:cNvSpPr>
          <p:nvPr/>
        </p:nvSpPr>
        <p:spPr bwMode="auto">
          <a:xfrm>
            <a:off x="5294313" y="1778000"/>
            <a:ext cx="1366837" cy="215900"/>
          </a:xfrm>
          <a:prstGeom prst="rect">
            <a:avLst/>
          </a:prstGeom>
          <a:solidFill>
            <a:schemeClr val="accent1"/>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dirty="0"/>
              <a:t>Time: 1 - 31 July</a:t>
            </a:r>
          </a:p>
        </p:txBody>
      </p:sp>
      <p:sp>
        <p:nvSpPr>
          <p:cNvPr id="9" name="Rectangle 9"/>
          <p:cNvSpPr>
            <a:spLocks noChangeArrowheads="1"/>
          </p:cNvSpPr>
          <p:nvPr/>
        </p:nvSpPr>
        <p:spPr bwMode="auto">
          <a:xfrm>
            <a:off x="7405688" y="3403600"/>
            <a:ext cx="1584325" cy="215900"/>
          </a:xfrm>
          <a:prstGeom prst="rect">
            <a:avLst/>
          </a:prstGeom>
          <a:solidFill>
            <a:schemeClr val="accent1"/>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dirty="0"/>
              <a:t>Time: 1 – 31 August</a:t>
            </a:r>
          </a:p>
        </p:txBody>
      </p:sp>
      <p:sp>
        <p:nvSpPr>
          <p:cNvPr id="10" name="Rectangle 11"/>
          <p:cNvSpPr>
            <a:spLocks noChangeArrowheads="1"/>
          </p:cNvSpPr>
          <p:nvPr/>
        </p:nvSpPr>
        <p:spPr bwMode="auto">
          <a:xfrm>
            <a:off x="7262019" y="5526602"/>
            <a:ext cx="1871662" cy="217487"/>
          </a:xfrm>
          <a:prstGeom prst="rect">
            <a:avLst/>
          </a:prstGeom>
          <a:solidFill>
            <a:schemeClr val="accent1"/>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dirty="0"/>
              <a:t>Time: </a:t>
            </a:r>
            <a:r>
              <a:rPr lang="de-CH" altLang="en-US" sz="1200" dirty="0"/>
              <a:t>1 </a:t>
            </a:r>
            <a:r>
              <a:rPr lang="en-US" altLang="en-US" sz="1200" dirty="0"/>
              <a:t>- 14 September</a:t>
            </a:r>
          </a:p>
        </p:txBody>
      </p:sp>
      <p:sp>
        <p:nvSpPr>
          <p:cNvPr id="11" name="Rectangle 12"/>
          <p:cNvSpPr>
            <a:spLocks noChangeArrowheads="1"/>
          </p:cNvSpPr>
          <p:nvPr/>
        </p:nvSpPr>
        <p:spPr bwMode="auto">
          <a:xfrm>
            <a:off x="2874963" y="5526601"/>
            <a:ext cx="1871662" cy="217487"/>
          </a:xfrm>
          <a:prstGeom prst="rect">
            <a:avLst/>
          </a:prstGeom>
          <a:solidFill>
            <a:schemeClr val="accent1"/>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dirty="0"/>
              <a:t>Time: 11- 20 September</a:t>
            </a:r>
          </a:p>
        </p:txBody>
      </p:sp>
      <p:sp>
        <p:nvSpPr>
          <p:cNvPr id="12" name="Rectangle 12"/>
          <p:cNvSpPr>
            <a:spLocks noChangeArrowheads="1"/>
          </p:cNvSpPr>
          <p:nvPr/>
        </p:nvSpPr>
        <p:spPr bwMode="auto">
          <a:xfrm>
            <a:off x="2874963" y="3402806"/>
            <a:ext cx="1871662" cy="217487"/>
          </a:xfrm>
          <a:prstGeom prst="rect">
            <a:avLst/>
          </a:prstGeom>
          <a:solidFill>
            <a:schemeClr val="accent1"/>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dirty="0"/>
              <a:t>Time:  20 -30 Sept</a:t>
            </a:r>
          </a:p>
        </p:txBody>
      </p:sp>
    </p:spTree>
    <p:extLst>
      <p:ext uri="{BB962C8B-B14F-4D97-AF65-F5344CB8AC3E}">
        <p14:creationId xmlns:p14="http://schemas.microsoft.com/office/powerpoint/2010/main" val="2193191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Methodology overview</a:t>
            </a:r>
          </a:p>
        </p:txBody>
      </p:sp>
      <p:sp>
        <p:nvSpPr>
          <p:cNvPr id="5" name="TextBox 7"/>
          <p:cNvSpPr txBox="1">
            <a:spLocks noChangeArrowheads="1"/>
          </p:cNvSpPr>
          <p:nvPr/>
        </p:nvSpPr>
        <p:spPr bwMode="auto">
          <a:xfrm>
            <a:off x="355111" y="1027968"/>
            <a:ext cx="5811228"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800100" indent="-34290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buClr>
                <a:srgbClr val="EE5859"/>
              </a:buClr>
              <a:defRPr/>
            </a:pPr>
            <a:r>
              <a:rPr lang="en-US" altLang="en-US" sz="2000" b="1" dirty="0">
                <a:cs typeface="Arial" panose="020B0604020202020204" pitchFamily="34" charset="0"/>
              </a:rPr>
              <a:t>Mixed methodology</a:t>
            </a:r>
          </a:p>
          <a:p>
            <a:pPr>
              <a:buClr>
                <a:srgbClr val="EE5859"/>
              </a:buClr>
              <a:buFont typeface="Arial" panose="020B0604020202020204" pitchFamily="34" charset="0"/>
              <a:buChar char="•"/>
              <a:defRPr/>
            </a:pPr>
            <a:endParaRPr lang="en-US" altLang="en-US" sz="2000" b="1" u="sng" dirty="0">
              <a:cs typeface="Arial" panose="020B0604020202020204" pitchFamily="34" charset="0"/>
            </a:endParaRPr>
          </a:p>
          <a:p>
            <a:pPr lvl="1">
              <a:buClr>
                <a:srgbClr val="EE5859"/>
              </a:buClr>
              <a:buFont typeface="Wingdings" panose="05000000000000000000" pitchFamily="2" charset="2"/>
              <a:buChar char="Ø"/>
              <a:defRPr/>
            </a:pPr>
            <a:r>
              <a:rPr lang="en-US" altLang="en-US" sz="2000" i="1" dirty="0">
                <a:cs typeface="Arial" panose="020B0604020202020204" pitchFamily="34" charset="0"/>
              </a:rPr>
              <a:t>Secondary data review</a:t>
            </a:r>
            <a:r>
              <a:rPr lang="en-US" altLang="en-US" sz="2000" dirty="0">
                <a:cs typeface="Arial" panose="020B0604020202020204" pitchFamily="34" charset="0"/>
              </a:rPr>
              <a:t> of existing datasets</a:t>
            </a:r>
            <a:endParaRPr lang="en-US" altLang="en-US" sz="2000" i="1" dirty="0">
              <a:cs typeface="Arial" panose="020B0604020202020204" pitchFamily="34" charset="0"/>
            </a:endParaRPr>
          </a:p>
          <a:p>
            <a:pPr lvl="1">
              <a:buClr>
                <a:srgbClr val="EE5859"/>
              </a:buClr>
              <a:buFont typeface="Wingdings" panose="05000000000000000000" pitchFamily="2" charset="2"/>
              <a:buChar char="Ø"/>
              <a:defRPr/>
            </a:pPr>
            <a:endParaRPr lang="en-US" altLang="en-US" sz="2000" i="1" dirty="0">
              <a:cs typeface="Arial" panose="020B0604020202020204" pitchFamily="34" charset="0"/>
            </a:endParaRPr>
          </a:p>
          <a:p>
            <a:pPr lvl="1">
              <a:buClr>
                <a:srgbClr val="EE5859"/>
              </a:buClr>
              <a:buFont typeface="Wingdings" panose="05000000000000000000" pitchFamily="2" charset="2"/>
              <a:buChar char="Ø"/>
              <a:defRPr/>
            </a:pPr>
            <a:r>
              <a:rPr lang="en-US" altLang="en-US" sz="2000" i="1" dirty="0">
                <a:cs typeface="Arial" panose="020B0604020202020204" pitchFamily="34" charset="0"/>
              </a:rPr>
              <a:t>Household-level Data Collection in all fully </a:t>
            </a:r>
            <a:r>
              <a:rPr lang="en-US" altLang="en-US" sz="2000" i="1" dirty="0">
                <a:solidFill>
                  <a:srgbClr val="CC0000"/>
                </a:solidFill>
                <a:cs typeface="Arial" panose="020B0604020202020204" pitchFamily="34" charset="0"/>
              </a:rPr>
              <a:t>directly accessible </a:t>
            </a:r>
            <a:r>
              <a:rPr lang="en-US" altLang="en-US" sz="2000" i="1" dirty="0">
                <a:cs typeface="Arial" panose="020B0604020202020204" pitchFamily="34" charset="0"/>
              </a:rPr>
              <a:t>districts:</a:t>
            </a:r>
            <a:r>
              <a:rPr lang="en-US" altLang="en-US" sz="2000" b="1" dirty="0">
                <a:cs typeface="Arial" panose="020B0604020202020204" pitchFamily="34" charset="0"/>
              </a:rPr>
              <a:t> </a:t>
            </a:r>
            <a:r>
              <a:rPr lang="en-US" altLang="en-US" sz="2000" dirty="0">
                <a:cs typeface="Arial" panose="020B0604020202020204" pitchFamily="34" charset="0"/>
              </a:rPr>
              <a:t>representative samples of households from accessible areas</a:t>
            </a:r>
          </a:p>
          <a:p>
            <a:pPr lvl="1">
              <a:buClr>
                <a:srgbClr val="EE5859"/>
              </a:buClr>
              <a:buFont typeface="Wingdings" panose="05000000000000000000" pitchFamily="2" charset="2"/>
              <a:buChar char="Ø"/>
              <a:defRPr/>
            </a:pPr>
            <a:endParaRPr lang="en-US" altLang="en-US" sz="2000" dirty="0">
              <a:cs typeface="Arial" panose="020B0604020202020204" pitchFamily="34" charset="0"/>
            </a:endParaRPr>
          </a:p>
          <a:p>
            <a:pPr lvl="1">
              <a:buClr>
                <a:srgbClr val="EE5859"/>
              </a:buClr>
              <a:buFont typeface="Wingdings" panose="05000000000000000000" pitchFamily="2" charset="2"/>
              <a:buChar char="Ø"/>
              <a:defRPr/>
            </a:pPr>
            <a:r>
              <a:rPr lang="en-US" altLang="en-US" sz="2000" i="1" dirty="0">
                <a:cs typeface="Arial" panose="020B0604020202020204" pitchFamily="34" charset="0"/>
              </a:rPr>
              <a:t>Community-level Data Collection in </a:t>
            </a:r>
            <a:r>
              <a:rPr lang="en-US" altLang="en-US" sz="2000" i="1" dirty="0">
                <a:solidFill>
                  <a:srgbClr val="CC0000"/>
                </a:solidFill>
                <a:cs typeface="Arial" panose="020B0604020202020204" pitchFamily="34" charset="0"/>
              </a:rPr>
              <a:t>not fully directly accessible</a:t>
            </a:r>
            <a:r>
              <a:rPr lang="en-US" altLang="en-US" sz="2000" dirty="0">
                <a:solidFill>
                  <a:srgbClr val="CC0000"/>
                </a:solidFill>
                <a:cs typeface="Arial" panose="020B0604020202020204" pitchFamily="34" charset="0"/>
              </a:rPr>
              <a:t> </a:t>
            </a:r>
            <a:r>
              <a:rPr lang="en-US" altLang="en-US" sz="2000" i="1" dirty="0">
                <a:cs typeface="Arial" panose="020B0604020202020204" pitchFamily="34" charset="0"/>
              </a:rPr>
              <a:t>areas: </a:t>
            </a:r>
            <a:r>
              <a:rPr lang="en-US" altLang="en-US" sz="2000" dirty="0">
                <a:cs typeface="Arial" panose="020B0604020202020204" pitchFamily="34" charset="0"/>
              </a:rPr>
              <a:t>purposively selected key informants from sampled locations in not fully accessible districts</a:t>
            </a:r>
            <a:endParaRPr lang="en-US" altLang="en-US" sz="2000" i="1" strike="sngStrike" dirty="0">
              <a:cs typeface="Arial" panose="020B0604020202020204" pitchFamily="34" charset="0"/>
            </a:endParaRPr>
          </a:p>
        </p:txBody>
      </p:sp>
      <p:pic>
        <p:nvPicPr>
          <p:cNvPr id="1026" name="Picture 2" descr="C:\Users\REACH\AppData\Roaming\Skype\philipbato.reach\media_messaging\media_cache_v3\^7AFE129A2CC36928C8EC278EF4EA7106A97584358E3273701C^pimgpsh_fullsize_distr.jpg"/>
          <p:cNvPicPr>
            <a:picLocks noChangeAspect="1" noChangeArrowheads="1"/>
          </p:cNvPicPr>
          <p:nvPr/>
        </p:nvPicPr>
        <p:blipFill>
          <a:blip r:embed="rId3" cstate="print"/>
          <a:srcRect t="16698" r="2651" b="13146"/>
          <a:stretch>
            <a:fillRect/>
          </a:stretch>
        </p:blipFill>
        <p:spPr bwMode="auto">
          <a:xfrm>
            <a:off x="6232834" y="1204957"/>
            <a:ext cx="4702934" cy="4811283"/>
          </a:xfrm>
          <a:prstGeom prst="rect">
            <a:avLst/>
          </a:prstGeom>
          <a:noFill/>
        </p:spPr>
      </p:pic>
    </p:spTree>
    <p:extLst>
      <p:ext uri="{BB962C8B-B14F-4D97-AF65-F5344CB8AC3E}">
        <p14:creationId xmlns:p14="http://schemas.microsoft.com/office/powerpoint/2010/main" val="208727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Methodology</a:t>
            </a:r>
          </a:p>
        </p:txBody>
      </p:sp>
      <p:sp>
        <p:nvSpPr>
          <p:cNvPr id="4" name="TextBox 3"/>
          <p:cNvSpPr txBox="1"/>
          <p:nvPr/>
        </p:nvSpPr>
        <p:spPr>
          <a:xfrm>
            <a:off x="351692" y="4747847"/>
            <a:ext cx="11254153" cy="2308324"/>
          </a:xfrm>
          <a:prstGeom prst="rect">
            <a:avLst/>
          </a:prstGeom>
          <a:noFill/>
        </p:spPr>
        <p:txBody>
          <a:bodyPr wrap="square" rtlCol="0">
            <a:spAutoFit/>
          </a:bodyPr>
          <a:lstStyle/>
          <a:p>
            <a:endParaRPr lang="en-GB" sz="1600" dirty="0"/>
          </a:p>
          <a:p>
            <a:r>
              <a:rPr lang="en-GB" sz="1600" dirty="0"/>
              <a:t>The assessment was implemented nationwide through a mixed methods approach, consisting of:</a:t>
            </a:r>
          </a:p>
          <a:p>
            <a:pPr marL="285750" lvl="0" indent="-285750">
              <a:buFont typeface="Arial" panose="020B0604020202020204" pitchFamily="34" charset="0"/>
              <a:buChar char="•"/>
            </a:pPr>
            <a:r>
              <a:rPr lang="en-GB" sz="1600" dirty="0"/>
              <a:t>Secondary data analysis of existing datasets on IDPs living in camps, informal sites, and in host communities </a:t>
            </a:r>
          </a:p>
          <a:p>
            <a:pPr marL="285750" lvl="0" indent="-285750">
              <a:buFont typeface="Arial" panose="020B0604020202020204" pitchFamily="34" charset="0"/>
              <a:buChar char="•"/>
            </a:pPr>
            <a:r>
              <a:rPr lang="en-GB" sz="1600" dirty="0"/>
              <a:t>Secondary data review of other relevant data/reports</a:t>
            </a:r>
          </a:p>
          <a:p>
            <a:pPr marL="285750" lvl="0" indent="-285750">
              <a:buFont typeface="Arial" panose="020B0604020202020204" pitchFamily="34" charset="0"/>
              <a:buChar char="•"/>
            </a:pPr>
            <a:r>
              <a:rPr lang="en-GB" sz="1600" dirty="0"/>
              <a:t>Statistically representative household survey administered in fully directly accessible districts</a:t>
            </a:r>
          </a:p>
          <a:p>
            <a:pPr marL="285750" lvl="0" indent="-285750">
              <a:buFont typeface="Arial" panose="020B0604020202020204" pitchFamily="34" charset="0"/>
              <a:buChar char="•"/>
            </a:pPr>
            <a:r>
              <a:rPr lang="en-GB" sz="1600" dirty="0"/>
              <a:t>Key informant interviews administered in districts that are not fully directly accessible (</a:t>
            </a:r>
            <a:r>
              <a:rPr lang="en-GB" sz="1600" i="1" dirty="0"/>
              <a:t>Direct, remote via phone and in hard to reach areas, newly displaced families from those locations</a:t>
            </a:r>
            <a:r>
              <a:rPr lang="en-GB" sz="1600" dirty="0"/>
              <a:t>)</a:t>
            </a:r>
            <a:endParaRPr lang="de-CH" sz="1600" dirty="0"/>
          </a:p>
          <a:p>
            <a:r>
              <a:rPr lang="de-CH" sz="1600" b="1" dirty="0">
                <a:solidFill>
                  <a:srgbClr val="C00000"/>
                </a:solidFill>
              </a:rPr>
              <a:t>*Data collected by CAOFSIR, RNVDO, WFP,  and Mercy Hands</a:t>
            </a:r>
            <a:r>
              <a:rPr lang="de-CH" sz="1600" dirty="0">
                <a:solidFill>
                  <a:srgbClr val="C00000"/>
                </a:solidFill>
              </a:rPr>
              <a:t> </a:t>
            </a:r>
            <a:endParaRPr lang="en-GB" sz="1600" dirty="0">
              <a:solidFill>
                <a:srgbClr val="C00000"/>
              </a:solidFill>
            </a:endParaRPr>
          </a:p>
          <a:p>
            <a:pPr marL="285750" indent="-285750">
              <a:buFont typeface="Arial" panose="020B0604020202020204" pitchFamily="34" charset="0"/>
              <a:buChar char="•"/>
            </a:pPr>
            <a:endParaRPr lang="en-GB" sz="1600" dirty="0"/>
          </a:p>
        </p:txBody>
      </p:sp>
      <p:graphicFrame>
        <p:nvGraphicFramePr>
          <p:cNvPr id="6" name="Table 5"/>
          <p:cNvGraphicFramePr>
            <a:graphicFrameLocks noGrp="1"/>
          </p:cNvGraphicFramePr>
          <p:nvPr>
            <p:extLst>
              <p:ext uri="{D42A27DB-BD31-4B8C-83A1-F6EECF244321}">
                <p14:modId xmlns:p14="http://schemas.microsoft.com/office/powerpoint/2010/main" val="2065664990"/>
              </p:ext>
            </p:extLst>
          </p:nvPr>
        </p:nvGraphicFramePr>
        <p:xfrm>
          <a:off x="297089" y="1054736"/>
          <a:ext cx="11608499" cy="3760470"/>
        </p:xfrm>
        <a:graphic>
          <a:graphicData uri="http://schemas.openxmlformats.org/drawingml/2006/table">
            <a:tbl>
              <a:tblPr/>
              <a:tblGrid>
                <a:gridCol w="1802144">
                  <a:extLst>
                    <a:ext uri="{9D8B030D-6E8A-4147-A177-3AD203B41FA5}">
                      <a16:colId xmlns:a16="http://schemas.microsoft.com/office/drawing/2014/main" val="20000"/>
                    </a:ext>
                  </a:extLst>
                </a:gridCol>
                <a:gridCol w="1514570">
                  <a:extLst>
                    <a:ext uri="{9D8B030D-6E8A-4147-A177-3AD203B41FA5}">
                      <a16:colId xmlns:a16="http://schemas.microsoft.com/office/drawing/2014/main" val="20001"/>
                    </a:ext>
                  </a:extLst>
                </a:gridCol>
                <a:gridCol w="1658357">
                  <a:extLst>
                    <a:ext uri="{9D8B030D-6E8A-4147-A177-3AD203B41FA5}">
                      <a16:colId xmlns:a16="http://schemas.microsoft.com/office/drawing/2014/main" val="20002"/>
                    </a:ext>
                  </a:extLst>
                </a:gridCol>
                <a:gridCol w="1667369">
                  <a:extLst>
                    <a:ext uri="{9D8B030D-6E8A-4147-A177-3AD203B41FA5}">
                      <a16:colId xmlns:a16="http://schemas.microsoft.com/office/drawing/2014/main" val="20003"/>
                    </a:ext>
                  </a:extLst>
                </a:gridCol>
                <a:gridCol w="1649345">
                  <a:extLst>
                    <a:ext uri="{9D8B030D-6E8A-4147-A177-3AD203B41FA5}">
                      <a16:colId xmlns:a16="http://schemas.microsoft.com/office/drawing/2014/main" val="20004"/>
                    </a:ext>
                  </a:extLst>
                </a:gridCol>
                <a:gridCol w="1658357">
                  <a:extLst>
                    <a:ext uri="{9D8B030D-6E8A-4147-A177-3AD203B41FA5}">
                      <a16:colId xmlns:a16="http://schemas.microsoft.com/office/drawing/2014/main" val="20005"/>
                    </a:ext>
                  </a:extLst>
                </a:gridCol>
                <a:gridCol w="1658357">
                  <a:extLst>
                    <a:ext uri="{9D8B030D-6E8A-4147-A177-3AD203B41FA5}">
                      <a16:colId xmlns:a16="http://schemas.microsoft.com/office/drawing/2014/main" val="20006"/>
                    </a:ext>
                  </a:extLst>
                </a:gridCol>
              </a:tblGrid>
              <a:tr h="548640">
                <a:tc>
                  <a:txBody>
                    <a:bodyPr/>
                    <a:lstStyle/>
                    <a:p>
                      <a:pPr algn="l" fontAlgn="b"/>
                      <a:r>
                        <a:rPr lang="en-GB" sz="1400" b="1" i="0" u="none" strike="noStrike" dirty="0">
                          <a:solidFill>
                            <a:srgbClr val="366092"/>
                          </a:solidFill>
                          <a:effectLst/>
                          <a:latin typeface="Calibri" panose="020F0502020204030204" pitchFamily="34" charset="0"/>
                        </a:rPr>
                        <a:t>GROUP</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366092"/>
                          </a:solidFill>
                          <a:effectLst/>
                          <a:latin typeface="Calibri" panose="020F0502020204030204" pitchFamily="34" charset="0"/>
                        </a:rPr>
                        <a:t>1. IDP families in camps </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366092"/>
                          </a:solidFill>
                          <a:effectLst/>
                          <a:latin typeface="Calibri" panose="020F0502020204030204" pitchFamily="34" charset="0"/>
                        </a:rPr>
                        <a:t>2. IDP families outside camps</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366092"/>
                          </a:solidFill>
                          <a:effectLst/>
                          <a:latin typeface="Calibri" panose="020F0502020204030204" pitchFamily="34" charset="0"/>
                        </a:rPr>
                        <a:t>2.a IDP families in informal sites</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366092"/>
                          </a:solidFill>
                          <a:effectLst/>
                          <a:latin typeface="Calibri" panose="020F0502020204030204" pitchFamily="34" charset="0"/>
                        </a:rPr>
                        <a:t>3. Host community families </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366092"/>
                          </a:solidFill>
                          <a:effectLst/>
                          <a:latin typeface="Calibri" panose="020F0502020204030204" pitchFamily="34" charset="0"/>
                        </a:rPr>
                        <a:t>4. Returnee families </a:t>
                      </a: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n-GB" sz="1400" b="1" i="0" u="none" strike="noStrike" dirty="0">
                          <a:solidFill>
                            <a:srgbClr val="C00000"/>
                          </a:solidFill>
                          <a:effectLst/>
                          <a:latin typeface="Calibri" panose="020F0502020204030204" pitchFamily="34" charset="0"/>
                        </a:rPr>
                        <a:t>5. </a:t>
                      </a:r>
                      <a:r>
                        <a:rPr lang="en-GB" sz="1400" b="1" kern="1200" dirty="0">
                          <a:solidFill>
                            <a:srgbClr val="C00000"/>
                          </a:solidFill>
                          <a:effectLst/>
                          <a:latin typeface="+mn-lt"/>
                          <a:ea typeface="+mn-ea"/>
                          <a:cs typeface="+mn-cs"/>
                        </a:rPr>
                        <a:t>Non-displaced in newly accessible and conflict areas</a:t>
                      </a:r>
                      <a:endParaRPr lang="en-GB" sz="1400" b="1" i="0" u="none" strike="noStrike" dirty="0">
                        <a:solidFill>
                          <a:srgbClr val="C00000"/>
                        </a:solidFill>
                        <a:effectLst/>
                        <a:latin typeface="Calibri" panose="020F0502020204030204" pitchFamily="34" charset="0"/>
                      </a:endParaRPr>
                    </a:p>
                  </a:txBody>
                  <a:tcPr marL="3810" marR="3810" marT="3810"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0000"/>
                  </a:ext>
                </a:extLst>
              </a:tr>
              <a:tr h="731520">
                <a:tc>
                  <a:txBody>
                    <a:bodyPr/>
                    <a:lstStyle/>
                    <a:p>
                      <a:pPr algn="l" fontAlgn="b"/>
                      <a:r>
                        <a:rPr lang="en-GB" sz="1400" b="1" i="0" u="none" strike="noStrike">
                          <a:solidFill>
                            <a:srgbClr val="366092"/>
                          </a:solidFill>
                          <a:effectLst/>
                          <a:latin typeface="Calibri" panose="020F0502020204030204" pitchFamily="34" charset="0"/>
                        </a:rPr>
                        <a:t>Data set</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REACH Camp profile VIII </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400" b="0" i="0" u="none" strike="noStrike" dirty="0">
                          <a:solidFill>
                            <a:srgbClr val="366092"/>
                          </a:solidFill>
                          <a:effectLst/>
                          <a:latin typeface="Calibri" panose="020F0502020204030204" pitchFamily="34" charset="0"/>
                        </a:rPr>
                        <a:t>REACH MCNA IV</a:t>
                      </a:r>
                    </a:p>
                    <a:p>
                      <a:pPr algn="l" fontAlgn="b"/>
                      <a:endParaRPr lang="en-GB" sz="1400" b="0" i="0" u="none" strike="noStrike" dirty="0">
                        <a:solidFill>
                          <a:srgbClr val="366092"/>
                        </a:solidFill>
                        <a:effectLst/>
                        <a:latin typeface="Calibri" panose="020F0502020204030204" pitchFamily="34" charset="0"/>
                      </a:endParaRP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REACH Informal Site Assessment / RASP</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GB" sz="1400" b="1" i="0" u="none" strike="noStrike" dirty="0">
                          <a:solidFill>
                            <a:srgbClr val="CC0000"/>
                          </a:solidFill>
                          <a:effectLst/>
                          <a:latin typeface="Calibri" panose="020F0502020204030204" pitchFamily="34" charset="0"/>
                        </a:rPr>
                        <a:t>REACH: </a:t>
                      </a:r>
                      <a:r>
                        <a:rPr lang="en-GB" sz="1400" b="1" i="0" u="none" strike="noStrike" baseline="0" dirty="0">
                          <a:solidFill>
                            <a:srgbClr val="CC0000"/>
                          </a:solidFill>
                          <a:effectLst/>
                          <a:latin typeface="Calibri" panose="020F0502020204030204" pitchFamily="34" charset="0"/>
                        </a:rPr>
                        <a:t> </a:t>
                      </a:r>
                      <a:r>
                        <a:rPr lang="en-GB" sz="1400" b="1" i="0" u="none" strike="noStrike" dirty="0">
                          <a:solidFill>
                            <a:srgbClr val="CC0000"/>
                          </a:solidFill>
                          <a:effectLst/>
                          <a:latin typeface="Calibri" panose="020F0502020204030204" pitchFamily="34" charset="0"/>
                        </a:rPr>
                        <a:t>MCNA V Primary data collection</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GB" sz="1400" b="1" i="0" u="none" strike="noStrike" dirty="0">
                          <a:solidFill>
                            <a:srgbClr val="CC0000"/>
                          </a:solidFill>
                          <a:effectLst/>
                          <a:latin typeface="Calibri" panose="020F0502020204030204" pitchFamily="34" charset="0"/>
                        </a:rPr>
                        <a:t>REACH:  MCNA V Primary data collection</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GB" sz="1400" b="1" i="0" u="none" strike="noStrike" dirty="0">
                          <a:solidFill>
                            <a:srgbClr val="CC0000"/>
                          </a:solidFill>
                          <a:effectLst/>
                          <a:latin typeface="Calibri" panose="020F0502020204030204" pitchFamily="34" charset="0"/>
                        </a:rPr>
                        <a:t> *PARTNERS:</a:t>
                      </a:r>
                      <a:r>
                        <a:rPr lang="en-GB" sz="1400" b="1" i="0" u="none" strike="noStrike" baseline="0" dirty="0">
                          <a:solidFill>
                            <a:srgbClr val="CC0000"/>
                          </a:solidFill>
                          <a:effectLst/>
                          <a:latin typeface="Calibri" panose="020F0502020204030204" pitchFamily="34" charset="0"/>
                        </a:rPr>
                        <a:t> </a:t>
                      </a:r>
                      <a:r>
                        <a:rPr lang="en-GB" sz="1400" b="1" i="0" u="none" strike="noStrike" dirty="0">
                          <a:solidFill>
                            <a:srgbClr val="CC0000"/>
                          </a:solidFill>
                          <a:effectLst/>
                          <a:latin typeface="Calibri" panose="020F0502020204030204" pitchFamily="34" charset="0"/>
                        </a:rPr>
                        <a:t>MCNA V Primary data collection</a:t>
                      </a:r>
                    </a:p>
                  </a:txBody>
                  <a:tcPr marL="3810" marR="3810" marT="3810"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0001"/>
                  </a:ext>
                </a:extLst>
              </a:tr>
              <a:tr h="365760">
                <a:tc>
                  <a:txBody>
                    <a:bodyPr/>
                    <a:lstStyle/>
                    <a:p>
                      <a:pPr algn="l" fontAlgn="b"/>
                      <a:r>
                        <a:rPr lang="en-GB" sz="1400" b="1" i="0" u="none" strike="noStrike" dirty="0">
                          <a:solidFill>
                            <a:srgbClr val="366092"/>
                          </a:solidFill>
                          <a:effectLst/>
                          <a:latin typeface="Calibri" panose="020F0502020204030204" pitchFamily="34" charset="0"/>
                        </a:rPr>
                        <a:t>Data collection date</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May 2017</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April/May 2017</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Feb/May 2017</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August 2017</a:t>
                      </a:r>
                    </a:p>
                  </a:txBody>
                  <a:tcPr marL="3810" marR="3810" marT="3810" marB="0" anchor="b">
                    <a:lnL>
                      <a:noFill/>
                    </a:lnL>
                    <a:lnR>
                      <a:noFill/>
                    </a:lnR>
                    <a:lnT>
                      <a:noFill/>
                    </a:lnT>
                    <a:lnB>
                      <a:noFill/>
                    </a:lnB>
                  </a:tcPr>
                </a:tc>
                <a:tc>
                  <a:txBody>
                    <a:bodyPr/>
                    <a:lstStyle/>
                    <a:p>
                      <a:pPr algn="l" fontAlgn="b"/>
                      <a:r>
                        <a:rPr lang="en-GB" sz="1400" b="0" i="0" u="none" strike="noStrike">
                          <a:solidFill>
                            <a:srgbClr val="366092"/>
                          </a:solidFill>
                          <a:effectLst/>
                          <a:latin typeface="Calibri" panose="020F0502020204030204" pitchFamily="34" charset="0"/>
                        </a:rPr>
                        <a:t>August 2017</a:t>
                      </a:r>
                    </a:p>
                  </a:txBody>
                  <a:tcPr marL="3810" marR="3810" marT="3810" marB="0" anchor="b">
                    <a:lnL>
                      <a:noFill/>
                    </a:lnL>
                    <a:lnR>
                      <a:noFill/>
                    </a:lnR>
                    <a:lnT>
                      <a:noFill/>
                    </a:lnT>
                    <a:lnB>
                      <a:noFill/>
                    </a:lnB>
                  </a:tcPr>
                </a:tc>
                <a:tc>
                  <a:txBody>
                    <a:bodyPr/>
                    <a:lstStyle/>
                    <a:p>
                      <a:pPr algn="l" fontAlgn="b"/>
                      <a:r>
                        <a:rPr lang="en-GB" sz="1400" b="0" i="0" u="none" strike="noStrike">
                          <a:solidFill>
                            <a:srgbClr val="366092"/>
                          </a:solidFill>
                          <a:effectLst/>
                          <a:latin typeface="Calibri" panose="020F0502020204030204" pitchFamily="34" charset="0"/>
                        </a:rPr>
                        <a:t>August 2017</a:t>
                      </a:r>
                    </a:p>
                  </a:txBody>
                  <a:tcPr marL="3810" marR="3810" marT="3810" marB="0" anchor="b">
                    <a:lnL>
                      <a:noFill/>
                    </a:lnL>
                    <a:lnR>
                      <a:noFill/>
                    </a:lnR>
                    <a:lnT>
                      <a:noFill/>
                    </a:lnT>
                    <a:lnB>
                      <a:noFill/>
                    </a:lnB>
                  </a:tcPr>
                </a:tc>
                <a:extLst>
                  <a:ext uri="{0D108BD9-81ED-4DB2-BD59-A6C34878D82A}">
                    <a16:rowId xmlns:a16="http://schemas.microsoft.com/office/drawing/2014/main" val="10002"/>
                  </a:ext>
                </a:extLst>
              </a:tr>
              <a:tr h="731520">
                <a:tc>
                  <a:txBody>
                    <a:bodyPr/>
                    <a:lstStyle/>
                    <a:p>
                      <a:pPr algn="l" fontAlgn="b"/>
                      <a:r>
                        <a:rPr lang="en-GB" sz="1400" b="1" i="0" u="none" strike="noStrike" dirty="0">
                          <a:solidFill>
                            <a:srgbClr val="366092"/>
                          </a:solidFill>
                          <a:effectLst/>
                          <a:latin typeface="Calibri" panose="020F0502020204030204" pitchFamily="34" charset="0"/>
                        </a:rPr>
                        <a:t>Data representative at</a:t>
                      </a:r>
                    </a:p>
                  </a:txBody>
                  <a:tcPr marL="3810" marR="3810" marT="3810" marB="0" anchor="b">
                    <a:lnL>
                      <a:noFill/>
                    </a:lnL>
                    <a:lnR>
                      <a:noFill/>
                    </a:lnR>
                    <a:lnT>
                      <a:noFill/>
                    </a:lnT>
                    <a:lnB>
                      <a:noFill/>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Camp/District level</a:t>
                      </a:r>
                    </a:p>
                  </a:txBody>
                  <a:tcPr marL="3810" marR="3810" marT="3810" marB="0" anchor="b">
                    <a:lnL>
                      <a:noFill/>
                    </a:lnL>
                    <a:lnR>
                      <a:noFill/>
                    </a:lnR>
                    <a:lnT>
                      <a:noFill/>
                    </a:lnT>
                    <a:lnB>
                      <a:noFill/>
                    </a:lnB>
                    <a:solidFill>
                      <a:srgbClr val="DCE6F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400" b="0" i="0" u="none" strike="noStrike" dirty="0">
                          <a:solidFill>
                            <a:srgbClr val="366092"/>
                          </a:solidFill>
                          <a:effectLst/>
                          <a:latin typeface="Calibri" panose="020F0502020204030204" pitchFamily="34" charset="0"/>
                        </a:rPr>
                        <a:t>District level </a:t>
                      </a:r>
                      <a:r>
                        <a:rPr lang="en-GB" sz="1400" b="0" i="1" u="none" strike="noStrike" dirty="0">
                          <a:solidFill>
                            <a:srgbClr val="366092"/>
                          </a:solidFill>
                          <a:effectLst/>
                          <a:latin typeface="Calibri" panose="020F0502020204030204" pitchFamily="34" charset="0"/>
                        </a:rPr>
                        <a:t>(of accessible districts)</a:t>
                      </a:r>
                      <a:endParaRPr lang="en-GB" sz="1400" b="0" i="0" u="none" strike="noStrike" dirty="0">
                        <a:solidFill>
                          <a:srgbClr val="366092"/>
                        </a:solidFill>
                        <a:effectLst/>
                        <a:latin typeface="Calibri" panose="020F0502020204030204" pitchFamily="34" charset="0"/>
                      </a:endParaRPr>
                    </a:p>
                  </a:txBody>
                  <a:tcPr marL="3810" marR="3810" marT="3810" marB="0" anchor="b">
                    <a:lnL>
                      <a:noFill/>
                    </a:lnL>
                    <a:lnR>
                      <a:noFill/>
                    </a:lnR>
                    <a:lnT>
                      <a:noFill/>
                    </a:lnT>
                    <a:lnB>
                      <a:noFill/>
                    </a:lnB>
                    <a:solidFill>
                      <a:srgbClr val="DCE6F1"/>
                    </a:solidFill>
                  </a:tcPr>
                </a:tc>
                <a:tc>
                  <a:txBody>
                    <a:bodyPr/>
                    <a:lstStyle/>
                    <a:p>
                      <a:pPr algn="l" fontAlgn="b"/>
                      <a:r>
                        <a:rPr lang="en-GB" sz="1400" b="0" i="0" u="none" strike="noStrike" kern="1200" dirty="0">
                          <a:solidFill>
                            <a:srgbClr val="366092"/>
                          </a:solidFill>
                          <a:effectLst/>
                          <a:latin typeface="Calibri" panose="020F0502020204030204" pitchFamily="34" charset="0"/>
                          <a:ea typeface="+mn-ea"/>
                          <a:cs typeface="+mn-cs"/>
                        </a:rPr>
                        <a:t>Site level</a:t>
                      </a:r>
                    </a:p>
                  </a:txBody>
                  <a:tcPr marL="3810" marR="3810" marT="3810" marB="0" anchor="b">
                    <a:lnL>
                      <a:noFill/>
                    </a:lnL>
                    <a:lnR>
                      <a:noFill/>
                    </a:lnR>
                    <a:lnT>
                      <a:noFill/>
                    </a:lnT>
                    <a:lnB>
                      <a:noFill/>
                    </a:lnB>
                    <a:solidFill>
                      <a:srgbClr val="DCE6F1"/>
                    </a:solidFill>
                  </a:tcPr>
                </a:tc>
                <a:tc>
                  <a:txBody>
                    <a:bodyPr/>
                    <a:lstStyle/>
                    <a:p>
                      <a:pPr algn="l" fontAlgn="b"/>
                      <a:r>
                        <a:rPr lang="en-GB" sz="1400" b="0" i="0" u="none" strike="noStrike" kern="1200" dirty="0">
                          <a:solidFill>
                            <a:srgbClr val="366092"/>
                          </a:solidFill>
                          <a:effectLst/>
                          <a:latin typeface="Calibri" panose="020F0502020204030204" pitchFamily="34" charset="0"/>
                          <a:ea typeface="+mn-ea"/>
                          <a:cs typeface="+mn-cs"/>
                        </a:rPr>
                        <a:t>National level </a:t>
                      </a:r>
                      <a:r>
                        <a:rPr lang="en-GB" sz="1400" b="0" i="1" u="none" strike="noStrike" kern="1200" dirty="0">
                          <a:solidFill>
                            <a:srgbClr val="366092"/>
                          </a:solidFill>
                          <a:effectLst/>
                          <a:latin typeface="Calibri" panose="020F0502020204030204" pitchFamily="34" charset="0"/>
                          <a:ea typeface="+mn-ea"/>
                          <a:cs typeface="+mn-cs"/>
                        </a:rPr>
                        <a:t>(High IDP density locations)</a:t>
                      </a:r>
                    </a:p>
                  </a:txBody>
                  <a:tcPr marL="3810" marR="3810" marT="3810" marB="0" anchor="b">
                    <a:lnL>
                      <a:noFill/>
                    </a:lnL>
                    <a:lnR>
                      <a:noFill/>
                    </a:lnR>
                    <a:lnT>
                      <a:noFill/>
                    </a:lnT>
                    <a:lnB>
                      <a:noFill/>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District level</a:t>
                      </a:r>
                    </a:p>
                  </a:txBody>
                  <a:tcPr marL="3810" marR="3810" marT="3810" marB="0" anchor="b">
                    <a:lnL>
                      <a:noFill/>
                    </a:lnL>
                    <a:lnR>
                      <a:noFill/>
                    </a:lnR>
                    <a:lnT>
                      <a:noFill/>
                    </a:lnT>
                    <a:lnB>
                      <a:noFill/>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District level</a:t>
                      </a:r>
                    </a:p>
                  </a:txBody>
                  <a:tcPr marL="3810" marR="3810" marT="3810" marB="0" anchor="b">
                    <a:lnL>
                      <a:noFill/>
                    </a:lnL>
                    <a:lnR>
                      <a:noFill/>
                    </a:lnR>
                    <a:lnT>
                      <a:noFill/>
                    </a:lnT>
                    <a:lnB>
                      <a:noFill/>
                    </a:lnB>
                    <a:solidFill>
                      <a:srgbClr val="DCE6F1"/>
                    </a:solidFill>
                  </a:tcPr>
                </a:tc>
                <a:extLst>
                  <a:ext uri="{0D108BD9-81ED-4DB2-BD59-A6C34878D82A}">
                    <a16:rowId xmlns:a16="http://schemas.microsoft.com/office/drawing/2014/main" val="10003"/>
                  </a:ext>
                </a:extLst>
              </a:tr>
              <a:tr h="548640">
                <a:tc>
                  <a:txBody>
                    <a:bodyPr/>
                    <a:lstStyle/>
                    <a:p>
                      <a:pPr algn="l" fontAlgn="b"/>
                      <a:r>
                        <a:rPr lang="en-GB" sz="1400" b="1" i="0" u="none" strike="noStrike" dirty="0">
                          <a:solidFill>
                            <a:srgbClr val="366092"/>
                          </a:solidFill>
                          <a:effectLst/>
                          <a:latin typeface="Calibri" panose="020F0502020204030204" pitchFamily="34" charset="0"/>
                        </a:rPr>
                        <a:t>Household interviews </a:t>
                      </a:r>
                      <a:r>
                        <a:rPr lang="en-GB" sz="1400" b="0" i="0" u="none" strike="noStrike" dirty="0">
                          <a:solidFill>
                            <a:srgbClr val="366092"/>
                          </a:solidFill>
                          <a:effectLst/>
                          <a:latin typeface="Calibri" panose="020F0502020204030204" pitchFamily="34" charset="0"/>
                        </a:rPr>
                        <a:t>(directly accessible districts)</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Yes, with 95% confidence level / 10% error margin</a:t>
                      </a: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Yes, with 90% confidence level / 10% error margin</a:t>
                      </a:r>
                    </a:p>
                  </a:txBody>
                  <a:tcPr marL="3810" marR="3810" marT="3810" marB="0" anchor="b">
                    <a:lnL>
                      <a:noFill/>
                    </a:lnL>
                    <a:lnR>
                      <a:noFill/>
                    </a:lnR>
                    <a:lnT>
                      <a:noFill/>
                    </a:lnT>
                    <a:lnB>
                      <a:noFill/>
                    </a:lnB>
                  </a:tcPr>
                </a:tc>
                <a:tc>
                  <a:txBody>
                    <a:bodyPr/>
                    <a:lstStyle/>
                    <a:p>
                      <a:pPr algn="l" fontAlgn="b"/>
                      <a:endParaRPr lang="en-GB" sz="1400" b="0" i="0" u="none" strike="noStrike" dirty="0">
                        <a:solidFill>
                          <a:srgbClr val="366092"/>
                        </a:solidFill>
                        <a:effectLst/>
                        <a:latin typeface="Calibri" panose="020F0502020204030204" pitchFamily="34" charset="0"/>
                      </a:endParaRPr>
                    </a:p>
                  </a:txBody>
                  <a:tcPr marL="3810" marR="3810" marT="3810" marB="0" anchor="b">
                    <a:lnL>
                      <a:noFill/>
                    </a:lnL>
                    <a:lnR>
                      <a:noFill/>
                    </a:lnR>
                    <a:lnT>
                      <a:noFill/>
                    </a:lnT>
                    <a:lnB>
                      <a:noFill/>
                    </a:lnB>
                  </a:tcPr>
                </a:tc>
                <a:tc>
                  <a:txBody>
                    <a:bodyPr/>
                    <a:lstStyle/>
                    <a:p>
                      <a:pPr algn="l" fontAlgn="b"/>
                      <a:r>
                        <a:rPr lang="en-GB" sz="1400" b="0" i="0" u="none" strike="noStrike" dirty="0">
                          <a:solidFill>
                            <a:srgbClr val="366092"/>
                          </a:solidFill>
                          <a:effectLst/>
                          <a:latin typeface="Calibri" panose="020F0502020204030204" pitchFamily="34" charset="0"/>
                        </a:rPr>
                        <a:t>Yes, to achieve 95% confidence level / 5% error margin</a:t>
                      </a:r>
                    </a:p>
                  </a:txBody>
                  <a:tcPr marL="3810" marR="3810" marT="3810" marB="0" anchor="b">
                    <a:lnL>
                      <a:noFill/>
                    </a:lnL>
                    <a:lnR>
                      <a:noFill/>
                    </a:lnR>
                    <a:lnT>
                      <a:noFill/>
                    </a:lnT>
                    <a:lnB>
                      <a:noFill/>
                    </a:lnB>
                  </a:tcPr>
                </a:tc>
                <a:tc>
                  <a:txBody>
                    <a:bodyPr/>
                    <a:lstStyle/>
                    <a:p>
                      <a:pPr algn="l" fontAlgn="b"/>
                      <a:r>
                        <a:rPr lang="en-GB" sz="1400" b="1" i="0" u="none" strike="noStrike" dirty="0">
                          <a:solidFill>
                            <a:srgbClr val="C00000"/>
                          </a:solidFill>
                          <a:effectLst/>
                          <a:latin typeface="Calibri" panose="020F0502020204030204" pitchFamily="34" charset="0"/>
                        </a:rPr>
                        <a:t>Yes, to achieve 90% confidence level / 10% error margin</a:t>
                      </a:r>
                    </a:p>
                  </a:txBody>
                  <a:tcPr marL="3810" marR="3810" marT="3810" marB="0" anchor="b">
                    <a:lnL>
                      <a:noFill/>
                    </a:lnL>
                    <a:lnR>
                      <a:noFill/>
                    </a:lnR>
                    <a:lnT>
                      <a:noFill/>
                    </a:lnT>
                    <a:lnB>
                      <a:noFill/>
                    </a:lnB>
                  </a:tcPr>
                </a:tc>
                <a:tc>
                  <a:txBody>
                    <a:bodyPr/>
                    <a:lstStyle/>
                    <a:p>
                      <a:pPr algn="l" fontAlgn="b"/>
                      <a:r>
                        <a:rPr lang="de-CH" sz="1400" b="0" i="0" u="none" strike="noStrike" dirty="0">
                          <a:solidFill>
                            <a:srgbClr val="366092"/>
                          </a:solidFill>
                          <a:effectLst/>
                          <a:latin typeface="Calibri" panose="020F0502020204030204" pitchFamily="34" charset="0"/>
                        </a:rPr>
                        <a:t>No</a:t>
                      </a:r>
                      <a:endParaRPr lang="en-GB" sz="1400" b="0" i="0" u="none" strike="noStrike" dirty="0">
                        <a:solidFill>
                          <a:srgbClr val="366092"/>
                        </a:solidFill>
                        <a:effectLst/>
                        <a:latin typeface="Calibri" panose="020F0502020204030204" pitchFamily="34" charset="0"/>
                      </a:endParaRPr>
                    </a:p>
                  </a:txBody>
                  <a:tcPr marL="3810" marR="3810" marT="3810" marB="0" anchor="b">
                    <a:lnL>
                      <a:noFill/>
                    </a:lnL>
                    <a:lnR>
                      <a:noFill/>
                    </a:lnR>
                    <a:lnT>
                      <a:noFill/>
                    </a:lnT>
                    <a:lnB>
                      <a:noFill/>
                    </a:lnB>
                  </a:tcPr>
                </a:tc>
                <a:extLst>
                  <a:ext uri="{0D108BD9-81ED-4DB2-BD59-A6C34878D82A}">
                    <a16:rowId xmlns:a16="http://schemas.microsoft.com/office/drawing/2014/main" val="10004"/>
                  </a:ext>
                </a:extLst>
              </a:tr>
              <a:tr h="548640">
                <a:tc>
                  <a:txBody>
                    <a:bodyPr/>
                    <a:lstStyle/>
                    <a:p>
                      <a:pPr algn="l" fontAlgn="b"/>
                      <a:r>
                        <a:rPr lang="en-GB" sz="1400" b="1" i="0" u="none" strike="noStrike" dirty="0">
                          <a:solidFill>
                            <a:srgbClr val="366092"/>
                          </a:solidFill>
                          <a:effectLst/>
                          <a:latin typeface="Calibri" panose="020F0502020204030204" pitchFamily="34" charset="0"/>
                        </a:rPr>
                        <a:t>Key informant interviews </a:t>
                      </a:r>
                      <a:r>
                        <a:rPr lang="en-GB" sz="1400" b="0" i="0" u="none" strike="noStrike" dirty="0">
                          <a:solidFill>
                            <a:srgbClr val="366092"/>
                          </a:solidFill>
                          <a:effectLst/>
                          <a:latin typeface="Calibri" panose="020F0502020204030204" pitchFamily="34" charset="0"/>
                        </a:rPr>
                        <a:t>(non-accessible districts)</a:t>
                      </a: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marL="0" algn="l" defTabSz="914400" rtl="0" eaLnBrk="1" fontAlgn="b" latinLnBrk="0" hangingPunct="1"/>
                      <a:r>
                        <a:rPr lang="de-CH" sz="1400" b="0" i="0" u="none" strike="noStrike" kern="1200" dirty="0">
                          <a:solidFill>
                            <a:srgbClr val="366092"/>
                          </a:solidFill>
                          <a:effectLst/>
                          <a:latin typeface="Calibri" panose="020F0502020204030204" pitchFamily="34" charset="0"/>
                          <a:ea typeface="+mn-ea"/>
                          <a:cs typeface="+mn-cs"/>
                        </a:rPr>
                        <a:t>No</a:t>
                      </a:r>
                      <a:endParaRPr lang="en-GB" sz="1400" b="0" i="0" u="none" strike="noStrike" kern="1200" dirty="0">
                        <a:solidFill>
                          <a:srgbClr val="366092"/>
                        </a:solidFill>
                        <a:effectLst/>
                        <a:latin typeface="Calibri" panose="020F0502020204030204" pitchFamily="34" charset="0"/>
                        <a:ea typeface="+mn-ea"/>
                        <a:cs typeface="+mn-cs"/>
                      </a:endParaRP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marL="0" algn="l" defTabSz="914400" rtl="0" eaLnBrk="1" fontAlgn="b" latinLnBrk="0" hangingPunct="1"/>
                      <a:r>
                        <a:rPr lang="de-CH" sz="1400" b="0" i="0" u="none" strike="noStrike" kern="1200" dirty="0">
                          <a:solidFill>
                            <a:srgbClr val="366092"/>
                          </a:solidFill>
                          <a:effectLst/>
                          <a:latin typeface="Calibri" panose="020F0502020204030204" pitchFamily="34" charset="0"/>
                          <a:ea typeface="+mn-ea"/>
                          <a:cs typeface="+mn-cs"/>
                        </a:rPr>
                        <a:t>No</a:t>
                      </a:r>
                      <a:endParaRPr lang="en-GB" sz="1400" b="0" i="0" u="none" strike="noStrike" kern="1200" dirty="0">
                        <a:solidFill>
                          <a:srgbClr val="366092"/>
                        </a:solidFill>
                        <a:effectLst/>
                        <a:latin typeface="Calibri" panose="020F0502020204030204" pitchFamily="34" charset="0"/>
                        <a:ea typeface="+mn-ea"/>
                        <a:cs typeface="+mn-cs"/>
                      </a:endParaRP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Yes</a:t>
                      </a: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algn="l" fontAlgn="b"/>
                      <a:r>
                        <a:rPr lang="de-CH" sz="1400" b="0" i="0" u="none" strike="noStrike" dirty="0">
                          <a:solidFill>
                            <a:srgbClr val="366092"/>
                          </a:solidFill>
                          <a:effectLst/>
                          <a:latin typeface="Calibri" panose="020F0502020204030204" pitchFamily="34" charset="0"/>
                        </a:rPr>
                        <a:t>No</a:t>
                      </a:r>
                      <a:endParaRPr lang="en-GB" sz="1400" b="0" i="0" u="none" strike="noStrike" dirty="0">
                        <a:solidFill>
                          <a:srgbClr val="366092"/>
                        </a:solidFill>
                        <a:effectLst/>
                        <a:latin typeface="Calibri" panose="020F0502020204030204" pitchFamily="34" charset="0"/>
                      </a:endParaRP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algn="l" fontAlgn="b"/>
                      <a:r>
                        <a:rPr lang="en-GB" sz="1400" b="1" i="0" u="none" strike="noStrike" dirty="0">
                          <a:solidFill>
                            <a:srgbClr val="C00000"/>
                          </a:solidFill>
                          <a:effectLst/>
                          <a:latin typeface="Calibri" panose="020F0502020204030204" pitchFamily="34" charset="0"/>
                        </a:rPr>
                        <a:t>Yes</a:t>
                      </a: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tc>
                  <a:txBody>
                    <a:bodyPr/>
                    <a:lstStyle/>
                    <a:p>
                      <a:pPr algn="l" fontAlgn="b"/>
                      <a:r>
                        <a:rPr lang="en-GB" sz="1400" b="0" i="0" u="none" strike="noStrike" dirty="0">
                          <a:solidFill>
                            <a:srgbClr val="366092"/>
                          </a:solidFill>
                          <a:effectLst/>
                          <a:latin typeface="Calibri" panose="020F0502020204030204" pitchFamily="34" charset="0"/>
                        </a:rPr>
                        <a:t>Yes</a:t>
                      </a:r>
                    </a:p>
                  </a:txBody>
                  <a:tcPr marL="3810" marR="3810" marT="3810" marB="0" anchor="b">
                    <a:lnL>
                      <a:noFill/>
                    </a:lnL>
                    <a:lnR>
                      <a:noFill/>
                    </a:lnR>
                    <a:lnT>
                      <a:noFill/>
                    </a:lnT>
                    <a:lnB w="6350" cap="flat" cmpd="sng" algn="ctr">
                      <a:solidFill>
                        <a:srgbClr val="4F81BD"/>
                      </a:solidFill>
                      <a:prstDash val="solid"/>
                      <a:round/>
                      <a:headEnd type="none" w="med" len="med"/>
                      <a:tailEnd type="none" w="med" len="med"/>
                    </a:lnB>
                    <a:solidFill>
                      <a:srgbClr val="DCE6F1"/>
                    </a:solidFill>
                  </a:tcPr>
                </a:tc>
                <a:extLst>
                  <a:ext uri="{0D108BD9-81ED-4DB2-BD59-A6C34878D82A}">
                    <a16:rowId xmlns:a16="http://schemas.microsoft.com/office/drawing/2014/main" val="10005"/>
                  </a:ext>
                </a:extLst>
              </a:tr>
            </a:tbl>
          </a:graphicData>
        </a:graphic>
      </p:graphicFrame>
      <p:sp>
        <p:nvSpPr>
          <p:cNvPr id="2" name="TextBox 1"/>
          <p:cNvSpPr txBox="1"/>
          <p:nvPr/>
        </p:nvSpPr>
        <p:spPr>
          <a:xfrm>
            <a:off x="185202" y="681911"/>
            <a:ext cx="11613624" cy="369332"/>
          </a:xfrm>
          <a:prstGeom prst="rect">
            <a:avLst/>
          </a:prstGeom>
          <a:noFill/>
        </p:spPr>
        <p:txBody>
          <a:bodyPr wrap="square" rtlCol="0">
            <a:spAutoFit/>
          </a:bodyPr>
          <a:lstStyle/>
          <a:p>
            <a:r>
              <a:rPr lang="de-CH" i="1" dirty="0">
                <a:latin typeface="Arial" panose="020B0604020202020204" pitchFamily="34" charset="0"/>
                <a:cs typeface="Arial" panose="020B0604020202020204" pitchFamily="34" charset="0"/>
              </a:rPr>
              <a:t>Table 1: Population group overview </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9125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Partner Collaboration</a:t>
            </a:r>
          </a:p>
        </p:txBody>
      </p:sp>
      <p:sp>
        <p:nvSpPr>
          <p:cNvPr id="5" name="TextBox 7"/>
          <p:cNvSpPr txBox="1">
            <a:spLocks noChangeArrowheads="1"/>
          </p:cNvSpPr>
          <p:nvPr/>
        </p:nvSpPr>
        <p:spPr bwMode="auto">
          <a:xfrm>
            <a:off x="355110" y="1027968"/>
            <a:ext cx="11471129"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800100" indent="-34290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buClr>
                <a:srgbClr val="EE5859"/>
              </a:buClr>
              <a:defRPr/>
            </a:pPr>
            <a:r>
              <a:rPr lang="en-US" altLang="en-US" sz="2000" b="1" dirty="0">
                <a:latin typeface="+mn-lt"/>
              </a:rPr>
              <a:t>Data collection conducted by:</a:t>
            </a:r>
          </a:p>
          <a:p>
            <a:pPr lvl="1">
              <a:buClr>
                <a:srgbClr val="EE5859"/>
              </a:buClr>
              <a:buFont typeface="Arial" panose="020B0604020202020204" pitchFamily="34" charset="0"/>
              <a:buChar char="•"/>
              <a:defRPr/>
            </a:pPr>
            <a:r>
              <a:rPr lang="en-US" altLang="en-US" sz="2000" b="1" dirty="0">
                <a:latin typeface="+mn-lt"/>
              </a:rPr>
              <a:t>Canadian Aid Organization for International Society Rehab (CAOFISR)</a:t>
            </a:r>
          </a:p>
          <a:p>
            <a:pPr lvl="1">
              <a:buClr>
                <a:srgbClr val="EE5859"/>
              </a:buClr>
              <a:buFont typeface="Arial" panose="020B0604020202020204" pitchFamily="34" charset="0"/>
              <a:buChar char="•"/>
              <a:defRPr/>
            </a:pPr>
            <a:r>
              <a:rPr lang="en-US" altLang="en-US" sz="2000" b="1" dirty="0">
                <a:latin typeface="+mn-lt"/>
              </a:rPr>
              <a:t>Mercy Hands for Humanitarian Aid</a:t>
            </a:r>
          </a:p>
          <a:p>
            <a:pPr lvl="1">
              <a:buClr>
                <a:srgbClr val="EE5859"/>
              </a:buClr>
              <a:buFont typeface="Arial" panose="020B0604020202020204" pitchFamily="34" charset="0"/>
              <a:buChar char="•"/>
              <a:defRPr/>
            </a:pPr>
            <a:r>
              <a:rPr lang="en-US" altLang="en-US" sz="2000" b="1" dirty="0">
                <a:latin typeface="+mn-lt"/>
              </a:rPr>
              <a:t>Representative of Ninewa Voluntary for IDP (RNVDO)</a:t>
            </a:r>
          </a:p>
          <a:p>
            <a:pPr lvl="1">
              <a:buClr>
                <a:srgbClr val="EE5859"/>
              </a:buClr>
              <a:buFont typeface="Arial" panose="020B0604020202020204" pitchFamily="34" charset="0"/>
              <a:buChar char="•"/>
              <a:defRPr/>
            </a:pPr>
            <a:r>
              <a:rPr lang="en-US" altLang="en-US" sz="2000" b="1" dirty="0">
                <a:latin typeface="+mn-lt"/>
              </a:rPr>
              <a:t>World Food </a:t>
            </a:r>
            <a:r>
              <a:rPr lang="en-US" altLang="en-US" sz="2000" b="1" dirty="0" err="1">
                <a:latin typeface="+mn-lt"/>
              </a:rPr>
              <a:t>Programme</a:t>
            </a:r>
            <a:r>
              <a:rPr lang="en-US" altLang="en-US" sz="2000" b="1" dirty="0">
                <a:latin typeface="+mn-lt"/>
              </a:rPr>
              <a:t> (WFP) – Iraq</a:t>
            </a:r>
          </a:p>
          <a:p>
            <a:pPr lvl="1">
              <a:buClr>
                <a:srgbClr val="EE5859"/>
              </a:buClr>
              <a:buFont typeface="Arial" panose="020B0604020202020204" pitchFamily="34" charset="0"/>
              <a:buChar char="•"/>
              <a:defRPr/>
            </a:pPr>
            <a:r>
              <a:rPr lang="en-US" altLang="en-US" sz="2000" b="1" dirty="0">
                <a:latin typeface="+mn-lt"/>
              </a:rPr>
              <a:t>REACH</a:t>
            </a:r>
          </a:p>
          <a:p>
            <a:pPr>
              <a:buClr>
                <a:srgbClr val="EE5859"/>
              </a:buClr>
              <a:buFont typeface="Arial" panose="020B0604020202020204" pitchFamily="34" charset="0"/>
              <a:buChar char="•"/>
              <a:defRPr/>
            </a:pPr>
            <a:endParaRPr lang="en-US" altLang="en-US" sz="2000" b="1" dirty="0">
              <a:latin typeface="+mn-lt"/>
            </a:endParaRPr>
          </a:p>
          <a:p>
            <a:pPr marL="0" indent="0">
              <a:buClr>
                <a:srgbClr val="EE5859"/>
              </a:buClr>
              <a:defRPr/>
            </a:pPr>
            <a:r>
              <a:rPr lang="en-US" altLang="en-US" sz="2000" b="1" dirty="0">
                <a:latin typeface="+mn-lt"/>
              </a:rPr>
              <a:t>Secondary data review by:</a:t>
            </a:r>
          </a:p>
          <a:p>
            <a:pPr lvl="1">
              <a:buClr>
                <a:srgbClr val="EE5859"/>
              </a:buClr>
              <a:buFont typeface="Arial" panose="020B0604020202020204" pitchFamily="34" charset="0"/>
              <a:buChar char="•"/>
              <a:defRPr/>
            </a:pPr>
            <a:r>
              <a:rPr lang="en-US" altLang="en-US" sz="2000" b="1" dirty="0">
                <a:latin typeface="+mn-lt"/>
              </a:rPr>
              <a:t>ACAPS (forthcoming)</a:t>
            </a:r>
          </a:p>
          <a:p>
            <a:pPr marL="0" indent="0">
              <a:buClr>
                <a:srgbClr val="EE5859"/>
              </a:buClr>
              <a:defRPr/>
            </a:pPr>
            <a:endParaRPr lang="en-US" altLang="en-US" sz="2000" b="1" dirty="0">
              <a:latin typeface="+mn-lt"/>
            </a:endParaRPr>
          </a:p>
          <a:p>
            <a:pPr>
              <a:buClr>
                <a:srgbClr val="EE5859"/>
              </a:buClr>
              <a:buFont typeface="Arial" panose="020B0604020202020204" pitchFamily="34" charset="0"/>
              <a:buChar char="•"/>
              <a:defRPr/>
            </a:pPr>
            <a:endParaRPr lang="en-US" altLang="en-US" sz="2000" b="1" dirty="0">
              <a:latin typeface="+mn-lt"/>
            </a:endParaRPr>
          </a:p>
          <a:p>
            <a:pPr>
              <a:buClr>
                <a:srgbClr val="EE5859"/>
              </a:buClr>
              <a:buFont typeface="Arial" panose="020B0604020202020204" pitchFamily="34" charset="0"/>
              <a:buChar char="•"/>
              <a:defRPr/>
            </a:pPr>
            <a:endParaRPr lang="en-US" altLang="en-US" sz="2000" b="1" dirty="0">
              <a:latin typeface="+mn-lt"/>
            </a:endParaRPr>
          </a:p>
          <a:p>
            <a:pPr>
              <a:buClr>
                <a:srgbClr val="EE5859"/>
              </a:buClr>
              <a:buFont typeface="Arial" panose="020B0604020202020204" pitchFamily="34" charset="0"/>
              <a:buChar char="•"/>
              <a:defRPr/>
            </a:pPr>
            <a:endParaRPr lang="en-US" altLang="en-US" sz="2000" dirty="0">
              <a:latin typeface="+mn-lt"/>
            </a:endParaRPr>
          </a:p>
          <a:p>
            <a:pPr marL="457200" lvl="1" indent="0">
              <a:buClr>
                <a:srgbClr val="EE5859"/>
              </a:buClr>
              <a:defRPr/>
            </a:pPr>
            <a:endParaRPr lang="en-US" altLang="en-US" sz="2000" i="1" strike="sngStrike" dirty="0">
              <a:latin typeface="+mn-lt"/>
            </a:endParaRPr>
          </a:p>
        </p:txBody>
      </p:sp>
      <p:pic>
        <p:nvPicPr>
          <p:cNvPr id="2" name="Picture 1"/>
          <p:cNvPicPr>
            <a:picLocks noChangeAspect="1"/>
          </p:cNvPicPr>
          <p:nvPr/>
        </p:nvPicPr>
        <p:blipFill>
          <a:blip r:embed="rId3"/>
          <a:stretch>
            <a:fillRect/>
          </a:stretch>
        </p:blipFill>
        <p:spPr>
          <a:xfrm>
            <a:off x="724620" y="4149735"/>
            <a:ext cx="3042113" cy="961353"/>
          </a:xfrm>
          <a:prstGeom prst="rect">
            <a:avLst/>
          </a:prstGeom>
        </p:spPr>
      </p:pic>
      <p:pic>
        <p:nvPicPr>
          <p:cNvPr id="4" name="Picture 3"/>
          <p:cNvPicPr>
            <a:picLocks noChangeAspect="1"/>
          </p:cNvPicPr>
          <p:nvPr/>
        </p:nvPicPr>
        <p:blipFill>
          <a:blip r:embed="rId4"/>
          <a:stretch>
            <a:fillRect/>
          </a:stretch>
        </p:blipFill>
        <p:spPr>
          <a:xfrm>
            <a:off x="6361733" y="5475287"/>
            <a:ext cx="4083561" cy="973455"/>
          </a:xfrm>
          <a:prstGeom prst="rect">
            <a:avLst/>
          </a:prstGeom>
        </p:spPr>
      </p:pic>
      <p:pic>
        <p:nvPicPr>
          <p:cNvPr id="6" name="Picture 5"/>
          <p:cNvPicPr>
            <a:picLocks noChangeAspect="1"/>
          </p:cNvPicPr>
          <p:nvPr/>
        </p:nvPicPr>
        <p:blipFill>
          <a:blip r:embed="rId5"/>
          <a:stretch>
            <a:fillRect/>
          </a:stretch>
        </p:blipFill>
        <p:spPr>
          <a:xfrm>
            <a:off x="1646237" y="5430520"/>
            <a:ext cx="3378469" cy="961353"/>
          </a:xfrm>
          <a:prstGeom prst="rect">
            <a:avLst/>
          </a:prstGeom>
        </p:spPr>
      </p:pic>
      <p:pic>
        <p:nvPicPr>
          <p:cNvPr id="7" name="Picture 6"/>
          <p:cNvPicPr>
            <a:picLocks noChangeAspect="1"/>
          </p:cNvPicPr>
          <p:nvPr/>
        </p:nvPicPr>
        <p:blipFill>
          <a:blip r:embed="rId6"/>
          <a:stretch>
            <a:fillRect/>
          </a:stretch>
        </p:blipFill>
        <p:spPr>
          <a:xfrm>
            <a:off x="8159901" y="3504323"/>
            <a:ext cx="1761490" cy="1606765"/>
          </a:xfrm>
          <a:prstGeom prst="rect">
            <a:avLst/>
          </a:prstGeom>
        </p:spPr>
      </p:pic>
      <p:pic>
        <p:nvPicPr>
          <p:cNvPr id="8" name="Picture 7"/>
          <p:cNvPicPr>
            <a:picLocks noChangeAspect="1"/>
          </p:cNvPicPr>
          <p:nvPr/>
        </p:nvPicPr>
        <p:blipFill>
          <a:blip r:embed="rId7"/>
          <a:stretch>
            <a:fillRect/>
          </a:stretch>
        </p:blipFill>
        <p:spPr>
          <a:xfrm>
            <a:off x="4501263" y="3386603"/>
            <a:ext cx="2398950" cy="1724485"/>
          </a:xfrm>
          <a:prstGeom prst="rect">
            <a:avLst/>
          </a:prstGeom>
        </p:spPr>
      </p:pic>
    </p:spTree>
    <p:extLst>
      <p:ext uri="{BB962C8B-B14F-4D97-AF65-F5344CB8AC3E}">
        <p14:creationId xmlns:p14="http://schemas.microsoft.com/office/powerpoint/2010/main" val="1817558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Preliminary findings: Education</a:t>
            </a:r>
          </a:p>
        </p:txBody>
      </p:sp>
      <p:sp>
        <p:nvSpPr>
          <p:cNvPr id="2" name="TextBox 1"/>
          <p:cNvSpPr txBox="1"/>
          <p:nvPr/>
        </p:nvSpPr>
        <p:spPr>
          <a:xfrm>
            <a:off x="225951" y="935182"/>
            <a:ext cx="11750777" cy="5632311"/>
          </a:xfrm>
          <a:prstGeom prst="rect">
            <a:avLst/>
          </a:prstGeom>
          <a:noFill/>
        </p:spPr>
        <p:txBody>
          <a:bodyPr wrap="square" rtlCol="0">
            <a:spAutoFit/>
          </a:bodyPr>
          <a:lstStyle/>
          <a:p>
            <a:pPr marL="457200" indent="-457200" algn="just">
              <a:buAutoNum type="arabicPeriod"/>
            </a:pPr>
            <a:r>
              <a:rPr lang="de-CH" sz="2000" dirty="0"/>
              <a:t>Household-level data is </a:t>
            </a:r>
            <a:r>
              <a:rPr lang="de-CH" sz="2000" dirty="0">
                <a:solidFill>
                  <a:srgbClr val="C00000"/>
                </a:solidFill>
              </a:rPr>
              <a:t>representative </a:t>
            </a:r>
            <a:r>
              <a:rPr lang="de-CH" sz="2000" dirty="0"/>
              <a:t>and consists of Returnees (95/10 at district level); IDPs out of camps (90/10 at district level); IDPs living in camps (95/10 at district level); and Host community families (95/5 at national level). </a:t>
            </a:r>
          </a:p>
          <a:p>
            <a:pPr marL="457200" indent="-457200" algn="just">
              <a:buAutoNum type="arabicPeriod"/>
            </a:pPr>
            <a:r>
              <a:rPr lang="de-CH" sz="2000" dirty="0"/>
              <a:t>Community-level data provided alongside HH data is </a:t>
            </a:r>
            <a:r>
              <a:rPr lang="de-CH" sz="2000" dirty="0">
                <a:solidFill>
                  <a:srgbClr val="C00000"/>
                </a:solidFill>
              </a:rPr>
              <a:t>indicative. </a:t>
            </a:r>
            <a:endParaRPr lang="de-CH" sz="2000" dirty="0"/>
          </a:p>
          <a:p>
            <a:pPr marL="457200" indent="-457200" algn="just">
              <a:buAutoNum type="arabicPeriod"/>
            </a:pPr>
            <a:r>
              <a:rPr lang="de-CH" sz="2000" dirty="0"/>
              <a:t>Household-level analysis for each indicator is structured as follows:</a:t>
            </a:r>
          </a:p>
          <a:p>
            <a:pPr algn="just"/>
            <a:endParaRPr lang="de-CH" sz="2000" dirty="0"/>
          </a:p>
          <a:p>
            <a:pPr marL="800100" lvl="1" indent="-342900" algn="just">
              <a:buAutoNum type="alphaLcParenR"/>
            </a:pPr>
            <a:r>
              <a:rPr lang="de-CH" sz="2000" i="1" dirty="0"/>
              <a:t>National level </a:t>
            </a:r>
          </a:p>
          <a:p>
            <a:pPr marL="800100" lvl="1" indent="-342900" algn="just">
              <a:buAutoNum type="alphaLcParenR"/>
            </a:pPr>
            <a:r>
              <a:rPr lang="de-CH" sz="2000" i="1" dirty="0"/>
              <a:t>By population group (IDPs, returnees etc)</a:t>
            </a:r>
          </a:p>
          <a:p>
            <a:pPr lvl="1" algn="just"/>
            <a:endParaRPr lang="de-CH" sz="2000" i="1" dirty="0"/>
          </a:p>
          <a:p>
            <a:pPr lvl="1"/>
            <a:endParaRPr lang="de-CH" sz="2000" dirty="0"/>
          </a:p>
          <a:p>
            <a:pPr lvl="1"/>
            <a:endParaRPr lang="de-CH" sz="2000" dirty="0"/>
          </a:p>
          <a:p>
            <a:pPr marL="800100" lvl="1" indent="-342900">
              <a:buAutoNum type="alphaLcParenR"/>
            </a:pPr>
            <a:endParaRPr lang="de-CH" sz="2000" dirty="0"/>
          </a:p>
          <a:p>
            <a:pPr lvl="1"/>
            <a:endParaRPr lang="de-CH" sz="2000" dirty="0"/>
          </a:p>
          <a:p>
            <a:pPr lvl="1"/>
            <a:endParaRPr lang="de-CH" sz="2000" dirty="0"/>
          </a:p>
          <a:p>
            <a:pPr lvl="1"/>
            <a:endParaRPr lang="de-CH" sz="2000" dirty="0"/>
          </a:p>
          <a:p>
            <a:pPr lvl="1"/>
            <a:endParaRPr lang="de-CH" sz="2000" dirty="0"/>
          </a:p>
          <a:p>
            <a:pPr marL="800100" lvl="1" indent="-342900">
              <a:buFont typeface="Wingdings" panose="05000000000000000000" pitchFamily="2" charset="2"/>
              <a:buChar char="ü"/>
            </a:pPr>
            <a:endParaRPr lang="de-CH" sz="2000" dirty="0"/>
          </a:p>
          <a:p>
            <a:pPr lvl="1"/>
            <a:endParaRPr lang="de-CH" sz="2000" dirty="0"/>
          </a:p>
        </p:txBody>
      </p:sp>
      <p:graphicFrame>
        <p:nvGraphicFramePr>
          <p:cNvPr id="4" name="Table 3"/>
          <p:cNvGraphicFramePr>
            <a:graphicFrameLocks noGrp="1"/>
          </p:cNvGraphicFramePr>
          <p:nvPr>
            <p:extLst>
              <p:ext uri="{D42A27DB-BD31-4B8C-83A1-F6EECF244321}">
                <p14:modId xmlns:p14="http://schemas.microsoft.com/office/powerpoint/2010/main" val="3195466269"/>
              </p:ext>
            </p:extLst>
          </p:nvPr>
        </p:nvGraphicFramePr>
        <p:xfrm>
          <a:off x="1714500" y="4136500"/>
          <a:ext cx="8528337" cy="2317985"/>
        </p:xfrm>
        <a:graphic>
          <a:graphicData uri="http://schemas.openxmlformats.org/drawingml/2006/table">
            <a:tbl>
              <a:tblPr>
                <a:tableStyleId>{5C22544A-7EE6-4342-B048-85BDC9FD1C3A}</a:tableStyleId>
              </a:tblPr>
              <a:tblGrid>
                <a:gridCol w="1899125">
                  <a:extLst>
                    <a:ext uri="{9D8B030D-6E8A-4147-A177-3AD203B41FA5}">
                      <a16:colId xmlns:a16="http://schemas.microsoft.com/office/drawing/2014/main" val="20000"/>
                    </a:ext>
                  </a:extLst>
                </a:gridCol>
                <a:gridCol w="2084038">
                  <a:extLst>
                    <a:ext uri="{9D8B030D-6E8A-4147-A177-3AD203B41FA5}">
                      <a16:colId xmlns:a16="http://schemas.microsoft.com/office/drawing/2014/main" val="20001"/>
                    </a:ext>
                  </a:extLst>
                </a:gridCol>
                <a:gridCol w="2184689">
                  <a:extLst>
                    <a:ext uri="{9D8B030D-6E8A-4147-A177-3AD203B41FA5}">
                      <a16:colId xmlns:a16="http://schemas.microsoft.com/office/drawing/2014/main" val="20002"/>
                    </a:ext>
                  </a:extLst>
                </a:gridCol>
                <a:gridCol w="2360485">
                  <a:extLst>
                    <a:ext uri="{9D8B030D-6E8A-4147-A177-3AD203B41FA5}">
                      <a16:colId xmlns:a16="http://schemas.microsoft.com/office/drawing/2014/main" val="20003"/>
                    </a:ext>
                  </a:extLst>
                </a:gridCol>
              </a:tblGrid>
              <a:tr h="588539">
                <a:tc>
                  <a:txBody>
                    <a:bodyPr/>
                    <a:lstStyle/>
                    <a:p>
                      <a:pPr algn="ctr">
                        <a:lnSpc>
                          <a:spcPct val="107000"/>
                        </a:lnSpc>
                        <a:spcAft>
                          <a:spcPts val="800"/>
                        </a:spcAft>
                      </a:pPr>
                      <a:r>
                        <a:rPr lang="en-GB" sz="1600" b="1" dirty="0">
                          <a:effectLst/>
                        </a:rPr>
                        <a:t>IDP families in camps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effectLst/>
                        </a:rPr>
                        <a:t>IDP families outside camps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effectLst/>
                        </a:rPr>
                        <a:t>Host community families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effectLst/>
                        </a:rPr>
                        <a:t>Returnee families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extLst>
                  <a:ext uri="{0D108BD9-81ED-4DB2-BD59-A6C34878D82A}">
                    <a16:rowId xmlns:a16="http://schemas.microsoft.com/office/drawing/2014/main" val="10000"/>
                  </a:ext>
                </a:extLst>
              </a:tr>
              <a:tr h="978067">
                <a:tc>
                  <a:txBody>
                    <a:bodyPr/>
                    <a:lstStyle/>
                    <a:p>
                      <a:pPr algn="ctr">
                        <a:lnSpc>
                          <a:spcPct val="107000"/>
                        </a:lnSpc>
                        <a:spcAft>
                          <a:spcPts val="800"/>
                        </a:spcAft>
                      </a:pPr>
                      <a:r>
                        <a:rPr lang="en-GB" sz="1600" dirty="0">
                          <a:effectLst/>
                        </a:rPr>
                        <a:t>Camp/Governorate</a:t>
                      </a:r>
                      <a:r>
                        <a:rPr lang="en-GB" sz="1600" baseline="0" dirty="0">
                          <a:effectLst/>
                        </a:rPr>
                        <a:t> </a:t>
                      </a:r>
                      <a:r>
                        <a:rPr lang="en-GB" sz="1600" dirty="0">
                          <a:effectLst/>
                        </a:rPr>
                        <a:t>level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dirty="0">
                          <a:effectLst/>
                        </a:rPr>
                        <a:t>District level (of accessible districts)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dirty="0">
                          <a:effectLst/>
                        </a:rPr>
                        <a:t>National level (High IDP density locations)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dirty="0">
                          <a:effectLst/>
                        </a:rPr>
                        <a:t>District level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extLst>
                  <a:ext uri="{0D108BD9-81ED-4DB2-BD59-A6C34878D82A}">
                    <a16:rowId xmlns:a16="http://schemas.microsoft.com/office/drawing/2014/main" val="10001"/>
                  </a:ext>
                </a:extLst>
              </a:tr>
              <a:tr h="751379">
                <a:tc>
                  <a:txBody>
                    <a:bodyPr/>
                    <a:lstStyle/>
                    <a:p>
                      <a:pPr algn="ctr">
                        <a:lnSpc>
                          <a:spcPct val="107000"/>
                        </a:lnSpc>
                        <a:spcAft>
                          <a:spcPts val="800"/>
                        </a:spcAft>
                      </a:pPr>
                      <a:r>
                        <a:rPr lang="en-GB" sz="1600" b="1" dirty="0">
                          <a:solidFill>
                            <a:srgbClr val="FF0000"/>
                          </a:solidFill>
                          <a:effectLst/>
                        </a:rPr>
                        <a:t>95% confidence level</a:t>
                      </a:r>
                    </a:p>
                    <a:p>
                      <a:pPr algn="ctr">
                        <a:lnSpc>
                          <a:spcPct val="107000"/>
                        </a:lnSpc>
                        <a:spcAft>
                          <a:spcPts val="800"/>
                        </a:spcAft>
                      </a:pPr>
                      <a:r>
                        <a:rPr lang="en-GB" sz="1600" b="1" dirty="0">
                          <a:solidFill>
                            <a:srgbClr val="FF0000"/>
                          </a:solidFill>
                          <a:effectLst/>
                        </a:rPr>
                        <a:t>10% error margin</a:t>
                      </a:r>
                      <a:endParaRPr lang="en-GB"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solidFill>
                            <a:srgbClr val="FF0000"/>
                          </a:solidFill>
                          <a:effectLst/>
                        </a:rPr>
                        <a:t>90% confidence level </a:t>
                      </a:r>
                    </a:p>
                    <a:p>
                      <a:pPr algn="ctr">
                        <a:lnSpc>
                          <a:spcPct val="107000"/>
                        </a:lnSpc>
                        <a:spcAft>
                          <a:spcPts val="800"/>
                        </a:spcAft>
                      </a:pPr>
                      <a:r>
                        <a:rPr lang="en-GB" sz="1600" b="1" dirty="0">
                          <a:solidFill>
                            <a:srgbClr val="FF0000"/>
                          </a:solidFill>
                          <a:effectLst/>
                        </a:rPr>
                        <a:t>10% error margin</a:t>
                      </a:r>
                      <a:endParaRPr lang="en-GB"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solidFill>
                            <a:srgbClr val="FF0000"/>
                          </a:solidFill>
                          <a:effectLst/>
                        </a:rPr>
                        <a:t>95% confidence level</a:t>
                      </a:r>
                    </a:p>
                    <a:p>
                      <a:pPr algn="ctr">
                        <a:lnSpc>
                          <a:spcPct val="107000"/>
                        </a:lnSpc>
                        <a:spcAft>
                          <a:spcPts val="800"/>
                        </a:spcAft>
                      </a:pPr>
                      <a:r>
                        <a:rPr lang="en-GB" sz="1600" b="1" dirty="0">
                          <a:solidFill>
                            <a:srgbClr val="FF0000"/>
                          </a:solidFill>
                          <a:effectLst/>
                        </a:rPr>
                        <a:t>5% error margin</a:t>
                      </a:r>
                      <a:endParaRPr lang="en-GB"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tc>
                  <a:txBody>
                    <a:bodyPr/>
                    <a:lstStyle/>
                    <a:p>
                      <a:pPr algn="ctr">
                        <a:lnSpc>
                          <a:spcPct val="107000"/>
                        </a:lnSpc>
                        <a:spcAft>
                          <a:spcPts val="800"/>
                        </a:spcAft>
                      </a:pPr>
                      <a:r>
                        <a:rPr lang="en-GB" sz="1600" b="1" dirty="0">
                          <a:solidFill>
                            <a:srgbClr val="FF0000"/>
                          </a:solidFill>
                          <a:effectLst/>
                        </a:rPr>
                        <a:t>90% confidence level</a:t>
                      </a:r>
                    </a:p>
                    <a:p>
                      <a:pPr algn="ctr">
                        <a:lnSpc>
                          <a:spcPct val="107000"/>
                        </a:lnSpc>
                        <a:spcAft>
                          <a:spcPts val="800"/>
                        </a:spcAft>
                      </a:pPr>
                      <a:r>
                        <a:rPr lang="en-GB" sz="1600" b="1" dirty="0">
                          <a:solidFill>
                            <a:srgbClr val="FF0000"/>
                          </a:solidFill>
                          <a:effectLst/>
                        </a:rPr>
                        <a:t>10% error margin</a:t>
                      </a:r>
                      <a:endParaRPr lang="en-GB"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10" marR="3810" marT="3810" marB="0" anchor="b"/>
                </a:tc>
                <a:extLst>
                  <a:ext uri="{0D108BD9-81ED-4DB2-BD59-A6C34878D82A}">
                    <a16:rowId xmlns:a16="http://schemas.microsoft.com/office/drawing/2014/main" val="10002"/>
                  </a:ext>
                </a:extLst>
              </a:tr>
            </a:tbl>
          </a:graphicData>
        </a:graphic>
      </p:graphicFrame>
      <p:sp>
        <p:nvSpPr>
          <p:cNvPr id="5" name="TextBox 4"/>
          <p:cNvSpPr txBox="1"/>
          <p:nvPr/>
        </p:nvSpPr>
        <p:spPr>
          <a:xfrm>
            <a:off x="363104" y="3644186"/>
            <a:ext cx="11613624" cy="369332"/>
          </a:xfrm>
          <a:prstGeom prst="rect">
            <a:avLst/>
          </a:prstGeom>
          <a:noFill/>
        </p:spPr>
        <p:txBody>
          <a:bodyPr wrap="square" rtlCol="0">
            <a:spAutoFit/>
          </a:bodyPr>
          <a:lstStyle/>
          <a:p>
            <a:r>
              <a:rPr lang="de-CH" i="1" dirty="0">
                <a:latin typeface="Arial" panose="020B0604020202020204" pitchFamily="34" charset="0"/>
                <a:cs typeface="Arial" panose="020B0604020202020204" pitchFamily="34" charset="0"/>
              </a:rPr>
              <a:t>Table 2: Population groups assessed at household level </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2078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25951" y="148511"/>
            <a:ext cx="11750777" cy="533400"/>
          </a:xfrm>
          <a:prstGeom prst="rect">
            <a:avLst/>
          </a:prstGeom>
          <a:solidFill>
            <a:srgbClr val="056EB4"/>
          </a:solidFill>
          <a:ln>
            <a:noFill/>
          </a:ln>
          <a:extLst/>
        </p:spPr>
        <p:txBody>
          <a:bodyPr wrap="none" lIns="0" tIns="0" rIns="0" bIns="0" anchor="ctr"/>
          <a:lstStyle/>
          <a:p>
            <a:pPr marL="382588" indent="-342900" eaLnBrk="0" hangingPunct="0">
              <a:spcBef>
                <a:spcPts val="800"/>
              </a:spcBef>
              <a:buClr>
                <a:schemeClr val="bg1"/>
              </a:buClr>
              <a:buSzPct val="100000"/>
            </a:pPr>
            <a:r>
              <a:rPr lang="en-US" sz="3200" b="1" dirty="0">
                <a:solidFill>
                  <a:schemeClr val="bg1"/>
                </a:solidFill>
                <a:latin typeface="Arial" charset="0"/>
                <a:sym typeface="Times" pitchFamily="18" charset="0"/>
              </a:rPr>
              <a:t>Preliminary findings: Community level coverage</a:t>
            </a:r>
          </a:p>
        </p:txBody>
      </p:sp>
      <p:sp>
        <p:nvSpPr>
          <p:cNvPr id="2" name="TextBox 1"/>
          <p:cNvSpPr txBox="1"/>
          <p:nvPr/>
        </p:nvSpPr>
        <p:spPr>
          <a:xfrm>
            <a:off x="225951" y="681911"/>
            <a:ext cx="11750777" cy="2923877"/>
          </a:xfrm>
          <a:prstGeom prst="rect">
            <a:avLst/>
          </a:prstGeom>
          <a:noFill/>
        </p:spPr>
        <p:txBody>
          <a:bodyPr wrap="square" rtlCol="0">
            <a:spAutoFit/>
          </a:bodyPr>
          <a:lstStyle/>
          <a:p>
            <a:pPr lvl="1"/>
            <a:endParaRPr lang="de-CH" i="1" dirty="0">
              <a:latin typeface="Arial" panose="020B0604020202020204" pitchFamily="34" charset="0"/>
              <a:cs typeface="Arial" panose="020B0604020202020204" pitchFamily="34" charset="0"/>
            </a:endParaRPr>
          </a:p>
          <a:p>
            <a:pPr lvl="1" algn="just"/>
            <a:r>
              <a:rPr lang="de-CH" i="1" dirty="0">
                <a:latin typeface="Arial" panose="020B0604020202020204" pitchFamily="34" charset="0"/>
                <a:cs typeface="Arial" panose="020B0604020202020204" pitchFamily="34" charset="0"/>
              </a:rPr>
              <a:t>What areas are covered by the community level assessments?</a:t>
            </a:r>
          </a:p>
          <a:p>
            <a:pPr lvl="1" algn="just"/>
            <a:endParaRPr lang="de-CH" dirty="0">
              <a:latin typeface="Arial" panose="020B0604020202020204" pitchFamily="34" charset="0"/>
              <a:cs typeface="Arial" panose="020B0604020202020204" pitchFamily="34" charset="0"/>
            </a:endParaRPr>
          </a:p>
          <a:p>
            <a:pPr marL="742950" lvl="1" indent="-285750" algn="just">
              <a:buFont typeface="Arial" panose="020B0604020202020204" pitchFamily="34" charset="0"/>
              <a:buChar char="•"/>
            </a:pPr>
            <a:r>
              <a:rPr lang="de-CH" dirty="0">
                <a:latin typeface="Arial" panose="020B0604020202020204" pitchFamily="34" charset="0"/>
                <a:cs typeface="Arial" panose="020B0604020202020204" pitchFamily="34" charset="0"/>
              </a:rPr>
              <a:t>Districts where direct household data collection could not be conducted, KI interviews were conducted by REACH and partners (partner collaboration).</a:t>
            </a:r>
          </a:p>
          <a:p>
            <a:pPr lvl="1"/>
            <a:endParaRPr lang="de-CH" u="sng" dirty="0">
              <a:latin typeface="Arial" panose="020B0604020202020204" pitchFamily="34" charset="0"/>
              <a:cs typeface="Arial" panose="020B0604020202020204" pitchFamily="34" charset="0"/>
            </a:endParaRPr>
          </a:p>
          <a:p>
            <a:pPr lvl="1"/>
            <a:endParaRPr lang="de-CH" u="sng" dirty="0">
              <a:latin typeface="Arial" panose="020B0604020202020204" pitchFamily="34" charset="0"/>
              <a:cs typeface="Arial" panose="020B0604020202020204" pitchFamily="34" charset="0"/>
            </a:endParaRPr>
          </a:p>
          <a:p>
            <a:pPr lvl="1"/>
            <a:r>
              <a:rPr lang="de-CH" i="1" dirty="0">
                <a:latin typeface="Arial" panose="020B0604020202020204" pitchFamily="34" charset="0"/>
                <a:cs typeface="Arial" panose="020B0604020202020204" pitchFamily="34" charset="0"/>
              </a:rPr>
              <a:t>Table 3: Newly accessible &amp; conflict areas (x 6 districts)       Table 4:  Returnees (hard to reach) (x 17 districts)</a:t>
            </a:r>
          </a:p>
          <a:p>
            <a:pPr lvl="1"/>
            <a:endParaRPr lang="de-CH" sz="2000" dirty="0">
              <a:latin typeface="Arial" panose="020B0604020202020204" pitchFamily="34" charset="0"/>
              <a:cs typeface="Arial" panose="020B0604020202020204" pitchFamily="34" charset="0"/>
            </a:endParaRPr>
          </a:p>
          <a:p>
            <a:pPr lvl="1"/>
            <a:endParaRPr lang="de-CH" sz="2000" dirty="0">
              <a:latin typeface="Arial" panose="020B0604020202020204" pitchFamily="34" charset="0"/>
              <a:cs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340403734"/>
              </p:ext>
            </p:extLst>
          </p:nvPr>
        </p:nvGraphicFramePr>
        <p:xfrm>
          <a:off x="807121" y="3091898"/>
          <a:ext cx="4409115" cy="2445716"/>
        </p:xfrm>
        <a:graphic>
          <a:graphicData uri="http://schemas.openxmlformats.org/drawingml/2006/table">
            <a:tbl>
              <a:tblPr firstRow="1" firstCol="1" bandRow="1">
                <a:tableStyleId>{5C22544A-7EE6-4342-B048-85BDC9FD1C3A}</a:tableStyleId>
              </a:tblPr>
              <a:tblGrid>
                <a:gridCol w="1546970">
                  <a:extLst>
                    <a:ext uri="{9D8B030D-6E8A-4147-A177-3AD203B41FA5}">
                      <a16:colId xmlns:a16="http://schemas.microsoft.com/office/drawing/2014/main" val="20000"/>
                    </a:ext>
                  </a:extLst>
                </a:gridCol>
                <a:gridCol w="2862145">
                  <a:extLst>
                    <a:ext uri="{9D8B030D-6E8A-4147-A177-3AD203B41FA5}">
                      <a16:colId xmlns:a16="http://schemas.microsoft.com/office/drawing/2014/main" val="20001"/>
                    </a:ext>
                  </a:extLst>
                </a:gridCol>
              </a:tblGrid>
              <a:tr h="514163">
                <a:tc>
                  <a:txBody>
                    <a:bodyPr/>
                    <a:lstStyle/>
                    <a:p>
                      <a:pPr>
                        <a:lnSpc>
                          <a:spcPct val="107000"/>
                        </a:lnSpc>
                        <a:spcAft>
                          <a:spcPts val="0"/>
                        </a:spcAft>
                      </a:pPr>
                      <a:r>
                        <a:rPr lang="en-GB" sz="1400" dirty="0">
                          <a:effectLst/>
                          <a:latin typeface="Arial" panose="020B0604020202020204" pitchFamily="34" charset="0"/>
                          <a:cs typeface="Arial" panose="020B0604020202020204" pitchFamily="34" charset="0"/>
                        </a:rPr>
                        <a:t>Governorate</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400">
                          <a:effectLst/>
                          <a:latin typeface="Arial" panose="020B0604020202020204" pitchFamily="34" charset="0"/>
                          <a:cs typeface="Arial" panose="020B0604020202020204" pitchFamily="34" charset="0"/>
                        </a:rPr>
                        <a:t>District</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514163">
                <a:tc>
                  <a:txBody>
                    <a:bodyPr/>
                    <a:lstStyle/>
                    <a:p>
                      <a:pPr>
                        <a:lnSpc>
                          <a:spcPct val="107000"/>
                        </a:lnSpc>
                        <a:spcAft>
                          <a:spcPts val="0"/>
                        </a:spcAft>
                      </a:pPr>
                      <a:r>
                        <a:rPr lang="en-GB" sz="1400" dirty="0">
                          <a:effectLst/>
                          <a:latin typeface="Arial" panose="020B0604020202020204" pitchFamily="34" charset="0"/>
                          <a:cs typeface="Arial" panose="020B0604020202020204" pitchFamily="34" charset="0"/>
                        </a:rPr>
                        <a:t>Anbar</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400" dirty="0" err="1">
                          <a:effectLst/>
                          <a:latin typeface="Arial" panose="020B0604020202020204" pitchFamily="34" charset="0"/>
                          <a:cs typeface="Arial" panose="020B0604020202020204" pitchFamily="34" charset="0"/>
                        </a:rPr>
                        <a:t>Haditha</a:t>
                      </a:r>
                      <a:r>
                        <a:rPr lang="en-GB" sz="1400" dirty="0">
                          <a:effectLst/>
                          <a:latin typeface="Arial" panose="020B0604020202020204" pitchFamily="34" charset="0"/>
                          <a:cs typeface="Arial" panose="020B0604020202020204" pitchFamily="34" charset="0"/>
                        </a:rPr>
                        <a:t>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514163">
                <a:tc>
                  <a:txBody>
                    <a:bodyPr/>
                    <a:lstStyle/>
                    <a:p>
                      <a:pPr>
                        <a:lnSpc>
                          <a:spcPct val="107000"/>
                        </a:lnSpc>
                        <a:spcAft>
                          <a:spcPts val="0"/>
                        </a:spcAft>
                      </a:pPr>
                      <a:r>
                        <a:rPr lang="en-GB" sz="1400">
                          <a:effectLst/>
                          <a:latin typeface="Arial" panose="020B0604020202020204" pitchFamily="34" charset="0"/>
                          <a:cs typeface="Arial" panose="020B0604020202020204" pitchFamily="34" charset="0"/>
                        </a:rPr>
                        <a:t>Kirkuk</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400">
                          <a:effectLst/>
                          <a:latin typeface="Arial" panose="020B0604020202020204" pitchFamily="34" charset="0"/>
                          <a:cs typeface="Arial" panose="020B0604020202020204" pitchFamily="34" charset="0"/>
                        </a:rPr>
                        <a:t>Hawiga</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514163">
                <a:tc>
                  <a:txBody>
                    <a:bodyPr/>
                    <a:lstStyle/>
                    <a:p>
                      <a:pPr>
                        <a:lnSpc>
                          <a:spcPct val="107000"/>
                        </a:lnSpc>
                        <a:spcAft>
                          <a:spcPts val="0"/>
                        </a:spcAft>
                      </a:pPr>
                      <a:r>
                        <a:rPr lang="en-GB" sz="1400">
                          <a:effectLst/>
                          <a:latin typeface="Arial" panose="020B0604020202020204" pitchFamily="34" charset="0"/>
                          <a:cs typeface="Arial" panose="020B0604020202020204" pitchFamily="34" charset="0"/>
                        </a:rPr>
                        <a:t>Ninewa</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400" dirty="0" err="1">
                          <a:effectLst/>
                          <a:latin typeface="Arial" panose="020B0604020202020204" pitchFamily="34" charset="0"/>
                          <a:cs typeface="Arial" panose="020B0604020202020204" pitchFamily="34" charset="0"/>
                        </a:rPr>
                        <a:t>Baaj</a:t>
                      </a:r>
                      <a:r>
                        <a:rPr lang="en-GB" sz="1400" dirty="0">
                          <a:effectLst/>
                          <a:latin typeface="Arial" panose="020B0604020202020204" pitchFamily="34" charset="0"/>
                          <a:cs typeface="Arial" panose="020B0604020202020204" pitchFamily="34" charset="0"/>
                        </a:rPr>
                        <a:t>, Mosul and </a:t>
                      </a:r>
                      <a:r>
                        <a:rPr lang="en-GB" sz="1400" dirty="0" err="1">
                          <a:effectLst/>
                          <a:latin typeface="Arial" panose="020B0604020202020204" pitchFamily="34" charset="0"/>
                          <a:cs typeface="Arial" panose="020B0604020202020204" pitchFamily="34" charset="0"/>
                        </a:rPr>
                        <a:t>Telafar</a:t>
                      </a:r>
                      <a:r>
                        <a:rPr lang="en-GB" sz="1400" dirty="0">
                          <a:effectLst/>
                          <a:latin typeface="Arial" panose="020B0604020202020204" pitchFamily="34" charset="0"/>
                          <a:cs typeface="Arial" panose="020B0604020202020204" pitchFamily="34" charset="0"/>
                        </a:rPr>
                        <a:t>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389064">
                <a:tc>
                  <a:txBody>
                    <a:bodyPr/>
                    <a:lstStyle/>
                    <a:p>
                      <a:pPr>
                        <a:lnSpc>
                          <a:spcPct val="107000"/>
                        </a:lnSpc>
                        <a:spcAft>
                          <a:spcPts val="0"/>
                        </a:spcAft>
                      </a:pPr>
                      <a:r>
                        <a:rPr lang="en-GB" sz="1400" dirty="0">
                          <a:effectLst/>
                          <a:latin typeface="Arial" panose="020B0604020202020204" pitchFamily="34" charset="0"/>
                          <a:cs typeface="Arial" panose="020B0604020202020204" pitchFamily="34" charset="0"/>
                        </a:rPr>
                        <a:t>Salah</a:t>
                      </a:r>
                      <a:r>
                        <a:rPr lang="en-GB" sz="1400" baseline="0" dirty="0">
                          <a:effectLst/>
                          <a:latin typeface="Arial" panose="020B0604020202020204" pitchFamily="34" charset="0"/>
                          <a:cs typeface="Arial" panose="020B0604020202020204" pitchFamily="34" charset="0"/>
                        </a:rPr>
                        <a:t> –</a:t>
                      </a:r>
                      <a:r>
                        <a:rPr lang="en-GB" sz="1400" dirty="0" err="1">
                          <a:effectLst/>
                          <a:latin typeface="Arial" panose="020B0604020202020204" pitchFamily="34" charset="0"/>
                          <a:cs typeface="Arial" panose="020B0604020202020204" pitchFamily="34" charset="0"/>
                        </a:rPr>
                        <a:t>al’Din</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GB" sz="1400" dirty="0" err="1">
                          <a:effectLst/>
                          <a:latin typeface="Arial" panose="020B0604020202020204" pitchFamily="34" charset="0"/>
                          <a:cs typeface="Arial" panose="020B0604020202020204" pitchFamily="34" charset="0"/>
                        </a:rPr>
                        <a:t>Shirqat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278637788"/>
              </p:ext>
            </p:extLst>
          </p:nvPr>
        </p:nvGraphicFramePr>
        <p:xfrm>
          <a:off x="6828946" y="3068209"/>
          <a:ext cx="4872949" cy="2468846"/>
        </p:xfrm>
        <a:graphic>
          <a:graphicData uri="http://schemas.openxmlformats.org/drawingml/2006/table">
            <a:tbl>
              <a:tblPr firstRow="1" firstCol="1" bandRow="1">
                <a:tableStyleId>{5C22544A-7EE6-4342-B048-85BDC9FD1C3A}</a:tableStyleId>
              </a:tblPr>
              <a:tblGrid>
                <a:gridCol w="1710072">
                  <a:extLst>
                    <a:ext uri="{9D8B030D-6E8A-4147-A177-3AD203B41FA5}">
                      <a16:colId xmlns:a16="http://schemas.microsoft.com/office/drawing/2014/main" val="20000"/>
                    </a:ext>
                  </a:extLst>
                </a:gridCol>
                <a:gridCol w="3162877">
                  <a:extLst>
                    <a:ext uri="{9D8B030D-6E8A-4147-A177-3AD203B41FA5}">
                      <a16:colId xmlns:a16="http://schemas.microsoft.com/office/drawing/2014/main" val="20001"/>
                    </a:ext>
                  </a:extLst>
                </a:gridCol>
              </a:tblGrid>
              <a:tr h="285202">
                <a:tc>
                  <a:txBody>
                    <a:bodyPr/>
                    <a:lstStyle/>
                    <a:p>
                      <a:pPr>
                        <a:lnSpc>
                          <a:spcPct val="107000"/>
                        </a:lnSpc>
                        <a:spcAft>
                          <a:spcPts val="800"/>
                        </a:spcAft>
                      </a:pPr>
                      <a:r>
                        <a:rPr lang="en-GB" sz="1400" dirty="0">
                          <a:effectLst/>
                          <a:latin typeface="Arial" panose="020B0604020202020204" pitchFamily="34" charset="0"/>
                          <a:cs typeface="Arial" panose="020B0604020202020204" pitchFamily="34" charset="0"/>
                        </a:rPr>
                        <a:t>Governorate</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District</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0"/>
                  </a:ext>
                </a:extLst>
              </a:tr>
              <a:tr h="333072">
                <a:tc>
                  <a:txBody>
                    <a:bodyPr/>
                    <a:lstStyle/>
                    <a:p>
                      <a:pPr>
                        <a:lnSpc>
                          <a:spcPct val="107000"/>
                        </a:lnSpc>
                        <a:spcAft>
                          <a:spcPts val="800"/>
                        </a:spcAft>
                      </a:pPr>
                      <a:r>
                        <a:rPr lang="en-GB" sz="1400" dirty="0">
                          <a:effectLst/>
                          <a:latin typeface="Arial" panose="020B0604020202020204" pitchFamily="34" charset="0"/>
                          <a:cs typeface="Arial" panose="020B0604020202020204" pitchFamily="34" charset="0"/>
                        </a:rPr>
                        <a:t>Anbar</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Fallujah, Haditha and Heet</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1"/>
                  </a:ext>
                </a:extLst>
              </a:tr>
              <a:tr h="308429">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Baghdad</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Abu Ghraib</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2"/>
                  </a:ext>
                </a:extLst>
              </a:tr>
              <a:tr h="308429">
                <a:tc>
                  <a:txBody>
                    <a:bodyPr/>
                    <a:lstStyle/>
                    <a:p>
                      <a:pPr>
                        <a:lnSpc>
                          <a:spcPct val="107000"/>
                        </a:lnSpc>
                        <a:spcAft>
                          <a:spcPts val="800"/>
                        </a:spcAft>
                      </a:pPr>
                      <a:r>
                        <a:rPr lang="en-GB" sz="1400" dirty="0">
                          <a:effectLst/>
                          <a:latin typeface="Arial" panose="020B0604020202020204" pitchFamily="34" charset="0"/>
                          <a:cs typeface="Arial" panose="020B0604020202020204" pitchFamily="34" charset="0"/>
                        </a:rPr>
                        <a:t>Kirkuk</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Kirkuk </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3"/>
                  </a:ext>
                </a:extLst>
              </a:tr>
              <a:tr h="616857">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Ninewa</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a:effectLst/>
                          <a:latin typeface="Arial" panose="020B0604020202020204" pitchFamily="34" charset="0"/>
                          <a:cs typeface="Arial" panose="020B0604020202020204" pitchFamily="34" charset="0"/>
                        </a:rPr>
                        <a:t>Hamdaniya, Mosul, Sinjar, Telafar and Tilkaif</a:t>
                      </a:r>
                      <a:endParaRPr lang="en-GB"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4"/>
                  </a:ext>
                </a:extLst>
              </a:tr>
              <a:tr h="616857">
                <a:tc>
                  <a:txBody>
                    <a:bodyPr/>
                    <a:lstStyle/>
                    <a:p>
                      <a:pPr>
                        <a:lnSpc>
                          <a:spcPct val="107000"/>
                        </a:lnSpc>
                        <a:spcAft>
                          <a:spcPts val="800"/>
                        </a:spcAft>
                      </a:pPr>
                      <a:r>
                        <a:rPr lang="en-GB" sz="1400" dirty="0">
                          <a:effectLst/>
                          <a:latin typeface="Arial" panose="020B0604020202020204" pitchFamily="34" charset="0"/>
                          <a:cs typeface="Arial" panose="020B0604020202020204" pitchFamily="34" charset="0"/>
                        </a:rPr>
                        <a:t>Salah-</a:t>
                      </a:r>
                      <a:r>
                        <a:rPr lang="en-GB" sz="1400" dirty="0" err="1">
                          <a:effectLst/>
                          <a:latin typeface="Arial" panose="020B0604020202020204" pitchFamily="34" charset="0"/>
                          <a:cs typeface="Arial" panose="020B0604020202020204" pitchFamily="34" charset="0"/>
                        </a:rPr>
                        <a:t>al’Din</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dirty="0" err="1">
                          <a:effectLst/>
                          <a:latin typeface="Arial" panose="020B0604020202020204" pitchFamily="34" charset="0"/>
                          <a:cs typeface="Arial" panose="020B0604020202020204" pitchFamily="34" charset="0"/>
                        </a:rPr>
                        <a:t>Baiji</a:t>
                      </a:r>
                      <a:r>
                        <a:rPr lang="en-GB" sz="1400" dirty="0">
                          <a:effectLst/>
                          <a:latin typeface="Arial" panose="020B0604020202020204" pitchFamily="34" charset="0"/>
                          <a:cs typeface="Arial" panose="020B0604020202020204" pitchFamily="34" charset="0"/>
                        </a:rPr>
                        <a:t>, </a:t>
                      </a:r>
                      <a:r>
                        <a:rPr lang="en-GB" sz="1400" dirty="0" err="1">
                          <a:effectLst/>
                          <a:latin typeface="Arial" panose="020B0604020202020204" pitchFamily="34" charset="0"/>
                          <a:cs typeface="Arial" panose="020B0604020202020204" pitchFamily="34" charset="0"/>
                        </a:rPr>
                        <a:t>Balad</a:t>
                      </a:r>
                      <a:r>
                        <a:rPr lang="en-GB" sz="1400" dirty="0">
                          <a:effectLst/>
                          <a:latin typeface="Arial" panose="020B0604020202020204" pitchFamily="34" charset="0"/>
                          <a:cs typeface="Arial" panose="020B0604020202020204" pitchFamily="34" charset="0"/>
                        </a:rPr>
                        <a:t>, </a:t>
                      </a:r>
                      <a:r>
                        <a:rPr lang="en-GB" sz="1400" dirty="0" err="1">
                          <a:effectLst/>
                          <a:latin typeface="Arial" panose="020B0604020202020204" pitchFamily="34" charset="0"/>
                          <a:cs typeface="Arial" panose="020B0604020202020204" pitchFamily="34" charset="0"/>
                        </a:rPr>
                        <a:t>Daur</a:t>
                      </a:r>
                      <a:r>
                        <a:rPr lang="en-GB" sz="1400" dirty="0">
                          <a:effectLst/>
                          <a:latin typeface="Arial" panose="020B0604020202020204" pitchFamily="34" charset="0"/>
                          <a:cs typeface="Arial" panose="020B0604020202020204" pitchFamily="34" charset="0"/>
                        </a:rPr>
                        <a:t>, Samarra, </a:t>
                      </a:r>
                      <a:r>
                        <a:rPr lang="en-GB" sz="1400" dirty="0" err="1">
                          <a:effectLst/>
                          <a:latin typeface="Arial" panose="020B0604020202020204" pitchFamily="34" charset="0"/>
                          <a:cs typeface="Arial" panose="020B0604020202020204" pitchFamily="34" charset="0"/>
                        </a:rPr>
                        <a:t>Shirqat</a:t>
                      </a:r>
                      <a:r>
                        <a:rPr lang="en-GB" sz="1400" dirty="0">
                          <a:effectLst/>
                          <a:latin typeface="Arial" panose="020B0604020202020204" pitchFamily="34" charset="0"/>
                          <a:cs typeface="Arial" panose="020B0604020202020204" pitchFamily="34" charset="0"/>
                        </a:rPr>
                        <a:t>, Tikrit and </a:t>
                      </a:r>
                      <a:r>
                        <a:rPr lang="en-GB" sz="1400" dirty="0" err="1">
                          <a:effectLst/>
                          <a:latin typeface="Arial" panose="020B0604020202020204" pitchFamily="34" charset="0"/>
                          <a:cs typeface="Arial" panose="020B0604020202020204" pitchFamily="34" charset="0"/>
                        </a:rPr>
                        <a:t>Tooz</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81751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20551</TotalTime>
  <Words>3575</Words>
  <Application>Microsoft Office PowerPoint</Application>
  <PresentationFormat>Widescreen</PresentationFormat>
  <Paragraphs>668</Paragraphs>
  <Slides>21</Slides>
  <Notes>21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21</vt:i4>
      </vt:variant>
    </vt:vector>
  </HeadingPairs>
  <TitlesOfParts>
    <vt:vector size="33" baseType="lpstr">
      <vt:lpstr>ＭＳ Ｐゴシック</vt:lpstr>
      <vt:lpstr>SimSun</vt:lpstr>
      <vt:lpstr>Arial</vt:lpstr>
      <vt:lpstr>Arial Narrow</vt:lpstr>
      <vt:lpstr>Calibri</vt:lpstr>
      <vt:lpstr>Calibri </vt:lpstr>
      <vt:lpstr>Calibri Light</vt:lpstr>
      <vt:lpstr>Symbol</vt:lpstr>
      <vt:lpstr>Times</vt:lpstr>
      <vt:lpstr>Times New Roman</vt:lpstr>
      <vt:lpstr>Wingdings</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Nawar</dc:creator>
  <cp:lastModifiedBy>TIA Michel</cp:lastModifiedBy>
  <cp:revision>967</cp:revision>
  <cp:lastPrinted>2017-09-13T08:26:35Z</cp:lastPrinted>
  <dcterms:created xsi:type="dcterms:W3CDTF">2016-03-30T06:45:21Z</dcterms:created>
  <dcterms:modified xsi:type="dcterms:W3CDTF">2018-01-21T11:00:39Z</dcterms:modified>
</cp:coreProperties>
</file>