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17"/>
  </p:notesMasterIdLst>
  <p:sldIdLst>
    <p:sldId id="660" r:id="rId6"/>
    <p:sldId id="265" r:id="rId7"/>
    <p:sldId id="679" r:id="rId8"/>
    <p:sldId id="665" r:id="rId9"/>
    <p:sldId id="677" r:id="rId10"/>
    <p:sldId id="670" r:id="rId11"/>
    <p:sldId id="678" r:id="rId12"/>
    <p:sldId id="661" r:id="rId13"/>
    <p:sldId id="671" r:id="rId14"/>
    <p:sldId id="673" r:id="rId15"/>
    <p:sldId id="674" r:id="rId16"/>
  </p:sldIdLst>
  <p:sldSz cx="9144000" cy="5143500" type="screen16x9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249" autoAdjust="0"/>
  </p:normalViewPr>
  <p:slideViewPr>
    <p:cSldViewPr snapToGrid="0" snapToObjects="1">
      <p:cViewPr varScale="1">
        <p:scale>
          <a:sx n="90" d="100"/>
          <a:sy n="90" d="100"/>
        </p:scale>
        <p:origin x="822" y="7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05-Dec-17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2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coordroving.iraq@sheltercluster.org" TargetMode="External"/><Relationship Id="rId13" Type="http://schemas.openxmlformats.org/officeDocument/2006/relationships/image" Target="../media/image5.png"/><Relationship Id="rId3" Type="http://schemas.openxmlformats.org/officeDocument/2006/relationships/hyperlink" Target="mailto:im2.iraq@sheltercluster.org" TargetMode="External"/><Relationship Id="rId7" Type="http://schemas.openxmlformats.org/officeDocument/2006/relationships/hyperlink" Target="mailto:im3.iraq@sheltercluster.org" TargetMode="External"/><Relationship Id="rId12" Type="http://schemas.openxmlformats.org/officeDocument/2006/relationships/image" Target="../media/image4.jpeg"/><Relationship Id="rId2" Type="http://schemas.openxmlformats.org/officeDocument/2006/relationships/hyperlink" Target="mailto:coord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2.iraq@sheltercluster.org" TargetMode="External"/><Relationship Id="rId11" Type="http://schemas.openxmlformats.org/officeDocument/2006/relationships/image" Target="../media/image3.png"/><Relationship Id="rId5" Type="http://schemas.openxmlformats.org/officeDocument/2006/relationships/hyperlink" Target="mailto:coord3.iraq@sheltercluster.org" TargetMode="External"/><Relationship Id="rId10" Type="http://schemas.openxmlformats.org/officeDocument/2006/relationships/image" Target="../media/image2.png"/><Relationship Id="rId4" Type="http://schemas.openxmlformats.org/officeDocument/2006/relationships/hyperlink" Target="mailto:coord4.iraq@sheltercluster.org" TargetMode="External"/><Relationship Id="rId9" Type="http://schemas.openxmlformats.org/officeDocument/2006/relationships/hyperlink" Target="mailto:snrnatassot.iraq@sheltercluster.org" TargetMode="External"/><Relationship Id="rId14" Type="http://schemas.openxmlformats.org/officeDocument/2006/relationships/image" Target="../media/image6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raqdtm.iom.int/Downloads.aspx" TargetMode="External"/><Relationship Id="rId2" Type="http://schemas.openxmlformats.org/officeDocument/2006/relationships/hyperlink" Target="https://drive.google.com/open?id=1mUxJtObQdquv8d3ehyH3YcWCazfKTOI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google.com/spreadsheets/d/1SsBrO53jdrTJvCeA9rqHxqkKvoZPY_U8gVvH0394OtE/edit?usp=sharin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-HtKarF-GOhCO-i2Gcg3kDQlQBo&amp;usp=sharing" TargetMode="External"/><Relationship Id="rId2" Type="http://schemas.openxmlformats.org/officeDocument/2006/relationships/hyperlink" Target="https://drive.google.com/open?id=1TajVKsESSIQ-cNaKznctt7zL6YrVc6VYQCr3CTXxk9c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773431"/>
              </p:ext>
            </p:extLst>
          </p:nvPr>
        </p:nvGraphicFramePr>
        <p:xfrm>
          <a:off x="3573380" y="552638"/>
          <a:ext cx="5476087" cy="397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8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66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Laurent de Valensart</a:t>
                      </a:r>
                      <a:r>
                        <a:rPr lang="fr-FR" sz="1200" b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- UNHCR</a:t>
                      </a:r>
                      <a:b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+964 (0) 771 994 5694</a:t>
                      </a:r>
                      <a:b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200" u="sng" dirty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coord.iraq@sheltercluster.org</a:t>
                      </a: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20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Information Management Officer - National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200" u="sng" dirty="0">
                          <a:solidFill>
                            <a:schemeClr val="tx1"/>
                          </a:solidFill>
                          <a:hlinkClick r:id="rId3"/>
                        </a:rPr>
                        <a:t>im2.iraq@sheltercluster.org</a:t>
                      </a:r>
                      <a:endParaRPr lang="en-GB" sz="12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Weira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Co-Chair - Centre and South  </a:t>
                      </a: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2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coord4.iraq@sheltercluster.org</a:t>
                      </a: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Laurence West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National Coordinator – KRI</a:t>
                      </a:r>
                    </a:p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(0)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dirty="0">
                          <a:solidFill>
                            <a:sysClr val="windowText" lastClr="000000"/>
                          </a:solidFill>
                          <a:hlinkClick r:id="rId5"/>
                        </a:rPr>
                        <a:t>coord3.iraq@sheltercluster.org</a:t>
                      </a:r>
                      <a:endParaRPr lang="en-GB" sz="1200" u="sng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Andrea Quaden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NRC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National Cluster Co-Chair 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+964 (0) 751 740 7635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coord2.iraq@sheltercluster.org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Dieye - </a:t>
                      </a:r>
                      <a:r>
                        <a:rPr lang="en-GB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Information Management Officer -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771 488 2672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dirty="0">
                          <a:solidFill>
                            <a:schemeClr val="tx1"/>
                          </a:solidFill>
                          <a:hlinkClick r:id="rId7"/>
                        </a:rPr>
                        <a:t>im3.iraq@sheltercluster.org</a:t>
                      </a:r>
                      <a:endParaRPr lang="en-GB" sz="12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Tonja Klansek -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ACTED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Roving Cluster Coordinator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773 725 8092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coordroving.iraq@sheltercluster.org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Aziz Abultimman - </a:t>
                      </a: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</a:rPr>
                        <a:t>UNHCR</a:t>
                      </a:r>
                    </a:p>
                    <a:p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</a:rPr>
                        <a:t>Senior</a:t>
                      </a:r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</a:rPr>
                        <a:t> Cluster Associate </a:t>
                      </a:r>
                    </a:p>
                    <a:p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</a:rPr>
                        <a:t>+964 (0) 750 868 6038</a:t>
                      </a:r>
                    </a:p>
                    <a:p>
                      <a:r>
                        <a:rPr lang="en-US" sz="1200" b="1" baseline="0" dirty="0">
                          <a:solidFill>
                            <a:sysClr val="windowText" lastClr="000000"/>
                          </a:solidFill>
                          <a:hlinkClick r:id="rId9"/>
                        </a:rPr>
                        <a:t>snrnatassot.iraq@sheltercluster.org</a:t>
                      </a:r>
                      <a:endParaRPr lang="en-US" sz="1200" b="1" kern="1200" baseline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1781" y="99089"/>
            <a:ext cx="3406717" cy="586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000" b="0" u="sng" dirty="0">
                <a:solidFill>
                  <a:srgbClr val="002060"/>
                </a:solidFill>
                <a:latin typeface="Calibri Light" panose="020F0302020204030204" pitchFamily="34" charset="0"/>
              </a:rPr>
              <a:t>Current Cluster Team Structure </a:t>
            </a:r>
            <a:r>
              <a:rPr lang="en-US" sz="1600" b="0" u="sng" dirty="0">
                <a:solidFill>
                  <a:srgbClr val="002060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dirty="0">
                <a:solidFill>
                  <a:srgbClr val="002060"/>
                </a:solidFill>
                <a:latin typeface="Calibri Light" panose="020F0302020204030204" pitchFamily="34" charset="0"/>
              </a:rPr>
              <a:t>since 11</a:t>
            </a:r>
            <a:r>
              <a:rPr lang="en-US" sz="1600" b="0" baseline="30000" dirty="0">
                <a:solidFill>
                  <a:srgbClr val="002060"/>
                </a:solidFill>
                <a:latin typeface="Calibri Light" panose="020F0302020204030204" pitchFamily="34" charset="0"/>
              </a:rPr>
              <a:t>th</a:t>
            </a:r>
            <a:r>
              <a:rPr lang="en-US" sz="1600" b="0" dirty="0">
                <a:solidFill>
                  <a:srgbClr val="002060"/>
                </a:solidFill>
                <a:latin typeface="Calibri Light" panose="020F0302020204030204" pitchFamily="34" charset="0"/>
              </a:rPr>
              <a:t> July 2017</a:t>
            </a:r>
            <a:endParaRPr lang="en-GB" sz="1600" b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9296" y="1272311"/>
            <a:ext cx="793675" cy="853701"/>
          </a:xfrm>
          <a:prstGeom prst="rect">
            <a:avLst/>
          </a:prstGeom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690" y="1261207"/>
            <a:ext cx="780055" cy="786610"/>
          </a:xfrm>
          <a:prstGeom prst="rect">
            <a:avLst/>
          </a:prstGeom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8549" y="2439202"/>
            <a:ext cx="1062690" cy="656423"/>
          </a:xfrm>
          <a:prstGeom prst="rect">
            <a:avLst/>
          </a:prstGeom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664" y="2373487"/>
            <a:ext cx="806933" cy="730916"/>
          </a:xfrm>
          <a:prstGeom prst="rect">
            <a:avLst/>
          </a:prstGeom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94" y="3471973"/>
            <a:ext cx="800301" cy="963271"/>
          </a:xfrm>
          <a:prstGeom prst="rect">
            <a:avLst/>
          </a:prstGeom>
          <a:ln>
            <a:noFill/>
          </a:ln>
        </p:spPr>
      </p:pic>
      <p:cxnSp>
        <p:nvCxnSpPr>
          <p:cNvPr id="8" name="Straight Connector 7"/>
          <p:cNvCxnSpPr/>
          <p:nvPr/>
        </p:nvCxnSpPr>
        <p:spPr>
          <a:xfrm>
            <a:off x="3404939" y="154239"/>
            <a:ext cx="0" cy="48121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259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63828" y="875536"/>
            <a:ext cx="3890108" cy="31567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1400" b="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Ongoing projects/ area of operations  </a:t>
            </a:r>
          </a:p>
          <a:p>
            <a:pPr algn="l"/>
            <a:r>
              <a:rPr lang="en-US" sz="1400" b="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New projects</a:t>
            </a:r>
          </a:p>
          <a:p>
            <a:pPr algn="l"/>
            <a:r>
              <a:rPr lang="en-US" sz="1400" b="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Access issues</a:t>
            </a:r>
          </a:p>
          <a:p>
            <a:pPr algn="l"/>
            <a:r>
              <a:rPr lang="en-US" sz="1400" b="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Security issues</a:t>
            </a:r>
          </a:p>
          <a:p>
            <a:pPr algn="l"/>
            <a:endParaRPr lang="en-US" sz="1400" b="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algn="l"/>
            <a:endParaRPr lang="en-US" sz="1400" b="0" dirty="0">
              <a:latin typeface="+mn-lt"/>
            </a:endParaRPr>
          </a:p>
          <a:p>
            <a:pPr algn="l"/>
            <a:endParaRPr lang="en-US" sz="1400" b="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57137" y="48286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4313" y="4363506"/>
            <a:ext cx="8892928" cy="391835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endParaRPr lang="en-US" sz="1600" i="1" dirty="0">
              <a:solidFill>
                <a:schemeClr val="accent5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87485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200" b="0" dirty="0">
                <a:solidFill>
                  <a:srgbClr val="0070C0"/>
                </a:solidFill>
                <a:latin typeface="Calibri Light" panose="020F0302020204030204" pitchFamily="34" charset="0"/>
              </a:rPr>
              <a:t>6. Partner updates</a:t>
            </a:r>
          </a:p>
        </p:txBody>
      </p:sp>
    </p:spTree>
    <p:extLst>
      <p:ext uri="{BB962C8B-B14F-4D97-AF65-F5344CB8AC3E}">
        <p14:creationId xmlns:p14="http://schemas.microsoft.com/office/powerpoint/2010/main" val="1499493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957137" y="48286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4313" y="4363506"/>
            <a:ext cx="8892928" cy="391835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endParaRPr lang="en-US" sz="1600" i="1" dirty="0">
              <a:solidFill>
                <a:schemeClr val="accent5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87485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200" b="0" dirty="0">
                <a:solidFill>
                  <a:srgbClr val="0070C0"/>
                </a:solidFill>
                <a:latin typeface="Calibri Light" panose="020F0302020204030204" pitchFamily="34" charset="0"/>
              </a:rPr>
              <a:t>7. AOB</a:t>
            </a:r>
          </a:p>
        </p:txBody>
      </p:sp>
    </p:spTree>
    <p:extLst>
      <p:ext uri="{BB962C8B-B14F-4D97-AF65-F5344CB8AC3E}">
        <p14:creationId xmlns:p14="http://schemas.microsoft.com/office/powerpoint/2010/main" val="2122235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2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446314" y="101234"/>
            <a:ext cx="82404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Mosul Shelter &amp; NFI Cluster Meeting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46315" y="630550"/>
            <a:ext cx="844368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 Light" panose="020F0302020204030204" pitchFamily="34" charset="0"/>
              </a:rPr>
              <a:t>Agenda:</a:t>
            </a:r>
          </a:p>
          <a:p>
            <a:r>
              <a:rPr lang="en-US" sz="2400" dirty="0">
                <a:latin typeface="Calibri Light" panose="020F0302020204030204" pitchFamily="34" charset="0"/>
              </a:rPr>
              <a:t>	- Winter interventions</a:t>
            </a:r>
          </a:p>
          <a:p>
            <a:r>
              <a:rPr lang="en-US" sz="2400" dirty="0">
                <a:latin typeface="Calibri Light" panose="020F0302020204030204" pitchFamily="34" charset="0"/>
              </a:rPr>
              <a:t>	- Rapid Rasp follow up</a:t>
            </a:r>
          </a:p>
          <a:p>
            <a:r>
              <a:rPr lang="en-US" sz="2400" dirty="0">
                <a:latin typeface="Calibri Light" panose="020F0302020204030204" pitchFamily="34" charset="0"/>
              </a:rPr>
              <a:t>	- HRP update</a:t>
            </a:r>
          </a:p>
          <a:p>
            <a:r>
              <a:rPr lang="en-US" sz="2400" dirty="0">
                <a:latin typeface="Calibri Light" panose="020F0302020204030204" pitchFamily="34" charset="0"/>
              </a:rPr>
              <a:t>	- AOB </a:t>
            </a:r>
          </a:p>
          <a:p>
            <a:r>
              <a:rPr lang="en-US" sz="2400" dirty="0">
                <a:latin typeface="Calibri Light" panose="020F0302020204030204" pitchFamily="34" charset="0"/>
              </a:rPr>
              <a:t>		</a:t>
            </a:r>
          </a:p>
          <a:p>
            <a:endParaRPr lang="en-US" dirty="0">
              <a:latin typeface="Calibri Light" panose="020F0302020204030204" pitchFamily="34" charset="0"/>
            </a:endParaRPr>
          </a:p>
          <a:p>
            <a:pPr marL="452438" lvl="0" indent="-452438">
              <a:buFontTx/>
              <a:buAutoNum type="arabicPeriod"/>
            </a:pPr>
            <a:endParaRPr lang="en-US" dirty="0">
              <a:latin typeface="Calibri Light" panose="020F0302020204030204" pitchFamily="34" charset="0"/>
            </a:endParaRPr>
          </a:p>
          <a:p>
            <a:pPr algn="r"/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</a:rPr>
              <a:t>Wednesday 6 December 2017</a:t>
            </a: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957137" y="48286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99517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 algn="l"/>
            <a:r>
              <a:rPr lang="en-US" sz="2000" b="0" dirty="0">
                <a:solidFill>
                  <a:srgbClr val="0070C0"/>
                </a:solidFill>
                <a:latin typeface="Calibri Light" panose="020F0302020204030204" pitchFamily="34" charset="0"/>
              </a:rPr>
              <a:t>IDPs &amp; Returnees update (DTM)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FECE0C-6F38-4CD4-ABEE-78DFC6162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053" y="956327"/>
            <a:ext cx="8637893" cy="129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379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957137" y="48286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99517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 algn="l"/>
            <a:r>
              <a:rPr lang="en-US" sz="2000" b="0" dirty="0">
                <a:solidFill>
                  <a:srgbClr val="0070C0"/>
                </a:solidFill>
                <a:latin typeface="Calibri Light" panose="020F0302020204030204" pitchFamily="34" charset="0"/>
              </a:rPr>
              <a:t>1. Winterization out of camps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591C32-5E3E-40B8-8246-52954509979E}"/>
              </a:ext>
            </a:extLst>
          </p:cNvPr>
          <p:cNvSpPr txBox="1"/>
          <p:nvPr/>
        </p:nvSpPr>
        <p:spPr>
          <a:xfrm>
            <a:off x="255182" y="556318"/>
            <a:ext cx="83465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Kirkuk: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Hawiga</a:t>
            </a:r>
            <a:r>
              <a:rPr lang="en-US" dirty="0"/>
              <a:t>:	ACTED (ongoing), PIN (ongoing), HA (planned)</a:t>
            </a:r>
          </a:p>
          <a:p>
            <a:pPr marL="285750" indent="-285750">
              <a:buFontTx/>
              <a:buChar char="-"/>
            </a:pPr>
            <a:r>
              <a:rPr lang="en-US" dirty="0"/>
              <a:t>Kirkuk:	IOM (ongoing), NRC (planned), additional support needed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Dibes</a:t>
            </a:r>
            <a:r>
              <a:rPr lang="en-US" dirty="0"/>
              <a:t>: 	No partner – support needed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r>
              <a:rPr lang="en-US" dirty="0"/>
              <a:t>Salah Al Adin: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Shirqat</a:t>
            </a:r>
            <a:r>
              <a:rPr lang="en-US" dirty="0"/>
              <a:t>: 	ACTED, PIN</a:t>
            </a:r>
          </a:p>
          <a:p>
            <a:endParaRPr lang="en-US" dirty="0"/>
          </a:p>
          <a:p>
            <a:r>
              <a:rPr lang="en-US" dirty="0"/>
              <a:t>Ninewah:</a:t>
            </a:r>
          </a:p>
          <a:p>
            <a:pPr marL="285750" indent="-285750">
              <a:buFontTx/>
              <a:buChar char="-"/>
            </a:pPr>
            <a:r>
              <a:rPr lang="en-US" dirty="0"/>
              <a:t>Tal Afar:	</a:t>
            </a:r>
            <a:r>
              <a:rPr lang="en-US" b="1" dirty="0">
                <a:solidFill>
                  <a:srgbClr val="C00000"/>
                </a:solidFill>
              </a:rPr>
              <a:t>No partner – support needed </a:t>
            </a:r>
          </a:p>
          <a:p>
            <a:pPr marL="285750" indent="-285750">
              <a:buFontTx/>
              <a:buChar char="-"/>
            </a:pPr>
            <a:r>
              <a:rPr lang="en-US" dirty="0"/>
              <a:t>Mosul City: UNHCR, ME(?) – additional support needed</a:t>
            </a:r>
          </a:p>
          <a:p>
            <a:pPr marL="285750" indent="-285750">
              <a:buFontTx/>
              <a:buChar char="-"/>
            </a:pPr>
            <a:r>
              <a:rPr lang="en-US" dirty="0"/>
              <a:t>Mosul district/corridor: DRC (planned/ongoing), </a:t>
            </a:r>
            <a:r>
              <a:rPr lang="en-US" b="1" dirty="0">
                <a:solidFill>
                  <a:srgbClr val="C00000"/>
                </a:solidFill>
              </a:rPr>
              <a:t>additional support needed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Ba’aj</a:t>
            </a:r>
            <a:r>
              <a:rPr lang="en-US" dirty="0"/>
              <a:t>:		OXFAM (?)</a:t>
            </a:r>
            <a:endParaRPr lang="en-US" b="1" dirty="0">
              <a:solidFill>
                <a:srgbClr val="C00000"/>
              </a:solidFill>
            </a:endParaRP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06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957137" y="48286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99517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 algn="l"/>
            <a:r>
              <a:rPr lang="en-US" sz="2000" b="0" dirty="0">
                <a:solidFill>
                  <a:srgbClr val="0070C0"/>
                </a:solidFill>
                <a:latin typeface="Calibri Light" panose="020F0302020204030204" pitchFamily="34" charset="0"/>
              </a:rPr>
              <a:t>1. Winterization out of camps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512F5C-FA10-4D0B-9C71-01FC3D65D502}"/>
              </a:ext>
            </a:extLst>
          </p:cNvPr>
          <p:cNvSpPr/>
          <p:nvPr/>
        </p:nvSpPr>
        <p:spPr>
          <a:xfrm>
            <a:off x="-83154" y="917758"/>
            <a:ext cx="90072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Map of Returnees and IDPs</a:t>
            </a:r>
          </a:p>
          <a:p>
            <a:pPr marL="1200150" lvl="2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  <a:hlinkClick r:id="rId2"/>
              </a:rPr>
              <a:t>https://drive.google.com/open?id=1mUxJtObQdquv8d3ehyH3YcWCazfKTOIm</a:t>
            </a:r>
            <a:endParaRPr lang="en-US" dirty="0">
              <a:latin typeface="Calibri Light" panose="020F0302020204030204" pitchFamily="34" charset="0"/>
            </a:endParaRPr>
          </a:p>
          <a:p>
            <a:pPr lvl="2"/>
            <a:r>
              <a:rPr lang="en-US" dirty="0">
                <a:latin typeface="Calibri Light" panose="020F0302020204030204" pitchFamily="34" charset="0"/>
              </a:rPr>
              <a:t>	based on DTM data: </a:t>
            </a:r>
            <a:r>
              <a:rPr lang="en-US" dirty="0">
                <a:latin typeface="Calibri Light" panose="020F0302020204030204" pitchFamily="34" charset="0"/>
                <a:hlinkClick r:id="rId3"/>
              </a:rPr>
              <a:t>http://iraqdtm.iom.int/Downloads.aspx</a:t>
            </a:r>
            <a:r>
              <a:rPr lang="en-US" dirty="0">
                <a:latin typeface="Calibri Light" panose="020F0302020204030204" pitchFamily="34" charset="0"/>
              </a:rPr>
              <a:t>  </a:t>
            </a:r>
          </a:p>
          <a:p>
            <a:pPr marL="1200150" lvl="2" indent="-285750">
              <a:buFontTx/>
              <a:buChar char="-"/>
            </a:pP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248CA3-DD29-4DD9-A92E-60219AAC3CB2}"/>
              </a:ext>
            </a:extLst>
          </p:cNvPr>
          <p:cNvSpPr/>
          <p:nvPr/>
        </p:nvSpPr>
        <p:spPr>
          <a:xfrm>
            <a:off x="0" y="2372353"/>
            <a:ext cx="8260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Google sheet – winter planning</a:t>
            </a:r>
          </a:p>
          <a:p>
            <a:pPr marL="1200150" lvl="2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  <a:hlinkClick r:id="rId4"/>
              </a:rPr>
              <a:t>https://docs.google.com/spreadsheets/d/1SsBrO53jdrTJvCeA9rqHxqkKvoZPY_U8gVvH0394OtE/edit?usp=sharing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</a:p>
          <a:p>
            <a:pPr lvl="2"/>
            <a:r>
              <a:rPr lang="en-US" dirty="0">
                <a:latin typeface="Calibri Light" panose="020F0302020204030204" pitchFamily="34" charset="0"/>
              </a:rPr>
              <a:t>	linked to the map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alibri Light" panose="020F0302020204030204" pitchFamily="34" charset="0"/>
            </a:endParaRPr>
          </a:p>
          <a:p>
            <a:pPr lvl="2"/>
            <a:endParaRPr lang="en-US" dirty="0">
              <a:solidFill>
                <a:schemeClr val="accent6">
                  <a:lumMod val="75000"/>
                </a:schemeClr>
              </a:solidFill>
              <a:latin typeface="Calibri Light" panose="020F0302020204030204" pitchFamily="34" charset="0"/>
            </a:endParaRPr>
          </a:p>
          <a:p>
            <a:pPr marL="1200150" lvl="2" indent="-285750">
              <a:buFontTx/>
              <a:buChar char="-"/>
            </a:pP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758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957137" y="48286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99517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 algn="l"/>
            <a:r>
              <a:rPr lang="en-US" sz="20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Winterization camps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101001"/>
            <a:ext cx="89685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2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</a:rPr>
              <a:t>Foreseen increase in the IDPs in the camps</a:t>
            </a:r>
          </a:p>
          <a:p>
            <a:pPr marL="1657350" lvl="3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</a:rPr>
              <a:t>Al </a:t>
            </a:r>
            <a:r>
              <a:rPr lang="en-US" dirty="0" err="1">
                <a:latin typeface="Calibri Light" panose="020F0302020204030204" pitchFamily="34" charset="0"/>
              </a:rPr>
              <a:t>Holl</a:t>
            </a:r>
            <a:r>
              <a:rPr lang="en-US" dirty="0">
                <a:latin typeface="Calibri Light" panose="020F0302020204030204" pitchFamily="34" charset="0"/>
              </a:rPr>
              <a:t> camp (Syria) – 6,000 IDPs </a:t>
            </a:r>
          </a:p>
          <a:p>
            <a:pPr marL="1657350" lvl="3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</a:rPr>
              <a:t>Ongoing discussions in regards to closure of Tal </a:t>
            </a:r>
            <a:r>
              <a:rPr lang="en-US" dirty="0" err="1">
                <a:latin typeface="Calibri Light" panose="020F0302020204030204" pitchFamily="34" charset="0"/>
              </a:rPr>
              <a:t>Jarabia</a:t>
            </a:r>
            <a:endParaRPr lang="en-US" dirty="0">
              <a:latin typeface="Calibri Light" panose="020F0302020204030204" pitchFamily="34" charset="0"/>
            </a:endParaRPr>
          </a:p>
          <a:p>
            <a:pPr marL="1657350" lvl="3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</a:rPr>
              <a:t>Returnees are going in secondary displacement due to lack of shelter, infrastructure, increase in rents and lack of resources </a:t>
            </a:r>
          </a:p>
          <a:p>
            <a:pPr marL="1657350" lvl="3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</a:rPr>
              <a:t>Movements in between camps (variations in support provided)</a:t>
            </a:r>
          </a:p>
        </p:txBody>
      </p:sp>
    </p:spTree>
    <p:extLst>
      <p:ext uri="{BB962C8B-B14F-4D97-AF65-F5344CB8AC3E}">
        <p14:creationId xmlns:p14="http://schemas.microsoft.com/office/powerpoint/2010/main" val="2629307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957137" y="48286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99517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 algn="l"/>
            <a:r>
              <a:rPr lang="en-US" sz="20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Winterization camps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512F5C-FA10-4D0B-9C71-01FC3D65D502}"/>
              </a:ext>
            </a:extLst>
          </p:cNvPr>
          <p:cNvSpPr/>
          <p:nvPr/>
        </p:nvSpPr>
        <p:spPr>
          <a:xfrm>
            <a:off x="0" y="833683"/>
            <a:ext cx="35899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UNHCR winter support</a:t>
            </a:r>
          </a:p>
          <a:p>
            <a:pPr marL="1200150" lvl="2" indent="-285750">
              <a:buFontTx/>
              <a:buChar char="-"/>
            </a:pPr>
            <a:r>
              <a:rPr lang="en-US" dirty="0" err="1">
                <a:latin typeface="Calibri Light" panose="020F0302020204030204" pitchFamily="34" charset="0"/>
              </a:rPr>
              <a:t>Salamiya</a:t>
            </a:r>
            <a:r>
              <a:rPr lang="en-US" dirty="0">
                <a:latin typeface="Calibri Light" panose="020F0302020204030204" pitchFamily="34" charset="0"/>
              </a:rPr>
              <a:t> - ongoing</a:t>
            </a:r>
          </a:p>
          <a:p>
            <a:pPr marL="1200150" lvl="2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</a:rPr>
              <a:t>HAA – ongoing</a:t>
            </a:r>
          </a:p>
          <a:p>
            <a:pPr marL="1200150" lvl="2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</a:rPr>
              <a:t>Nimrud - ongoing</a:t>
            </a:r>
          </a:p>
          <a:p>
            <a:pPr marL="1200150" lvl="2" indent="-285750">
              <a:buFontTx/>
              <a:buChar char="-"/>
            </a:pPr>
            <a:endParaRPr lang="en-US" dirty="0">
              <a:latin typeface="Calibri Light" panose="020F0302020204030204" pitchFamily="34" charset="0"/>
            </a:endParaRPr>
          </a:p>
          <a:p>
            <a:pPr marL="1200150" lvl="2" indent="-285750">
              <a:buFontTx/>
              <a:buChar char="-"/>
            </a:pP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248CA3-DD29-4DD9-A92E-60219AAC3CB2}"/>
              </a:ext>
            </a:extLst>
          </p:cNvPr>
          <p:cNvSpPr/>
          <p:nvPr/>
        </p:nvSpPr>
        <p:spPr>
          <a:xfrm>
            <a:off x="0" y="2434285"/>
            <a:ext cx="6553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IOM winter support</a:t>
            </a:r>
          </a:p>
          <a:p>
            <a:pPr marL="1200150" lvl="2" indent="-285750">
              <a:buFontTx/>
              <a:buChar char="-"/>
            </a:pPr>
            <a:r>
              <a:rPr lang="en-US" dirty="0" err="1">
                <a:latin typeface="Calibri Light" panose="020F0302020204030204" pitchFamily="34" charset="0"/>
              </a:rPr>
              <a:t>Qayara</a:t>
            </a:r>
            <a:r>
              <a:rPr lang="en-US" dirty="0">
                <a:latin typeface="Calibri Light" panose="020F0302020204030204" pitchFamily="34" charset="0"/>
              </a:rPr>
              <a:t> Airstrip - ongoing</a:t>
            </a:r>
          </a:p>
          <a:p>
            <a:pPr marL="1200150" lvl="2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</a:rPr>
              <a:t>Haj Ali –  ongoing - additional support will be needed</a:t>
            </a:r>
          </a:p>
          <a:p>
            <a:pPr marL="1200150" lvl="2" indent="-285750">
              <a:buFontTx/>
              <a:buChar char="-"/>
            </a:pPr>
            <a:r>
              <a:rPr lang="en-US" dirty="0" err="1">
                <a:latin typeface="Calibri Light" panose="020F0302020204030204" pitchFamily="34" charset="0"/>
              </a:rPr>
              <a:t>Basateen</a:t>
            </a:r>
            <a:r>
              <a:rPr lang="en-US" dirty="0">
                <a:latin typeface="Calibri Light" panose="020F0302020204030204" pitchFamily="34" charset="0"/>
              </a:rPr>
              <a:t> (</a:t>
            </a:r>
            <a:r>
              <a:rPr lang="en-US" dirty="0" err="1">
                <a:latin typeface="Calibri Light" panose="020F0302020204030204" pitchFamily="34" charset="0"/>
              </a:rPr>
              <a:t>SaD</a:t>
            </a:r>
            <a:r>
              <a:rPr lang="en-US" dirty="0">
                <a:latin typeface="Calibri Light" panose="020F0302020204030204" pitchFamily="34" charset="0"/>
              </a:rPr>
              <a:t>) - ongoing</a:t>
            </a:r>
          </a:p>
          <a:p>
            <a:pPr lvl="2"/>
            <a:endParaRPr lang="en-US" dirty="0">
              <a:latin typeface="Calibri Light" panose="020F0302020204030204" pitchFamily="34" charset="0"/>
            </a:endParaRPr>
          </a:p>
          <a:p>
            <a:pPr lvl="2"/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5F512F-A2F2-4A33-99F9-F350874FA1F3}"/>
              </a:ext>
            </a:extLst>
          </p:cNvPr>
          <p:cNvSpPr/>
          <p:nvPr/>
        </p:nvSpPr>
        <p:spPr>
          <a:xfrm>
            <a:off x="4363185" y="795375"/>
            <a:ext cx="4167378" cy="1638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Mercy Corps winter support</a:t>
            </a:r>
          </a:p>
          <a:p>
            <a:pPr lvl="2"/>
            <a:r>
              <a:rPr lang="en-US" dirty="0">
                <a:latin typeface="Calibri Light" panose="020F0302020204030204" pitchFamily="34" charset="0"/>
              </a:rPr>
              <a:t>- </a:t>
            </a:r>
            <a:r>
              <a:rPr lang="en-US" dirty="0" err="1">
                <a:latin typeface="Calibri Light" panose="020F0302020204030204" pitchFamily="34" charset="0"/>
              </a:rPr>
              <a:t>Jaddah</a:t>
            </a:r>
            <a:r>
              <a:rPr lang="en-US" dirty="0">
                <a:latin typeface="Calibri Light" panose="020F0302020204030204" pitchFamily="34" charset="0"/>
              </a:rPr>
              <a:t> 1,2,3 – planned mid Dec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alibri Light" panose="020F0302020204030204" pitchFamily="34" charset="0"/>
            </a:endParaRPr>
          </a:p>
          <a:p>
            <a:pPr lvl="2"/>
            <a:endParaRPr lang="en-US" sz="1050" dirty="0">
              <a:solidFill>
                <a:schemeClr val="accent6">
                  <a:lumMod val="75000"/>
                </a:schemeClr>
              </a:solidFill>
              <a:latin typeface="Calibri Light" panose="020F0302020204030204" pitchFamily="34" charset="0"/>
            </a:endParaRPr>
          </a:p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CRS winter support </a:t>
            </a:r>
          </a:p>
          <a:p>
            <a:pPr lvl="2"/>
            <a:r>
              <a:rPr lang="en-US" dirty="0">
                <a:latin typeface="Calibri Light" panose="020F0302020204030204" pitchFamily="34" charset="0"/>
              </a:rPr>
              <a:t>- </a:t>
            </a:r>
            <a:r>
              <a:rPr lang="en-US" dirty="0" err="1">
                <a:latin typeface="Calibri Light" panose="020F0302020204030204" pitchFamily="34" charset="0"/>
              </a:rPr>
              <a:t>Jaddah</a:t>
            </a:r>
            <a:r>
              <a:rPr lang="en-US" dirty="0">
                <a:latin typeface="Calibri Light" panose="020F0302020204030204" pitchFamily="34" charset="0"/>
              </a:rPr>
              <a:t> 6 – ongoing distribution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alibri Light" panose="020F0302020204030204" pitchFamily="34" charset="0"/>
            </a:endParaRPr>
          </a:p>
          <a:p>
            <a:pPr marL="1200150" lvl="2" indent="-285750">
              <a:buFontTx/>
              <a:buChar char="-"/>
            </a:pP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6359B4-DCAA-4C62-90FD-A36CFC10BEE6}"/>
              </a:ext>
            </a:extLst>
          </p:cNvPr>
          <p:cNvSpPr/>
          <p:nvPr/>
        </p:nvSpPr>
        <p:spPr>
          <a:xfrm>
            <a:off x="0" y="3919471"/>
            <a:ext cx="84393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Additional support needed:</a:t>
            </a:r>
          </a:p>
          <a:p>
            <a:pPr lvl="2"/>
            <a:r>
              <a:rPr lang="en-US" dirty="0" err="1">
                <a:latin typeface="Calibri Light" panose="020F0302020204030204" pitchFamily="34" charset="0"/>
              </a:rPr>
              <a:t>Jaddah</a:t>
            </a:r>
            <a:r>
              <a:rPr lang="en-US" dirty="0">
                <a:latin typeface="Calibri Light" panose="020F0302020204030204" pitchFamily="34" charset="0"/>
              </a:rPr>
              <a:t> 4,5 (6,950 families – heater, jerry can, carpet, tarp, blankets)</a:t>
            </a:r>
          </a:p>
        </p:txBody>
      </p:sp>
    </p:spTree>
    <p:extLst>
      <p:ext uri="{BB962C8B-B14F-4D97-AF65-F5344CB8AC3E}">
        <p14:creationId xmlns:p14="http://schemas.microsoft.com/office/powerpoint/2010/main" val="942879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30201" y="2294752"/>
            <a:ext cx="7356788" cy="15939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endParaRPr lang="en-US" sz="1400" b="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57137" y="48286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4313" y="4363506"/>
            <a:ext cx="8892928" cy="391835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endParaRPr lang="en-US" sz="1600" i="1" dirty="0">
              <a:solidFill>
                <a:schemeClr val="accent5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87485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200" b="0" dirty="0">
                <a:solidFill>
                  <a:srgbClr val="0070C0"/>
                </a:solidFill>
                <a:latin typeface="Calibri Light" panose="020F0302020204030204" pitchFamily="34" charset="0"/>
              </a:rPr>
              <a:t>3. Informal settlements – rapid rasp follow up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11CEDA-91AC-4636-9A1F-FBF525C83056}"/>
              </a:ext>
            </a:extLst>
          </p:cNvPr>
          <p:cNvSpPr/>
          <p:nvPr/>
        </p:nvSpPr>
        <p:spPr>
          <a:xfrm>
            <a:off x="0" y="2251436"/>
            <a:ext cx="66028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Google sheet – informal settlements – rapid rasp follow up</a:t>
            </a:r>
          </a:p>
          <a:p>
            <a:pPr marL="1200150" lvl="2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  <a:hlinkClick r:id="rId2"/>
              </a:rPr>
              <a:t>https://drive.google.com/open?id=1TajVKsESSIQ-cNaKznctt7zL6YrVc6VYQCr3CTXxk9c</a:t>
            </a:r>
            <a:r>
              <a:rPr lang="en-US" dirty="0">
                <a:latin typeface="Calibri Light" panose="020F0302020204030204" pitchFamily="34" charset="0"/>
              </a:rPr>
              <a:t> </a:t>
            </a:r>
          </a:p>
          <a:p>
            <a:pPr lvl="2"/>
            <a:r>
              <a:rPr lang="en-US" dirty="0">
                <a:latin typeface="Calibri Light" panose="020F0302020204030204" pitchFamily="34" charset="0"/>
              </a:rPr>
              <a:t>	linked to the map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alibri Light" panose="020F0302020204030204" pitchFamily="34" charset="0"/>
            </a:endParaRPr>
          </a:p>
          <a:p>
            <a:pPr lvl="2"/>
            <a:endParaRPr lang="en-US" dirty="0">
              <a:solidFill>
                <a:schemeClr val="accent6">
                  <a:lumMod val="75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84E884-5946-4778-B434-5F4D200E0C4E}"/>
              </a:ext>
            </a:extLst>
          </p:cNvPr>
          <p:cNvSpPr/>
          <p:nvPr/>
        </p:nvSpPr>
        <p:spPr>
          <a:xfrm>
            <a:off x="-83154" y="1043703"/>
            <a:ext cx="90072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Map of Rapid Rasp data</a:t>
            </a:r>
          </a:p>
          <a:p>
            <a:pPr marL="1200150" lvl="2" indent="-285750">
              <a:buFontTx/>
              <a:buChar char="-"/>
            </a:pPr>
            <a:r>
              <a:rPr lang="en-US" dirty="0">
                <a:latin typeface="Calibri Light" panose="020F0302020204030204" pitchFamily="34" charset="0"/>
                <a:hlinkClick r:id="rId3"/>
              </a:rPr>
              <a:t>https://drive.google.com/open?id=1-HtKarF-GOhCO-i2Gcg3kDQlQBo&amp;usp=sharing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</a:p>
          <a:p>
            <a:pPr marL="1200150" lvl="2" indent="-285750">
              <a:buFontTx/>
              <a:buChar char="-"/>
            </a:pP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931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338284D-CA9F-4552-BF96-7B6B53D24328}"/>
              </a:ext>
            </a:extLst>
          </p:cNvPr>
          <p:cNvSpPr/>
          <p:nvPr/>
        </p:nvSpPr>
        <p:spPr>
          <a:xfrm>
            <a:off x="6140952" y="405293"/>
            <a:ext cx="2284591" cy="6831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1064" y="274372"/>
            <a:ext cx="541419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SAG reviewed all 48 proposals (29-30</a:t>
            </a:r>
            <a:r>
              <a:rPr lang="en-US" sz="14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Nov)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27 proposals were selected for amendments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Requests for amendments were sent to Partners with selected proposals (3</a:t>
            </a:r>
            <a:r>
              <a:rPr lang="en-US" sz="14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rd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Deadline for the reviews 6</a:t>
            </a:r>
            <a:r>
              <a:rPr lang="en-US" sz="14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December COB (5pm)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defense of the projects in front of the Humanitarian Coordinator will take place on 12</a:t>
            </a:r>
            <a:r>
              <a:rPr lang="en-US" sz="14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December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 the defense is agreed this will determine the funds available for next year and how the humanitarian community will direct them.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294493E-33A2-4C8F-8BB5-06F6D883FF12}"/>
              </a:ext>
            </a:extLst>
          </p:cNvPr>
          <p:cNvSpPr txBox="1">
            <a:spLocks/>
          </p:cNvSpPr>
          <p:nvPr/>
        </p:nvSpPr>
        <p:spPr>
          <a:xfrm>
            <a:off x="0" y="87485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200" b="0" dirty="0">
                <a:solidFill>
                  <a:srgbClr val="0070C0"/>
                </a:solidFill>
                <a:latin typeface="Calibri Light" panose="020F0302020204030204" pitchFamily="34" charset="0"/>
              </a:rPr>
              <a:t>4. HRP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69820B7-9320-488F-922A-0A363862069D}"/>
              </a:ext>
            </a:extLst>
          </p:cNvPr>
          <p:cNvSpPr txBox="1">
            <a:spLocks/>
          </p:cNvSpPr>
          <p:nvPr/>
        </p:nvSpPr>
        <p:spPr>
          <a:xfrm>
            <a:off x="72016" y="2926771"/>
            <a:ext cx="9143999" cy="45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200" b="0" dirty="0">
                <a:solidFill>
                  <a:srgbClr val="0070C0"/>
                </a:solidFill>
                <a:latin typeface="Calibri Light" panose="020F0302020204030204" pitchFamily="34" charset="0"/>
              </a:rPr>
              <a:t>5. Other funding mechanisms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EC4EAE-3D0E-4576-8767-2460BD7B3ECA}"/>
              </a:ext>
            </a:extLst>
          </p:cNvPr>
          <p:cNvSpPr txBox="1"/>
          <p:nvPr/>
        </p:nvSpPr>
        <p:spPr>
          <a:xfrm>
            <a:off x="6165018" y="405293"/>
            <a:ext cx="2445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Government Humanitarian Plan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0090B5-A856-489B-886B-48EA1EFC9CD2}"/>
              </a:ext>
            </a:extLst>
          </p:cNvPr>
          <p:cNvSpPr/>
          <p:nvPr/>
        </p:nvSpPr>
        <p:spPr>
          <a:xfrm>
            <a:off x="6140952" y="1220351"/>
            <a:ext cx="2284591" cy="4568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A1F223-6B50-4C00-AED4-04569871241D}"/>
              </a:ext>
            </a:extLst>
          </p:cNvPr>
          <p:cNvSpPr txBox="1"/>
          <p:nvPr/>
        </p:nvSpPr>
        <p:spPr>
          <a:xfrm>
            <a:off x="7049756" y="1258327"/>
            <a:ext cx="114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HRP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C56B75-9F37-4351-ABA3-8E41D1DD5752}"/>
              </a:ext>
            </a:extLst>
          </p:cNvPr>
          <p:cNvSpPr/>
          <p:nvPr/>
        </p:nvSpPr>
        <p:spPr>
          <a:xfrm>
            <a:off x="6140952" y="2462005"/>
            <a:ext cx="2284591" cy="98698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National Development Plan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(Poverty Reduction Strategy, Reconstruction Plan)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AD30A9B-DE59-4C7B-8003-F19693F53BF8}"/>
              </a:ext>
            </a:extLst>
          </p:cNvPr>
          <p:cNvSpPr/>
          <p:nvPr/>
        </p:nvSpPr>
        <p:spPr>
          <a:xfrm>
            <a:off x="6140952" y="3590967"/>
            <a:ext cx="2284592" cy="3223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RRP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4381A8-B915-48C6-B8DD-D4C44BF5B727}"/>
              </a:ext>
            </a:extLst>
          </p:cNvPr>
          <p:cNvSpPr/>
          <p:nvPr/>
        </p:nvSpPr>
        <p:spPr>
          <a:xfrm>
            <a:off x="6144128" y="4022538"/>
            <a:ext cx="2281415" cy="3223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World Bank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93B2D6-9691-4BEC-AD41-C39C7710CE54}"/>
              </a:ext>
            </a:extLst>
          </p:cNvPr>
          <p:cNvSpPr/>
          <p:nvPr/>
        </p:nvSpPr>
        <p:spPr>
          <a:xfrm>
            <a:off x="6152941" y="4465143"/>
            <a:ext cx="2281415" cy="3223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Bilateral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6F07CEA-85D2-4B0A-9E82-5B6CB8106E77}"/>
              </a:ext>
            </a:extLst>
          </p:cNvPr>
          <p:cNvSpPr/>
          <p:nvPr/>
        </p:nvSpPr>
        <p:spPr>
          <a:xfrm>
            <a:off x="253270" y="3404481"/>
            <a:ext cx="561999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Returnee projects will be only minimum part of HRP and only for the returnees unable to return without support.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RRP, World Bank and Bilateral Funding will be main mechanisms supporting Return and Recovery.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958151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8D9028CD-DA9F-46A9-B3DF-56D3D7F4B927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06264B26-D188-4C3B-B609-D94718665329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BE3182D9-F28B-40B8-8D56-ED5889BAAD1F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26998</TotalTime>
  <Words>556</Words>
  <Application>Microsoft Office PowerPoint</Application>
  <PresentationFormat>On-screen Show (16:9)</PresentationFormat>
  <Paragraphs>138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Tonja Klansek</cp:lastModifiedBy>
  <cp:revision>1708</cp:revision>
  <cp:lastPrinted>2014-10-29T09:34:43Z</cp:lastPrinted>
  <dcterms:created xsi:type="dcterms:W3CDTF">2014-10-08T08:24:30Z</dcterms:created>
  <dcterms:modified xsi:type="dcterms:W3CDTF">2017-12-06T06:57:42Z</dcterms:modified>
</cp:coreProperties>
</file>