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5"/>
  </p:sldMasterIdLst>
  <p:notesMasterIdLst>
    <p:notesMasterId r:id="rId17"/>
  </p:notesMasterIdLst>
  <p:sldIdLst>
    <p:sldId id="265" r:id="rId6"/>
    <p:sldId id="611" r:id="rId7"/>
    <p:sldId id="612" r:id="rId8"/>
    <p:sldId id="610" r:id="rId9"/>
    <p:sldId id="607" r:id="rId10"/>
    <p:sldId id="608" r:id="rId11"/>
    <p:sldId id="594" r:id="rId12"/>
    <p:sldId id="613" r:id="rId13"/>
    <p:sldId id="609" r:id="rId14"/>
    <p:sldId id="580" r:id="rId15"/>
    <p:sldId id="491" r:id="rId16"/>
  </p:sldIdLst>
  <p:sldSz cx="9144000" cy="5143500" type="screen16x9"/>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162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NHCRuser" initials="U"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56EB4"/>
    <a:srgbClr val="CED1D5"/>
    <a:srgbClr val="E8EAEB"/>
    <a:srgbClr val="994345"/>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028" autoAdjust="0"/>
    <p:restoredTop sz="81858" autoAdjust="0"/>
  </p:normalViewPr>
  <p:slideViewPr>
    <p:cSldViewPr snapToGrid="0" snapToObjects="1">
      <p:cViewPr varScale="1">
        <p:scale>
          <a:sx n="100" d="100"/>
          <a:sy n="100" d="100"/>
        </p:scale>
        <p:origin x="1086" y="72"/>
      </p:cViewPr>
      <p:guideLst>
        <p:guide orient="horz" pos="2160"/>
        <p:guide pos="2880"/>
        <p:guide orient="horz" pos="162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presProps" Target="presProp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0060"/>
          </a:xfrm>
          <a:prstGeom prst="rect">
            <a:avLst/>
          </a:prstGeom>
        </p:spPr>
        <p:txBody>
          <a:bodyPr vert="horz" lIns="96661" tIns="48331" rIns="96661" bIns="48331" rtlCol="0"/>
          <a:lstStyle>
            <a:lvl1pPr algn="r">
              <a:defRPr sz="1300"/>
            </a:lvl1pPr>
          </a:lstStyle>
          <a:p>
            <a:fld id="{3149DE7A-1A12-4746-8822-E7131700A1BD}" type="datetimeFigureOut">
              <a:rPr lang="en-US" smtClean="0"/>
              <a:t>1/9/2018</a:t>
            </a:fld>
            <a:endParaRPr lang="en-US"/>
          </a:p>
        </p:txBody>
      </p:sp>
      <p:sp>
        <p:nvSpPr>
          <p:cNvPr id="4" name="Slide Image Placeholder 3"/>
          <p:cNvSpPr>
            <a:spLocks noGrp="1" noRot="1" noChangeAspect="1"/>
          </p:cNvSpPr>
          <p:nvPr>
            <p:ph type="sldImg" idx="2"/>
          </p:nvPr>
        </p:nvSpPr>
        <p:spPr>
          <a:xfrm>
            <a:off x="457200" y="720725"/>
            <a:ext cx="6400800" cy="3600450"/>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61" tIns="48331" rIns="96661" bIns="48331" rtlCol="0"/>
          <a:lstStyle/>
          <a:p>
            <a:pPr lvl="0"/>
            <a:r>
              <a:rPr lang="nl-NL"/>
              <a:t>Click to edit Master text styles</a:t>
            </a:r>
          </a:p>
          <a:p>
            <a:pPr lvl="1"/>
            <a:r>
              <a:rPr lang="nl-NL"/>
              <a:t>Second level</a:t>
            </a:r>
          </a:p>
          <a:p>
            <a:pPr lvl="2"/>
            <a:r>
              <a:rPr lang="nl-NL"/>
              <a:t>Third level</a:t>
            </a:r>
          </a:p>
          <a:p>
            <a:pPr lvl="3"/>
            <a:r>
              <a:rPr lang="nl-NL"/>
              <a:t>Fourth level</a:t>
            </a:r>
          </a:p>
          <a:p>
            <a:pPr lvl="4"/>
            <a:r>
              <a:rPr lang="nl-NL"/>
              <a:t>Fifth level</a:t>
            </a:r>
            <a:endParaRPr lang="en-US"/>
          </a:p>
        </p:txBody>
      </p:sp>
      <p:sp>
        <p:nvSpPr>
          <p:cNvPr id="6" name="Footer Placeholder 5"/>
          <p:cNvSpPr>
            <a:spLocks noGrp="1"/>
          </p:cNvSpPr>
          <p:nvPr>
            <p:ph type="ftr" sz="quarter" idx="4"/>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61" tIns="48331" rIns="96661" bIns="48331" rtlCol="0" anchor="b"/>
          <a:lstStyle>
            <a:lvl1pPr algn="r">
              <a:defRPr sz="1300"/>
            </a:lvl1pPr>
          </a:lstStyle>
          <a:p>
            <a:fld id="{6B69D276-5C27-0048-BF36-4302BA85142B}" type="slidenum">
              <a:rPr lang="en-US" smtClean="0"/>
              <a:t>‹#›</a:t>
            </a:fld>
            <a:endParaRPr lang="en-US"/>
          </a:p>
        </p:txBody>
      </p:sp>
    </p:spTree>
    <p:extLst>
      <p:ext uri="{BB962C8B-B14F-4D97-AF65-F5344CB8AC3E}">
        <p14:creationId xmlns:p14="http://schemas.microsoft.com/office/powerpoint/2010/main" val="113053074"/>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457200" y="720725"/>
            <a:ext cx="6400800" cy="36004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wrap="square" numCol="1" anchor="t" anchorCtr="0" compatLnSpc="1">
            <a:prstTxWarp prst="textNoShape">
              <a:avLst/>
            </a:prstTxWarp>
          </a:bodyPr>
          <a:lstStyle/>
          <a:p>
            <a:endParaRPr lang="en-US" sz="1200" kern="1200" baseline="0" dirty="0">
              <a:solidFill>
                <a:schemeClr val="tx1"/>
              </a:solidFill>
              <a:latin typeface="+mn-lt"/>
              <a:ea typeface="+mn-ea"/>
              <a:cs typeface="+mn-cs"/>
            </a:endParaRPr>
          </a:p>
        </p:txBody>
      </p:sp>
      <p:sp>
        <p:nvSpPr>
          <p:cNvPr id="112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charset="0"/>
                <a:ea typeface="MS PGothic" charset="0"/>
                <a:cs typeface="MS PGothic" charset="0"/>
              </a:defRPr>
            </a:lvl1pPr>
            <a:lvl2pPr marL="785372" indent="-302066" eaLnBrk="0" hangingPunct="0">
              <a:defRPr>
                <a:solidFill>
                  <a:schemeClr val="tx1"/>
                </a:solidFill>
                <a:latin typeface="Calibri" charset="0"/>
                <a:ea typeface="MS PGothic" charset="0"/>
                <a:cs typeface="MS PGothic" charset="0"/>
              </a:defRPr>
            </a:lvl2pPr>
            <a:lvl3pPr marL="1208265" indent="-241653" eaLnBrk="0" hangingPunct="0">
              <a:defRPr>
                <a:solidFill>
                  <a:schemeClr val="tx1"/>
                </a:solidFill>
                <a:latin typeface="Calibri" charset="0"/>
                <a:ea typeface="MS PGothic" charset="0"/>
                <a:cs typeface="MS PGothic" charset="0"/>
              </a:defRPr>
            </a:lvl3pPr>
            <a:lvl4pPr marL="1691571" indent="-241653" eaLnBrk="0" hangingPunct="0">
              <a:defRPr>
                <a:solidFill>
                  <a:schemeClr val="tx1"/>
                </a:solidFill>
                <a:latin typeface="Calibri" charset="0"/>
                <a:ea typeface="MS PGothic" charset="0"/>
                <a:cs typeface="MS PGothic" charset="0"/>
              </a:defRPr>
            </a:lvl4pPr>
            <a:lvl5pPr marL="2174878" indent="-241653" eaLnBrk="0" hangingPunct="0">
              <a:defRPr>
                <a:solidFill>
                  <a:schemeClr val="tx1"/>
                </a:solidFill>
                <a:latin typeface="Calibri" charset="0"/>
                <a:ea typeface="MS PGothic" charset="0"/>
                <a:cs typeface="MS PGothic" charset="0"/>
              </a:defRPr>
            </a:lvl5pPr>
            <a:lvl6pPr marL="2658184" indent="-241653" eaLnBrk="0" fontAlgn="base" hangingPunct="0">
              <a:spcBef>
                <a:spcPct val="0"/>
              </a:spcBef>
              <a:spcAft>
                <a:spcPct val="0"/>
              </a:spcAft>
              <a:defRPr>
                <a:solidFill>
                  <a:schemeClr val="tx1"/>
                </a:solidFill>
                <a:latin typeface="Calibri" charset="0"/>
                <a:ea typeface="MS PGothic" charset="0"/>
                <a:cs typeface="MS PGothic" charset="0"/>
              </a:defRPr>
            </a:lvl6pPr>
            <a:lvl7pPr marL="3141490" indent="-241653" eaLnBrk="0" fontAlgn="base" hangingPunct="0">
              <a:spcBef>
                <a:spcPct val="0"/>
              </a:spcBef>
              <a:spcAft>
                <a:spcPct val="0"/>
              </a:spcAft>
              <a:defRPr>
                <a:solidFill>
                  <a:schemeClr val="tx1"/>
                </a:solidFill>
                <a:latin typeface="Calibri" charset="0"/>
                <a:ea typeface="MS PGothic" charset="0"/>
                <a:cs typeface="MS PGothic" charset="0"/>
              </a:defRPr>
            </a:lvl7pPr>
            <a:lvl8pPr marL="3624796" indent="-241653" eaLnBrk="0" fontAlgn="base" hangingPunct="0">
              <a:spcBef>
                <a:spcPct val="0"/>
              </a:spcBef>
              <a:spcAft>
                <a:spcPct val="0"/>
              </a:spcAft>
              <a:defRPr>
                <a:solidFill>
                  <a:schemeClr val="tx1"/>
                </a:solidFill>
                <a:latin typeface="Calibri" charset="0"/>
                <a:ea typeface="MS PGothic" charset="0"/>
                <a:cs typeface="MS PGothic" charset="0"/>
              </a:defRPr>
            </a:lvl8pPr>
            <a:lvl9pPr marL="4108102" indent="-241653" eaLnBrk="0" fontAlgn="base" hangingPunct="0">
              <a:spcBef>
                <a:spcPct val="0"/>
              </a:spcBef>
              <a:spcAft>
                <a:spcPct val="0"/>
              </a:spcAft>
              <a:defRPr>
                <a:solidFill>
                  <a:schemeClr val="tx1"/>
                </a:solidFill>
                <a:latin typeface="Calibri" charset="0"/>
                <a:ea typeface="MS PGothic" charset="0"/>
                <a:cs typeface="MS PGothic" charset="0"/>
              </a:defRPr>
            </a:lvl9pPr>
          </a:lstStyle>
          <a:p>
            <a:pPr eaLnBrk="1" hangingPunct="1"/>
            <a:fld id="{C98BEABF-5B6D-7540-9E2C-8D799685E515}" type="slidenum">
              <a:rPr lang="en-GB">
                <a:solidFill>
                  <a:srgbClr val="000000"/>
                </a:solidFill>
              </a:rPr>
              <a:pPr eaLnBrk="1" hangingPunct="1"/>
              <a:t>1</a:t>
            </a:fld>
            <a:endParaRPr lang="en-GB" dirty="0">
              <a:solidFill>
                <a:srgbClr val="000000"/>
              </a:solidFill>
            </a:endParaRPr>
          </a:p>
        </p:txBody>
      </p:sp>
    </p:spTree>
    <p:extLst>
      <p:ext uri="{BB962C8B-B14F-4D97-AF65-F5344CB8AC3E}">
        <p14:creationId xmlns:p14="http://schemas.microsoft.com/office/powerpoint/2010/main" val="10599613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CRS</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 Cash for winter distribution to 901 families (returnee and IDP) in </a:t>
            </a:r>
            <a:r>
              <a:rPr lang="en-US" sz="1200" kern="1200" dirty="0" err="1" smtClean="0">
                <a:solidFill>
                  <a:schemeClr val="tx1"/>
                </a:solidFill>
                <a:effectLst/>
                <a:latin typeface="+mn-lt"/>
                <a:ea typeface="+mn-ea"/>
                <a:cs typeface="+mn-cs"/>
              </a:rPr>
              <a:t>Teleskof</a:t>
            </a:r>
            <a:r>
              <a:rPr lang="en-US" sz="1200" kern="1200" dirty="0" smtClean="0">
                <a:solidFill>
                  <a:schemeClr val="tx1"/>
                </a:solidFill>
                <a:effectLst/>
                <a:latin typeface="+mn-lt"/>
                <a:ea typeface="+mn-ea"/>
                <a:cs typeface="+mn-cs"/>
              </a:rPr>
              <a:t> (Ninewa) - implemented with </a:t>
            </a:r>
            <a:r>
              <a:rPr lang="en-US" sz="1200" kern="1200" smtClean="0">
                <a:solidFill>
                  <a:schemeClr val="tx1"/>
                </a:solidFill>
                <a:effectLst/>
                <a:latin typeface="+mn-lt"/>
                <a:ea typeface="+mn-ea"/>
                <a:cs typeface="+mn-cs"/>
              </a:rPr>
              <a:t>Caritas Iraq</a:t>
            </a:r>
            <a:endParaRPr lang="en-GB"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Sharia distribution is targeting about 2200-2300 IDP families and currently just over 100 vulnerable host community families. IDP families are those living in critical shelter, and we used additional criteria for the HC (large family size, low number of income earners, high numbers of elderly or very young). </a:t>
            </a:r>
            <a:endParaRPr lang="en-GB" dirty="0"/>
          </a:p>
        </p:txBody>
      </p:sp>
      <p:sp>
        <p:nvSpPr>
          <p:cNvPr id="4" name="Slide Number Placeholder 3"/>
          <p:cNvSpPr>
            <a:spLocks noGrp="1"/>
          </p:cNvSpPr>
          <p:nvPr>
            <p:ph type="sldNum" sz="quarter" idx="10"/>
          </p:nvPr>
        </p:nvSpPr>
        <p:spPr/>
        <p:txBody>
          <a:bodyPr/>
          <a:lstStyle/>
          <a:p>
            <a:fld id="{6B69D276-5C27-0048-BF36-4302BA85142B}" type="slidenum">
              <a:rPr lang="en-US" smtClean="0"/>
              <a:t>5</a:t>
            </a:fld>
            <a:endParaRPr lang="en-US"/>
          </a:p>
        </p:txBody>
      </p:sp>
    </p:spTree>
    <p:extLst>
      <p:ext uri="{BB962C8B-B14F-4D97-AF65-F5344CB8AC3E}">
        <p14:creationId xmlns:p14="http://schemas.microsoft.com/office/powerpoint/2010/main" val="18166393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1560" y="1383620"/>
            <a:ext cx="7772400" cy="1102519"/>
          </a:xfrm>
        </p:spPr>
        <p:txBody>
          <a:bodyPr/>
          <a:lstStyle/>
          <a:p>
            <a:r>
              <a:rPr lang="en-US"/>
              <a:t>Click to edit Master title style</a:t>
            </a:r>
            <a:endParaRPr lang="en-GB"/>
          </a:p>
        </p:txBody>
      </p:sp>
      <p:sp>
        <p:nvSpPr>
          <p:cNvPr id="3" name="Subtitle 2"/>
          <p:cNvSpPr>
            <a:spLocks noGrp="1"/>
          </p:cNvSpPr>
          <p:nvPr>
            <p:ph type="subTitle" idx="1"/>
          </p:nvPr>
        </p:nvSpPr>
        <p:spPr>
          <a:xfrm>
            <a:off x="1371600" y="2752632"/>
            <a:ext cx="6400800" cy="953244"/>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sp>
        <p:nvSpPr>
          <p:cNvPr id="6" name="Slide Number Placeholder 5"/>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35306113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20765686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6712790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13815953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6" name="Slide Number Placeholder 5"/>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3015785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6"/>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26955487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30"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0"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Slide Number Placeholder 8"/>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29224255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5" name="Slide Number Placeholder 4"/>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3982457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1190263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5" y="204787"/>
            <a:ext cx="3008313" cy="871538"/>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0479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5"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29667257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sp>
        <p:nvSpPr>
          <p:cNvPr id="4" name="Text Placeholder 3"/>
          <p:cNvSpPr>
            <a:spLocks noGrp="1"/>
          </p:cNvSpPr>
          <p:nvPr>
            <p:ph type="body" sz="half" idx="2"/>
          </p:nvPr>
        </p:nvSpPr>
        <p:spPr>
          <a:xfrm>
            <a:off x="1792288" y="402550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10288064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8"/>
            <a:ext cx="8229600" cy="857250"/>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5"/>
          <p:cNvSpPr>
            <a:spLocks noGrp="1"/>
          </p:cNvSpPr>
          <p:nvPr>
            <p:ph type="sldNum" sz="quarter" idx="4"/>
          </p:nvPr>
        </p:nvSpPr>
        <p:spPr>
          <a:xfrm>
            <a:off x="6553200" y="4743309"/>
            <a:ext cx="2133600" cy="273844"/>
          </a:xfrm>
          <a:prstGeom prst="rect">
            <a:avLst/>
          </a:prstGeom>
        </p:spPr>
        <p:txBody>
          <a:bodyPr vert="horz" lIns="91440" tIns="45720" rIns="91440" bIns="45720" rtlCol="0" anchor="ctr"/>
          <a:lstStyle>
            <a:lvl1pPr algn="r">
              <a:defRPr sz="1200">
                <a:solidFill>
                  <a:srgbClr val="7F1416"/>
                </a:solidFill>
              </a:defRPr>
            </a:lvl1pPr>
          </a:lstStyle>
          <a:p>
            <a:pPr defTabSz="914400"/>
            <a:fld id="{1327C452-0D12-48F3-BB65-BBA3E6350F2C}" type="slidenum">
              <a:rPr lang="en-GB" smtClean="0">
                <a:latin typeface="Calibri"/>
              </a:rPr>
              <a:pPr defTabSz="914400"/>
              <a:t>‹#›</a:t>
            </a:fld>
            <a:endParaRPr lang="en-GB" dirty="0">
              <a:latin typeface="Calibri"/>
            </a:endParaRPr>
          </a:p>
        </p:txBody>
      </p:sp>
      <p:sp>
        <p:nvSpPr>
          <p:cNvPr id="7" name="Rectangle 2"/>
          <p:cNvSpPr>
            <a:spLocks noChangeArrowheads="1"/>
          </p:cNvSpPr>
          <p:nvPr/>
        </p:nvSpPr>
        <p:spPr bwMode="auto">
          <a:xfrm>
            <a:off x="4" y="-1321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defTabSz="914400"/>
            <a:endParaRPr lang="en-GB">
              <a:solidFill>
                <a:prstClr val="black"/>
              </a:solidFill>
              <a:latin typeface="Calibri"/>
            </a:endParaRPr>
          </a:p>
        </p:txBody>
      </p:sp>
      <p:grpSp>
        <p:nvGrpSpPr>
          <p:cNvPr id="31" name="Group 30"/>
          <p:cNvGrpSpPr/>
          <p:nvPr userDrawn="1"/>
        </p:nvGrpSpPr>
        <p:grpSpPr>
          <a:xfrm>
            <a:off x="467544" y="4681985"/>
            <a:ext cx="1908720" cy="400110"/>
            <a:chOff x="3671392" y="6274576"/>
            <a:chExt cx="1908720" cy="533478"/>
          </a:xfrm>
        </p:grpSpPr>
        <p:pic>
          <p:nvPicPr>
            <p:cNvPr id="2049" name="Picture 3" descr="Logo-small"/>
            <p:cNvPicPr>
              <a:picLocks noChangeAspect="1" noChangeArrowheads="1"/>
            </p:cNvPicPr>
            <p:nvPr/>
          </p:nvPicPr>
          <p:blipFill>
            <a:blip r:embed="rId13" cstate="screen">
              <a:extLst>
                <a:ext uri="{28A0092B-C50C-407E-A947-70E740481C1C}">
                  <a14:useLocalDpi xmlns:a14="http://schemas.microsoft.com/office/drawing/2010/main"/>
                </a:ext>
              </a:extLst>
            </a:blip>
            <a:srcRect/>
            <a:stretch>
              <a:fillRect/>
            </a:stretch>
          </p:blipFill>
          <p:spPr bwMode="auto">
            <a:xfrm>
              <a:off x="3671392" y="6381328"/>
              <a:ext cx="360040" cy="315480"/>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3"/>
            <p:cNvSpPr>
              <a:spLocks noChangeArrowheads="1"/>
            </p:cNvSpPr>
            <p:nvPr/>
          </p:nvSpPr>
          <p:spPr bwMode="auto">
            <a:xfrm>
              <a:off x="3995936" y="6274576"/>
              <a:ext cx="1584176" cy="5334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defTabSz="914400" fontAlgn="base">
                <a:spcBef>
                  <a:spcPct val="0"/>
                </a:spcBef>
                <a:spcAft>
                  <a:spcPct val="0"/>
                </a:spcAft>
              </a:pPr>
              <a:r>
                <a:rPr lang="en-GB" sz="800" b="1" dirty="0">
                  <a:solidFill>
                    <a:srgbClr val="7F1416"/>
                  </a:solidFill>
                  <a:latin typeface="Verdana" pitchFamily="34" charset="0"/>
                  <a:ea typeface="Times New Roman" pitchFamily="18" charset="0"/>
                  <a:cs typeface="Times New Roman" pitchFamily="18" charset="0"/>
                </a:rPr>
                <a:t>Shelter Cluster – Iraq</a:t>
              </a:r>
              <a:endParaRPr lang="en-GB" sz="600" dirty="0">
                <a:solidFill>
                  <a:prstClr val="black"/>
                </a:solidFill>
                <a:latin typeface="Arial" pitchFamily="34" charset="0"/>
                <a:cs typeface="Arial" pitchFamily="34" charset="0"/>
              </a:endParaRPr>
            </a:p>
            <a:p>
              <a:pPr defTabSz="914400" eaLnBrk="0" fontAlgn="base" hangingPunct="0">
                <a:spcBef>
                  <a:spcPct val="0"/>
                </a:spcBef>
                <a:spcAft>
                  <a:spcPct val="0"/>
                </a:spcAft>
              </a:pPr>
              <a:r>
                <a:rPr lang="en-GB" sz="600" dirty="0" err="1">
                  <a:solidFill>
                    <a:srgbClr val="7F1416"/>
                  </a:solidFill>
                  <a:latin typeface="Verdana" pitchFamily="34" charset="0"/>
                  <a:ea typeface="Times New Roman" pitchFamily="18" charset="0"/>
                  <a:cs typeface="Times New Roman" pitchFamily="18" charset="0"/>
                </a:rPr>
                <a:t>sheltercluster.org</a:t>
              </a:r>
              <a:endParaRPr lang="en-GB" sz="600" dirty="0">
                <a:solidFill>
                  <a:prstClr val="black"/>
                </a:solidFill>
                <a:latin typeface="Arial" pitchFamily="34" charset="0"/>
                <a:cs typeface="Arial" pitchFamily="34" charset="0"/>
              </a:endParaRPr>
            </a:p>
            <a:p>
              <a:pPr defTabSz="914400" eaLnBrk="0" fontAlgn="base" hangingPunct="0">
                <a:spcBef>
                  <a:spcPct val="0"/>
                </a:spcBef>
                <a:spcAft>
                  <a:spcPct val="0"/>
                </a:spcAft>
              </a:pPr>
              <a:r>
                <a:rPr lang="en-GB" sz="600" dirty="0">
                  <a:solidFill>
                    <a:srgbClr val="595959"/>
                  </a:solidFill>
                  <a:latin typeface="Verdana" pitchFamily="34" charset="0"/>
                  <a:ea typeface="Times New Roman" pitchFamily="18" charset="0"/>
                  <a:cs typeface="Times New Roman" pitchFamily="18" charset="0"/>
                </a:rPr>
                <a:t>Coordinating Humanitarian Shelter</a:t>
              </a:r>
              <a:endParaRPr lang="en-GB" dirty="0">
                <a:solidFill>
                  <a:prstClr val="black"/>
                </a:solidFill>
                <a:latin typeface="Arial" pitchFamily="34" charset="0"/>
                <a:cs typeface="Arial" pitchFamily="34" charset="0"/>
              </a:endParaRPr>
            </a:p>
          </p:txBody>
        </p:sp>
      </p:grpSp>
      <p:sp>
        <p:nvSpPr>
          <p:cNvPr id="11" name="Rectangle 10"/>
          <p:cNvSpPr/>
          <p:nvPr userDrawn="1"/>
        </p:nvSpPr>
        <p:spPr>
          <a:xfrm>
            <a:off x="0" y="0"/>
            <a:ext cx="9144000" cy="87474"/>
          </a:xfrm>
          <a:prstGeom prst="rect">
            <a:avLst/>
          </a:prstGeom>
          <a:solidFill>
            <a:srgbClr val="7F141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a:solidFill>
                <a:prstClr val="white"/>
              </a:solidFill>
              <a:latin typeface="Calibri"/>
            </a:endParaRPr>
          </a:p>
        </p:txBody>
      </p:sp>
      <p:sp>
        <p:nvSpPr>
          <p:cNvPr id="12" name="Rectangle 2"/>
          <p:cNvSpPr>
            <a:spLocks noChangeArrowheads="1"/>
          </p:cNvSpPr>
          <p:nvPr userDrawn="1"/>
        </p:nvSpPr>
        <p:spPr bwMode="auto">
          <a:xfrm>
            <a:off x="4" y="-1321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defTabSz="914400"/>
            <a:endParaRPr lang="en-GB">
              <a:solidFill>
                <a:prstClr val="black"/>
              </a:solidFill>
              <a:latin typeface="Calibri"/>
            </a:endParaRPr>
          </a:p>
        </p:txBody>
      </p:sp>
      <p:sp>
        <p:nvSpPr>
          <p:cNvPr id="16" name="Rectangle 15"/>
          <p:cNvSpPr/>
          <p:nvPr userDrawn="1"/>
        </p:nvSpPr>
        <p:spPr>
          <a:xfrm>
            <a:off x="0" y="0"/>
            <a:ext cx="9144000" cy="87474"/>
          </a:xfrm>
          <a:prstGeom prst="rect">
            <a:avLst/>
          </a:prstGeom>
          <a:solidFill>
            <a:srgbClr val="7F141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a:solidFill>
                <a:prstClr val="white"/>
              </a:solidFill>
              <a:latin typeface="Calibri"/>
            </a:endParaRPr>
          </a:p>
        </p:txBody>
      </p:sp>
      <p:sp>
        <p:nvSpPr>
          <p:cNvPr id="20" name="Rectangle 19"/>
          <p:cNvSpPr/>
          <p:nvPr userDrawn="1"/>
        </p:nvSpPr>
        <p:spPr>
          <a:xfrm>
            <a:off x="0" y="5056026"/>
            <a:ext cx="1836000" cy="87474"/>
          </a:xfrm>
          <a:prstGeom prst="rect">
            <a:avLst/>
          </a:prstGeom>
          <a:solidFill>
            <a:srgbClr val="0431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a:solidFill>
                <a:prstClr val="black"/>
              </a:solidFill>
              <a:latin typeface="Calibri"/>
            </a:endParaRPr>
          </a:p>
        </p:txBody>
      </p:sp>
      <p:sp>
        <p:nvSpPr>
          <p:cNvPr id="27" name="Rectangle 26"/>
          <p:cNvSpPr/>
          <p:nvPr userDrawn="1"/>
        </p:nvSpPr>
        <p:spPr>
          <a:xfrm>
            <a:off x="1836000" y="5056026"/>
            <a:ext cx="1836000" cy="87474"/>
          </a:xfrm>
          <a:prstGeom prst="rect">
            <a:avLst/>
          </a:prstGeom>
          <a:solidFill>
            <a:srgbClr val="459FD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a:solidFill>
                <a:prstClr val="black"/>
              </a:solidFill>
              <a:latin typeface="Calibri"/>
            </a:endParaRPr>
          </a:p>
        </p:txBody>
      </p:sp>
      <p:sp>
        <p:nvSpPr>
          <p:cNvPr id="28" name="Rectangle 27"/>
          <p:cNvSpPr/>
          <p:nvPr userDrawn="1"/>
        </p:nvSpPr>
        <p:spPr>
          <a:xfrm>
            <a:off x="3672000" y="5056026"/>
            <a:ext cx="1836000" cy="87474"/>
          </a:xfrm>
          <a:prstGeom prst="rect">
            <a:avLst/>
          </a:prstGeom>
          <a:solidFill>
            <a:srgbClr val="7F141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a:solidFill>
                <a:prstClr val="black"/>
              </a:solidFill>
              <a:latin typeface="Calibri"/>
            </a:endParaRPr>
          </a:p>
        </p:txBody>
      </p:sp>
      <p:sp>
        <p:nvSpPr>
          <p:cNvPr id="29" name="Rectangle 28"/>
          <p:cNvSpPr/>
          <p:nvPr userDrawn="1"/>
        </p:nvSpPr>
        <p:spPr>
          <a:xfrm>
            <a:off x="5508000" y="5056026"/>
            <a:ext cx="1836000" cy="87474"/>
          </a:xfrm>
          <a:prstGeom prst="rect">
            <a:avLst/>
          </a:prstGeom>
          <a:solidFill>
            <a:srgbClr val="459FD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a:solidFill>
                <a:prstClr val="black"/>
              </a:solidFill>
              <a:latin typeface="Calibri"/>
            </a:endParaRPr>
          </a:p>
        </p:txBody>
      </p:sp>
      <p:sp>
        <p:nvSpPr>
          <p:cNvPr id="30" name="Rectangle 29"/>
          <p:cNvSpPr/>
          <p:nvPr userDrawn="1"/>
        </p:nvSpPr>
        <p:spPr>
          <a:xfrm>
            <a:off x="7326256" y="5056026"/>
            <a:ext cx="1836000" cy="87474"/>
          </a:xfrm>
          <a:prstGeom prst="rect">
            <a:avLst/>
          </a:prstGeom>
          <a:solidFill>
            <a:srgbClr val="0431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a:solidFill>
                <a:prstClr val="black"/>
              </a:solidFill>
              <a:latin typeface="Calibri"/>
            </a:endParaRPr>
          </a:p>
        </p:txBody>
      </p:sp>
    </p:spTree>
    <p:extLst>
      <p:ext uri="{BB962C8B-B14F-4D97-AF65-F5344CB8AC3E}">
        <p14:creationId xmlns:p14="http://schemas.microsoft.com/office/powerpoint/2010/main" val="24662275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p:txStyles>
    <p:titleStyle>
      <a:lvl1pPr algn="ctr" defTabSz="914400" rtl="0" eaLnBrk="1" latinLnBrk="0" hangingPunct="1">
        <a:spcBef>
          <a:spcPct val="0"/>
        </a:spcBef>
        <a:buNone/>
        <a:defRPr sz="3600" b="1" kern="1200">
          <a:solidFill>
            <a:srgbClr val="04314C"/>
          </a:solidFill>
          <a:latin typeface="Verdana" pitchFamily="34" charset="0"/>
          <a:ea typeface="Verdana" pitchFamily="34" charset="0"/>
          <a:cs typeface="Verdana" pitchFamily="34" charset="0"/>
        </a:defRPr>
      </a:lvl1pPr>
    </p:titleStyle>
    <p:bodyStyle>
      <a:lvl1pPr marL="342900" indent="-342900" algn="l" defTabSz="914400" rtl="0" eaLnBrk="1" latinLnBrk="0" hangingPunct="1">
        <a:spcBef>
          <a:spcPct val="20000"/>
        </a:spcBef>
        <a:buClr>
          <a:srgbClr val="7F1416"/>
        </a:buClr>
        <a:buFont typeface="Wingdings" pitchFamily="2" charset="2"/>
        <a:buChar char="§"/>
        <a:defRPr sz="3200" kern="1200">
          <a:solidFill>
            <a:schemeClr val="tx1"/>
          </a:solidFill>
          <a:latin typeface="+mn-lt"/>
          <a:ea typeface="+mn-ea"/>
          <a:cs typeface="+mn-cs"/>
        </a:defRPr>
      </a:lvl1pPr>
      <a:lvl2pPr marL="742950" indent="-285750" algn="l" defTabSz="914400" rtl="0" eaLnBrk="1" latinLnBrk="0" hangingPunct="1">
        <a:spcBef>
          <a:spcPct val="20000"/>
        </a:spcBef>
        <a:buClr>
          <a:srgbClr val="7F1416"/>
        </a:buClr>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Clr>
          <a:srgbClr val="7F1416"/>
        </a:buClr>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Clr>
          <a:srgbClr val="7F1416"/>
        </a:buClr>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Clr>
          <a:srgbClr val="7F1416"/>
        </a:buClr>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heltercluster.org/response/iraq"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hyperlink" Target="mailto:coord.iraq@sheltercluster.org" TargetMode="External"/><Relationship Id="rId7" Type="http://schemas.openxmlformats.org/officeDocument/2006/relationships/hyperlink" Target="mailto:coord4.iraq@sheltercluster.org" TargetMode="External"/><Relationship Id="rId12" Type="http://schemas.openxmlformats.org/officeDocument/2006/relationships/image" Target="../media/image11.png"/><Relationship Id="rId2" Type="http://schemas.openxmlformats.org/officeDocument/2006/relationships/hyperlink" Target="mailto:coord2.iraq@sheltercluster.org" TargetMode="External"/><Relationship Id="rId1" Type="http://schemas.openxmlformats.org/officeDocument/2006/relationships/slideLayout" Target="../slideLayouts/slideLayout2.xml"/><Relationship Id="rId6" Type="http://schemas.openxmlformats.org/officeDocument/2006/relationships/hyperlink" Target="mailto:coordroving.iraq@sheltercluster.org" TargetMode="External"/><Relationship Id="rId11" Type="http://schemas.openxmlformats.org/officeDocument/2006/relationships/image" Target="../media/image10.jpeg"/><Relationship Id="rId5" Type="http://schemas.openxmlformats.org/officeDocument/2006/relationships/hyperlink" Target="mailto:coord3.iraq@sheltercluster.org" TargetMode="External"/><Relationship Id="rId10" Type="http://schemas.openxmlformats.org/officeDocument/2006/relationships/image" Target="../media/image9.png"/><Relationship Id="rId4" Type="http://schemas.openxmlformats.org/officeDocument/2006/relationships/hyperlink" Target="mailto:im2.iraq@sheltercluster.org" TargetMode="External"/><Relationship Id="rId9" Type="http://schemas.openxmlformats.org/officeDocument/2006/relationships/image" Target="../media/image8.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hyperlink" Target="https://docs.google.com/spreadsheets/d/1PVWxOCPGdadSUmazbgidyYUS4TX3oDacJuYV4D7wj74/edit?ts=5a009649#gid=935388216" TargetMode="Externa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Slide Number Placeholder 3"/>
          <p:cNvSpPr>
            <a:spLocks noGrp="1"/>
          </p:cNvSpPr>
          <p:nvPr>
            <p:ph type="sldNum" sz="quarter" idx="12"/>
          </p:nvPr>
        </p:nvSpPr>
        <p:spPr bwMode="auto">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charset="0"/>
                <a:ea typeface="MS PGothic" charset="0"/>
                <a:cs typeface="MS PGothic" charset="0"/>
              </a:defRPr>
            </a:lvl1pPr>
            <a:lvl2pPr marL="742950" indent="-285750" eaLnBrk="0" hangingPunct="0">
              <a:defRPr>
                <a:solidFill>
                  <a:schemeClr val="tx1"/>
                </a:solidFill>
                <a:latin typeface="Calibri" charset="0"/>
                <a:ea typeface="MS PGothic" charset="0"/>
                <a:cs typeface="MS PGothic" charset="0"/>
              </a:defRPr>
            </a:lvl2pPr>
            <a:lvl3pPr marL="1143000" indent="-228600" eaLnBrk="0" hangingPunct="0">
              <a:defRPr>
                <a:solidFill>
                  <a:schemeClr val="tx1"/>
                </a:solidFill>
                <a:latin typeface="Calibri" charset="0"/>
                <a:ea typeface="MS PGothic" charset="0"/>
                <a:cs typeface="MS PGothic" charset="0"/>
              </a:defRPr>
            </a:lvl3pPr>
            <a:lvl4pPr marL="1600200" indent="-228600" eaLnBrk="0" hangingPunct="0">
              <a:defRPr>
                <a:solidFill>
                  <a:schemeClr val="tx1"/>
                </a:solidFill>
                <a:latin typeface="Calibri" charset="0"/>
                <a:ea typeface="MS PGothic" charset="0"/>
                <a:cs typeface="MS PGothic" charset="0"/>
              </a:defRPr>
            </a:lvl4pPr>
            <a:lvl5pPr marL="2057400" indent="-228600" eaLnBrk="0" hangingPunct="0">
              <a:defRPr>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a:solidFill>
                  <a:schemeClr val="tx1"/>
                </a:solidFill>
                <a:latin typeface="Calibri" charset="0"/>
                <a:ea typeface="MS PGothic" charset="0"/>
                <a:cs typeface="MS PGothic" charset="0"/>
              </a:defRPr>
            </a:lvl9pPr>
          </a:lstStyle>
          <a:p>
            <a:pPr eaLnBrk="1" hangingPunct="1"/>
            <a:fld id="{2F7C0B63-5F5C-DF46-A703-F9FE24BAC747}" type="slidenum">
              <a:rPr lang="en-GB">
                <a:solidFill>
                  <a:srgbClr val="7F1416"/>
                </a:solidFill>
              </a:rPr>
              <a:pPr eaLnBrk="1" hangingPunct="1"/>
              <a:t>1</a:t>
            </a:fld>
            <a:endParaRPr lang="en-GB" dirty="0">
              <a:solidFill>
                <a:srgbClr val="7F1416"/>
              </a:solidFill>
            </a:endParaRPr>
          </a:p>
        </p:txBody>
      </p:sp>
      <p:sp>
        <p:nvSpPr>
          <p:cNvPr id="2" name="Rectangle 1"/>
          <p:cNvSpPr/>
          <p:nvPr/>
        </p:nvSpPr>
        <p:spPr>
          <a:xfrm>
            <a:off x="3043654" y="4757650"/>
            <a:ext cx="6061167" cy="323165"/>
          </a:xfrm>
          <a:prstGeom prst="rect">
            <a:avLst/>
          </a:prstGeom>
        </p:spPr>
        <p:txBody>
          <a:bodyPr wrap="square">
            <a:spAutoFit/>
          </a:bodyPr>
          <a:lstStyle/>
          <a:p>
            <a:r>
              <a:rPr lang="en-US" sz="1500" dirty="0">
                <a:latin typeface="Calibri Light" panose="020F0302020204030204" pitchFamily="34" charset="0"/>
                <a:hlinkClick r:id="rId3"/>
              </a:rPr>
              <a:t>http://sheltercluster.org/response/iraq</a:t>
            </a:r>
            <a:r>
              <a:rPr lang="en-US" sz="1500" dirty="0">
                <a:latin typeface="Calibri Light" panose="020F0302020204030204" pitchFamily="34" charset="0"/>
              </a:rPr>
              <a:t> </a:t>
            </a:r>
          </a:p>
        </p:txBody>
      </p:sp>
      <p:sp>
        <p:nvSpPr>
          <p:cNvPr id="3" name="Rectangle 2"/>
          <p:cNvSpPr/>
          <p:nvPr/>
        </p:nvSpPr>
        <p:spPr>
          <a:xfrm>
            <a:off x="537882" y="197490"/>
            <a:ext cx="8148918" cy="461665"/>
          </a:xfrm>
          <a:prstGeom prst="rect">
            <a:avLst/>
          </a:prstGeom>
        </p:spPr>
        <p:txBody>
          <a:bodyPr wrap="square">
            <a:spAutoFit/>
          </a:bodyPr>
          <a:lstStyle/>
          <a:p>
            <a:pPr algn="ctr"/>
            <a:r>
              <a:rPr lang="en-US" sz="2400" dirty="0" smtClean="0">
                <a:solidFill>
                  <a:srgbClr val="0070C0"/>
                </a:solidFill>
                <a:latin typeface="Calibri Light" panose="020F0302020204030204" pitchFamily="34" charset="0"/>
                <a:ea typeface="Verdana" pitchFamily="34" charset="0"/>
                <a:cs typeface="Verdana" pitchFamily="34" charset="0"/>
              </a:rPr>
              <a:t>Dahuk </a:t>
            </a:r>
            <a:r>
              <a:rPr lang="en-US" sz="2400" dirty="0">
                <a:solidFill>
                  <a:srgbClr val="0070C0"/>
                </a:solidFill>
                <a:latin typeface="Calibri Light" panose="020F0302020204030204" pitchFamily="34" charset="0"/>
                <a:ea typeface="Verdana" pitchFamily="34" charset="0"/>
                <a:cs typeface="Verdana" pitchFamily="34" charset="0"/>
              </a:rPr>
              <a:t>Shelter &amp; NFI Cluster </a:t>
            </a:r>
            <a:r>
              <a:rPr lang="en-US" sz="2400" dirty="0" smtClean="0">
                <a:solidFill>
                  <a:srgbClr val="0070C0"/>
                </a:solidFill>
                <a:latin typeface="Calibri Light" panose="020F0302020204030204" pitchFamily="34" charset="0"/>
                <a:ea typeface="Verdana" pitchFamily="34" charset="0"/>
                <a:cs typeface="Verdana" pitchFamily="34" charset="0"/>
              </a:rPr>
              <a:t>Coordination Meeting</a:t>
            </a:r>
          </a:p>
        </p:txBody>
      </p:sp>
      <p:sp>
        <p:nvSpPr>
          <p:cNvPr id="4" name="Rectangle 3"/>
          <p:cNvSpPr/>
          <p:nvPr/>
        </p:nvSpPr>
        <p:spPr>
          <a:xfrm>
            <a:off x="640086" y="690710"/>
            <a:ext cx="7446080" cy="3462486"/>
          </a:xfrm>
          <a:prstGeom prst="rect">
            <a:avLst/>
          </a:prstGeom>
        </p:spPr>
        <p:txBody>
          <a:bodyPr wrap="square">
            <a:spAutoFit/>
          </a:bodyPr>
          <a:lstStyle/>
          <a:p>
            <a:r>
              <a:rPr lang="en-US" b="1" dirty="0" smtClean="0">
                <a:solidFill>
                  <a:schemeClr val="tx1">
                    <a:lumMod val="65000"/>
                    <a:lumOff val="35000"/>
                  </a:schemeClr>
                </a:solidFill>
              </a:rPr>
              <a:t>Agenda</a:t>
            </a:r>
            <a:endParaRPr lang="en-US" b="1" dirty="0">
              <a:solidFill>
                <a:schemeClr val="tx1">
                  <a:lumMod val="65000"/>
                  <a:lumOff val="35000"/>
                </a:schemeClr>
              </a:solidFill>
            </a:endParaRPr>
          </a:p>
          <a:p>
            <a:endParaRPr lang="en-US" sz="1100" dirty="0">
              <a:solidFill>
                <a:schemeClr val="tx1">
                  <a:lumMod val="65000"/>
                  <a:lumOff val="35000"/>
                </a:schemeClr>
              </a:solidFill>
            </a:endParaRPr>
          </a:p>
          <a:p>
            <a:pPr marL="228600" lvl="0" indent="-228600">
              <a:buFont typeface="+mj-lt"/>
              <a:buAutoNum type="arabicPeriod"/>
            </a:pPr>
            <a:r>
              <a:rPr lang="en-US" sz="1100" dirty="0">
                <a:solidFill>
                  <a:schemeClr val="tx1">
                    <a:lumMod val="65000"/>
                    <a:lumOff val="35000"/>
                  </a:schemeClr>
                </a:solidFill>
              </a:rPr>
              <a:t>Introductions</a:t>
            </a:r>
          </a:p>
          <a:p>
            <a:pPr marL="228600" lvl="0" indent="-228600">
              <a:buFont typeface="+mj-lt"/>
              <a:buAutoNum type="arabicPeriod"/>
            </a:pPr>
            <a:r>
              <a:rPr lang="en-US" sz="1100" dirty="0">
                <a:solidFill>
                  <a:schemeClr val="tx1">
                    <a:lumMod val="65000"/>
                    <a:lumOff val="35000"/>
                  </a:schemeClr>
                </a:solidFill>
              </a:rPr>
              <a:t>Previous meeting action points</a:t>
            </a:r>
            <a:endParaRPr lang="en-GB" sz="1100" dirty="0">
              <a:solidFill>
                <a:schemeClr val="tx1">
                  <a:lumMod val="65000"/>
                  <a:lumOff val="35000"/>
                </a:schemeClr>
              </a:solidFill>
            </a:endParaRPr>
          </a:p>
          <a:p>
            <a:pPr marL="228600" lvl="0" indent="-228600">
              <a:buFont typeface="+mj-lt"/>
              <a:buAutoNum type="arabicPeriod"/>
            </a:pPr>
            <a:r>
              <a:rPr lang="en-US" sz="1100" dirty="0">
                <a:solidFill>
                  <a:schemeClr val="tx1">
                    <a:lumMod val="65000"/>
                    <a:lumOff val="35000"/>
                  </a:schemeClr>
                </a:solidFill>
              </a:rPr>
              <a:t>Mosul response camp populations</a:t>
            </a:r>
          </a:p>
          <a:p>
            <a:pPr marL="228600" lvl="0" indent="-228600">
              <a:buFont typeface="+mj-lt"/>
              <a:buAutoNum type="arabicPeriod"/>
            </a:pPr>
            <a:r>
              <a:rPr lang="en-US" sz="1100" dirty="0" smtClean="0">
                <a:solidFill>
                  <a:schemeClr val="tx1">
                    <a:lumMod val="65000"/>
                    <a:lumOff val="35000"/>
                  </a:schemeClr>
                </a:solidFill>
              </a:rPr>
              <a:t>Winter</a:t>
            </a:r>
          </a:p>
          <a:p>
            <a:pPr marL="685800" lvl="1" indent="-228600">
              <a:buFont typeface="+mj-lt"/>
              <a:buAutoNum type="arabicPeriod"/>
            </a:pPr>
            <a:r>
              <a:rPr lang="en-US" sz="1100" dirty="0" smtClean="0">
                <a:solidFill>
                  <a:schemeClr val="tx1">
                    <a:lumMod val="65000"/>
                    <a:lumOff val="35000"/>
                  </a:schemeClr>
                </a:solidFill>
              </a:rPr>
              <a:t>Camps</a:t>
            </a:r>
          </a:p>
          <a:p>
            <a:pPr marL="685800" lvl="1" indent="-228600">
              <a:buFont typeface="+mj-lt"/>
              <a:buAutoNum type="arabicPeriod"/>
            </a:pPr>
            <a:r>
              <a:rPr lang="en-US" sz="1100" dirty="0" smtClean="0">
                <a:solidFill>
                  <a:schemeClr val="tx1">
                    <a:lumMod val="65000"/>
                    <a:lumOff val="35000"/>
                  </a:schemeClr>
                </a:solidFill>
              </a:rPr>
              <a:t>Out of camps</a:t>
            </a:r>
            <a:endParaRPr lang="en-US" sz="1100" dirty="0">
              <a:solidFill>
                <a:schemeClr val="tx1">
                  <a:lumMod val="65000"/>
                  <a:lumOff val="35000"/>
                </a:schemeClr>
              </a:solidFill>
            </a:endParaRPr>
          </a:p>
          <a:p>
            <a:pPr marL="228600" indent="-228600">
              <a:buFont typeface="+mj-lt"/>
              <a:buAutoNum type="arabicPeriod"/>
            </a:pPr>
            <a:r>
              <a:rPr lang="en-US" sz="1100" dirty="0" smtClean="0">
                <a:solidFill>
                  <a:schemeClr val="tx1">
                    <a:lumMod val="65000"/>
                    <a:lumOff val="35000"/>
                  </a:schemeClr>
                </a:solidFill>
              </a:rPr>
              <a:t>Out of camp responses</a:t>
            </a:r>
            <a:endParaRPr lang="en-US" sz="1100" dirty="0">
              <a:solidFill>
                <a:schemeClr val="tx1">
                  <a:lumMod val="65000"/>
                  <a:lumOff val="35000"/>
                </a:schemeClr>
              </a:solidFill>
            </a:endParaRPr>
          </a:p>
          <a:p>
            <a:pPr marL="228600" indent="-228600">
              <a:buFont typeface="+mj-lt"/>
              <a:buAutoNum type="arabicPeriod"/>
            </a:pPr>
            <a:r>
              <a:rPr lang="en-US" sz="1100" dirty="0">
                <a:solidFill>
                  <a:schemeClr val="tx1">
                    <a:lumMod val="65000"/>
                    <a:lumOff val="35000"/>
                  </a:schemeClr>
                </a:solidFill>
              </a:rPr>
              <a:t>Updates from national </a:t>
            </a:r>
            <a:r>
              <a:rPr lang="en-US" sz="1100" dirty="0" smtClean="0">
                <a:solidFill>
                  <a:schemeClr val="tx1">
                    <a:lumMod val="65000"/>
                    <a:lumOff val="35000"/>
                  </a:schemeClr>
                </a:solidFill>
              </a:rPr>
              <a:t>level</a:t>
            </a:r>
          </a:p>
          <a:p>
            <a:pPr marL="228600" lvl="0" indent="-228600">
              <a:buFont typeface="+mj-lt"/>
              <a:buAutoNum type="arabicPeriod"/>
            </a:pPr>
            <a:r>
              <a:rPr lang="en-US" sz="1100" dirty="0" smtClean="0">
                <a:solidFill>
                  <a:schemeClr val="tx1">
                    <a:lumMod val="65000"/>
                    <a:lumOff val="35000"/>
                  </a:schemeClr>
                </a:solidFill>
              </a:rPr>
              <a:t>Key </a:t>
            </a:r>
            <a:r>
              <a:rPr lang="en-US" sz="1100" dirty="0">
                <a:solidFill>
                  <a:schemeClr val="tx1">
                    <a:lumMod val="65000"/>
                    <a:lumOff val="35000"/>
                  </a:schemeClr>
                </a:solidFill>
              </a:rPr>
              <a:t>updates by partners</a:t>
            </a:r>
            <a:endParaRPr lang="en-GB" sz="1100" dirty="0">
              <a:solidFill>
                <a:schemeClr val="tx1">
                  <a:lumMod val="65000"/>
                  <a:lumOff val="35000"/>
                </a:schemeClr>
              </a:solidFill>
            </a:endParaRPr>
          </a:p>
          <a:p>
            <a:pPr marL="228600" lvl="0" indent="-228600">
              <a:buFont typeface="+mj-lt"/>
              <a:buAutoNum type="arabicPeriod"/>
            </a:pPr>
            <a:r>
              <a:rPr lang="en-US" sz="1100" dirty="0" smtClean="0">
                <a:solidFill>
                  <a:schemeClr val="tx1">
                    <a:lumMod val="65000"/>
                    <a:lumOff val="35000"/>
                  </a:schemeClr>
                </a:solidFill>
              </a:rPr>
              <a:t>AOB</a:t>
            </a:r>
            <a:endParaRPr lang="en-US" sz="1100" dirty="0">
              <a:solidFill>
                <a:schemeClr val="tx1">
                  <a:lumMod val="65000"/>
                  <a:lumOff val="35000"/>
                </a:schemeClr>
              </a:solidFill>
            </a:endParaRPr>
          </a:p>
          <a:p>
            <a:pPr marL="228600" indent="-228600">
              <a:buFont typeface="+mj-lt"/>
              <a:buAutoNum type="arabicPeriod"/>
            </a:pPr>
            <a:endParaRPr lang="en-US" sz="1100" i="1" dirty="0" smtClean="0">
              <a:solidFill>
                <a:srgbClr val="FF0000"/>
              </a:solidFill>
            </a:endParaRPr>
          </a:p>
          <a:p>
            <a:pPr marL="228600" indent="-228600">
              <a:buFont typeface="+mj-lt"/>
              <a:buAutoNum type="arabicPeriod"/>
            </a:pPr>
            <a:endParaRPr lang="en-US" sz="1100" i="1" dirty="0">
              <a:solidFill>
                <a:srgbClr val="FF0000"/>
              </a:solidFill>
            </a:endParaRPr>
          </a:p>
          <a:p>
            <a:pPr marL="228600" indent="-228600">
              <a:buFont typeface="+mj-lt"/>
              <a:buAutoNum type="arabicPeriod"/>
            </a:pPr>
            <a:endParaRPr lang="en-US" sz="1100" i="1" dirty="0" smtClean="0">
              <a:solidFill>
                <a:srgbClr val="FF0000"/>
              </a:solidFill>
            </a:endParaRPr>
          </a:p>
          <a:p>
            <a:pPr marL="228600" indent="-228600">
              <a:buFont typeface="+mj-lt"/>
              <a:buAutoNum type="arabicPeriod"/>
            </a:pPr>
            <a:endParaRPr lang="en-US" sz="1100" i="1" dirty="0">
              <a:solidFill>
                <a:srgbClr val="FF0000"/>
              </a:solidFill>
            </a:endParaRPr>
          </a:p>
          <a:p>
            <a:endParaRPr lang="en-US" i="1" dirty="0">
              <a:solidFill>
                <a:schemeClr val="tx1">
                  <a:lumMod val="65000"/>
                  <a:lumOff val="35000"/>
                </a:schemeClr>
              </a:solidFill>
            </a:endParaRPr>
          </a:p>
          <a:p>
            <a:pPr algn="r"/>
            <a:r>
              <a:rPr lang="en-US" i="1" dirty="0" smtClean="0">
                <a:solidFill>
                  <a:schemeClr val="tx1">
                    <a:lumMod val="65000"/>
                    <a:lumOff val="35000"/>
                  </a:schemeClr>
                </a:solidFill>
              </a:rPr>
              <a:t>Tuesday, 8th Jan 2018</a:t>
            </a:r>
            <a:endParaRPr lang="en-US" i="1" dirty="0">
              <a:solidFill>
                <a:schemeClr val="tx1">
                  <a:lumMod val="65000"/>
                  <a:lumOff val="35000"/>
                </a:schemeClr>
              </a:solidFill>
            </a:endParaRPr>
          </a:p>
        </p:txBody>
      </p:sp>
    </p:spTree>
    <p:extLst>
      <p:ext uri="{BB962C8B-B14F-4D97-AF65-F5344CB8AC3E}">
        <p14:creationId xmlns:p14="http://schemas.microsoft.com/office/powerpoint/2010/main" val="309218264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327C452-0D12-48F3-BB65-BBA3E6350F2C}" type="slidenum">
              <a:rPr lang="en-GB" smtClean="0">
                <a:latin typeface="Calibri"/>
              </a:rPr>
              <a:pPr/>
              <a:t>10</a:t>
            </a:fld>
            <a:endParaRPr lang="en-GB">
              <a:latin typeface="Calibri"/>
            </a:endParaRPr>
          </a:p>
        </p:txBody>
      </p:sp>
      <p:sp>
        <p:nvSpPr>
          <p:cNvPr id="3" name="Rectangle 2"/>
          <p:cNvSpPr/>
          <p:nvPr/>
        </p:nvSpPr>
        <p:spPr>
          <a:xfrm>
            <a:off x="537882" y="197490"/>
            <a:ext cx="8148918" cy="461665"/>
          </a:xfrm>
          <a:prstGeom prst="rect">
            <a:avLst/>
          </a:prstGeom>
        </p:spPr>
        <p:txBody>
          <a:bodyPr wrap="square">
            <a:spAutoFit/>
          </a:bodyPr>
          <a:lstStyle/>
          <a:p>
            <a:pPr algn="ctr"/>
            <a:r>
              <a:rPr lang="en-US" sz="2400" dirty="0" smtClean="0">
                <a:solidFill>
                  <a:srgbClr val="0070C0"/>
                </a:solidFill>
                <a:latin typeface="Calibri Light" panose="020F0302020204030204" pitchFamily="34" charset="0"/>
                <a:ea typeface="Verdana" pitchFamily="34" charset="0"/>
                <a:cs typeface="Verdana" pitchFamily="34" charset="0"/>
              </a:rPr>
              <a:t>Key Updates by Partners</a:t>
            </a:r>
          </a:p>
        </p:txBody>
      </p:sp>
      <p:sp>
        <p:nvSpPr>
          <p:cNvPr id="4" name="Rectangle 3"/>
          <p:cNvSpPr/>
          <p:nvPr/>
        </p:nvSpPr>
        <p:spPr>
          <a:xfrm>
            <a:off x="640086" y="690710"/>
            <a:ext cx="7446080" cy="3739485"/>
          </a:xfrm>
          <a:prstGeom prst="rect">
            <a:avLst/>
          </a:prstGeom>
        </p:spPr>
        <p:txBody>
          <a:bodyPr wrap="square">
            <a:spAutoFit/>
          </a:bodyPr>
          <a:lstStyle/>
          <a:p>
            <a:r>
              <a:rPr lang="en-US" b="1" dirty="0" smtClean="0">
                <a:solidFill>
                  <a:schemeClr val="tx1">
                    <a:lumMod val="65000"/>
                    <a:lumOff val="35000"/>
                  </a:schemeClr>
                </a:solidFill>
              </a:rPr>
              <a:t>General notifications</a:t>
            </a:r>
          </a:p>
          <a:p>
            <a:pPr marL="171450" indent="-171450">
              <a:buFont typeface="Arial" panose="020B0604020202020204" pitchFamily="34" charset="0"/>
              <a:buChar char="•"/>
            </a:pPr>
            <a:r>
              <a:rPr lang="en-US" sz="1100" dirty="0" smtClean="0">
                <a:solidFill>
                  <a:schemeClr val="tx1">
                    <a:lumMod val="65000"/>
                    <a:lumOff val="35000"/>
                  </a:schemeClr>
                </a:solidFill>
              </a:rPr>
              <a:t>Programmatic updates all are required to be informed of?</a:t>
            </a:r>
          </a:p>
          <a:p>
            <a:pPr marL="171450" indent="-171450">
              <a:buFont typeface="Arial" panose="020B0604020202020204" pitchFamily="34" charset="0"/>
              <a:buChar char="•"/>
            </a:pPr>
            <a:r>
              <a:rPr lang="en-US" sz="1100" dirty="0" smtClean="0">
                <a:solidFill>
                  <a:schemeClr val="tx1">
                    <a:lumMod val="65000"/>
                    <a:lumOff val="35000"/>
                  </a:schemeClr>
                </a:solidFill>
              </a:rPr>
              <a:t>Change in staffing?</a:t>
            </a:r>
          </a:p>
          <a:p>
            <a:pPr marL="171450" indent="-171450">
              <a:buFont typeface="Arial" panose="020B0604020202020204" pitchFamily="34" charset="0"/>
              <a:buChar char="•"/>
            </a:pPr>
            <a:r>
              <a:rPr lang="en-US" sz="1100" dirty="0" smtClean="0">
                <a:solidFill>
                  <a:schemeClr val="tx1">
                    <a:lumMod val="65000"/>
                    <a:lumOff val="35000"/>
                  </a:schemeClr>
                </a:solidFill>
              </a:rPr>
              <a:t>Change in area of operation?</a:t>
            </a:r>
          </a:p>
          <a:p>
            <a:endParaRPr lang="en-US" sz="1100" dirty="0" smtClean="0">
              <a:solidFill>
                <a:schemeClr val="tx1">
                  <a:lumMod val="65000"/>
                  <a:lumOff val="35000"/>
                </a:schemeClr>
              </a:solidFill>
            </a:endParaRPr>
          </a:p>
          <a:p>
            <a:r>
              <a:rPr lang="en-US" b="1" dirty="0" smtClean="0">
                <a:solidFill>
                  <a:schemeClr val="tx1">
                    <a:lumMod val="65000"/>
                    <a:lumOff val="35000"/>
                  </a:schemeClr>
                </a:solidFill>
              </a:rPr>
              <a:t>Projects</a:t>
            </a:r>
            <a:endParaRPr lang="en-US" b="1" dirty="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Have you signed new funding recently?</a:t>
            </a:r>
          </a:p>
          <a:p>
            <a:pPr marL="171450" indent="-171450">
              <a:buFont typeface="Arial" panose="020B0604020202020204" pitchFamily="34" charset="0"/>
              <a:buChar char="•"/>
            </a:pPr>
            <a:r>
              <a:rPr lang="en-US" sz="1100" dirty="0" smtClean="0">
                <a:solidFill>
                  <a:schemeClr val="tx1">
                    <a:lumMod val="65000"/>
                    <a:lumOff val="35000"/>
                  </a:schemeClr>
                </a:solidFill>
              </a:rPr>
              <a:t>Is a closing project creating a gap?</a:t>
            </a:r>
          </a:p>
          <a:p>
            <a:endParaRPr lang="en-US" sz="1100" dirty="0" smtClean="0">
              <a:solidFill>
                <a:schemeClr val="tx1">
                  <a:lumMod val="65000"/>
                  <a:lumOff val="35000"/>
                </a:schemeClr>
              </a:solidFill>
            </a:endParaRPr>
          </a:p>
          <a:p>
            <a:endParaRPr lang="en-US" sz="1100" dirty="0">
              <a:solidFill>
                <a:schemeClr val="tx1">
                  <a:lumMod val="65000"/>
                  <a:lumOff val="35000"/>
                </a:schemeClr>
              </a:solidFill>
            </a:endParaRPr>
          </a:p>
          <a:p>
            <a:r>
              <a:rPr lang="en-US" b="1" dirty="0" smtClean="0">
                <a:solidFill>
                  <a:schemeClr val="tx1">
                    <a:lumMod val="65000"/>
                    <a:lumOff val="35000"/>
                  </a:schemeClr>
                </a:solidFill>
              </a:rPr>
              <a:t>Security and access</a:t>
            </a:r>
            <a:endParaRPr lang="en-US" b="1" dirty="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Any problems?</a:t>
            </a:r>
          </a:p>
          <a:p>
            <a:endParaRPr lang="en-US" sz="1100" dirty="0" smtClean="0">
              <a:solidFill>
                <a:schemeClr val="tx1">
                  <a:lumMod val="65000"/>
                  <a:lumOff val="35000"/>
                </a:schemeClr>
              </a:solidFill>
            </a:endParaRPr>
          </a:p>
          <a:p>
            <a:r>
              <a:rPr lang="en-US" b="1" dirty="0" smtClean="0">
                <a:solidFill>
                  <a:schemeClr val="tx1">
                    <a:lumMod val="65000"/>
                    <a:lumOff val="35000"/>
                  </a:schemeClr>
                </a:solidFill>
              </a:rPr>
              <a:t>AOB</a:t>
            </a:r>
            <a:endParaRPr lang="en-US" sz="1100" dirty="0" smtClean="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Suggestion </a:t>
            </a:r>
            <a:r>
              <a:rPr lang="en-US" sz="1100" dirty="0" smtClean="0">
                <a:solidFill>
                  <a:schemeClr val="tx1">
                    <a:lumMod val="65000"/>
                    <a:lumOff val="35000"/>
                  </a:schemeClr>
                </a:solidFill>
              </a:rPr>
              <a:t>to shift meeting to </a:t>
            </a:r>
            <a:r>
              <a:rPr lang="en-US" sz="1100" dirty="0" smtClean="0">
                <a:solidFill>
                  <a:schemeClr val="tx1">
                    <a:lumMod val="65000"/>
                    <a:lumOff val="35000"/>
                  </a:schemeClr>
                </a:solidFill>
              </a:rPr>
              <a:t>monthly</a:t>
            </a:r>
          </a:p>
          <a:p>
            <a:pPr marL="171450" indent="-171450">
              <a:buFont typeface="Arial" panose="020B0604020202020204" pitchFamily="34" charset="0"/>
              <a:buChar char="•"/>
            </a:pPr>
            <a:r>
              <a:rPr lang="en-US" sz="1100" dirty="0">
                <a:solidFill>
                  <a:schemeClr val="tx1">
                    <a:lumMod val="65000"/>
                    <a:lumOff val="35000"/>
                  </a:schemeClr>
                </a:solidFill>
              </a:rPr>
              <a:t>Reminder that meeting minutes have a 48 hour period of feedback in writing after which they are </a:t>
            </a:r>
            <a:r>
              <a:rPr lang="en-US" sz="1100" dirty="0" smtClean="0">
                <a:solidFill>
                  <a:schemeClr val="tx1">
                    <a:lumMod val="65000"/>
                    <a:lumOff val="35000"/>
                  </a:schemeClr>
                </a:solidFill>
              </a:rPr>
              <a:t>adopted</a:t>
            </a:r>
            <a:endParaRPr lang="en-US" sz="1100" dirty="0" smtClean="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Meeting minute rotation – following amazing amount of volunteers the order for next rotation is ACF, PWJ, DRC and </a:t>
            </a:r>
            <a:r>
              <a:rPr lang="en-US" sz="1100" dirty="0" err="1" smtClean="0">
                <a:solidFill>
                  <a:schemeClr val="tx1">
                    <a:lumMod val="65000"/>
                    <a:lumOff val="35000"/>
                  </a:schemeClr>
                </a:solidFill>
              </a:rPr>
              <a:t>Medair</a:t>
            </a:r>
            <a:endParaRPr lang="en-US" sz="1100" dirty="0">
              <a:solidFill>
                <a:schemeClr val="tx1">
                  <a:lumMod val="65000"/>
                  <a:lumOff val="35000"/>
                </a:schemeClr>
              </a:solidFill>
            </a:endParaRPr>
          </a:p>
          <a:p>
            <a:endParaRPr lang="en-US" sz="1100" dirty="0" smtClean="0">
              <a:solidFill>
                <a:schemeClr val="tx1">
                  <a:lumMod val="65000"/>
                  <a:lumOff val="35000"/>
                </a:schemeClr>
              </a:solidFill>
            </a:endParaRPr>
          </a:p>
          <a:p>
            <a:endParaRPr lang="en-US" sz="1100" dirty="0">
              <a:solidFill>
                <a:schemeClr val="tx1">
                  <a:lumMod val="65000"/>
                  <a:lumOff val="35000"/>
                </a:schemeClr>
              </a:solidFill>
            </a:endParaRPr>
          </a:p>
        </p:txBody>
      </p:sp>
    </p:spTree>
    <p:extLst>
      <p:ext uri="{BB962C8B-B14F-4D97-AF65-F5344CB8AC3E}">
        <p14:creationId xmlns:p14="http://schemas.microsoft.com/office/powerpoint/2010/main" val="238043538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1307149154"/>
              </p:ext>
            </p:extLst>
          </p:nvPr>
        </p:nvGraphicFramePr>
        <p:xfrm>
          <a:off x="399495" y="653291"/>
          <a:ext cx="7145702" cy="4358640"/>
        </p:xfrm>
        <a:graphic>
          <a:graphicData uri="http://schemas.openxmlformats.org/drawingml/2006/table">
            <a:tbl>
              <a:tblPr firstRow="1" bandRow="1">
                <a:tableStyleId>{5C22544A-7EE6-4342-B048-85BDC9FD1C3A}</a:tableStyleId>
              </a:tblPr>
              <a:tblGrid>
                <a:gridCol w="3220302">
                  <a:extLst>
                    <a:ext uri="{9D8B030D-6E8A-4147-A177-3AD203B41FA5}">
                      <a16:colId xmlns="" xmlns:a16="http://schemas.microsoft.com/office/drawing/2014/main" val="20000"/>
                    </a:ext>
                  </a:extLst>
                </a:gridCol>
                <a:gridCol w="3925400">
                  <a:extLst>
                    <a:ext uri="{9D8B030D-6E8A-4147-A177-3AD203B41FA5}">
                      <a16:colId xmlns="" xmlns:a16="http://schemas.microsoft.com/office/drawing/2014/main" val="20001"/>
                    </a:ext>
                  </a:extLst>
                </a:gridCol>
              </a:tblGrid>
              <a:tr h="383664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b="1" dirty="0" smtClean="0">
                          <a:solidFill>
                            <a:sysClr val="windowText" lastClr="000000"/>
                          </a:solidFill>
                        </a:rPr>
                        <a:t>Francesca</a:t>
                      </a:r>
                      <a:r>
                        <a:rPr lang="en-GB" sz="1400" b="1" baseline="0" dirty="0" smtClean="0">
                          <a:solidFill>
                            <a:sysClr val="windowText" lastClr="000000"/>
                          </a:solidFill>
                        </a:rPr>
                        <a:t> Coloni</a:t>
                      </a:r>
                      <a:r>
                        <a:rPr lang="en-GB" sz="1400" b="1" dirty="0" smtClean="0">
                          <a:solidFill>
                            <a:sysClr val="windowText" lastClr="000000"/>
                          </a:solidFill>
                        </a:rPr>
                        <a:t> </a:t>
                      </a:r>
                      <a:r>
                        <a:rPr lang="en-GB" sz="1400" b="0" dirty="0" smtClean="0">
                          <a:solidFill>
                            <a:sysClr val="windowText" lastClr="000000"/>
                          </a:solidFill>
                        </a:rPr>
                        <a:t>-</a:t>
                      </a:r>
                      <a:r>
                        <a:rPr lang="en-GB" sz="1400" b="0" baseline="0" dirty="0" smtClean="0">
                          <a:solidFill>
                            <a:sysClr val="windowText" lastClr="000000"/>
                          </a:solidFill>
                        </a:rPr>
                        <a:t> UNHCR</a:t>
                      </a:r>
                      <a:r>
                        <a:rPr lang="en-GB" sz="1400" b="0" dirty="0">
                          <a:solidFill>
                            <a:sysClr val="windowText" lastClr="000000"/>
                          </a:solidFill>
                        </a:rPr>
                        <a:t/>
                      </a:r>
                      <a:br>
                        <a:rPr lang="en-GB" sz="1400" b="0" dirty="0">
                          <a:solidFill>
                            <a:sysClr val="windowText" lastClr="000000"/>
                          </a:solidFill>
                        </a:rPr>
                      </a:br>
                      <a:r>
                        <a:rPr lang="en-GB" sz="1400" b="0" dirty="0">
                          <a:solidFill>
                            <a:sysClr val="windowText" lastClr="000000"/>
                          </a:solidFill>
                        </a:rPr>
                        <a:t>National Cluster Coordinator</a:t>
                      </a:r>
                      <a:br>
                        <a:rPr lang="en-GB" sz="1400" b="0" dirty="0">
                          <a:solidFill>
                            <a:sysClr val="windowText" lastClr="000000"/>
                          </a:solidFill>
                        </a:rPr>
                      </a:br>
                      <a:r>
                        <a:rPr lang="en-GB" sz="1400" b="0" dirty="0">
                          <a:solidFill>
                            <a:sysClr val="windowText" lastClr="000000"/>
                          </a:solidFill>
                        </a:rPr>
                        <a:t>+964 (0) 771 994 5694</a:t>
                      </a:r>
                      <a:br>
                        <a:rPr lang="en-GB" sz="1400" b="0" dirty="0">
                          <a:solidFill>
                            <a:sysClr val="windowText" lastClr="000000"/>
                          </a:solidFill>
                        </a:rPr>
                      </a:br>
                      <a:r>
                        <a:rPr lang="en-GB" sz="1400" u="sng" dirty="0" smtClean="0">
                          <a:solidFill>
                            <a:sysClr val="windowText" lastClr="000000"/>
                          </a:solidFill>
                          <a:hlinkClick r:id="rId2"/>
                        </a:rPr>
                        <a:t>coord.iraq</a:t>
                      </a:r>
                      <a:r>
                        <a:rPr lang="en-GB" sz="1400" b="1" u="sng" kern="1200" dirty="0" smtClean="0">
                          <a:solidFill>
                            <a:schemeClr val="tx1"/>
                          </a:solidFill>
                          <a:latin typeface="+mn-lt"/>
                          <a:ea typeface="+mn-ea"/>
                          <a:cs typeface="+mn-cs"/>
                          <a:hlinkClick r:id="rId3"/>
                        </a:rPr>
                        <a:t>@sheltercluster.org</a:t>
                      </a:r>
                      <a:endParaRPr lang="en-GB" sz="1400" b="1" u="sng" kern="1200" dirty="0">
                        <a:solidFill>
                          <a:schemeClr val="tx1"/>
                        </a:solidFill>
                        <a:latin typeface="+mn-lt"/>
                        <a:ea typeface="+mn-ea"/>
                        <a:cs typeface="+mn-cs"/>
                      </a:endParaRPr>
                    </a:p>
                    <a:p>
                      <a:endParaRPr lang="en-US" sz="1400" dirty="0">
                        <a:solidFill>
                          <a:schemeClr val="tx1"/>
                        </a:solidFill>
                      </a:endParaRPr>
                    </a:p>
                    <a:p>
                      <a:r>
                        <a:rPr lang="en-GB" sz="1400" b="1" dirty="0">
                          <a:solidFill>
                            <a:schemeClr val="tx1"/>
                          </a:solidFill>
                        </a:rPr>
                        <a:t>Michel Tia </a:t>
                      </a:r>
                      <a:r>
                        <a:rPr lang="en-GB" sz="1400" b="0" dirty="0">
                          <a:solidFill>
                            <a:schemeClr val="tx1"/>
                          </a:solidFill>
                        </a:rPr>
                        <a:t>- IOM</a:t>
                      </a:r>
                    </a:p>
                    <a:p>
                      <a:r>
                        <a:rPr lang="en-GB" sz="1400" b="0" dirty="0" smtClean="0">
                          <a:solidFill>
                            <a:schemeClr val="tx1"/>
                          </a:solidFill>
                        </a:rPr>
                        <a:t>National IMO</a:t>
                      </a:r>
                      <a:endParaRPr lang="en-GB" sz="1400" b="0" dirty="0">
                        <a:solidFill>
                          <a:schemeClr val="tx1"/>
                        </a:solidFill>
                      </a:endParaRPr>
                    </a:p>
                    <a:p>
                      <a:r>
                        <a:rPr lang="en-GB" sz="1400" b="0" dirty="0">
                          <a:solidFill>
                            <a:schemeClr val="tx1"/>
                          </a:solidFill>
                        </a:rPr>
                        <a:t>+964 (0) 750 021 1720</a:t>
                      </a:r>
                    </a:p>
                    <a:p>
                      <a:r>
                        <a:rPr lang="en-GB" sz="1400" u="sng" dirty="0">
                          <a:solidFill>
                            <a:schemeClr val="tx1"/>
                          </a:solidFill>
                          <a:hlinkClick r:id="rId4"/>
                        </a:rPr>
                        <a:t>im2.iraq@sheltercluster.org</a:t>
                      </a:r>
                      <a:endParaRPr lang="en-GB" sz="1400" u="sng" dirty="0">
                        <a:solidFill>
                          <a:schemeClr val="tx1"/>
                        </a:solidFill>
                      </a:endParaRPr>
                    </a:p>
                    <a:p>
                      <a:endParaRPr lang="en-US" sz="1400" u="sng" dirty="0" smtClean="0">
                        <a:solidFill>
                          <a:schemeClr val="tx1"/>
                        </a:solidFill>
                      </a:endParaRPr>
                    </a:p>
                    <a:p>
                      <a:pPr marL="0" algn="l" defTabSz="914400" rtl="0" eaLnBrk="1" latinLnBrk="0" hangingPunct="1"/>
                      <a:r>
                        <a:rPr lang="en-GB" sz="1400" b="1" kern="1200" dirty="0" smtClean="0">
                          <a:solidFill>
                            <a:sysClr val="windowText" lastClr="000000"/>
                          </a:solidFill>
                          <a:latin typeface="+mn-lt"/>
                          <a:ea typeface="+mn-ea"/>
                          <a:cs typeface="+mn-cs"/>
                        </a:rPr>
                        <a:t>Abdoulaye Dieye </a:t>
                      </a:r>
                      <a:r>
                        <a:rPr lang="en-GB" sz="1400" b="0" kern="1200" dirty="0" smtClean="0">
                          <a:solidFill>
                            <a:sysClr val="windowText" lastClr="000000"/>
                          </a:solidFill>
                          <a:latin typeface="+mn-lt"/>
                          <a:ea typeface="+mn-ea"/>
                          <a:cs typeface="+mn-cs"/>
                        </a:rPr>
                        <a:t>-</a:t>
                      </a:r>
                      <a:r>
                        <a:rPr lang="en-GB" sz="1400" b="1" kern="1200" dirty="0" smtClean="0">
                          <a:solidFill>
                            <a:sysClr val="windowText" lastClr="000000"/>
                          </a:solidFill>
                          <a:latin typeface="+mn-lt"/>
                          <a:ea typeface="+mn-ea"/>
                          <a:cs typeface="+mn-cs"/>
                        </a:rPr>
                        <a:t> </a:t>
                      </a:r>
                      <a:r>
                        <a:rPr lang="en-GB" sz="1400" b="0" kern="1200" dirty="0" smtClean="0">
                          <a:solidFill>
                            <a:sysClr val="windowText" lastClr="000000"/>
                          </a:solidFill>
                          <a:latin typeface="+mn-lt"/>
                          <a:ea typeface="+mn-ea"/>
                          <a:cs typeface="+mn-cs"/>
                        </a:rPr>
                        <a:t>NORCAP</a:t>
                      </a:r>
                      <a:endParaRPr lang="en-US" sz="1400" b="1" kern="1200" dirty="0" smtClean="0">
                        <a:solidFill>
                          <a:sysClr val="windowText" lastClr="000000"/>
                        </a:solidFill>
                        <a:latin typeface="+mn-lt"/>
                        <a:ea typeface="+mn-ea"/>
                        <a:cs typeface="+mn-cs"/>
                      </a:endParaRPr>
                    </a:p>
                    <a:p>
                      <a:r>
                        <a:rPr lang="en-GB" sz="1400" b="0" kern="1200" dirty="0" smtClean="0">
                          <a:solidFill>
                            <a:schemeClr val="tx1"/>
                          </a:solidFill>
                          <a:effectLst/>
                          <a:latin typeface="+mn-lt"/>
                          <a:ea typeface="+mn-ea"/>
                          <a:cs typeface="+mn-cs"/>
                        </a:rPr>
                        <a:t>Assistant National IMO</a:t>
                      </a:r>
                    </a:p>
                    <a:p>
                      <a:r>
                        <a:rPr lang="en-US" sz="1400" b="0" kern="1200" dirty="0" smtClean="0">
                          <a:solidFill>
                            <a:schemeClr val="tx1"/>
                          </a:solidFill>
                          <a:effectLst/>
                          <a:latin typeface="+mn-lt"/>
                          <a:ea typeface="+mn-ea"/>
                          <a:cs typeface="+mn-cs"/>
                        </a:rPr>
                        <a:t>+964 (0) 771 488 2672</a:t>
                      </a:r>
                      <a:endParaRPr lang="en-GB" sz="1400" b="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u="sng" dirty="0" smtClean="0">
                          <a:solidFill>
                            <a:srgbClr val="994345"/>
                          </a:solidFill>
                          <a:hlinkClick r:id="rId4"/>
                        </a:rPr>
                        <a:t>im3.iraq@sheltercluster.org</a:t>
                      </a:r>
                      <a:endParaRPr lang="en-GB" sz="1400" u="sng" dirty="0" smtClean="0">
                        <a:solidFill>
                          <a:srgbClr val="994345"/>
                        </a:solidFill>
                      </a:endParaRPr>
                    </a:p>
                    <a:p>
                      <a:endParaRPr lang="en-US" sz="1400" u="sng" dirty="0" smtClean="0">
                        <a:solidFill>
                          <a:schemeClr val="tx1"/>
                        </a:solidFill>
                      </a:endParaRPr>
                    </a:p>
                    <a:p>
                      <a:pPr marL="0" algn="l" defTabSz="914400" rtl="0" eaLnBrk="1" latinLnBrk="0" hangingPunct="1"/>
                      <a:r>
                        <a:rPr lang="en-US" sz="1400" b="1" kern="1200" dirty="0" smtClean="0">
                          <a:solidFill>
                            <a:sysClr val="windowText" lastClr="000000"/>
                          </a:solidFill>
                          <a:latin typeface="+mn-lt"/>
                          <a:ea typeface="+mn-ea"/>
                          <a:cs typeface="+mn-cs"/>
                        </a:rPr>
                        <a:t>Aziz </a:t>
                      </a:r>
                      <a:r>
                        <a:rPr lang="en-US" sz="1400" b="1" kern="1200" dirty="0" err="1" smtClean="0">
                          <a:solidFill>
                            <a:sysClr val="windowText" lastClr="000000"/>
                          </a:solidFill>
                          <a:latin typeface="+mn-lt"/>
                          <a:ea typeface="+mn-ea"/>
                          <a:cs typeface="+mn-cs"/>
                        </a:rPr>
                        <a:t>Abultimman</a:t>
                      </a:r>
                      <a:r>
                        <a:rPr lang="en-US" sz="1400" b="1" kern="1200" dirty="0" smtClean="0">
                          <a:solidFill>
                            <a:sysClr val="windowText" lastClr="000000"/>
                          </a:solidFill>
                          <a:latin typeface="+mn-lt"/>
                          <a:ea typeface="+mn-ea"/>
                          <a:cs typeface="+mn-cs"/>
                        </a:rPr>
                        <a:t> </a:t>
                      </a:r>
                      <a:r>
                        <a:rPr lang="en-US" sz="1400" b="0" kern="1200" dirty="0" smtClean="0">
                          <a:solidFill>
                            <a:sysClr val="windowText" lastClr="000000"/>
                          </a:solidFill>
                          <a:latin typeface="+mn-lt"/>
                          <a:ea typeface="+mn-ea"/>
                          <a:cs typeface="+mn-cs"/>
                        </a:rPr>
                        <a:t>- UNHCR</a:t>
                      </a:r>
                    </a:p>
                    <a:p>
                      <a:r>
                        <a:rPr lang="en-GB" sz="1400" b="0" kern="1200" dirty="0" smtClean="0">
                          <a:solidFill>
                            <a:sysClr val="windowText" lastClr="000000"/>
                          </a:solidFill>
                          <a:latin typeface="+mn-lt"/>
                          <a:ea typeface="+mn-ea"/>
                          <a:cs typeface="+mn-cs"/>
                        </a:rPr>
                        <a:t>Senior</a:t>
                      </a:r>
                      <a:r>
                        <a:rPr lang="en-GB" sz="1400" b="0" kern="1200" baseline="0" dirty="0" smtClean="0">
                          <a:solidFill>
                            <a:sysClr val="windowText" lastClr="000000"/>
                          </a:solidFill>
                          <a:latin typeface="+mn-lt"/>
                          <a:ea typeface="+mn-ea"/>
                          <a:cs typeface="+mn-cs"/>
                        </a:rPr>
                        <a:t> National Associate</a:t>
                      </a:r>
                      <a:endParaRPr lang="en-GB" sz="1400" b="0" kern="1200" dirty="0" smtClean="0">
                        <a:solidFill>
                          <a:sysClr val="windowText" lastClr="000000"/>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kern="1200" dirty="0" smtClean="0">
                          <a:solidFill>
                            <a:schemeClr val="tx1"/>
                          </a:solidFill>
                          <a:effectLst/>
                          <a:latin typeface="+mn-lt"/>
                          <a:ea typeface="+mn-ea"/>
                          <a:cs typeface="+mn-cs"/>
                        </a:rPr>
                        <a:t>+964 (0) 7</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u="sng" kern="1200" dirty="0" smtClean="0">
                          <a:solidFill>
                            <a:srgbClr val="994345"/>
                          </a:solidFill>
                          <a:latin typeface="+mn-lt"/>
                          <a:ea typeface="+mn-ea"/>
                          <a:cs typeface="+mn-cs"/>
                        </a:rPr>
                        <a:t>snrnatassot.iraq@sheltercluster.org</a:t>
                      </a:r>
                      <a:endParaRPr lang="en-US" sz="1400" b="1" u="sng" kern="1200" dirty="0">
                        <a:solidFill>
                          <a:srgbClr val="994345"/>
                        </a:solidFill>
                        <a:latin typeface="+mn-lt"/>
                        <a:ea typeface="+mn-ea"/>
                        <a:cs typeface="+mn-cs"/>
                      </a:endParaRPr>
                    </a:p>
                    <a:p>
                      <a:endParaRPr lang="en-US" sz="1400" dirty="0">
                        <a:solidFill>
                          <a:sysClr val="windowText" lastClr="000000"/>
                        </a:solidFill>
                      </a:endParaRPr>
                    </a:p>
                  </a:txBody>
                  <a:tcPr>
                    <a:solidFill>
                      <a:schemeClr val="bg1"/>
                    </a:solidFill>
                  </a:tcPr>
                </a:tc>
                <a:tc>
                  <a:txBody>
                    <a:bodyPr/>
                    <a:lstStyle/>
                    <a:p>
                      <a:r>
                        <a:rPr lang="en-GB" sz="1400" b="1" dirty="0" smtClean="0">
                          <a:solidFill>
                            <a:sysClr val="windowText" lastClr="000000"/>
                          </a:solidFill>
                        </a:rPr>
                        <a:t>Andrea</a:t>
                      </a:r>
                      <a:r>
                        <a:rPr lang="en-GB" sz="1400" b="1" baseline="0" dirty="0" smtClean="0">
                          <a:solidFill>
                            <a:sysClr val="windowText" lastClr="000000"/>
                          </a:solidFill>
                        </a:rPr>
                        <a:t> Quaden</a:t>
                      </a:r>
                      <a:r>
                        <a:rPr lang="en-GB" sz="1400" b="1" dirty="0" smtClean="0">
                          <a:solidFill>
                            <a:sysClr val="windowText" lastClr="000000"/>
                          </a:solidFill>
                        </a:rPr>
                        <a:t> </a:t>
                      </a:r>
                      <a:r>
                        <a:rPr lang="en-GB" sz="1400" b="0" dirty="0">
                          <a:solidFill>
                            <a:sysClr val="windowText" lastClr="000000"/>
                          </a:solidFill>
                        </a:rPr>
                        <a:t>- NRC</a:t>
                      </a:r>
                    </a:p>
                    <a:p>
                      <a:r>
                        <a:rPr lang="en-GB" sz="1400" b="0" dirty="0" smtClean="0">
                          <a:solidFill>
                            <a:sysClr val="windowText" lastClr="000000"/>
                          </a:solidFill>
                        </a:rPr>
                        <a:t>National Cluster Co-Coordinator </a:t>
                      </a:r>
                      <a:endParaRPr lang="en-GB" sz="1400" b="0" dirty="0">
                        <a:solidFill>
                          <a:sysClr val="windowText" lastClr="000000"/>
                        </a:solidFill>
                      </a:endParaRPr>
                    </a:p>
                    <a:p>
                      <a:r>
                        <a:rPr lang="en-GB" sz="1400" b="0" dirty="0">
                          <a:solidFill>
                            <a:sysClr val="windowText" lastClr="000000"/>
                          </a:solidFill>
                        </a:rPr>
                        <a:t>+964 (0</a:t>
                      </a:r>
                      <a:r>
                        <a:rPr lang="en-GB" sz="1400" b="0" dirty="0" smtClean="0">
                          <a:solidFill>
                            <a:sysClr val="windowText" lastClr="000000"/>
                          </a:solidFill>
                        </a:rPr>
                        <a:t>)</a:t>
                      </a:r>
                      <a:r>
                        <a:rPr lang="en-GB" sz="1400" b="0" baseline="0" dirty="0" smtClean="0">
                          <a:solidFill>
                            <a:sysClr val="windowText" lastClr="000000"/>
                          </a:solidFill>
                        </a:rPr>
                        <a:t> 7517 407 635</a:t>
                      </a:r>
                      <a:endParaRPr lang="en-GB" sz="1400" b="0" dirty="0">
                        <a:solidFill>
                          <a:sysClr val="windowText" lastClr="000000"/>
                        </a:solidFill>
                      </a:endParaRPr>
                    </a:p>
                    <a:p>
                      <a:r>
                        <a:rPr lang="en-GB" sz="1400" u="sng" dirty="0">
                          <a:solidFill>
                            <a:sysClr val="windowText" lastClr="000000"/>
                          </a:solidFill>
                          <a:hlinkClick r:id="rId2"/>
                        </a:rPr>
                        <a:t>coord2.iraq@sheltercluster.org</a:t>
                      </a:r>
                      <a:endParaRPr lang="en-GB" sz="1400" dirty="0">
                        <a:solidFill>
                          <a:sysClr val="windowText" lastClr="000000"/>
                        </a:solidFill>
                      </a:endParaRPr>
                    </a:p>
                    <a:p>
                      <a:endParaRPr lang="en-US" sz="1400" dirty="0">
                        <a:solidFill>
                          <a:sysClr val="windowText" lastClr="000000"/>
                        </a:solidFill>
                      </a:endParaRPr>
                    </a:p>
                    <a:p>
                      <a:r>
                        <a:rPr lang="en-US" sz="1400" b="1" kern="1200" dirty="0" smtClean="0">
                          <a:solidFill>
                            <a:schemeClr val="tx1"/>
                          </a:solidFill>
                          <a:effectLst/>
                          <a:latin typeface="+mn-lt"/>
                          <a:ea typeface="+mn-ea"/>
                          <a:cs typeface="+mn-cs"/>
                        </a:rPr>
                        <a:t>Laurence </a:t>
                      </a:r>
                      <a:r>
                        <a:rPr lang="en-US" sz="1400" b="1" kern="1200" dirty="0" smtClean="0">
                          <a:solidFill>
                            <a:schemeClr val="tx1"/>
                          </a:solidFill>
                          <a:effectLst/>
                          <a:latin typeface="+mn-lt"/>
                          <a:ea typeface="+mn-ea"/>
                          <a:cs typeface="+mn-cs"/>
                        </a:rPr>
                        <a:t>West </a:t>
                      </a:r>
                      <a:r>
                        <a:rPr lang="en-US" sz="1400" b="0" kern="1200" dirty="0" smtClean="0">
                          <a:solidFill>
                            <a:schemeClr val="tx1"/>
                          </a:solidFill>
                          <a:effectLst/>
                          <a:latin typeface="+mn-lt"/>
                          <a:ea typeface="+mn-ea"/>
                          <a:cs typeface="+mn-cs"/>
                        </a:rPr>
                        <a:t>- UNHCR</a:t>
                      </a:r>
                    </a:p>
                    <a:p>
                      <a:r>
                        <a:rPr lang="en-GB" sz="1400" b="0" kern="1200" dirty="0" smtClean="0">
                          <a:solidFill>
                            <a:schemeClr val="tx1"/>
                          </a:solidFill>
                          <a:effectLst/>
                          <a:latin typeface="+mn-lt"/>
                          <a:ea typeface="+mn-ea"/>
                          <a:cs typeface="+mn-cs"/>
                        </a:rPr>
                        <a:t>Sub</a:t>
                      </a:r>
                      <a:r>
                        <a:rPr lang="en-US" sz="1400" b="0" kern="1200" dirty="0" smtClean="0">
                          <a:solidFill>
                            <a:schemeClr val="tx1"/>
                          </a:solidFill>
                          <a:effectLst/>
                          <a:latin typeface="+mn-lt"/>
                          <a:ea typeface="+mn-ea"/>
                          <a:cs typeface="+mn-cs"/>
                        </a:rPr>
                        <a:t> </a:t>
                      </a:r>
                      <a:r>
                        <a:rPr lang="en-US" sz="1400" b="0" kern="1200" dirty="0" smtClean="0">
                          <a:solidFill>
                            <a:schemeClr val="tx1"/>
                          </a:solidFill>
                          <a:effectLst/>
                          <a:latin typeface="+mn-lt"/>
                          <a:ea typeface="+mn-ea"/>
                          <a:cs typeface="+mn-cs"/>
                        </a:rPr>
                        <a:t>National Coordinator – KRI</a:t>
                      </a:r>
                    </a:p>
                    <a:p>
                      <a:r>
                        <a:rPr lang="en-US" sz="1400" b="0" kern="1200" dirty="0" smtClean="0">
                          <a:solidFill>
                            <a:schemeClr val="tx1"/>
                          </a:solidFill>
                          <a:effectLst/>
                          <a:latin typeface="+mn-lt"/>
                          <a:ea typeface="+mn-ea"/>
                          <a:cs typeface="+mn-cs"/>
                        </a:rPr>
                        <a:t>+</a:t>
                      </a:r>
                      <a:r>
                        <a:rPr lang="en-US" sz="1400" b="0" i="0" kern="1200" dirty="0" smtClean="0">
                          <a:solidFill>
                            <a:schemeClr val="tx1"/>
                          </a:solidFill>
                          <a:effectLst/>
                          <a:latin typeface="+mn-lt"/>
                          <a:ea typeface="+mn-ea"/>
                          <a:cs typeface="+mn-cs"/>
                        </a:rPr>
                        <a:t>964 771 911 0574</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u="sng" dirty="0" smtClean="0">
                          <a:solidFill>
                            <a:sysClr val="windowText" lastClr="000000"/>
                          </a:solidFill>
                          <a:hlinkClick r:id="rId5"/>
                        </a:rPr>
                        <a:t>coord3.iraq@sheltercluster.org</a:t>
                      </a:r>
                      <a:endParaRPr lang="en-GB" sz="1400" i="1" dirty="0" smtClean="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1400" b="1"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400" b="1" kern="1200" dirty="0" smtClean="0">
                          <a:solidFill>
                            <a:schemeClr val="tx1"/>
                          </a:solidFill>
                          <a:effectLst/>
                          <a:latin typeface="+mn-lt"/>
                          <a:ea typeface="+mn-ea"/>
                          <a:cs typeface="+mn-cs"/>
                        </a:rPr>
                        <a:t>Vacant </a:t>
                      </a:r>
                      <a:r>
                        <a:rPr lang="en-GB" sz="1400" b="0" kern="1200" dirty="0" smtClean="0">
                          <a:solidFill>
                            <a:schemeClr val="tx1"/>
                          </a:solidFill>
                          <a:effectLst/>
                          <a:latin typeface="+mn-lt"/>
                          <a:ea typeface="+mn-ea"/>
                          <a:cs typeface="+mn-cs"/>
                        </a:rPr>
                        <a:t>- ACTED</a:t>
                      </a:r>
                      <a:endParaRPr lang="en-GB" sz="1400" b="0" kern="1200" dirty="0">
                        <a:solidFill>
                          <a:schemeClr val="tx1"/>
                        </a:solidFill>
                        <a:effectLst/>
                        <a:latin typeface="+mn-lt"/>
                        <a:ea typeface="+mn-ea"/>
                        <a:cs typeface="+mn-cs"/>
                      </a:endParaRPr>
                    </a:p>
                    <a:p>
                      <a:r>
                        <a:rPr lang="en-GB" sz="1400" b="0" kern="1200" dirty="0" smtClean="0">
                          <a:solidFill>
                            <a:schemeClr val="tx1"/>
                          </a:solidFill>
                          <a:effectLst/>
                          <a:latin typeface="+mn-lt"/>
                          <a:ea typeface="+mn-ea"/>
                          <a:cs typeface="+mn-cs"/>
                        </a:rPr>
                        <a:t>Roving Coordinator – Mosul &amp; Kirkuk</a:t>
                      </a:r>
                      <a:endParaRPr lang="en-GB" sz="1400" b="0" kern="1200" dirty="0">
                        <a:solidFill>
                          <a:schemeClr val="tx1"/>
                        </a:solidFill>
                        <a:effectLst/>
                        <a:latin typeface="+mn-lt"/>
                        <a:ea typeface="+mn-ea"/>
                        <a:cs typeface="+mn-cs"/>
                      </a:endParaRPr>
                    </a:p>
                    <a:p>
                      <a:r>
                        <a:rPr lang="en-GB" sz="1400" b="0" kern="1200" dirty="0">
                          <a:solidFill>
                            <a:schemeClr val="tx1"/>
                          </a:solidFill>
                          <a:effectLst/>
                          <a:latin typeface="+mn-lt"/>
                          <a:ea typeface="+mn-ea"/>
                          <a:cs typeface="+mn-cs"/>
                        </a:rPr>
                        <a:t>+964 (0) </a:t>
                      </a:r>
                      <a:r>
                        <a:rPr lang="en-GB" sz="1400" b="0" i="0" kern="1200" dirty="0" smtClean="0">
                          <a:solidFill>
                            <a:schemeClr val="tx1"/>
                          </a:solidFill>
                          <a:effectLst/>
                          <a:latin typeface="+mn-lt"/>
                          <a:ea typeface="+mn-ea"/>
                          <a:cs typeface="+mn-cs"/>
                        </a:rPr>
                        <a:t>773 725 80 92</a:t>
                      </a:r>
                      <a:endParaRPr lang="en-GB" sz="1400" b="0" i="0" kern="1200" dirty="0">
                        <a:solidFill>
                          <a:schemeClr val="tx1"/>
                        </a:solidFill>
                        <a:effectLst/>
                        <a:latin typeface="+mn-lt"/>
                        <a:ea typeface="+mn-ea"/>
                        <a:cs typeface="+mn-cs"/>
                      </a:endParaRPr>
                    </a:p>
                    <a:p>
                      <a:r>
                        <a:rPr lang="en-GB" sz="1400" b="1" u="sng" kern="1200" dirty="0">
                          <a:solidFill>
                            <a:schemeClr val="lt1"/>
                          </a:solidFill>
                          <a:effectLst/>
                          <a:latin typeface="+mn-lt"/>
                          <a:ea typeface="+mn-ea"/>
                          <a:cs typeface="+mn-cs"/>
                          <a:hlinkClick r:id="rId6"/>
                        </a:rPr>
                        <a:t>coordroving.iraq@sheltercluster.org</a:t>
                      </a:r>
                      <a:endParaRPr lang="en-GB" sz="1400" b="1" u="sng" kern="1200" dirty="0">
                        <a:solidFill>
                          <a:schemeClr val="lt1"/>
                        </a:solidFill>
                        <a:effectLst/>
                        <a:latin typeface="+mn-lt"/>
                        <a:ea typeface="+mn-ea"/>
                        <a:cs typeface="+mn-cs"/>
                      </a:endParaRPr>
                    </a:p>
                    <a:p>
                      <a:endParaRPr lang="en-GB" sz="1400" b="1" u="sng" kern="1200" dirty="0">
                        <a:solidFill>
                          <a:schemeClr val="lt1"/>
                        </a:solidFill>
                        <a:effectLst/>
                        <a:latin typeface="+mn-lt"/>
                        <a:ea typeface="+mn-ea"/>
                        <a:cs typeface="+mn-cs"/>
                      </a:endParaRPr>
                    </a:p>
                    <a:p>
                      <a:r>
                        <a:rPr lang="en-GB" sz="1400" b="1" kern="1200" dirty="0" smtClean="0">
                          <a:solidFill>
                            <a:schemeClr val="tx1"/>
                          </a:solidFill>
                          <a:effectLst/>
                          <a:latin typeface="+mn-lt"/>
                          <a:ea typeface="+mn-ea"/>
                          <a:cs typeface="+mn-cs"/>
                        </a:rPr>
                        <a:t>Cornelius Weira </a:t>
                      </a:r>
                      <a:r>
                        <a:rPr lang="en-GB" sz="1400" b="0" kern="1200" dirty="0" smtClean="0">
                          <a:solidFill>
                            <a:schemeClr val="tx1"/>
                          </a:solidFill>
                          <a:effectLst/>
                          <a:latin typeface="+mn-lt"/>
                          <a:ea typeface="+mn-ea"/>
                          <a:cs typeface="+mn-cs"/>
                        </a:rPr>
                        <a:t>- IOM</a:t>
                      </a:r>
                    </a:p>
                    <a:p>
                      <a:r>
                        <a:rPr lang="en-GB" sz="1400" b="0" kern="1200" dirty="0" smtClean="0">
                          <a:solidFill>
                            <a:schemeClr val="tx1"/>
                          </a:solidFill>
                          <a:effectLst/>
                          <a:latin typeface="+mn-lt"/>
                          <a:ea typeface="+mn-ea"/>
                          <a:cs typeface="+mn-cs"/>
                        </a:rPr>
                        <a:t>Sub National Coordinator - Centre and South  </a:t>
                      </a:r>
                    </a:p>
                    <a:p>
                      <a:r>
                        <a:rPr lang="en-GB" sz="1400" b="0" kern="1200" dirty="0" smtClean="0">
                          <a:solidFill>
                            <a:schemeClr val="tx1"/>
                          </a:solidFill>
                          <a:effectLst/>
                          <a:latin typeface="+mn-lt"/>
                          <a:ea typeface="+mn-ea"/>
                          <a:cs typeface="+mn-cs"/>
                        </a:rPr>
                        <a:t>+964 (0) 751 234 2548</a:t>
                      </a:r>
                    </a:p>
                    <a:p>
                      <a:r>
                        <a:rPr lang="en-GB" sz="1400" b="1" u="sng" kern="1200" dirty="0" smtClean="0">
                          <a:solidFill>
                            <a:schemeClr val="lt1"/>
                          </a:solidFill>
                          <a:effectLst/>
                          <a:latin typeface="+mn-lt"/>
                          <a:ea typeface="+mn-ea"/>
                          <a:cs typeface="+mn-cs"/>
                          <a:hlinkClick r:id="rId7"/>
                        </a:rPr>
                        <a:t>coord4.iraq@sheltercluster.org</a:t>
                      </a:r>
                      <a:r>
                        <a:rPr lang="en-GB" sz="1400" b="1" kern="1200" dirty="0" smtClean="0">
                          <a:solidFill>
                            <a:schemeClr val="lt1"/>
                          </a:solidFill>
                          <a:effectLst/>
                          <a:latin typeface="+mn-lt"/>
                          <a:ea typeface="+mn-ea"/>
                          <a:cs typeface="+mn-cs"/>
                        </a:rPr>
                        <a:t> </a:t>
                      </a:r>
                      <a:endParaRPr lang="en-GB" sz="1400" b="0" kern="1200" dirty="0">
                        <a:solidFill>
                          <a:schemeClr val="tx1"/>
                        </a:solidFill>
                        <a:effectLst/>
                        <a:latin typeface="+mn-lt"/>
                        <a:ea typeface="+mn-ea"/>
                        <a:cs typeface="+mn-cs"/>
                      </a:endParaRPr>
                    </a:p>
                  </a:txBody>
                  <a:tcPr>
                    <a:solidFill>
                      <a:schemeClr val="bg1"/>
                    </a:solidFill>
                  </a:tcPr>
                </a:tc>
                <a:extLst>
                  <a:ext uri="{0D108BD9-81ED-4DB2-BD59-A6C34878D82A}">
                    <a16:rowId xmlns="" xmlns:a16="http://schemas.microsoft.com/office/drawing/2014/main" val="10000"/>
                  </a:ext>
                </a:extLst>
              </a:tr>
            </a:tbl>
          </a:graphicData>
        </a:graphic>
      </p:graphicFrame>
      <p:sp>
        <p:nvSpPr>
          <p:cNvPr id="4" name="Slide Number Placeholder 3"/>
          <p:cNvSpPr>
            <a:spLocks noGrp="1"/>
          </p:cNvSpPr>
          <p:nvPr>
            <p:ph type="sldNum" sz="quarter" idx="12"/>
          </p:nvPr>
        </p:nvSpPr>
        <p:spPr/>
        <p:txBody>
          <a:bodyPr/>
          <a:lstStyle/>
          <a:p>
            <a:fld id="{1327C452-0D12-48F3-BB65-BBA3E6350F2C}" type="slidenum">
              <a:rPr lang="en-GB" smtClean="0"/>
              <a:pPr/>
              <a:t>11</a:t>
            </a:fld>
            <a:endParaRPr lang="en-GB" dirty="0"/>
          </a:p>
        </p:txBody>
      </p:sp>
      <p:sp>
        <p:nvSpPr>
          <p:cNvPr id="5" name="Title 1"/>
          <p:cNvSpPr txBox="1">
            <a:spLocks/>
          </p:cNvSpPr>
          <p:nvPr/>
        </p:nvSpPr>
        <p:spPr>
          <a:xfrm>
            <a:off x="399495" y="225370"/>
            <a:ext cx="8287306" cy="42082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rgbClr val="04314C"/>
                </a:solidFill>
                <a:latin typeface="Verdana" pitchFamily="34" charset="0"/>
                <a:ea typeface="Verdana" pitchFamily="34" charset="0"/>
                <a:cs typeface="Verdana" pitchFamily="34" charset="0"/>
              </a:defRPr>
            </a:lvl1pPr>
          </a:lstStyle>
          <a:p>
            <a:pPr algn="l"/>
            <a:r>
              <a:rPr lang="en-US" sz="2400" b="0" dirty="0" smtClean="0">
                <a:solidFill>
                  <a:srgbClr val="0070C0"/>
                </a:solidFill>
                <a:latin typeface="Calibri Light" panose="020F0302020204030204" pitchFamily="34" charset="0"/>
              </a:rPr>
              <a:t>Cluster </a:t>
            </a:r>
            <a:r>
              <a:rPr lang="en-US" sz="2400" b="0" dirty="0">
                <a:solidFill>
                  <a:srgbClr val="0070C0"/>
                </a:solidFill>
                <a:latin typeface="Calibri Light" panose="020F0302020204030204" pitchFamily="34" charset="0"/>
              </a:rPr>
              <a:t>Team Structure</a:t>
            </a:r>
            <a:endParaRPr lang="en-GB" sz="2400" b="0" dirty="0">
              <a:solidFill>
                <a:srgbClr val="0070C0"/>
              </a:solidFill>
              <a:latin typeface="Calibri Light" panose="020F0302020204030204" pitchFamily="34" charset="0"/>
            </a:endParaRPr>
          </a:p>
        </p:txBody>
      </p:sp>
      <p:pic>
        <p:nvPicPr>
          <p:cNvPr id="7" name="Picture 6"/>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7033188" y="139264"/>
            <a:ext cx="485687" cy="522420"/>
          </a:xfrm>
          <a:prstGeom prst="rect">
            <a:avLst/>
          </a:prstGeom>
        </p:spPr>
      </p:pic>
      <p:pic>
        <p:nvPicPr>
          <p:cNvPr id="8" name="Picture 7"/>
          <p:cNvPicPr>
            <a:picLocks noChangeAspect="1"/>
          </p:cNvPicPr>
          <p:nvPr/>
        </p:nvPicPr>
        <p:blipFill>
          <a:blip r:embed="rId9" cstate="screen">
            <a:extLst>
              <a:ext uri="{28A0092B-C50C-407E-A947-70E740481C1C}">
                <a14:useLocalDpi xmlns:a14="http://schemas.microsoft.com/office/drawing/2010/main"/>
              </a:ext>
            </a:extLst>
          </a:blip>
          <a:stretch>
            <a:fillRect/>
          </a:stretch>
        </p:blipFill>
        <p:spPr>
          <a:xfrm>
            <a:off x="4472609" y="128717"/>
            <a:ext cx="462153" cy="418616"/>
          </a:xfrm>
          <a:prstGeom prst="rect">
            <a:avLst/>
          </a:prstGeom>
        </p:spPr>
      </p:pic>
      <p:pic>
        <p:nvPicPr>
          <p:cNvPr id="9" name="Picture 8"/>
          <p:cNvPicPr>
            <a:picLocks noChangeAspect="1"/>
          </p:cNvPicPr>
          <p:nvPr/>
        </p:nvPicPr>
        <p:blipFill>
          <a:blip r:embed="rId10" cstate="screen">
            <a:extLst>
              <a:ext uri="{28A0092B-C50C-407E-A947-70E740481C1C}">
                <a14:useLocalDpi xmlns:a14="http://schemas.microsoft.com/office/drawing/2010/main"/>
              </a:ext>
            </a:extLst>
          </a:blip>
          <a:stretch>
            <a:fillRect/>
          </a:stretch>
        </p:blipFill>
        <p:spPr>
          <a:xfrm>
            <a:off x="6126966" y="90203"/>
            <a:ext cx="551361" cy="555995"/>
          </a:xfrm>
          <a:prstGeom prst="rect">
            <a:avLst/>
          </a:prstGeom>
        </p:spPr>
      </p:pic>
      <p:pic>
        <p:nvPicPr>
          <p:cNvPr id="10" name="Picture 9"/>
          <p:cNvPicPr/>
          <p:nvPr/>
        </p:nvPicPr>
        <p:blipFill>
          <a:blip r:embed="rId11" cstate="screen">
            <a:extLst>
              <a:ext uri="{28A0092B-C50C-407E-A947-70E740481C1C}">
                <a14:useLocalDpi xmlns:a14="http://schemas.microsoft.com/office/drawing/2010/main"/>
              </a:ext>
            </a:extLst>
          </a:blip>
          <a:stretch>
            <a:fillRect/>
          </a:stretch>
        </p:blipFill>
        <p:spPr>
          <a:xfrm>
            <a:off x="7873736" y="111340"/>
            <a:ext cx="807720" cy="561975"/>
          </a:xfrm>
          <a:prstGeom prst="rect">
            <a:avLst/>
          </a:prstGeom>
        </p:spPr>
      </p:pic>
      <p:pic>
        <p:nvPicPr>
          <p:cNvPr id="1026" name="Picture 2" descr="Image result for acted logo"/>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289623" y="108900"/>
            <a:ext cx="482482" cy="48248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722950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327C452-0D12-48F3-BB65-BBA3E6350F2C}" type="slidenum">
              <a:rPr lang="en-GB" smtClean="0">
                <a:latin typeface="Calibri"/>
              </a:rPr>
              <a:pPr/>
              <a:t>2</a:t>
            </a:fld>
            <a:endParaRPr lang="en-GB">
              <a:latin typeface="Calibri"/>
            </a:endParaRPr>
          </a:p>
        </p:txBody>
      </p:sp>
      <p:sp>
        <p:nvSpPr>
          <p:cNvPr id="3" name="Rectangle 2"/>
          <p:cNvSpPr/>
          <p:nvPr/>
        </p:nvSpPr>
        <p:spPr>
          <a:xfrm>
            <a:off x="537882" y="197490"/>
            <a:ext cx="8148918" cy="461665"/>
          </a:xfrm>
          <a:prstGeom prst="rect">
            <a:avLst/>
          </a:prstGeom>
        </p:spPr>
        <p:txBody>
          <a:bodyPr wrap="square">
            <a:spAutoFit/>
          </a:bodyPr>
          <a:lstStyle/>
          <a:p>
            <a:pPr algn="ctr"/>
            <a:r>
              <a:rPr lang="en-US" sz="2400" dirty="0" smtClean="0">
                <a:solidFill>
                  <a:srgbClr val="0070C0"/>
                </a:solidFill>
                <a:latin typeface="Calibri Light" panose="020F0302020204030204" pitchFamily="34" charset="0"/>
                <a:ea typeface="Verdana" pitchFamily="34" charset="0"/>
                <a:cs typeface="Verdana" pitchFamily="34" charset="0"/>
              </a:rPr>
              <a:t>Action Points</a:t>
            </a:r>
            <a:endParaRPr lang="en-US" sz="2400" dirty="0">
              <a:solidFill>
                <a:srgbClr val="0070C0"/>
              </a:solidFill>
              <a:latin typeface="Calibri Light" panose="020F0302020204030204" pitchFamily="34" charset="0"/>
              <a:ea typeface="Verdana" pitchFamily="34" charset="0"/>
              <a:cs typeface="Verdana" pitchFamily="34" charset="0"/>
            </a:endParaRPr>
          </a:p>
        </p:txBody>
      </p:sp>
      <p:sp>
        <p:nvSpPr>
          <p:cNvPr id="4" name="Rectangle 3"/>
          <p:cNvSpPr/>
          <p:nvPr/>
        </p:nvSpPr>
        <p:spPr>
          <a:xfrm>
            <a:off x="640086" y="690710"/>
            <a:ext cx="7446080" cy="261610"/>
          </a:xfrm>
          <a:prstGeom prst="rect">
            <a:avLst/>
          </a:prstGeom>
        </p:spPr>
        <p:txBody>
          <a:bodyPr wrap="square">
            <a:spAutoFit/>
          </a:bodyPr>
          <a:lstStyle/>
          <a:p>
            <a:endParaRPr lang="en-US" sz="1100" dirty="0" smtClean="0">
              <a:solidFill>
                <a:schemeClr val="tx1">
                  <a:lumMod val="65000"/>
                  <a:lumOff val="35000"/>
                </a:schemeClr>
              </a:solidFill>
            </a:endParaRPr>
          </a:p>
        </p:txBody>
      </p:sp>
      <p:pic>
        <p:nvPicPr>
          <p:cNvPr id="8" name="Picture 7"/>
          <p:cNvPicPr>
            <a:picLocks noChangeAspect="1"/>
          </p:cNvPicPr>
          <p:nvPr/>
        </p:nvPicPr>
        <p:blipFill>
          <a:blip r:embed="rId2"/>
          <a:stretch>
            <a:fillRect/>
          </a:stretch>
        </p:blipFill>
        <p:spPr>
          <a:xfrm>
            <a:off x="3623567" y="913726"/>
            <a:ext cx="353631" cy="341437"/>
          </a:xfrm>
          <a:prstGeom prst="rect">
            <a:avLst/>
          </a:prstGeom>
        </p:spPr>
      </p:pic>
      <p:pic>
        <p:nvPicPr>
          <p:cNvPr id="13" name="Picture 12"/>
          <p:cNvPicPr>
            <a:picLocks noChangeAspect="1"/>
          </p:cNvPicPr>
          <p:nvPr/>
        </p:nvPicPr>
        <p:blipFill>
          <a:blip r:embed="rId3"/>
          <a:stretch>
            <a:fillRect/>
          </a:stretch>
        </p:blipFill>
        <p:spPr>
          <a:xfrm>
            <a:off x="537882" y="913726"/>
            <a:ext cx="2647950" cy="428625"/>
          </a:xfrm>
          <a:prstGeom prst="rect">
            <a:avLst/>
          </a:prstGeom>
        </p:spPr>
      </p:pic>
      <p:pic>
        <p:nvPicPr>
          <p:cNvPr id="14" name="Picture 13"/>
          <p:cNvPicPr>
            <a:picLocks noChangeAspect="1"/>
          </p:cNvPicPr>
          <p:nvPr/>
        </p:nvPicPr>
        <p:blipFill>
          <a:blip r:embed="rId4"/>
          <a:stretch>
            <a:fillRect/>
          </a:stretch>
        </p:blipFill>
        <p:spPr>
          <a:xfrm>
            <a:off x="537882" y="1440470"/>
            <a:ext cx="2714625" cy="400050"/>
          </a:xfrm>
          <a:prstGeom prst="rect">
            <a:avLst/>
          </a:prstGeom>
        </p:spPr>
      </p:pic>
      <p:pic>
        <p:nvPicPr>
          <p:cNvPr id="15" name="Picture 14"/>
          <p:cNvPicPr>
            <a:picLocks noChangeAspect="1"/>
          </p:cNvPicPr>
          <p:nvPr/>
        </p:nvPicPr>
        <p:blipFill>
          <a:blip r:embed="rId5"/>
          <a:stretch>
            <a:fillRect/>
          </a:stretch>
        </p:blipFill>
        <p:spPr>
          <a:xfrm>
            <a:off x="516524" y="1938639"/>
            <a:ext cx="2905125" cy="381000"/>
          </a:xfrm>
          <a:prstGeom prst="rect">
            <a:avLst/>
          </a:prstGeom>
        </p:spPr>
      </p:pic>
      <p:pic>
        <p:nvPicPr>
          <p:cNvPr id="16" name="Picture 15"/>
          <p:cNvPicPr>
            <a:picLocks noChangeAspect="1"/>
          </p:cNvPicPr>
          <p:nvPr/>
        </p:nvPicPr>
        <p:blipFill>
          <a:blip r:embed="rId6"/>
          <a:stretch>
            <a:fillRect/>
          </a:stretch>
        </p:blipFill>
        <p:spPr>
          <a:xfrm>
            <a:off x="3623566" y="1915245"/>
            <a:ext cx="338619" cy="404394"/>
          </a:xfrm>
          <a:prstGeom prst="rect">
            <a:avLst/>
          </a:prstGeom>
        </p:spPr>
      </p:pic>
      <p:pic>
        <p:nvPicPr>
          <p:cNvPr id="11" name="Picture 10"/>
          <p:cNvPicPr>
            <a:picLocks noChangeAspect="1"/>
          </p:cNvPicPr>
          <p:nvPr/>
        </p:nvPicPr>
        <p:blipFill>
          <a:blip r:embed="rId2"/>
          <a:stretch>
            <a:fillRect/>
          </a:stretch>
        </p:blipFill>
        <p:spPr>
          <a:xfrm>
            <a:off x="3623567" y="1414485"/>
            <a:ext cx="353631" cy="341437"/>
          </a:xfrm>
          <a:prstGeom prst="rect">
            <a:avLst/>
          </a:prstGeom>
        </p:spPr>
      </p:pic>
    </p:spTree>
    <p:extLst>
      <p:ext uri="{BB962C8B-B14F-4D97-AF65-F5344CB8AC3E}">
        <p14:creationId xmlns:p14="http://schemas.microsoft.com/office/powerpoint/2010/main" val="35484318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327C452-0D12-48F3-BB65-BBA3E6350F2C}" type="slidenum">
              <a:rPr lang="en-GB" smtClean="0">
                <a:latin typeface="Calibri"/>
              </a:rPr>
              <a:pPr/>
              <a:t>3</a:t>
            </a:fld>
            <a:endParaRPr lang="en-GB">
              <a:latin typeface="Calibri"/>
            </a:endParaRPr>
          </a:p>
        </p:txBody>
      </p:sp>
      <p:sp>
        <p:nvSpPr>
          <p:cNvPr id="3" name="Rectangle 2"/>
          <p:cNvSpPr/>
          <p:nvPr/>
        </p:nvSpPr>
        <p:spPr>
          <a:xfrm>
            <a:off x="537882" y="197490"/>
            <a:ext cx="8148918" cy="461665"/>
          </a:xfrm>
          <a:prstGeom prst="rect">
            <a:avLst/>
          </a:prstGeom>
        </p:spPr>
        <p:txBody>
          <a:bodyPr wrap="square">
            <a:spAutoFit/>
          </a:bodyPr>
          <a:lstStyle/>
          <a:p>
            <a:pPr algn="ctr"/>
            <a:r>
              <a:rPr lang="en-US" sz="2400" dirty="0" smtClean="0">
                <a:solidFill>
                  <a:srgbClr val="0070C0"/>
                </a:solidFill>
                <a:latin typeface="Calibri Light" panose="020F0302020204030204" pitchFamily="34" charset="0"/>
                <a:ea typeface="Verdana" pitchFamily="34" charset="0"/>
                <a:cs typeface="Verdana" pitchFamily="34" charset="0"/>
              </a:rPr>
              <a:t>Mosul Response Camp Populations</a:t>
            </a:r>
            <a:endParaRPr lang="en-US" sz="2400" dirty="0">
              <a:solidFill>
                <a:srgbClr val="0070C0"/>
              </a:solidFill>
              <a:latin typeface="Calibri Light" panose="020F0302020204030204" pitchFamily="34" charset="0"/>
              <a:ea typeface="Verdana" pitchFamily="34" charset="0"/>
              <a:cs typeface="Verdana" pitchFamily="34" charset="0"/>
            </a:endParaRPr>
          </a:p>
        </p:txBody>
      </p:sp>
      <p:sp>
        <p:nvSpPr>
          <p:cNvPr id="4" name="Rectangle 3"/>
          <p:cNvSpPr/>
          <p:nvPr/>
        </p:nvSpPr>
        <p:spPr>
          <a:xfrm>
            <a:off x="640086" y="690710"/>
            <a:ext cx="7446080" cy="261610"/>
          </a:xfrm>
          <a:prstGeom prst="rect">
            <a:avLst/>
          </a:prstGeom>
        </p:spPr>
        <p:txBody>
          <a:bodyPr wrap="square">
            <a:spAutoFit/>
          </a:bodyPr>
          <a:lstStyle/>
          <a:p>
            <a:endParaRPr lang="en-US" sz="1100" dirty="0" smtClean="0">
              <a:solidFill>
                <a:schemeClr val="tx1">
                  <a:lumMod val="65000"/>
                  <a:lumOff val="35000"/>
                </a:schemeClr>
              </a:solidFill>
            </a:endParaRPr>
          </a:p>
        </p:txBody>
      </p:sp>
      <p:sp>
        <p:nvSpPr>
          <p:cNvPr id="11" name="Rectangle 10"/>
          <p:cNvSpPr/>
          <p:nvPr/>
        </p:nvSpPr>
        <p:spPr>
          <a:xfrm>
            <a:off x="640086" y="690710"/>
            <a:ext cx="7446080" cy="3924151"/>
          </a:xfrm>
          <a:prstGeom prst="rect">
            <a:avLst/>
          </a:prstGeom>
        </p:spPr>
        <p:txBody>
          <a:bodyPr wrap="square">
            <a:spAutoFit/>
          </a:bodyPr>
          <a:lstStyle/>
          <a:p>
            <a:r>
              <a:rPr lang="en-US" b="1" dirty="0" smtClean="0">
                <a:solidFill>
                  <a:schemeClr val="tx1">
                    <a:lumMod val="65000"/>
                    <a:lumOff val="35000"/>
                  </a:schemeClr>
                </a:solidFill>
              </a:rPr>
              <a:t>By camp</a:t>
            </a:r>
            <a:endParaRPr lang="en-US" b="1" dirty="0">
              <a:solidFill>
                <a:schemeClr val="tx1">
                  <a:lumMod val="65000"/>
                  <a:lumOff val="35000"/>
                </a:schemeClr>
              </a:solidFill>
            </a:endParaRPr>
          </a:p>
          <a:p>
            <a:endParaRPr lang="en-US" sz="1100" dirty="0">
              <a:solidFill>
                <a:schemeClr val="tx1">
                  <a:lumMod val="65000"/>
                  <a:lumOff val="35000"/>
                </a:schemeClr>
              </a:solidFill>
            </a:endParaRPr>
          </a:p>
          <a:p>
            <a:pPr marL="228600" lvl="0" indent="-228600">
              <a:buFont typeface="Arial" panose="020B0604020202020204" pitchFamily="34" charset="0"/>
              <a:buChar char="•"/>
            </a:pPr>
            <a:r>
              <a:rPr lang="en-US" sz="1100" dirty="0" err="1" smtClean="0">
                <a:solidFill>
                  <a:schemeClr val="tx1">
                    <a:lumMod val="65000"/>
                    <a:lumOff val="35000"/>
                  </a:schemeClr>
                </a:solidFill>
              </a:rPr>
              <a:t>Amalla</a:t>
            </a:r>
            <a:r>
              <a:rPr lang="en-US" sz="1100" dirty="0" smtClean="0">
                <a:solidFill>
                  <a:schemeClr val="tx1">
                    <a:lumMod val="65000"/>
                    <a:lumOff val="35000"/>
                  </a:schemeClr>
                </a:solidFill>
              </a:rPr>
              <a:t> – zero</a:t>
            </a:r>
          </a:p>
          <a:p>
            <a:pPr marL="228600" lvl="0" indent="-228600">
              <a:buFont typeface="Arial" panose="020B0604020202020204" pitchFamily="34" charset="0"/>
              <a:buChar char="•"/>
            </a:pPr>
            <a:r>
              <a:rPr lang="en-US" sz="1100" dirty="0" err="1" smtClean="0">
                <a:solidFill>
                  <a:schemeClr val="tx1">
                    <a:lumMod val="65000"/>
                    <a:lumOff val="35000"/>
                  </a:schemeClr>
                </a:solidFill>
              </a:rPr>
              <a:t>Zelikan</a:t>
            </a:r>
            <a:r>
              <a:rPr lang="en-US" sz="1100" dirty="0" smtClean="0">
                <a:solidFill>
                  <a:schemeClr val="tx1">
                    <a:lumMod val="65000"/>
                    <a:lumOff val="35000"/>
                  </a:schemeClr>
                </a:solidFill>
              </a:rPr>
              <a:t> – zero</a:t>
            </a:r>
          </a:p>
          <a:p>
            <a:pPr marL="228600" indent="-228600">
              <a:buFont typeface="Arial" panose="020B0604020202020204" pitchFamily="34" charset="0"/>
              <a:buChar char="•"/>
            </a:pPr>
            <a:r>
              <a:rPr lang="en-US" sz="1100" dirty="0" err="1">
                <a:solidFill>
                  <a:schemeClr val="tx1">
                    <a:lumMod val="65000"/>
                    <a:lumOff val="35000"/>
                  </a:schemeClr>
                </a:solidFill>
              </a:rPr>
              <a:t>Qaymara</a:t>
            </a:r>
            <a:r>
              <a:rPr lang="en-US" sz="1100" dirty="0">
                <a:solidFill>
                  <a:schemeClr val="tx1">
                    <a:lumMod val="65000"/>
                    <a:lumOff val="35000"/>
                  </a:schemeClr>
                </a:solidFill>
              </a:rPr>
              <a:t> – </a:t>
            </a:r>
            <a:r>
              <a:rPr lang="en-US" sz="1100" dirty="0" smtClean="0">
                <a:solidFill>
                  <a:schemeClr val="tx1">
                    <a:lumMod val="65000"/>
                    <a:lumOff val="35000"/>
                  </a:schemeClr>
                </a:solidFill>
              </a:rPr>
              <a:t>zero</a:t>
            </a:r>
          </a:p>
          <a:p>
            <a:pPr marL="228600" indent="-228600">
              <a:buFont typeface="Arial" panose="020B0604020202020204" pitchFamily="34" charset="0"/>
              <a:buChar char="•"/>
            </a:pPr>
            <a:r>
              <a:rPr lang="en-US" sz="1100" dirty="0" err="1" smtClean="0">
                <a:solidFill>
                  <a:schemeClr val="tx1">
                    <a:lumMod val="65000"/>
                    <a:lumOff val="35000"/>
                  </a:schemeClr>
                </a:solidFill>
              </a:rPr>
              <a:t>Nargazilia</a:t>
            </a:r>
            <a:r>
              <a:rPr lang="en-US" sz="1100" dirty="0" smtClean="0">
                <a:solidFill>
                  <a:schemeClr val="tx1">
                    <a:lumMod val="65000"/>
                    <a:lumOff val="35000"/>
                  </a:schemeClr>
                </a:solidFill>
              </a:rPr>
              <a:t> </a:t>
            </a:r>
            <a:r>
              <a:rPr lang="en-US" sz="1100" dirty="0">
                <a:solidFill>
                  <a:schemeClr val="tx1">
                    <a:lumMod val="65000"/>
                    <a:lumOff val="35000"/>
                  </a:schemeClr>
                </a:solidFill>
              </a:rPr>
              <a:t>– </a:t>
            </a:r>
            <a:r>
              <a:rPr lang="en-US" sz="1100" dirty="0" smtClean="0">
                <a:solidFill>
                  <a:schemeClr val="tx1">
                    <a:lumMod val="65000"/>
                    <a:lumOff val="35000"/>
                  </a:schemeClr>
                </a:solidFill>
              </a:rPr>
              <a:t>four families leavin</a:t>
            </a:r>
            <a:r>
              <a:rPr lang="en-US" sz="1100" dirty="0" smtClean="0">
                <a:solidFill>
                  <a:schemeClr val="tx1">
                    <a:lumMod val="65000"/>
                    <a:lumOff val="35000"/>
                  </a:schemeClr>
                </a:solidFill>
              </a:rPr>
              <a:t>g today</a:t>
            </a:r>
            <a:endParaRPr lang="en-US" sz="1100" dirty="0">
              <a:solidFill>
                <a:schemeClr val="tx1">
                  <a:lumMod val="65000"/>
                  <a:lumOff val="35000"/>
                </a:schemeClr>
              </a:solidFill>
            </a:endParaRPr>
          </a:p>
          <a:p>
            <a:pPr marL="228600" lvl="0" indent="-228600">
              <a:buFont typeface="+mj-lt"/>
              <a:buAutoNum type="arabicPeriod"/>
            </a:pPr>
            <a:endParaRPr lang="en-US" sz="1100" i="1" dirty="0" smtClean="0">
              <a:solidFill>
                <a:srgbClr val="FF0000"/>
              </a:solidFill>
            </a:endParaRPr>
          </a:p>
          <a:p>
            <a:pPr lvl="0"/>
            <a:r>
              <a:rPr lang="en-US" sz="1100" dirty="0" smtClean="0">
                <a:solidFill>
                  <a:schemeClr val="tx1">
                    <a:lumMod val="65000"/>
                    <a:lumOff val="35000"/>
                  </a:schemeClr>
                </a:solidFill>
              </a:rPr>
              <a:t>UNHCR, please can you give us an update on </a:t>
            </a:r>
            <a:r>
              <a:rPr lang="en-US" sz="1100" dirty="0" err="1" smtClean="0">
                <a:solidFill>
                  <a:schemeClr val="tx1">
                    <a:lumMod val="65000"/>
                    <a:lumOff val="35000"/>
                  </a:schemeClr>
                </a:solidFill>
              </a:rPr>
              <a:t>Nargazilia</a:t>
            </a:r>
            <a:r>
              <a:rPr lang="en-US" sz="1100" dirty="0" smtClean="0">
                <a:solidFill>
                  <a:schemeClr val="tx1">
                    <a:lumMod val="65000"/>
                    <a:lumOff val="35000"/>
                  </a:schemeClr>
                </a:solidFill>
              </a:rPr>
              <a:t>?</a:t>
            </a:r>
          </a:p>
          <a:p>
            <a:pPr lvl="0"/>
            <a:endParaRPr lang="en-US" sz="1100" dirty="0">
              <a:solidFill>
                <a:schemeClr val="tx1">
                  <a:lumMod val="65000"/>
                  <a:lumOff val="35000"/>
                </a:schemeClr>
              </a:solidFill>
            </a:endParaRPr>
          </a:p>
          <a:p>
            <a:pPr lvl="0"/>
            <a:r>
              <a:rPr lang="en-US" sz="1100" dirty="0" smtClean="0">
                <a:solidFill>
                  <a:schemeClr val="tx1">
                    <a:lumMod val="65000"/>
                    <a:lumOff val="35000"/>
                  </a:schemeClr>
                </a:solidFill>
              </a:rPr>
              <a:t>Guidelines on camp consolidation and decommissioning have been created by CCCM Cluster and shared by the ICCG in Erbil. They can’t be added here as they are under review but should be shared shortly. They discuss four phases:</a:t>
            </a:r>
          </a:p>
          <a:p>
            <a:pPr marL="228600" lvl="0" indent="-228600">
              <a:buAutoNum type="arabicPeriod"/>
            </a:pPr>
            <a:endParaRPr lang="en-US" sz="1100" dirty="0">
              <a:solidFill>
                <a:schemeClr val="tx1">
                  <a:lumMod val="65000"/>
                  <a:lumOff val="35000"/>
                </a:schemeClr>
              </a:solidFill>
            </a:endParaRPr>
          </a:p>
          <a:p>
            <a:pPr marL="228600" indent="-228600" algn="just">
              <a:buFont typeface="+mj-lt"/>
              <a:buAutoNum type="arabicPeriod"/>
            </a:pPr>
            <a:r>
              <a:rPr lang="en-US" sz="1100" dirty="0">
                <a:solidFill>
                  <a:schemeClr val="tx1">
                    <a:lumMod val="65000"/>
                    <a:lumOff val="35000"/>
                  </a:schemeClr>
                </a:solidFill>
              </a:rPr>
              <a:t>Camp prioritization – occupation rate and resources requirements and gaps (potentials costs for maintenance and services availability)</a:t>
            </a:r>
          </a:p>
          <a:p>
            <a:pPr marL="228600" indent="-228600" algn="just">
              <a:buFont typeface="+mj-lt"/>
              <a:buAutoNum type="arabicPeriod"/>
            </a:pPr>
            <a:r>
              <a:rPr lang="en-US" sz="1100" dirty="0">
                <a:solidFill>
                  <a:schemeClr val="tx1">
                    <a:lumMod val="65000"/>
                    <a:lumOff val="35000"/>
                  </a:schemeClr>
                </a:solidFill>
              </a:rPr>
              <a:t>Camp consolidation – creation of sub-national plans for further contextual analysis and timeline preparation</a:t>
            </a:r>
          </a:p>
          <a:p>
            <a:pPr marL="228600" indent="-228600" algn="just">
              <a:buFont typeface="+mj-lt"/>
              <a:buAutoNum type="arabicPeriod"/>
            </a:pPr>
            <a:r>
              <a:rPr lang="en-US" sz="1100" dirty="0">
                <a:solidFill>
                  <a:schemeClr val="tx1">
                    <a:lumMod val="65000"/>
                    <a:lumOff val="35000"/>
                  </a:schemeClr>
                </a:solidFill>
              </a:rPr>
              <a:t>Camp phase out – implementation of timeline and roll out of community consultations on possible options available for IDPs</a:t>
            </a:r>
          </a:p>
          <a:p>
            <a:pPr marL="228600" indent="-228600" algn="just">
              <a:buFont typeface="+mj-lt"/>
              <a:buAutoNum type="arabicPeriod"/>
            </a:pPr>
            <a:r>
              <a:rPr lang="en-US" sz="1100" dirty="0">
                <a:solidFill>
                  <a:schemeClr val="tx1">
                    <a:lumMod val="65000"/>
                    <a:lumOff val="35000"/>
                  </a:schemeClr>
                </a:solidFill>
              </a:rPr>
              <a:t>Camp closure – planning of physical decommissioning or articulation of local integration strategies viability and cost</a:t>
            </a:r>
          </a:p>
          <a:p>
            <a:pPr lvl="0"/>
            <a:endParaRPr lang="en-US" sz="1100" dirty="0" smtClean="0">
              <a:solidFill>
                <a:schemeClr val="tx1">
                  <a:lumMod val="65000"/>
                  <a:lumOff val="35000"/>
                </a:schemeClr>
              </a:solidFill>
            </a:endParaRPr>
          </a:p>
          <a:p>
            <a:pPr lvl="0"/>
            <a:r>
              <a:rPr lang="en-US" sz="1100" dirty="0" smtClean="0">
                <a:solidFill>
                  <a:schemeClr val="tx1">
                    <a:lumMod val="65000"/>
                    <a:lumOff val="35000"/>
                  </a:schemeClr>
                </a:solidFill>
              </a:rPr>
              <a:t>This also cover issues such as assets, land, number of movements etc.</a:t>
            </a:r>
            <a:endParaRPr lang="en-US" sz="1100" dirty="0">
              <a:solidFill>
                <a:schemeClr val="tx1">
                  <a:lumMod val="65000"/>
                  <a:lumOff val="35000"/>
                </a:schemeClr>
              </a:solidFill>
            </a:endParaRPr>
          </a:p>
          <a:p>
            <a:pPr marL="228600" lvl="0" indent="-228600">
              <a:buFont typeface="+mj-lt"/>
              <a:buAutoNum type="arabicPeriod"/>
            </a:pPr>
            <a:endParaRPr lang="en-US" sz="1100" dirty="0">
              <a:solidFill>
                <a:schemeClr val="tx1">
                  <a:lumMod val="65000"/>
                  <a:lumOff val="35000"/>
                </a:schemeClr>
              </a:solidFill>
            </a:endParaRPr>
          </a:p>
          <a:p>
            <a:pPr marL="228600" lvl="0" indent="-228600">
              <a:buFont typeface="+mj-lt"/>
              <a:buAutoNum type="arabicPeriod"/>
            </a:pPr>
            <a:endParaRPr lang="en-US" sz="1100" dirty="0">
              <a:solidFill>
                <a:schemeClr val="tx1">
                  <a:lumMod val="65000"/>
                  <a:lumOff val="35000"/>
                </a:schemeClr>
              </a:solidFill>
            </a:endParaRPr>
          </a:p>
          <a:p>
            <a:pPr marL="228600" lvl="0" indent="-228600">
              <a:buFont typeface="+mj-lt"/>
              <a:buAutoNum type="arabicPeriod"/>
            </a:pPr>
            <a:endParaRPr lang="en-US" sz="1100" dirty="0">
              <a:solidFill>
                <a:schemeClr val="tx1">
                  <a:lumMod val="65000"/>
                  <a:lumOff val="35000"/>
                </a:schemeClr>
              </a:solidFill>
            </a:endParaRPr>
          </a:p>
        </p:txBody>
      </p:sp>
    </p:spTree>
    <p:extLst>
      <p:ext uri="{BB962C8B-B14F-4D97-AF65-F5344CB8AC3E}">
        <p14:creationId xmlns:p14="http://schemas.microsoft.com/office/powerpoint/2010/main" val="170609579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327C452-0D12-48F3-BB65-BBA3E6350F2C}" type="slidenum">
              <a:rPr lang="en-GB" smtClean="0">
                <a:latin typeface="Calibri"/>
              </a:rPr>
              <a:pPr/>
              <a:t>4</a:t>
            </a:fld>
            <a:endParaRPr lang="en-GB">
              <a:latin typeface="Calibri"/>
            </a:endParaRPr>
          </a:p>
        </p:txBody>
      </p:sp>
      <p:sp>
        <p:nvSpPr>
          <p:cNvPr id="3" name="Rectangle 2"/>
          <p:cNvSpPr/>
          <p:nvPr/>
        </p:nvSpPr>
        <p:spPr>
          <a:xfrm>
            <a:off x="537882" y="197490"/>
            <a:ext cx="8148918" cy="461665"/>
          </a:xfrm>
          <a:prstGeom prst="rect">
            <a:avLst/>
          </a:prstGeom>
        </p:spPr>
        <p:txBody>
          <a:bodyPr wrap="square">
            <a:spAutoFit/>
          </a:bodyPr>
          <a:lstStyle/>
          <a:p>
            <a:pPr algn="ctr"/>
            <a:r>
              <a:rPr lang="en-US" sz="2400" dirty="0" err="1" smtClean="0">
                <a:solidFill>
                  <a:srgbClr val="0070C0"/>
                </a:solidFill>
                <a:latin typeface="Calibri Light" panose="020F0302020204030204" pitchFamily="34" charset="0"/>
                <a:ea typeface="Verdana" pitchFamily="34" charset="0"/>
                <a:cs typeface="Verdana" pitchFamily="34" charset="0"/>
              </a:rPr>
              <a:t>Winterisation</a:t>
            </a:r>
            <a:r>
              <a:rPr lang="en-US" sz="2400" dirty="0" smtClean="0">
                <a:solidFill>
                  <a:srgbClr val="0070C0"/>
                </a:solidFill>
                <a:latin typeface="Calibri Light" panose="020F0302020204030204" pitchFamily="34" charset="0"/>
                <a:ea typeface="Verdana" pitchFamily="34" charset="0"/>
                <a:cs typeface="Verdana" pitchFamily="34" charset="0"/>
              </a:rPr>
              <a:t> - Camps</a:t>
            </a:r>
            <a:endParaRPr lang="en-US" sz="2400" dirty="0">
              <a:solidFill>
                <a:srgbClr val="0070C0"/>
              </a:solidFill>
              <a:latin typeface="Calibri Light" panose="020F0302020204030204" pitchFamily="34" charset="0"/>
              <a:ea typeface="Verdana" pitchFamily="34" charset="0"/>
              <a:cs typeface="Verdana" pitchFamily="34" charset="0"/>
            </a:endParaRPr>
          </a:p>
        </p:txBody>
      </p:sp>
      <p:sp>
        <p:nvSpPr>
          <p:cNvPr id="4" name="Rectangle 3"/>
          <p:cNvSpPr/>
          <p:nvPr/>
        </p:nvSpPr>
        <p:spPr>
          <a:xfrm>
            <a:off x="640086" y="690710"/>
            <a:ext cx="7446080" cy="3524042"/>
          </a:xfrm>
          <a:prstGeom prst="rect">
            <a:avLst/>
          </a:prstGeom>
        </p:spPr>
        <p:txBody>
          <a:bodyPr wrap="square">
            <a:spAutoFit/>
          </a:bodyPr>
          <a:lstStyle/>
          <a:p>
            <a:r>
              <a:rPr lang="en-US" b="1" dirty="0" smtClean="0">
                <a:solidFill>
                  <a:schemeClr val="tx1">
                    <a:lumMod val="65000"/>
                    <a:lumOff val="35000"/>
                  </a:schemeClr>
                </a:solidFill>
              </a:rPr>
              <a:t>Dahuk &amp; Ninewa Camps</a:t>
            </a:r>
            <a:endParaRPr lang="en-US" b="1" dirty="0">
              <a:solidFill>
                <a:schemeClr val="tx1">
                  <a:lumMod val="65000"/>
                  <a:lumOff val="35000"/>
                </a:schemeClr>
              </a:solidFill>
            </a:endParaRPr>
          </a:p>
          <a:p>
            <a:endParaRPr lang="en-US" sz="1100" dirty="0" smtClean="0">
              <a:solidFill>
                <a:schemeClr val="tx1">
                  <a:lumMod val="65000"/>
                  <a:lumOff val="35000"/>
                </a:schemeClr>
              </a:solidFill>
            </a:endParaRPr>
          </a:p>
          <a:p>
            <a:pPr marL="171450" indent="-171450">
              <a:buFont typeface="Arial" panose="020B0604020202020204" pitchFamily="34" charset="0"/>
              <a:buChar char="•"/>
            </a:pPr>
            <a:r>
              <a:rPr lang="en-US" sz="1100" dirty="0" err="1" smtClean="0">
                <a:solidFill>
                  <a:schemeClr val="tx1">
                    <a:lumMod val="65000"/>
                    <a:lumOff val="35000"/>
                  </a:schemeClr>
                </a:solidFill>
              </a:rPr>
              <a:t>MoDM</a:t>
            </a:r>
            <a:r>
              <a:rPr lang="en-US" sz="1100" dirty="0" smtClean="0">
                <a:solidFill>
                  <a:schemeClr val="tx1">
                    <a:lumMod val="65000"/>
                    <a:lumOff val="35000"/>
                  </a:schemeClr>
                </a:solidFill>
              </a:rPr>
              <a:t> is primary provider of NFI and kerosene in camps</a:t>
            </a:r>
          </a:p>
          <a:p>
            <a:endParaRPr lang="en-US" sz="1100" dirty="0" smtClean="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UNHCR can cover gaps by </a:t>
            </a:r>
            <a:r>
              <a:rPr lang="en-US" sz="1100" dirty="0" err="1" smtClean="0">
                <a:solidFill>
                  <a:schemeClr val="tx1">
                    <a:lumMod val="65000"/>
                    <a:lumOff val="35000"/>
                  </a:schemeClr>
                </a:solidFill>
              </a:rPr>
              <a:t>MoDM</a:t>
            </a:r>
            <a:endParaRPr lang="en-US" sz="1100" dirty="0" smtClean="0">
              <a:solidFill>
                <a:schemeClr val="tx1">
                  <a:lumMod val="65000"/>
                  <a:lumOff val="35000"/>
                </a:schemeClr>
              </a:solidFill>
            </a:endParaRPr>
          </a:p>
          <a:p>
            <a:pPr marL="171450" indent="-171450">
              <a:buFont typeface="Arial" panose="020B0604020202020204" pitchFamily="34" charset="0"/>
              <a:buChar char="•"/>
            </a:pPr>
            <a:endParaRPr lang="en-US" sz="1100" dirty="0" smtClean="0">
              <a:solidFill>
                <a:schemeClr val="tx1">
                  <a:lumMod val="65000"/>
                  <a:lumOff val="35000"/>
                </a:schemeClr>
              </a:solidFill>
            </a:endParaRPr>
          </a:p>
          <a:p>
            <a:pPr marL="171450" indent="-171450">
              <a:buFont typeface="Arial" panose="020B0604020202020204" pitchFamily="34" charset="0"/>
              <a:buChar char="•"/>
            </a:pPr>
            <a:r>
              <a:rPr lang="en-US" sz="1100" dirty="0">
                <a:solidFill>
                  <a:schemeClr val="tx1">
                    <a:lumMod val="65000"/>
                    <a:lumOff val="35000"/>
                  </a:schemeClr>
                </a:solidFill>
              </a:rPr>
              <a:t>BRHA and UNHCR action point to agree on needs per </a:t>
            </a:r>
            <a:r>
              <a:rPr lang="en-US" sz="1100" dirty="0" smtClean="0">
                <a:solidFill>
                  <a:schemeClr val="tx1">
                    <a:lumMod val="65000"/>
                    <a:lumOff val="35000"/>
                  </a:schemeClr>
                </a:solidFill>
              </a:rPr>
              <a:t>camp</a:t>
            </a:r>
            <a:endParaRPr lang="en-US" sz="1100" dirty="0">
              <a:solidFill>
                <a:schemeClr val="tx1">
                  <a:lumMod val="65000"/>
                  <a:lumOff val="35000"/>
                </a:schemeClr>
              </a:solidFill>
            </a:endParaRPr>
          </a:p>
          <a:p>
            <a:pPr marL="171450" indent="-171450">
              <a:buFont typeface="Arial" panose="020B0604020202020204" pitchFamily="34" charset="0"/>
              <a:buChar char="•"/>
            </a:pPr>
            <a:endParaRPr lang="en-US" sz="1100" dirty="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Secondary covers in Shariya will be provided from </a:t>
            </a:r>
            <a:r>
              <a:rPr lang="en-US" sz="1100" dirty="0" err="1" smtClean="0">
                <a:solidFill>
                  <a:schemeClr val="tx1">
                    <a:lumMod val="65000"/>
                    <a:lumOff val="35000"/>
                  </a:schemeClr>
                </a:solidFill>
              </a:rPr>
              <a:t>Nargazilia</a:t>
            </a:r>
            <a:r>
              <a:rPr lang="en-US" sz="1100" dirty="0" smtClean="0">
                <a:solidFill>
                  <a:schemeClr val="tx1">
                    <a:lumMod val="65000"/>
                    <a:lumOff val="35000"/>
                  </a:schemeClr>
                </a:solidFill>
              </a:rPr>
              <a:t> camp plus </a:t>
            </a:r>
            <a:r>
              <a:rPr lang="en-US" sz="1100" dirty="0" smtClean="0">
                <a:solidFill>
                  <a:schemeClr val="tx1">
                    <a:lumMod val="65000"/>
                    <a:lumOff val="35000"/>
                  </a:schemeClr>
                </a:solidFill>
              </a:rPr>
              <a:t>other </a:t>
            </a:r>
            <a:r>
              <a:rPr lang="en-US" sz="1100" dirty="0" err="1" smtClean="0">
                <a:solidFill>
                  <a:schemeClr val="tx1">
                    <a:lumMod val="65000"/>
                    <a:lumOff val="35000"/>
                  </a:schemeClr>
                </a:solidFill>
              </a:rPr>
              <a:t>MoDM</a:t>
            </a:r>
            <a:r>
              <a:rPr lang="en-US" sz="1100" smtClean="0">
                <a:solidFill>
                  <a:schemeClr val="tx1">
                    <a:lumMod val="65000"/>
                    <a:lumOff val="35000"/>
                  </a:schemeClr>
                </a:solidFill>
              </a:rPr>
              <a:t> camps</a:t>
            </a:r>
            <a:endParaRPr lang="en-US" sz="1100" dirty="0" smtClean="0">
              <a:solidFill>
                <a:schemeClr val="tx1">
                  <a:lumMod val="65000"/>
                  <a:lumOff val="35000"/>
                </a:schemeClr>
              </a:solidFill>
            </a:endParaRPr>
          </a:p>
          <a:p>
            <a:pPr marL="171450" indent="-171450">
              <a:buFont typeface="Arial" panose="020B0604020202020204" pitchFamily="34" charset="0"/>
              <a:buChar char="•"/>
            </a:pPr>
            <a:endParaRPr lang="en-US" sz="1100" dirty="0">
              <a:solidFill>
                <a:schemeClr val="tx1">
                  <a:lumMod val="65000"/>
                  <a:lumOff val="35000"/>
                </a:schemeClr>
              </a:solidFill>
            </a:endParaRPr>
          </a:p>
          <a:p>
            <a:pPr marL="171450" indent="-171450">
              <a:buFont typeface="Arial" panose="020B0604020202020204" pitchFamily="34" charset="0"/>
              <a:buChar char="•"/>
            </a:pPr>
            <a:r>
              <a:rPr lang="en-US" sz="1100" dirty="0" err="1" smtClean="0">
                <a:solidFill>
                  <a:schemeClr val="tx1">
                    <a:lumMod val="65000"/>
                    <a:lumOff val="35000"/>
                  </a:schemeClr>
                </a:solidFill>
              </a:rPr>
              <a:t>Bersive</a:t>
            </a:r>
            <a:r>
              <a:rPr lang="en-US" sz="1100" dirty="0" smtClean="0">
                <a:solidFill>
                  <a:schemeClr val="tx1">
                    <a:lumMod val="65000"/>
                    <a:lumOff val="35000"/>
                  </a:schemeClr>
                </a:solidFill>
              </a:rPr>
              <a:t> 1 and </a:t>
            </a:r>
            <a:r>
              <a:rPr lang="en-US" sz="1100" dirty="0" err="1" smtClean="0">
                <a:solidFill>
                  <a:schemeClr val="tx1">
                    <a:lumMod val="65000"/>
                    <a:lumOff val="35000"/>
                  </a:schemeClr>
                </a:solidFill>
              </a:rPr>
              <a:t>Sheikhan</a:t>
            </a:r>
            <a:r>
              <a:rPr lang="en-US" sz="1100" dirty="0" smtClean="0">
                <a:solidFill>
                  <a:schemeClr val="tx1">
                    <a:lumMod val="65000"/>
                    <a:lumOff val="35000"/>
                  </a:schemeClr>
                </a:solidFill>
              </a:rPr>
              <a:t> will receive two tarps from UNHCR</a:t>
            </a:r>
          </a:p>
          <a:p>
            <a:endParaRPr lang="en-US" sz="1100" dirty="0" smtClean="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Kerosene agreed to camps at altitude, other camps, IDPs without </a:t>
            </a:r>
            <a:r>
              <a:rPr lang="en-US" sz="1100" dirty="0" smtClean="0">
                <a:solidFill>
                  <a:schemeClr val="tx1">
                    <a:lumMod val="65000"/>
                    <a:lumOff val="35000"/>
                  </a:schemeClr>
                </a:solidFill>
              </a:rPr>
              <a:t>cash. As of the last meeting:</a:t>
            </a:r>
            <a:endParaRPr lang="en-US" sz="1100" dirty="0" smtClean="0">
              <a:solidFill>
                <a:schemeClr val="tx1">
                  <a:lumMod val="65000"/>
                  <a:lumOff val="35000"/>
                </a:schemeClr>
              </a:solidFill>
            </a:endParaRPr>
          </a:p>
          <a:p>
            <a:pPr marL="628650" lvl="1" indent="-171450">
              <a:buFont typeface="Arial" panose="020B0604020202020204" pitchFamily="34" charset="0"/>
              <a:buChar char="•"/>
            </a:pPr>
            <a:r>
              <a:rPr lang="en-US" sz="1100" dirty="0" smtClean="0">
                <a:solidFill>
                  <a:schemeClr val="tx1">
                    <a:lumMod val="65000"/>
                    <a:lumOff val="35000"/>
                  </a:schemeClr>
                </a:solidFill>
              </a:rPr>
              <a:t>Done - </a:t>
            </a:r>
            <a:r>
              <a:rPr lang="en-US" sz="1100" dirty="0" err="1" smtClean="0">
                <a:solidFill>
                  <a:schemeClr val="tx1">
                    <a:lumMod val="65000"/>
                    <a:lumOff val="35000"/>
                  </a:schemeClr>
                </a:solidFill>
              </a:rPr>
              <a:t>Dawudiya</a:t>
            </a:r>
            <a:r>
              <a:rPr lang="en-US" sz="1100" dirty="0" smtClean="0">
                <a:solidFill>
                  <a:schemeClr val="tx1">
                    <a:lumMod val="65000"/>
                    <a:lumOff val="35000"/>
                  </a:schemeClr>
                </a:solidFill>
              </a:rPr>
              <a:t> and </a:t>
            </a:r>
            <a:r>
              <a:rPr lang="en-US" sz="1100" dirty="0" err="1" smtClean="0">
                <a:solidFill>
                  <a:schemeClr val="tx1">
                    <a:lumMod val="65000"/>
                    <a:lumOff val="35000"/>
                  </a:schemeClr>
                </a:solidFill>
              </a:rPr>
              <a:t>Bersive</a:t>
            </a:r>
            <a:r>
              <a:rPr lang="en-US" sz="1100" dirty="0" smtClean="0">
                <a:solidFill>
                  <a:schemeClr val="tx1">
                    <a:lumMod val="65000"/>
                    <a:lumOff val="35000"/>
                  </a:schemeClr>
                </a:solidFill>
              </a:rPr>
              <a:t> 1</a:t>
            </a:r>
          </a:p>
          <a:p>
            <a:pPr marL="628650" lvl="1" indent="-171450">
              <a:buFont typeface="Arial" panose="020B0604020202020204" pitchFamily="34" charset="0"/>
              <a:buChar char="•"/>
            </a:pPr>
            <a:r>
              <a:rPr lang="en-US" sz="1100" dirty="0" smtClean="0">
                <a:solidFill>
                  <a:schemeClr val="tx1">
                    <a:lumMod val="65000"/>
                    <a:lumOff val="35000"/>
                  </a:schemeClr>
                </a:solidFill>
              </a:rPr>
              <a:t>In progress – </a:t>
            </a:r>
            <a:r>
              <a:rPr lang="en-US" sz="1100" dirty="0" err="1" smtClean="0">
                <a:solidFill>
                  <a:schemeClr val="tx1">
                    <a:lumMod val="65000"/>
                    <a:lumOff val="35000"/>
                  </a:schemeClr>
                </a:solidFill>
              </a:rPr>
              <a:t>Sheikhan</a:t>
            </a:r>
            <a:r>
              <a:rPr lang="en-US" sz="1100" dirty="0" smtClean="0">
                <a:solidFill>
                  <a:schemeClr val="tx1">
                    <a:lumMod val="65000"/>
                    <a:lumOff val="35000"/>
                  </a:schemeClr>
                </a:solidFill>
              </a:rPr>
              <a:t>, Dakar and </a:t>
            </a:r>
            <a:r>
              <a:rPr lang="en-US" sz="1100" dirty="0" err="1" smtClean="0">
                <a:solidFill>
                  <a:schemeClr val="tx1">
                    <a:lumMod val="65000"/>
                    <a:lumOff val="35000"/>
                  </a:schemeClr>
                </a:solidFill>
              </a:rPr>
              <a:t>Bersive</a:t>
            </a:r>
            <a:r>
              <a:rPr lang="en-US" sz="1100" dirty="0" smtClean="0">
                <a:solidFill>
                  <a:schemeClr val="tx1">
                    <a:lumMod val="65000"/>
                    <a:lumOff val="35000"/>
                  </a:schemeClr>
                </a:solidFill>
              </a:rPr>
              <a:t> 2</a:t>
            </a:r>
          </a:p>
          <a:p>
            <a:pPr lvl="1"/>
            <a:endParaRPr lang="en-US" sz="1100" dirty="0" smtClean="0">
              <a:solidFill>
                <a:schemeClr val="tx1">
                  <a:lumMod val="65000"/>
                  <a:lumOff val="35000"/>
                </a:schemeClr>
              </a:solidFill>
            </a:endParaRPr>
          </a:p>
          <a:p>
            <a:pPr lvl="1"/>
            <a:endParaRPr lang="en-US" sz="1100" dirty="0" smtClean="0">
              <a:solidFill>
                <a:schemeClr val="tx1">
                  <a:lumMod val="65000"/>
                  <a:lumOff val="35000"/>
                </a:schemeClr>
              </a:solidFill>
            </a:endParaRPr>
          </a:p>
          <a:p>
            <a:pPr algn="ctr"/>
            <a:r>
              <a:rPr lang="en-US" b="1" dirty="0" smtClean="0">
                <a:solidFill>
                  <a:schemeClr val="tx1">
                    <a:lumMod val="65000"/>
                    <a:lumOff val="35000"/>
                  </a:schemeClr>
                </a:solidFill>
              </a:rPr>
              <a:t>BRHA and </a:t>
            </a:r>
            <a:r>
              <a:rPr lang="en-US" b="1" dirty="0" err="1" smtClean="0">
                <a:solidFill>
                  <a:schemeClr val="tx1">
                    <a:lumMod val="65000"/>
                    <a:lumOff val="35000"/>
                  </a:schemeClr>
                </a:solidFill>
              </a:rPr>
              <a:t>MoDM</a:t>
            </a:r>
            <a:r>
              <a:rPr lang="en-US" b="1" dirty="0" smtClean="0">
                <a:solidFill>
                  <a:schemeClr val="tx1">
                    <a:lumMod val="65000"/>
                    <a:lumOff val="35000"/>
                  </a:schemeClr>
                </a:solidFill>
              </a:rPr>
              <a:t> please can you update?</a:t>
            </a:r>
            <a:endParaRPr lang="en-US" b="1" dirty="0">
              <a:solidFill>
                <a:schemeClr val="tx1">
                  <a:lumMod val="65000"/>
                  <a:lumOff val="35000"/>
                </a:schemeClr>
              </a:solidFill>
            </a:endParaRPr>
          </a:p>
          <a:p>
            <a:endParaRPr lang="en-US" sz="1100" dirty="0">
              <a:solidFill>
                <a:schemeClr val="tx1">
                  <a:lumMod val="65000"/>
                  <a:lumOff val="35000"/>
                </a:schemeClr>
              </a:solidFill>
            </a:endParaRPr>
          </a:p>
        </p:txBody>
      </p:sp>
    </p:spTree>
    <p:extLst>
      <p:ext uri="{BB962C8B-B14F-4D97-AF65-F5344CB8AC3E}">
        <p14:creationId xmlns:p14="http://schemas.microsoft.com/office/powerpoint/2010/main" val="2653607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327C452-0D12-48F3-BB65-BBA3E6350F2C}" type="slidenum">
              <a:rPr lang="en-GB" smtClean="0">
                <a:latin typeface="Calibri"/>
              </a:rPr>
              <a:pPr/>
              <a:t>5</a:t>
            </a:fld>
            <a:endParaRPr lang="en-GB" dirty="0">
              <a:latin typeface="Calibri"/>
            </a:endParaRPr>
          </a:p>
        </p:txBody>
      </p:sp>
      <p:sp>
        <p:nvSpPr>
          <p:cNvPr id="3" name="Rectangle 2"/>
          <p:cNvSpPr/>
          <p:nvPr/>
        </p:nvSpPr>
        <p:spPr>
          <a:xfrm>
            <a:off x="537882" y="197490"/>
            <a:ext cx="8148918" cy="461665"/>
          </a:xfrm>
          <a:prstGeom prst="rect">
            <a:avLst/>
          </a:prstGeom>
        </p:spPr>
        <p:txBody>
          <a:bodyPr wrap="square">
            <a:spAutoFit/>
          </a:bodyPr>
          <a:lstStyle/>
          <a:p>
            <a:pPr algn="ctr"/>
            <a:r>
              <a:rPr lang="en-US" sz="2400" dirty="0" err="1" smtClean="0">
                <a:solidFill>
                  <a:srgbClr val="0070C0"/>
                </a:solidFill>
                <a:latin typeface="Calibri Light" panose="020F0302020204030204" pitchFamily="34" charset="0"/>
                <a:ea typeface="Verdana" pitchFamily="34" charset="0"/>
                <a:cs typeface="Verdana" pitchFamily="34" charset="0"/>
              </a:rPr>
              <a:t>Winterisation</a:t>
            </a:r>
            <a:r>
              <a:rPr lang="en-US" sz="2400" dirty="0" smtClean="0">
                <a:solidFill>
                  <a:srgbClr val="0070C0"/>
                </a:solidFill>
                <a:latin typeface="Calibri Light" panose="020F0302020204030204" pitchFamily="34" charset="0"/>
                <a:ea typeface="Verdana" pitchFamily="34" charset="0"/>
                <a:cs typeface="Verdana" pitchFamily="34" charset="0"/>
              </a:rPr>
              <a:t> – Out of Camps</a:t>
            </a:r>
            <a:endParaRPr lang="en-US" sz="2400" dirty="0">
              <a:solidFill>
                <a:srgbClr val="0070C0"/>
              </a:solidFill>
              <a:latin typeface="Calibri Light" panose="020F0302020204030204" pitchFamily="34" charset="0"/>
              <a:ea typeface="Verdana" pitchFamily="34" charset="0"/>
              <a:cs typeface="Verdana" pitchFamily="34" charset="0"/>
            </a:endParaRPr>
          </a:p>
        </p:txBody>
      </p:sp>
      <p:graphicFrame>
        <p:nvGraphicFramePr>
          <p:cNvPr id="5" name="Table 4"/>
          <p:cNvGraphicFramePr>
            <a:graphicFrameLocks noGrp="1"/>
          </p:cNvGraphicFramePr>
          <p:nvPr>
            <p:extLst>
              <p:ext uri="{D42A27DB-BD31-4B8C-83A1-F6EECF244321}">
                <p14:modId xmlns:p14="http://schemas.microsoft.com/office/powerpoint/2010/main" val="4201838016"/>
              </p:ext>
            </p:extLst>
          </p:nvPr>
        </p:nvGraphicFramePr>
        <p:xfrm>
          <a:off x="628652" y="828675"/>
          <a:ext cx="7486649" cy="2966110"/>
        </p:xfrm>
        <a:graphic>
          <a:graphicData uri="http://schemas.openxmlformats.org/drawingml/2006/table">
            <a:tbl>
              <a:tblPr>
                <a:tableStyleId>{5C22544A-7EE6-4342-B048-85BDC9FD1C3A}</a:tableStyleId>
              </a:tblPr>
              <a:tblGrid>
                <a:gridCol w="1026929"/>
                <a:gridCol w="1039834"/>
                <a:gridCol w="2305210"/>
                <a:gridCol w="1999409"/>
                <a:gridCol w="1115267"/>
              </a:tblGrid>
              <a:tr h="201955">
                <a:tc>
                  <a:txBody>
                    <a:bodyPr/>
                    <a:lstStyle/>
                    <a:p>
                      <a:pPr algn="l" fontAlgn="b"/>
                      <a:r>
                        <a:rPr lang="en-GB" sz="1100" b="1" u="none" strike="noStrike" dirty="0">
                          <a:solidFill>
                            <a:schemeClr val="bg1"/>
                          </a:solidFill>
                          <a:effectLst/>
                        </a:rPr>
                        <a:t>Organisation</a:t>
                      </a:r>
                      <a:endParaRPr lang="en-GB" sz="1100" b="1" i="0" u="none" strike="noStrike" dirty="0">
                        <a:solidFill>
                          <a:schemeClr val="bg1"/>
                        </a:solidFill>
                        <a:effectLst/>
                        <a:latin typeface="Calibri" panose="020F0502020204030204" pitchFamily="34" charset="0"/>
                      </a:endParaRPr>
                    </a:p>
                  </a:txBody>
                  <a:tcPr marL="0" marR="0" marT="0" marB="0" anchor="b">
                    <a:solidFill>
                      <a:schemeClr val="tx2">
                        <a:lumMod val="50000"/>
                        <a:lumOff val="50000"/>
                      </a:schemeClr>
                    </a:solidFill>
                  </a:tcPr>
                </a:tc>
                <a:tc>
                  <a:txBody>
                    <a:bodyPr/>
                    <a:lstStyle/>
                    <a:p>
                      <a:pPr algn="l" fontAlgn="b"/>
                      <a:r>
                        <a:rPr lang="en-GB" sz="1100" b="1" u="none" strike="noStrike" dirty="0">
                          <a:solidFill>
                            <a:schemeClr val="bg1"/>
                          </a:solidFill>
                          <a:effectLst/>
                        </a:rPr>
                        <a:t>Governorate</a:t>
                      </a:r>
                      <a:endParaRPr lang="en-GB" sz="1100" b="1" i="0" u="none" strike="noStrike" dirty="0">
                        <a:solidFill>
                          <a:schemeClr val="bg1"/>
                        </a:solidFill>
                        <a:effectLst/>
                        <a:latin typeface="Calibri" panose="020F0502020204030204" pitchFamily="34" charset="0"/>
                      </a:endParaRPr>
                    </a:p>
                  </a:txBody>
                  <a:tcPr marL="0" marR="0" marT="0" marB="0" anchor="b">
                    <a:solidFill>
                      <a:schemeClr val="tx2">
                        <a:lumMod val="50000"/>
                        <a:lumOff val="50000"/>
                      </a:schemeClr>
                    </a:solidFill>
                  </a:tcPr>
                </a:tc>
                <a:tc>
                  <a:txBody>
                    <a:bodyPr/>
                    <a:lstStyle/>
                    <a:p>
                      <a:pPr algn="l" fontAlgn="b"/>
                      <a:r>
                        <a:rPr lang="en-GB" sz="1100" b="1" u="none" strike="noStrike" dirty="0">
                          <a:solidFill>
                            <a:schemeClr val="bg1"/>
                          </a:solidFill>
                          <a:effectLst/>
                        </a:rPr>
                        <a:t>Specific area of operation</a:t>
                      </a:r>
                      <a:endParaRPr lang="en-GB" sz="1100" b="1" i="0" u="none" strike="noStrike" dirty="0">
                        <a:solidFill>
                          <a:schemeClr val="bg1"/>
                        </a:solidFill>
                        <a:effectLst/>
                        <a:latin typeface="Calibri" panose="020F0502020204030204" pitchFamily="34" charset="0"/>
                      </a:endParaRPr>
                    </a:p>
                  </a:txBody>
                  <a:tcPr marL="0" marR="0" marT="0" marB="0" anchor="b">
                    <a:solidFill>
                      <a:schemeClr val="tx2">
                        <a:lumMod val="50000"/>
                        <a:lumOff val="50000"/>
                      </a:schemeClr>
                    </a:solidFill>
                  </a:tcPr>
                </a:tc>
                <a:tc>
                  <a:txBody>
                    <a:bodyPr/>
                    <a:lstStyle/>
                    <a:p>
                      <a:pPr algn="l" fontAlgn="b"/>
                      <a:r>
                        <a:rPr lang="en-US" sz="1100" b="1" i="0" u="none" strike="noStrike" dirty="0" smtClean="0">
                          <a:solidFill>
                            <a:schemeClr val="bg1"/>
                          </a:solidFill>
                          <a:effectLst/>
                          <a:latin typeface="Calibri" panose="020F0502020204030204" pitchFamily="34" charset="0"/>
                        </a:rPr>
                        <a:t>Intervention</a:t>
                      </a:r>
                      <a:endParaRPr lang="en-GB" sz="1100" b="1" i="0" u="none" strike="noStrike" dirty="0">
                        <a:solidFill>
                          <a:schemeClr val="bg1"/>
                        </a:solidFill>
                        <a:effectLst/>
                        <a:latin typeface="Calibri" panose="020F0502020204030204" pitchFamily="34" charset="0"/>
                      </a:endParaRPr>
                    </a:p>
                  </a:txBody>
                  <a:tcPr marL="0" marR="0" marT="0" marB="0" anchor="b">
                    <a:solidFill>
                      <a:schemeClr val="tx2">
                        <a:lumMod val="50000"/>
                        <a:lumOff val="50000"/>
                      </a:schemeClr>
                    </a:solidFill>
                  </a:tcPr>
                </a:tc>
                <a:tc>
                  <a:txBody>
                    <a:bodyPr/>
                    <a:lstStyle/>
                    <a:p>
                      <a:pPr algn="l" fontAlgn="b"/>
                      <a:r>
                        <a:rPr lang="en-US" sz="1100" b="1" i="0" u="none" strike="noStrike" dirty="0" smtClean="0">
                          <a:solidFill>
                            <a:schemeClr val="bg1"/>
                          </a:solidFill>
                          <a:effectLst/>
                          <a:latin typeface="Calibri" panose="020F0502020204030204" pitchFamily="34" charset="0"/>
                        </a:rPr>
                        <a:t>Quantity</a:t>
                      </a:r>
                      <a:endParaRPr lang="en-GB" sz="1100" b="1" i="0" u="none" strike="noStrike" dirty="0">
                        <a:solidFill>
                          <a:schemeClr val="bg1"/>
                        </a:solidFill>
                        <a:effectLst/>
                        <a:latin typeface="Calibri" panose="020F0502020204030204" pitchFamily="34" charset="0"/>
                      </a:endParaRPr>
                    </a:p>
                  </a:txBody>
                  <a:tcPr marL="0" marR="0" marT="0" marB="0" anchor="b">
                    <a:solidFill>
                      <a:schemeClr val="tx2">
                        <a:lumMod val="50000"/>
                        <a:lumOff val="50000"/>
                      </a:schemeClr>
                    </a:solidFill>
                  </a:tcPr>
                </a:tc>
              </a:tr>
              <a:tr h="190500">
                <a:tc>
                  <a:txBody>
                    <a:bodyPr/>
                    <a:lstStyle/>
                    <a:p>
                      <a:pPr algn="l" fontAlgn="ctr"/>
                      <a:r>
                        <a:rPr lang="en-GB" sz="1100" u="none" strike="noStrike" dirty="0">
                          <a:effectLst/>
                        </a:rPr>
                        <a:t>PWJ</a:t>
                      </a:r>
                      <a:endParaRPr lang="en-GB" sz="1100" b="0" i="0" u="none" strike="noStrike" dirty="0">
                        <a:solidFill>
                          <a:srgbClr val="000000"/>
                        </a:solidFill>
                        <a:effectLst/>
                        <a:latin typeface="Calibri" panose="020F0502020204030204" pitchFamily="34" charset="0"/>
                      </a:endParaRPr>
                    </a:p>
                  </a:txBody>
                  <a:tcPr marL="0" marR="0" marT="0" marB="0" anchor="ctr">
                    <a:solidFill>
                      <a:schemeClr val="bg1">
                        <a:lumMod val="85000"/>
                      </a:schemeClr>
                    </a:solidFill>
                  </a:tcPr>
                </a:tc>
                <a:tc>
                  <a:txBody>
                    <a:bodyPr/>
                    <a:lstStyle/>
                    <a:p>
                      <a:pPr algn="l" fontAlgn="ctr"/>
                      <a:r>
                        <a:rPr lang="en-GB" sz="1100" u="none" strike="noStrike">
                          <a:effectLst/>
                        </a:rPr>
                        <a:t>Ninewa</a:t>
                      </a:r>
                      <a:endParaRPr lang="en-GB" sz="1100" b="0" i="0" u="none" strike="noStrike">
                        <a:solidFill>
                          <a:srgbClr val="000000"/>
                        </a:solidFill>
                        <a:effectLst/>
                        <a:latin typeface="Calibri" panose="020F0502020204030204" pitchFamily="34" charset="0"/>
                      </a:endParaRPr>
                    </a:p>
                  </a:txBody>
                  <a:tcPr marL="0" marR="0" marT="0" marB="0" anchor="ctr">
                    <a:solidFill>
                      <a:schemeClr val="bg1">
                        <a:lumMod val="85000"/>
                      </a:schemeClr>
                    </a:solidFill>
                  </a:tcPr>
                </a:tc>
                <a:tc>
                  <a:txBody>
                    <a:bodyPr/>
                    <a:lstStyle/>
                    <a:p>
                      <a:pPr algn="l" fontAlgn="ctr"/>
                      <a:r>
                        <a:rPr lang="en-GB" sz="1100" u="none" strike="noStrike" dirty="0">
                          <a:effectLst/>
                        </a:rPr>
                        <a:t>Big &amp; Small </a:t>
                      </a:r>
                      <a:r>
                        <a:rPr lang="en-GB" sz="1100" u="none" strike="noStrike" dirty="0" err="1">
                          <a:effectLst/>
                        </a:rPr>
                        <a:t>Tes</a:t>
                      </a:r>
                      <a:r>
                        <a:rPr lang="en-GB" sz="1100" u="none" strike="noStrike" dirty="0">
                          <a:effectLst/>
                        </a:rPr>
                        <a:t> </a:t>
                      </a:r>
                      <a:r>
                        <a:rPr lang="en-GB" sz="1100" u="none" strike="noStrike" dirty="0" err="1">
                          <a:effectLst/>
                        </a:rPr>
                        <a:t>Kharab</a:t>
                      </a:r>
                      <a:endParaRPr lang="en-GB" sz="1100" b="0" i="0" u="none" strike="noStrike" dirty="0">
                        <a:solidFill>
                          <a:srgbClr val="000000"/>
                        </a:solidFill>
                        <a:effectLst/>
                        <a:latin typeface="Calibri" panose="020F0502020204030204" pitchFamily="34" charset="0"/>
                      </a:endParaRPr>
                    </a:p>
                  </a:txBody>
                  <a:tcPr marL="0" marR="0" marT="0" marB="0" anchor="ctr">
                    <a:solidFill>
                      <a:schemeClr val="bg1">
                        <a:lumMod val="85000"/>
                      </a:schemeClr>
                    </a:solidFill>
                  </a:tcPr>
                </a:tc>
                <a:tc>
                  <a:txBody>
                    <a:bodyPr/>
                    <a:lstStyle/>
                    <a:p>
                      <a:pPr algn="l" fontAlgn="ctr"/>
                      <a:r>
                        <a:rPr lang="en-US" sz="1100" b="0" i="0" u="none" strike="noStrike" dirty="0" smtClean="0">
                          <a:solidFill>
                            <a:srgbClr val="000000"/>
                          </a:solidFill>
                          <a:effectLst/>
                          <a:latin typeface="Calibri" panose="020F0502020204030204" pitchFamily="34" charset="0"/>
                        </a:rPr>
                        <a:t>Kerosene + JC</a:t>
                      </a:r>
                      <a:endParaRPr lang="en-GB" sz="1100" b="0" i="0" u="none" strike="noStrike" dirty="0">
                        <a:solidFill>
                          <a:srgbClr val="000000"/>
                        </a:solidFill>
                        <a:effectLst/>
                        <a:latin typeface="Calibri" panose="020F0502020204030204" pitchFamily="34" charset="0"/>
                      </a:endParaRPr>
                    </a:p>
                  </a:txBody>
                  <a:tcPr marL="0" marR="0" marT="0" marB="0" anchor="ctr">
                    <a:solidFill>
                      <a:schemeClr val="bg1">
                        <a:lumMod val="85000"/>
                      </a:schemeClr>
                    </a:solidFill>
                  </a:tcPr>
                </a:tc>
                <a:tc>
                  <a:txBody>
                    <a:bodyPr/>
                    <a:lstStyle/>
                    <a:p>
                      <a:pPr algn="l" fontAlgn="ctr"/>
                      <a:r>
                        <a:rPr lang="en-US" sz="1100" b="0" i="0" u="none" strike="noStrike" dirty="0" smtClean="0">
                          <a:solidFill>
                            <a:srgbClr val="000000"/>
                          </a:solidFill>
                          <a:effectLst/>
                          <a:latin typeface="Calibri" panose="020F0502020204030204" pitchFamily="34" charset="0"/>
                        </a:rPr>
                        <a:t>980 HH</a:t>
                      </a:r>
                      <a:endParaRPr lang="en-GB" sz="1100" b="0" i="0" u="none" strike="noStrike" dirty="0">
                        <a:solidFill>
                          <a:srgbClr val="000000"/>
                        </a:solidFill>
                        <a:effectLst/>
                        <a:latin typeface="Calibri" panose="020F0502020204030204" pitchFamily="34" charset="0"/>
                      </a:endParaRPr>
                    </a:p>
                  </a:txBody>
                  <a:tcPr marL="0" marR="0" marT="0" marB="0" anchor="ctr">
                    <a:solidFill>
                      <a:schemeClr val="bg1">
                        <a:lumMod val="85000"/>
                      </a:schemeClr>
                    </a:solidFill>
                  </a:tcPr>
                </a:tc>
              </a:tr>
              <a:tr h="190500">
                <a:tc>
                  <a:txBody>
                    <a:bodyPr/>
                    <a:lstStyle/>
                    <a:p>
                      <a:pPr algn="l" fontAlgn="ctr"/>
                      <a:r>
                        <a:rPr lang="en-GB" sz="1100" u="none" strike="noStrike" dirty="0">
                          <a:effectLst/>
                        </a:rPr>
                        <a:t>PWJ</a:t>
                      </a:r>
                      <a:endParaRPr lang="en-GB" sz="1100" b="0" i="0" u="none" strike="noStrike" dirty="0">
                        <a:solidFill>
                          <a:srgbClr val="000000"/>
                        </a:solidFill>
                        <a:effectLst/>
                        <a:latin typeface="Calibri" panose="020F0502020204030204" pitchFamily="34" charset="0"/>
                      </a:endParaRPr>
                    </a:p>
                  </a:txBody>
                  <a:tcPr marL="0" marR="0" marT="0" marB="0" anchor="ctr">
                    <a:solidFill>
                      <a:schemeClr val="bg1">
                        <a:lumMod val="85000"/>
                      </a:schemeClr>
                    </a:solidFill>
                  </a:tcPr>
                </a:tc>
                <a:tc>
                  <a:txBody>
                    <a:bodyPr/>
                    <a:lstStyle/>
                    <a:p>
                      <a:pPr algn="l" fontAlgn="ctr"/>
                      <a:r>
                        <a:rPr lang="en-GB" sz="1100" u="none" strike="noStrike">
                          <a:effectLst/>
                        </a:rPr>
                        <a:t>Dahuk</a:t>
                      </a:r>
                      <a:endParaRPr lang="en-GB" sz="1100" b="0" i="0" u="none" strike="noStrike">
                        <a:solidFill>
                          <a:srgbClr val="000000"/>
                        </a:solidFill>
                        <a:effectLst/>
                        <a:latin typeface="Calibri" panose="020F0502020204030204" pitchFamily="34" charset="0"/>
                      </a:endParaRPr>
                    </a:p>
                  </a:txBody>
                  <a:tcPr marL="0" marR="0" marT="0" marB="0" anchor="ctr">
                    <a:solidFill>
                      <a:schemeClr val="bg1">
                        <a:lumMod val="85000"/>
                      </a:schemeClr>
                    </a:solidFill>
                  </a:tcPr>
                </a:tc>
                <a:tc>
                  <a:txBody>
                    <a:bodyPr/>
                    <a:lstStyle/>
                    <a:p>
                      <a:pPr algn="l" fontAlgn="ctr"/>
                      <a:r>
                        <a:rPr lang="en-GB" sz="1100" u="none" strike="noStrike" dirty="0" err="1">
                          <a:effectLst/>
                        </a:rPr>
                        <a:t>Amedi</a:t>
                      </a:r>
                      <a:r>
                        <a:rPr lang="en-GB" sz="1100" u="none" strike="noStrike" dirty="0">
                          <a:effectLst/>
                        </a:rPr>
                        <a:t> district - </a:t>
                      </a:r>
                      <a:r>
                        <a:rPr lang="en-GB" sz="1100" u="none" strike="noStrike" dirty="0" err="1">
                          <a:effectLst/>
                        </a:rPr>
                        <a:t>Sarsink</a:t>
                      </a:r>
                      <a:r>
                        <a:rPr lang="en-GB" sz="1100" u="none" strike="noStrike" dirty="0">
                          <a:effectLst/>
                        </a:rPr>
                        <a:t> and </a:t>
                      </a:r>
                      <a:r>
                        <a:rPr lang="en-GB" sz="1100" u="none" strike="noStrike" dirty="0" err="1">
                          <a:effectLst/>
                        </a:rPr>
                        <a:t>Bamarne</a:t>
                      </a:r>
                      <a:endParaRPr lang="en-GB" sz="1100" b="0" i="0" u="none" strike="noStrike" dirty="0">
                        <a:solidFill>
                          <a:srgbClr val="000000"/>
                        </a:solidFill>
                        <a:effectLst/>
                        <a:latin typeface="Calibri" panose="020F0502020204030204" pitchFamily="34" charset="0"/>
                      </a:endParaRPr>
                    </a:p>
                  </a:txBody>
                  <a:tcPr marL="0" marR="0" marT="0" marB="0" anchor="ctr">
                    <a:solidFill>
                      <a:schemeClr val="bg1">
                        <a:lumMod val="85000"/>
                      </a:schemeClr>
                    </a:solidFill>
                  </a:tcPr>
                </a:tc>
                <a:tc>
                  <a:txBody>
                    <a:bodyPr/>
                    <a:lstStyle/>
                    <a:p>
                      <a:pPr algn="l" fontAlgn="ctr"/>
                      <a:r>
                        <a:rPr lang="en-US" sz="1100" b="0" i="0" u="none" strike="noStrike" dirty="0" smtClean="0">
                          <a:solidFill>
                            <a:srgbClr val="000000"/>
                          </a:solidFill>
                          <a:effectLst/>
                          <a:latin typeface="Calibri" panose="020F0502020204030204" pitchFamily="34" charset="0"/>
                        </a:rPr>
                        <a:t>Kerosene + JC</a:t>
                      </a:r>
                      <a:endParaRPr lang="en-GB" sz="1100" b="0" i="0" u="none" strike="noStrike" dirty="0">
                        <a:solidFill>
                          <a:srgbClr val="000000"/>
                        </a:solidFill>
                        <a:effectLst/>
                        <a:latin typeface="Calibri" panose="020F0502020204030204" pitchFamily="34" charset="0"/>
                      </a:endParaRPr>
                    </a:p>
                  </a:txBody>
                  <a:tcPr marL="0" marR="0" marT="0" marB="0" anchor="ctr">
                    <a:solidFill>
                      <a:schemeClr val="bg1">
                        <a:lumMod val="85000"/>
                      </a:schemeClr>
                    </a:solidFill>
                  </a:tcPr>
                </a:tc>
                <a:tc>
                  <a:txBody>
                    <a:bodyPr/>
                    <a:lstStyle/>
                    <a:p>
                      <a:pPr algn="l" fontAlgn="ctr"/>
                      <a:r>
                        <a:rPr lang="en-US" sz="1100" b="0" i="0" u="none" strike="noStrike" dirty="0" smtClean="0">
                          <a:solidFill>
                            <a:srgbClr val="000000"/>
                          </a:solidFill>
                          <a:effectLst/>
                          <a:latin typeface="Calibri" panose="020F0502020204030204" pitchFamily="34" charset="0"/>
                        </a:rPr>
                        <a:t>2,000 HH</a:t>
                      </a:r>
                      <a:endParaRPr lang="en-GB" sz="1100" b="0" i="0" u="none" strike="noStrike" dirty="0">
                        <a:solidFill>
                          <a:srgbClr val="000000"/>
                        </a:solidFill>
                        <a:effectLst/>
                        <a:latin typeface="Calibri" panose="020F0502020204030204" pitchFamily="34" charset="0"/>
                      </a:endParaRPr>
                    </a:p>
                  </a:txBody>
                  <a:tcPr marL="0" marR="0" marT="0" marB="0" anchor="ctr">
                    <a:solidFill>
                      <a:schemeClr val="bg1">
                        <a:lumMod val="85000"/>
                      </a:schemeClr>
                    </a:solidFill>
                  </a:tcPr>
                </a:tc>
              </a:tr>
              <a:tr h="190500">
                <a:tc>
                  <a:txBody>
                    <a:bodyPr/>
                    <a:lstStyle/>
                    <a:p>
                      <a:pPr algn="l" fontAlgn="ctr"/>
                      <a:r>
                        <a:rPr lang="en-GB" sz="1100" u="none" strike="noStrike" dirty="0" err="1">
                          <a:effectLst/>
                        </a:rPr>
                        <a:t>Medair</a:t>
                      </a:r>
                      <a:endParaRPr lang="en-GB" sz="1100" b="0" i="0" u="none" strike="noStrike" dirty="0">
                        <a:solidFill>
                          <a:srgbClr val="000000"/>
                        </a:solidFill>
                        <a:effectLst/>
                        <a:latin typeface="Calibri" panose="020F0502020204030204" pitchFamily="34" charset="0"/>
                      </a:endParaRPr>
                    </a:p>
                  </a:txBody>
                  <a:tcPr marL="0" marR="0" marT="0" marB="0" anchor="ctr">
                    <a:solidFill>
                      <a:schemeClr val="bg1">
                        <a:lumMod val="85000"/>
                      </a:schemeClr>
                    </a:solidFill>
                  </a:tcPr>
                </a:tc>
                <a:tc>
                  <a:txBody>
                    <a:bodyPr/>
                    <a:lstStyle/>
                    <a:p>
                      <a:pPr algn="l" fontAlgn="ctr"/>
                      <a:r>
                        <a:rPr lang="en-GB" sz="1100" u="none" strike="noStrike" dirty="0">
                          <a:effectLst/>
                        </a:rPr>
                        <a:t>Ninewa</a:t>
                      </a:r>
                      <a:endParaRPr lang="en-GB" sz="1100" b="0" i="0" u="none" strike="noStrike" dirty="0">
                        <a:solidFill>
                          <a:srgbClr val="000000"/>
                        </a:solidFill>
                        <a:effectLst/>
                        <a:latin typeface="Calibri" panose="020F0502020204030204" pitchFamily="34" charset="0"/>
                      </a:endParaRPr>
                    </a:p>
                  </a:txBody>
                  <a:tcPr marL="0" marR="0" marT="0" marB="0" anchor="ctr">
                    <a:solidFill>
                      <a:schemeClr val="bg1">
                        <a:lumMod val="85000"/>
                      </a:schemeClr>
                    </a:solidFill>
                  </a:tcPr>
                </a:tc>
                <a:tc>
                  <a:txBody>
                    <a:bodyPr/>
                    <a:lstStyle/>
                    <a:p>
                      <a:pPr algn="l" fontAlgn="ctr"/>
                      <a:r>
                        <a:rPr lang="en-GB" sz="1100" u="none" strike="noStrike" dirty="0">
                          <a:effectLst/>
                        </a:rPr>
                        <a:t>Sinjar Town (</a:t>
                      </a:r>
                      <a:r>
                        <a:rPr lang="en-GB" sz="1100" u="none" strike="noStrike" dirty="0" err="1">
                          <a:effectLst/>
                        </a:rPr>
                        <a:t>Baaj</a:t>
                      </a:r>
                      <a:r>
                        <a:rPr lang="en-GB" sz="1100" u="none" strike="noStrike" dirty="0">
                          <a:effectLst/>
                        </a:rPr>
                        <a:t>)</a:t>
                      </a:r>
                      <a:endParaRPr lang="en-GB" sz="1100" b="0" i="0" u="none" strike="noStrike" dirty="0">
                        <a:solidFill>
                          <a:srgbClr val="000000"/>
                        </a:solidFill>
                        <a:effectLst/>
                        <a:latin typeface="Calibri" panose="020F0502020204030204" pitchFamily="34" charset="0"/>
                      </a:endParaRPr>
                    </a:p>
                  </a:txBody>
                  <a:tcPr marL="0" marR="0" marT="0" marB="0" anchor="ctr">
                    <a:solidFill>
                      <a:schemeClr val="bg1">
                        <a:lumMod val="85000"/>
                      </a:schemeClr>
                    </a:solidFill>
                  </a:tcPr>
                </a:tc>
                <a:tc>
                  <a:txBody>
                    <a:bodyPr/>
                    <a:lstStyle/>
                    <a:p>
                      <a:pPr algn="l" fontAlgn="ctr"/>
                      <a:r>
                        <a:rPr lang="en-US" sz="1100" b="0" i="0" u="none" strike="noStrike" dirty="0" smtClean="0">
                          <a:solidFill>
                            <a:srgbClr val="000000"/>
                          </a:solidFill>
                          <a:effectLst/>
                          <a:latin typeface="Calibri" panose="020F0502020204030204" pitchFamily="34" charset="0"/>
                        </a:rPr>
                        <a:t>Essential Winter NFI + blankets</a:t>
                      </a:r>
                      <a:endParaRPr lang="en-GB" sz="1100" b="0" i="0" u="none" strike="noStrike" dirty="0">
                        <a:solidFill>
                          <a:srgbClr val="000000"/>
                        </a:solidFill>
                        <a:effectLst/>
                        <a:latin typeface="Calibri" panose="020F0502020204030204" pitchFamily="34" charset="0"/>
                      </a:endParaRPr>
                    </a:p>
                  </a:txBody>
                  <a:tcPr marL="0" marR="0" marT="0" marB="0" anchor="ctr">
                    <a:solidFill>
                      <a:schemeClr val="bg1">
                        <a:lumMod val="85000"/>
                      </a:schemeClr>
                    </a:solidFill>
                  </a:tcPr>
                </a:tc>
                <a:tc>
                  <a:txBody>
                    <a:bodyPr/>
                    <a:lstStyle/>
                    <a:p>
                      <a:pPr algn="l" fontAlgn="ctr"/>
                      <a:r>
                        <a:rPr lang="en-US" sz="1100" b="0" i="0" u="none" strike="noStrike" dirty="0" smtClean="0">
                          <a:solidFill>
                            <a:srgbClr val="000000"/>
                          </a:solidFill>
                          <a:effectLst/>
                          <a:latin typeface="Calibri" panose="020F0502020204030204" pitchFamily="34" charset="0"/>
                        </a:rPr>
                        <a:t>1,960+ HH</a:t>
                      </a:r>
                      <a:endParaRPr lang="en-GB" sz="1100" b="0" i="0" u="none" strike="noStrike" dirty="0">
                        <a:solidFill>
                          <a:srgbClr val="000000"/>
                        </a:solidFill>
                        <a:effectLst/>
                        <a:latin typeface="Calibri" panose="020F0502020204030204" pitchFamily="34" charset="0"/>
                      </a:endParaRPr>
                    </a:p>
                  </a:txBody>
                  <a:tcPr marL="0" marR="0" marT="0" marB="0" anchor="ctr">
                    <a:solidFill>
                      <a:schemeClr val="bg1">
                        <a:lumMod val="85000"/>
                      </a:schemeClr>
                    </a:solidFill>
                  </a:tcPr>
                </a:tc>
              </a:tr>
              <a:tr h="523875">
                <a:tc>
                  <a:txBody>
                    <a:bodyPr/>
                    <a:lstStyle/>
                    <a:p>
                      <a:pPr algn="l" fontAlgn="ctr"/>
                      <a:r>
                        <a:rPr lang="en-GB" sz="1100" u="none" strike="noStrike" dirty="0" err="1">
                          <a:effectLst/>
                        </a:rPr>
                        <a:t>Tearfund</a:t>
                      </a:r>
                      <a:endParaRPr lang="en-GB" sz="1100" b="0" i="0" u="none" strike="noStrike" dirty="0">
                        <a:solidFill>
                          <a:srgbClr val="222222"/>
                        </a:solidFill>
                        <a:effectLst/>
                        <a:latin typeface="Calibri" panose="020F0502020204030204" pitchFamily="34" charset="0"/>
                      </a:endParaRPr>
                    </a:p>
                  </a:txBody>
                  <a:tcPr marL="0" marR="0" marT="0" marB="0" anchor="ctr">
                    <a:solidFill>
                      <a:schemeClr val="bg1">
                        <a:lumMod val="85000"/>
                      </a:schemeClr>
                    </a:solidFill>
                  </a:tcPr>
                </a:tc>
                <a:tc>
                  <a:txBody>
                    <a:bodyPr/>
                    <a:lstStyle/>
                    <a:p>
                      <a:pPr algn="l" fontAlgn="ctr"/>
                      <a:r>
                        <a:rPr lang="en-GB" sz="1100" u="none" strike="noStrike">
                          <a:effectLst/>
                        </a:rPr>
                        <a:t>Ninewa</a:t>
                      </a:r>
                      <a:endParaRPr lang="en-GB" sz="1100" b="0" i="0" u="none" strike="noStrike">
                        <a:solidFill>
                          <a:srgbClr val="222222"/>
                        </a:solidFill>
                        <a:effectLst/>
                        <a:latin typeface="Calibri" panose="020F0502020204030204" pitchFamily="34" charset="0"/>
                      </a:endParaRPr>
                    </a:p>
                  </a:txBody>
                  <a:tcPr marL="0" marR="0" marT="0" marB="0" anchor="ctr">
                    <a:solidFill>
                      <a:schemeClr val="bg1">
                        <a:lumMod val="85000"/>
                      </a:schemeClr>
                    </a:solidFill>
                  </a:tcPr>
                </a:tc>
                <a:tc>
                  <a:txBody>
                    <a:bodyPr/>
                    <a:lstStyle/>
                    <a:p>
                      <a:pPr algn="l" fontAlgn="ctr"/>
                      <a:r>
                        <a:rPr lang="en-GB" sz="1100" u="none" strike="noStrike" dirty="0" err="1">
                          <a:effectLst/>
                        </a:rPr>
                        <a:t>Tilkaif</a:t>
                      </a:r>
                      <a:r>
                        <a:rPr lang="en-GB" sz="1100" u="none" strike="noStrike" dirty="0">
                          <a:effectLst/>
                        </a:rPr>
                        <a:t> / Mosul </a:t>
                      </a:r>
                      <a:r>
                        <a:rPr lang="en-GB" sz="1100" u="none" strike="noStrike" dirty="0" smtClean="0">
                          <a:effectLst/>
                        </a:rPr>
                        <a:t>district</a:t>
                      </a:r>
                      <a:endParaRPr lang="en-GB" sz="1100" b="0" i="0" u="none" strike="noStrike" dirty="0">
                        <a:solidFill>
                          <a:srgbClr val="222222"/>
                        </a:solidFill>
                        <a:effectLst/>
                        <a:latin typeface="Calibri" panose="020F0502020204030204" pitchFamily="34" charset="0"/>
                      </a:endParaRPr>
                    </a:p>
                  </a:txBody>
                  <a:tcPr marL="0" marR="0" marT="0" marB="0" anchor="ctr">
                    <a:solidFill>
                      <a:schemeClr val="bg1">
                        <a:lumMod val="85000"/>
                      </a:schemeClr>
                    </a:solidFill>
                  </a:tcPr>
                </a:tc>
                <a:tc>
                  <a:txBody>
                    <a:bodyPr/>
                    <a:lstStyle/>
                    <a:p>
                      <a:pPr algn="l" fontAlgn="ctr"/>
                      <a:r>
                        <a:rPr lang="en-US" sz="1100" b="0" i="0" u="none" strike="noStrike" dirty="0" smtClean="0">
                          <a:solidFill>
                            <a:srgbClr val="222222"/>
                          </a:solidFill>
                          <a:effectLst/>
                          <a:latin typeface="Calibri" panose="020F0502020204030204" pitchFamily="34" charset="0"/>
                        </a:rPr>
                        <a:t>Essential Winter NFI + many items</a:t>
                      </a:r>
                      <a:endParaRPr lang="en-GB" sz="1100" b="0" i="0" u="none" strike="noStrike" dirty="0">
                        <a:solidFill>
                          <a:srgbClr val="222222"/>
                        </a:solidFill>
                        <a:effectLst/>
                        <a:latin typeface="Calibri" panose="020F0502020204030204" pitchFamily="34" charset="0"/>
                      </a:endParaRPr>
                    </a:p>
                  </a:txBody>
                  <a:tcPr marL="0" marR="0" marT="0" marB="0" anchor="ctr">
                    <a:solidFill>
                      <a:schemeClr val="bg1">
                        <a:lumMod val="85000"/>
                      </a:schemeClr>
                    </a:solidFill>
                  </a:tcPr>
                </a:tc>
                <a:tc>
                  <a:txBody>
                    <a:bodyPr/>
                    <a:lstStyle/>
                    <a:p>
                      <a:pPr algn="l" fontAlgn="ctr"/>
                      <a:r>
                        <a:rPr lang="en-US" sz="1100" b="0" i="0" u="none" strike="noStrike" dirty="0" smtClean="0">
                          <a:solidFill>
                            <a:srgbClr val="222222"/>
                          </a:solidFill>
                          <a:effectLst/>
                          <a:latin typeface="Calibri" panose="020F0502020204030204" pitchFamily="34" charset="0"/>
                        </a:rPr>
                        <a:t>1,250 HH</a:t>
                      </a:r>
                      <a:endParaRPr lang="en-GB" sz="1100" b="0" i="0" u="none" strike="noStrike" dirty="0">
                        <a:solidFill>
                          <a:srgbClr val="222222"/>
                        </a:solidFill>
                        <a:effectLst/>
                        <a:latin typeface="Calibri" panose="020F0502020204030204" pitchFamily="34" charset="0"/>
                      </a:endParaRPr>
                    </a:p>
                  </a:txBody>
                  <a:tcPr marL="0" marR="0" marT="0" marB="0" anchor="ctr">
                    <a:solidFill>
                      <a:schemeClr val="bg1">
                        <a:lumMod val="85000"/>
                      </a:schemeClr>
                    </a:solidFill>
                  </a:tcPr>
                </a:tc>
              </a:tr>
              <a:tr h="190500">
                <a:tc>
                  <a:txBody>
                    <a:bodyPr/>
                    <a:lstStyle/>
                    <a:p>
                      <a:pPr algn="l" fontAlgn="ctr"/>
                      <a:r>
                        <a:rPr lang="en-GB" sz="1100" u="none" strike="noStrike" dirty="0" err="1">
                          <a:solidFill>
                            <a:schemeClr val="tx1"/>
                          </a:solidFill>
                          <a:effectLst/>
                        </a:rPr>
                        <a:t>Qandil</a:t>
                      </a:r>
                      <a:endParaRPr lang="en-GB" sz="1100" b="0" i="0" u="none" strike="noStrike" dirty="0">
                        <a:solidFill>
                          <a:schemeClr val="tx1"/>
                        </a:solidFill>
                        <a:effectLst/>
                        <a:latin typeface="Calibri" panose="020F0502020204030204" pitchFamily="34" charset="0"/>
                      </a:endParaRPr>
                    </a:p>
                  </a:txBody>
                  <a:tcPr marL="0" marR="0" marT="0" marB="0" anchor="ctr">
                    <a:solidFill>
                      <a:schemeClr val="bg1">
                        <a:lumMod val="85000"/>
                      </a:schemeClr>
                    </a:solidFill>
                  </a:tcPr>
                </a:tc>
                <a:tc>
                  <a:txBody>
                    <a:bodyPr/>
                    <a:lstStyle/>
                    <a:p>
                      <a:pPr algn="l" fontAlgn="b"/>
                      <a:r>
                        <a:rPr lang="en-GB" sz="1100" u="none" strike="noStrike">
                          <a:solidFill>
                            <a:schemeClr val="tx1"/>
                          </a:solidFill>
                          <a:effectLst/>
                        </a:rPr>
                        <a:t>Ninewa</a:t>
                      </a:r>
                      <a:endParaRPr lang="en-GB" sz="1100" b="0" i="0" u="none" strike="noStrike">
                        <a:solidFill>
                          <a:schemeClr val="tx1"/>
                        </a:solidFill>
                        <a:effectLst/>
                        <a:latin typeface="Calibri" panose="020F0502020204030204" pitchFamily="34" charset="0"/>
                      </a:endParaRPr>
                    </a:p>
                  </a:txBody>
                  <a:tcPr marL="0" marR="0" marT="0" marB="0" anchor="b">
                    <a:solidFill>
                      <a:schemeClr val="bg1">
                        <a:lumMod val="85000"/>
                      </a:schemeClr>
                    </a:solidFill>
                  </a:tcPr>
                </a:tc>
                <a:tc>
                  <a:txBody>
                    <a:bodyPr/>
                    <a:lstStyle/>
                    <a:p>
                      <a:pPr algn="l" fontAlgn="b"/>
                      <a:r>
                        <a:rPr lang="en-GB" sz="1100" u="none" strike="noStrike" dirty="0" smtClean="0">
                          <a:solidFill>
                            <a:schemeClr val="tx1"/>
                          </a:solidFill>
                          <a:effectLst/>
                        </a:rPr>
                        <a:t>Emergencies</a:t>
                      </a:r>
                      <a:r>
                        <a:rPr lang="en-GB" sz="1100" u="none" strike="noStrike" baseline="0" dirty="0" smtClean="0">
                          <a:solidFill>
                            <a:schemeClr val="tx1"/>
                          </a:solidFill>
                          <a:effectLst/>
                        </a:rPr>
                        <a:t> and referrals</a:t>
                      </a:r>
                      <a:endParaRPr lang="en-GB" sz="1100" b="0" i="0" u="none" strike="noStrike" dirty="0">
                        <a:solidFill>
                          <a:schemeClr val="tx1"/>
                        </a:solidFill>
                        <a:effectLst/>
                        <a:latin typeface="Calibri" panose="020F0502020204030204" pitchFamily="34" charset="0"/>
                      </a:endParaRPr>
                    </a:p>
                  </a:txBody>
                  <a:tcPr marL="0" marR="0" marT="0" marB="0" anchor="b">
                    <a:solidFill>
                      <a:schemeClr val="bg1">
                        <a:lumMod val="85000"/>
                      </a:schemeClr>
                    </a:solidFill>
                  </a:tcPr>
                </a:tc>
                <a:tc>
                  <a:txBody>
                    <a:bodyPr/>
                    <a:lstStyle/>
                    <a:p>
                      <a:pPr algn="l" fontAlgn="b"/>
                      <a:r>
                        <a:rPr lang="en-GB" sz="1100" b="0" i="0" u="none" strike="noStrike" dirty="0">
                          <a:solidFill>
                            <a:schemeClr val="tx1"/>
                          </a:solidFill>
                          <a:effectLst/>
                          <a:latin typeface="Calibri" panose="020F0502020204030204" pitchFamily="34" charset="0"/>
                        </a:rPr>
                        <a:t>ESK + BNFI + Winter </a:t>
                      </a:r>
                      <a:r>
                        <a:rPr lang="en-GB" sz="1100" b="0" i="0" u="none" strike="noStrike" dirty="0" smtClean="0">
                          <a:solidFill>
                            <a:schemeClr val="tx1"/>
                          </a:solidFill>
                          <a:effectLst/>
                          <a:latin typeface="Calibri" panose="020F0502020204030204" pitchFamily="34" charset="0"/>
                        </a:rPr>
                        <a:t>Up</a:t>
                      </a:r>
                      <a:endParaRPr lang="en-GB" sz="1100" b="0" i="0" u="none" strike="noStrike" dirty="0">
                        <a:solidFill>
                          <a:schemeClr val="tx1"/>
                        </a:solidFill>
                        <a:effectLst/>
                        <a:latin typeface="Calibri" panose="020F0502020204030204" pitchFamily="34" charset="0"/>
                      </a:endParaRPr>
                    </a:p>
                  </a:txBody>
                  <a:tcPr marL="0" marR="0" marT="0" marB="0" anchor="b">
                    <a:solidFill>
                      <a:schemeClr val="bg1">
                        <a:lumMod val="85000"/>
                      </a:schemeClr>
                    </a:solidFill>
                  </a:tcPr>
                </a:tc>
                <a:tc>
                  <a:txBody>
                    <a:bodyPr/>
                    <a:lstStyle/>
                    <a:p>
                      <a:pPr algn="l" fontAlgn="b"/>
                      <a:r>
                        <a:rPr lang="en-US" sz="1100" b="0" i="0" u="none" strike="noStrike" dirty="0" smtClean="0">
                          <a:solidFill>
                            <a:schemeClr val="tx1"/>
                          </a:solidFill>
                          <a:effectLst/>
                          <a:latin typeface="Calibri" panose="020F0502020204030204" pitchFamily="34" charset="0"/>
                        </a:rPr>
                        <a:t>2,000 HH</a:t>
                      </a:r>
                      <a:endParaRPr lang="en-GB" sz="1100" b="0" i="0" u="none" strike="noStrike" dirty="0">
                        <a:solidFill>
                          <a:schemeClr val="tx1"/>
                        </a:solidFill>
                        <a:effectLst/>
                        <a:latin typeface="Calibri" panose="020F0502020204030204" pitchFamily="34" charset="0"/>
                      </a:endParaRPr>
                    </a:p>
                  </a:txBody>
                  <a:tcPr marL="0" marR="0" marT="0" marB="0" anchor="b">
                    <a:solidFill>
                      <a:schemeClr val="bg1">
                        <a:lumMod val="85000"/>
                      </a:schemeClr>
                    </a:solidFill>
                  </a:tcPr>
                </a:tc>
              </a:tr>
              <a:tr h="190500">
                <a:tc>
                  <a:txBody>
                    <a:bodyPr/>
                    <a:lstStyle/>
                    <a:p>
                      <a:pPr algn="l" fontAlgn="ctr"/>
                      <a:r>
                        <a:rPr lang="en-GB" sz="1100" u="none" strike="noStrike" dirty="0" err="1">
                          <a:solidFill>
                            <a:schemeClr val="tx1"/>
                          </a:solidFill>
                          <a:effectLst/>
                        </a:rPr>
                        <a:t>Qandil</a:t>
                      </a:r>
                      <a:endParaRPr lang="en-GB" sz="1100" b="0" i="0" u="none" strike="noStrike" dirty="0">
                        <a:solidFill>
                          <a:schemeClr val="tx1"/>
                        </a:solidFill>
                        <a:effectLst/>
                        <a:latin typeface="Calibri" panose="020F0502020204030204" pitchFamily="34" charset="0"/>
                      </a:endParaRPr>
                    </a:p>
                  </a:txBody>
                  <a:tcPr marL="0" marR="0" marT="0" marB="0" anchor="ctr">
                    <a:solidFill>
                      <a:schemeClr val="bg1">
                        <a:lumMod val="85000"/>
                      </a:schemeClr>
                    </a:solidFill>
                  </a:tcPr>
                </a:tc>
                <a:tc>
                  <a:txBody>
                    <a:bodyPr/>
                    <a:lstStyle/>
                    <a:p>
                      <a:pPr algn="l" fontAlgn="b"/>
                      <a:r>
                        <a:rPr lang="en-GB" sz="1100" u="none" strike="noStrike">
                          <a:solidFill>
                            <a:schemeClr val="tx1"/>
                          </a:solidFill>
                          <a:effectLst/>
                        </a:rPr>
                        <a:t>Ninewa</a:t>
                      </a:r>
                      <a:endParaRPr lang="en-GB" sz="1100" b="0" i="0" u="none" strike="noStrike">
                        <a:solidFill>
                          <a:schemeClr val="tx1"/>
                        </a:solidFill>
                        <a:effectLst/>
                        <a:latin typeface="Calibri" panose="020F0502020204030204" pitchFamily="34" charset="0"/>
                      </a:endParaRPr>
                    </a:p>
                  </a:txBody>
                  <a:tcPr marL="0" marR="0" marT="0" marB="0" anchor="b">
                    <a:solidFill>
                      <a:schemeClr val="bg1">
                        <a:lumMod val="85000"/>
                      </a:schemeClr>
                    </a:solidFill>
                  </a:tcPr>
                </a:tc>
                <a:tc>
                  <a:txBody>
                    <a:bodyPr/>
                    <a:lstStyle/>
                    <a:p>
                      <a:pPr algn="l" fontAlgn="b"/>
                      <a:r>
                        <a:rPr lang="en-GB" sz="1100" u="none" strike="noStrike" dirty="0" err="1" smtClean="0">
                          <a:solidFill>
                            <a:schemeClr val="tx1"/>
                          </a:solidFill>
                          <a:effectLst/>
                        </a:rPr>
                        <a:t>Zummar</a:t>
                      </a:r>
                      <a:r>
                        <a:rPr lang="en-GB" sz="1100" u="none" strike="noStrike" baseline="0" dirty="0" smtClean="0">
                          <a:solidFill>
                            <a:schemeClr val="tx1"/>
                          </a:solidFill>
                          <a:effectLst/>
                        </a:rPr>
                        <a:t> &amp; </a:t>
                      </a:r>
                      <a:r>
                        <a:rPr lang="en-GB" sz="1100" u="none" strike="noStrike" baseline="0" dirty="0" err="1" smtClean="0">
                          <a:solidFill>
                            <a:schemeClr val="tx1"/>
                          </a:solidFill>
                          <a:effectLst/>
                        </a:rPr>
                        <a:t>Rabea</a:t>
                      </a:r>
                      <a:endParaRPr lang="en-GB" sz="1100" b="0" i="0" u="none" strike="noStrike" dirty="0">
                        <a:solidFill>
                          <a:schemeClr val="tx1"/>
                        </a:solidFill>
                        <a:effectLst/>
                        <a:latin typeface="Calibri" panose="020F0502020204030204" pitchFamily="34" charset="0"/>
                      </a:endParaRPr>
                    </a:p>
                  </a:txBody>
                  <a:tcPr marL="0" marR="0" marT="0" marB="0" anchor="b">
                    <a:solidFill>
                      <a:schemeClr val="bg1">
                        <a:lumMod val="85000"/>
                      </a:schemeClr>
                    </a:solidFill>
                  </a:tcPr>
                </a:tc>
                <a:tc>
                  <a:txBody>
                    <a:bodyPr/>
                    <a:lstStyle/>
                    <a:p>
                      <a:pPr algn="l" fontAlgn="b"/>
                      <a:r>
                        <a:rPr lang="en-GB" sz="1100" b="0" i="0" u="none" strike="noStrike" dirty="0">
                          <a:solidFill>
                            <a:schemeClr val="tx1"/>
                          </a:solidFill>
                          <a:effectLst/>
                          <a:latin typeface="Calibri" panose="020F0502020204030204" pitchFamily="34" charset="0"/>
                        </a:rPr>
                        <a:t>ESK + Winter Top </a:t>
                      </a:r>
                      <a:r>
                        <a:rPr lang="en-GB" sz="1100" b="0" i="0" u="none" strike="noStrike" dirty="0" smtClean="0">
                          <a:solidFill>
                            <a:schemeClr val="tx1"/>
                          </a:solidFill>
                          <a:effectLst/>
                          <a:latin typeface="Calibri" panose="020F0502020204030204" pitchFamily="34" charset="0"/>
                        </a:rPr>
                        <a:t>Up</a:t>
                      </a:r>
                      <a:r>
                        <a:rPr lang="en-GB" sz="1100" b="0" i="0" u="none" strike="noStrike" baseline="0" dirty="0" smtClean="0">
                          <a:solidFill>
                            <a:schemeClr val="tx1"/>
                          </a:solidFill>
                          <a:effectLst/>
                          <a:latin typeface="Calibri" panose="020F0502020204030204" pitchFamily="34" charset="0"/>
                        </a:rPr>
                        <a:t> (Prep)</a:t>
                      </a:r>
                      <a:endParaRPr lang="en-GB" sz="1100" b="0" i="0" u="none" strike="noStrike" dirty="0">
                        <a:solidFill>
                          <a:schemeClr val="tx1"/>
                        </a:solidFill>
                        <a:effectLst/>
                        <a:latin typeface="Calibri" panose="020F0502020204030204" pitchFamily="34" charset="0"/>
                      </a:endParaRPr>
                    </a:p>
                  </a:txBody>
                  <a:tcPr marL="0" marR="0" marT="0" marB="0" anchor="b">
                    <a:solidFill>
                      <a:schemeClr val="bg1">
                        <a:lumMod val="85000"/>
                      </a:schemeClr>
                    </a:solidFill>
                  </a:tcPr>
                </a:tc>
                <a:tc>
                  <a:txBody>
                    <a:bodyPr/>
                    <a:lstStyle/>
                    <a:p>
                      <a:pPr algn="l" fontAlgn="b"/>
                      <a:r>
                        <a:rPr lang="en-US" sz="1100" b="0" i="0" u="none" strike="noStrike" dirty="0" smtClean="0">
                          <a:solidFill>
                            <a:schemeClr val="tx1"/>
                          </a:solidFill>
                          <a:effectLst/>
                          <a:latin typeface="Calibri" panose="020F0502020204030204" pitchFamily="34" charset="0"/>
                        </a:rPr>
                        <a:t>4,000 HH</a:t>
                      </a:r>
                      <a:endParaRPr lang="en-GB" sz="1100" b="0" i="0" u="none" strike="noStrike" dirty="0">
                        <a:solidFill>
                          <a:schemeClr val="tx1"/>
                        </a:solidFill>
                        <a:effectLst/>
                        <a:latin typeface="Calibri" panose="020F0502020204030204" pitchFamily="34" charset="0"/>
                      </a:endParaRPr>
                    </a:p>
                  </a:txBody>
                  <a:tcPr marL="0" marR="0" marT="0" marB="0" anchor="b">
                    <a:solidFill>
                      <a:schemeClr val="bg1">
                        <a:lumMod val="85000"/>
                      </a:schemeClr>
                    </a:solidFill>
                  </a:tcPr>
                </a:tc>
              </a:tr>
              <a:tr h="190500">
                <a:tc>
                  <a:txBody>
                    <a:bodyPr/>
                    <a:lstStyle/>
                    <a:p>
                      <a:pPr algn="l" fontAlgn="ctr"/>
                      <a:r>
                        <a:rPr lang="en-GB" sz="1100" u="none" strike="noStrike" dirty="0" err="1">
                          <a:effectLst/>
                        </a:rPr>
                        <a:t>Qandil</a:t>
                      </a:r>
                      <a:endParaRPr lang="en-GB" sz="1100" b="0" i="0" u="none" strike="noStrike" dirty="0">
                        <a:solidFill>
                          <a:srgbClr val="000000"/>
                        </a:solidFill>
                        <a:effectLst/>
                        <a:latin typeface="Calibri" panose="020F0502020204030204" pitchFamily="34" charset="0"/>
                      </a:endParaRPr>
                    </a:p>
                  </a:txBody>
                  <a:tcPr marL="0" marR="0" marT="0" marB="0" anchor="ctr">
                    <a:solidFill>
                      <a:schemeClr val="bg1">
                        <a:lumMod val="85000"/>
                      </a:schemeClr>
                    </a:solidFill>
                  </a:tcPr>
                </a:tc>
                <a:tc>
                  <a:txBody>
                    <a:bodyPr/>
                    <a:lstStyle/>
                    <a:p>
                      <a:pPr algn="l" fontAlgn="b"/>
                      <a:r>
                        <a:rPr lang="en-GB" sz="1100" u="none" strike="noStrike" dirty="0" smtClean="0">
                          <a:effectLst/>
                        </a:rPr>
                        <a:t>Dahuk</a:t>
                      </a:r>
                      <a:endParaRPr lang="en-GB" sz="1100" b="0" i="0" u="none" strike="noStrike" dirty="0">
                        <a:solidFill>
                          <a:srgbClr val="000000"/>
                        </a:solidFill>
                        <a:effectLst/>
                        <a:latin typeface="Calibri" panose="020F0502020204030204" pitchFamily="34" charset="0"/>
                      </a:endParaRPr>
                    </a:p>
                  </a:txBody>
                  <a:tcPr marL="0" marR="0" marT="0" marB="0" anchor="b">
                    <a:solidFill>
                      <a:schemeClr val="bg1">
                        <a:lumMod val="85000"/>
                      </a:schemeClr>
                    </a:solidFill>
                  </a:tcPr>
                </a:tc>
                <a:tc>
                  <a:txBody>
                    <a:bodyPr/>
                    <a:lstStyle/>
                    <a:p>
                      <a:pPr algn="l" fontAlgn="b"/>
                      <a:r>
                        <a:rPr lang="en-US" sz="1100" b="0" i="0" u="none" strike="noStrike" dirty="0" smtClean="0">
                          <a:solidFill>
                            <a:srgbClr val="000000"/>
                          </a:solidFill>
                          <a:effectLst/>
                          <a:latin typeface="Calibri" panose="020F0502020204030204" pitchFamily="34" charset="0"/>
                        </a:rPr>
                        <a:t>TBC</a:t>
                      </a:r>
                      <a:endParaRPr lang="en-GB" sz="1100" b="0" i="0" u="none" strike="noStrike" dirty="0">
                        <a:solidFill>
                          <a:srgbClr val="000000"/>
                        </a:solidFill>
                        <a:effectLst/>
                        <a:latin typeface="Calibri" panose="020F0502020204030204" pitchFamily="34" charset="0"/>
                      </a:endParaRPr>
                    </a:p>
                  </a:txBody>
                  <a:tcPr marL="0" marR="0" marT="0" marB="0" anchor="b">
                    <a:solidFill>
                      <a:schemeClr val="bg1">
                        <a:lumMod val="85000"/>
                      </a:schemeClr>
                    </a:solidFill>
                  </a:tcPr>
                </a:tc>
                <a:tc>
                  <a:txBody>
                    <a:bodyPr/>
                    <a:lstStyle/>
                    <a:p>
                      <a:pPr algn="l" fontAlgn="b"/>
                      <a:r>
                        <a:rPr lang="en-US" sz="1100" b="0" i="0" u="none" strike="noStrike" dirty="0" smtClean="0">
                          <a:solidFill>
                            <a:srgbClr val="000000"/>
                          </a:solidFill>
                          <a:effectLst/>
                          <a:latin typeface="Calibri" panose="020F0502020204030204" pitchFamily="34" charset="0"/>
                        </a:rPr>
                        <a:t>TBC</a:t>
                      </a:r>
                      <a:endParaRPr lang="en-GB" sz="1100" b="0" i="0" u="none" strike="noStrike" dirty="0">
                        <a:solidFill>
                          <a:srgbClr val="000000"/>
                        </a:solidFill>
                        <a:effectLst/>
                        <a:latin typeface="Calibri" panose="020F0502020204030204" pitchFamily="34" charset="0"/>
                      </a:endParaRPr>
                    </a:p>
                  </a:txBody>
                  <a:tcPr marL="0" marR="0" marT="0" marB="0" anchor="b">
                    <a:solidFill>
                      <a:schemeClr val="bg1">
                        <a:lumMod val="85000"/>
                      </a:schemeClr>
                    </a:solidFill>
                  </a:tcPr>
                </a:tc>
                <a:tc>
                  <a:txBody>
                    <a:bodyPr/>
                    <a:lstStyle/>
                    <a:p>
                      <a:pPr algn="l" fontAlgn="b"/>
                      <a:r>
                        <a:rPr lang="en-US" sz="1100" b="0" i="0" u="none" strike="noStrike" dirty="0" smtClean="0">
                          <a:solidFill>
                            <a:srgbClr val="000000"/>
                          </a:solidFill>
                          <a:effectLst/>
                          <a:latin typeface="Calibri" panose="020F0502020204030204" pitchFamily="34" charset="0"/>
                        </a:rPr>
                        <a:t>2,040 </a:t>
                      </a:r>
                      <a:r>
                        <a:rPr lang="en-US" sz="1100" b="0" i="0" u="none" strike="noStrike" dirty="0" smtClean="0">
                          <a:solidFill>
                            <a:srgbClr val="000000"/>
                          </a:solidFill>
                          <a:effectLst/>
                          <a:latin typeface="Calibri" panose="020F0502020204030204" pitchFamily="34" charset="0"/>
                        </a:rPr>
                        <a:t>HH</a:t>
                      </a:r>
                      <a:endParaRPr lang="en-GB" sz="1100" b="0" i="0" u="none" strike="noStrike" dirty="0">
                        <a:solidFill>
                          <a:srgbClr val="000000"/>
                        </a:solidFill>
                        <a:effectLst/>
                        <a:latin typeface="Calibri" panose="020F0502020204030204" pitchFamily="34" charset="0"/>
                      </a:endParaRPr>
                    </a:p>
                  </a:txBody>
                  <a:tcPr marL="0" marR="0" marT="0" marB="0" anchor="b">
                    <a:solidFill>
                      <a:schemeClr val="bg1">
                        <a:lumMod val="85000"/>
                      </a:schemeClr>
                    </a:solidFill>
                  </a:tcPr>
                </a:tc>
              </a:tr>
              <a:tr h="190500">
                <a:tc>
                  <a:txBody>
                    <a:bodyPr/>
                    <a:lstStyle/>
                    <a:p>
                      <a:pPr algn="l" fontAlgn="ctr"/>
                      <a:r>
                        <a:rPr lang="en-GB" sz="1100" u="none" strike="noStrike" dirty="0">
                          <a:effectLst/>
                        </a:rPr>
                        <a:t>UNHCR</a:t>
                      </a:r>
                      <a:endParaRPr lang="en-GB" sz="1100" b="0" i="0" u="none" strike="noStrike" dirty="0">
                        <a:solidFill>
                          <a:srgbClr val="000000"/>
                        </a:solidFill>
                        <a:effectLst/>
                        <a:latin typeface="Calibri" panose="020F0502020204030204" pitchFamily="34" charset="0"/>
                      </a:endParaRPr>
                    </a:p>
                  </a:txBody>
                  <a:tcPr marL="0" marR="0" marT="0" marB="0" anchor="ctr">
                    <a:solidFill>
                      <a:schemeClr val="bg1">
                        <a:lumMod val="85000"/>
                      </a:schemeClr>
                    </a:solidFill>
                  </a:tcPr>
                </a:tc>
                <a:tc>
                  <a:txBody>
                    <a:bodyPr/>
                    <a:lstStyle/>
                    <a:p>
                      <a:pPr algn="l" fontAlgn="ctr"/>
                      <a:r>
                        <a:rPr lang="en-GB" sz="1100" u="none" strike="noStrike" dirty="0">
                          <a:effectLst/>
                        </a:rPr>
                        <a:t>Dahuk</a:t>
                      </a:r>
                      <a:endParaRPr lang="en-GB" sz="1100" b="0" i="0" u="none" strike="noStrike" dirty="0">
                        <a:solidFill>
                          <a:srgbClr val="000000"/>
                        </a:solidFill>
                        <a:effectLst/>
                        <a:latin typeface="Calibri" panose="020F0502020204030204" pitchFamily="34" charset="0"/>
                      </a:endParaRPr>
                    </a:p>
                  </a:txBody>
                  <a:tcPr marL="0" marR="0" marT="0" marB="0" anchor="ctr">
                    <a:solidFill>
                      <a:schemeClr val="bg1">
                        <a:lumMod val="85000"/>
                      </a:schemeClr>
                    </a:solidFill>
                  </a:tcPr>
                </a:tc>
                <a:tc>
                  <a:txBody>
                    <a:bodyPr/>
                    <a:lstStyle/>
                    <a:p>
                      <a:pPr algn="l" fontAlgn="b"/>
                      <a:r>
                        <a:rPr lang="en-US" sz="1100" b="0" i="0" u="none" strike="noStrike" dirty="0" err="1" smtClean="0">
                          <a:solidFill>
                            <a:srgbClr val="000000"/>
                          </a:solidFill>
                          <a:effectLst/>
                          <a:latin typeface="Calibri" panose="020F0502020204030204" pitchFamily="34" charset="0"/>
                        </a:rPr>
                        <a:t>Zakho</a:t>
                      </a:r>
                      <a:endParaRPr lang="en-GB" sz="1100" b="0" i="0" u="none" strike="noStrike" dirty="0">
                        <a:solidFill>
                          <a:srgbClr val="000000"/>
                        </a:solidFill>
                        <a:effectLst/>
                        <a:latin typeface="Calibri" panose="020F0502020204030204" pitchFamily="34" charset="0"/>
                      </a:endParaRPr>
                    </a:p>
                  </a:txBody>
                  <a:tcPr marL="0" marR="0" marT="0" marB="0" anchor="b">
                    <a:solidFill>
                      <a:schemeClr val="bg1">
                        <a:lumMod val="85000"/>
                      </a:schemeClr>
                    </a:solidFill>
                  </a:tcPr>
                </a:tc>
                <a:tc>
                  <a:txBody>
                    <a:bodyPr/>
                    <a:lstStyle/>
                    <a:p>
                      <a:pPr algn="l" fontAlgn="b"/>
                      <a:r>
                        <a:rPr lang="en-US" sz="1100" b="0" i="0" u="none" strike="noStrike" dirty="0" smtClean="0">
                          <a:solidFill>
                            <a:srgbClr val="000000"/>
                          </a:solidFill>
                          <a:effectLst/>
                          <a:latin typeface="Calibri" panose="020F0502020204030204" pitchFamily="34" charset="0"/>
                        </a:rPr>
                        <a:t>Cash for winter</a:t>
                      </a:r>
                      <a:endParaRPr lang="en-GB" sz="1100" b="0" i="0" u="none" strike="noStrike" dirty="0">
                        <a:solidFill>
                          <a:srgbClr val="000000"/>
                        </a:solidFill>
                        <a:effectLst/>
                        <a:latin typeface="Calibri" panose="020F0502020204030204" pitchFamily="34" charset="0"/>
                      </a:endParaRPr>
                    </a:p>
                  </a:txBody>
                  <a:tcPr marL="0" marR="0" marT="0" marB="0" anchor="b">
                    <a:solidFill>
                      <a:schemeClr val="bg1">
                        <a:lumMod val="85000"/>
                      </a:schemeClr>
                    </a:solidFill>
                  </a:tcPr>
                </a:tc>
                <a:tc>
                  <a:txBody>
                    <a:bodyPr/>
                    <a:lstStyle/>
                    <a:p>
                      <a:pPr algn="l" fontAlgn="b"/>
                      <a:r>
                        <a:rPr lang="en-US" sz="1100" b="0" i="0" u="none" strike="noStrike" dirty="0" smtClean="0">
                          <a:solidFill>
                            <a:srgbClr val="000000"/>
                          </a:solidFill>
                          <a:effectLst/>
                          <a:latin typeface="Calibri" panose="020F0502020204030204" pitchFamily="34" charset="0"/>
                        </a:rPr>
                        <a:t>9,908</a:t>
                      </a:r>
                      <a:r>
                        <a:rPr lang="en-US" sz="1100" b="0" i="0" u="none" strike="noStrike" baseline="0" dirty="0" smtClean="0">
                          <a:solidFill>
                            <a:srgbClr val="000000"/>
                          </a:solidFill>
                          <a:effectLst/>
                          <a:latin typeface="Calibri" panose="020F0502020204030204" pitchFamily="34" charset="0"/>
                        </a:rPr>
                        <a:t> HH</a:t>
                      </a:r>
                      <a:endParaRPr lang="en-GB" sz="1100" b="0" i="0" u="none" strike="noStrike" dirty="0">
                        <a:solidFill>
                          <a:srgbClr val="000000"/>
                        </a:solidFill>
                        <a:effectLst/>
                        <a:latin typeface="Calibri" panose="020F0502020204030204" pitchFamily="34" charset="0"/>
                      </a:endParaRPr>
                    </a:p>
                  </a:txBody>
                  <a:tcPr marL="0" marR="0" marT="0" marB="0" anchor="b">
                    <a:solidFill>
                      <a:schemeClr val="bg1">
                        <a:lumMod val="85000"/>
                      </a:schemeClr>
                    </a:solidFill>
                  </a:tcPr>
                </a:tc>
              </a:tr>
              <a:tr h="190500">
                <a:tc>
                  <a:txBody>
                    <a:bodyPr/>
                    <a:lstStyle/>
                    <a:p>
                      <a:pPr algn="l" fontAlgn="ctr"/>
                      <a:r>
                        <a:rPr lang="en-US" sz="1100" b="0" i="0" u="none" strike="noStrike" dirty="0" smtClean="0">
                          <a:solidFill>
                            <a:srgbClr val="000000"/>
                          </a:solidFill>
                          <a:effectLst/>
                          <a:latin typeface="Calibri" panose="020F0502020204030204" pitchFamily="34" charset="0"/>
                        </a:rPr>
                        <a:t>ICRC</a:t>
                      </a:r>
                      <a:endParaRPr lang="en-GB" sz="1100" b="0" i="0" u="none" strike="noStrike" dirty="0">
                        <a:solidFill>
                          <a:srgbClr val="000000"/>
                        </a:solidFill>
                        <a:effectLst/>
                        <a:latin typeface="Calibri" panose="020F0502020204030204" pitchFamily="34" charset="0"/>
                      </a:endParaRPr>
                    </a:p>
                  </a:txBody>
                  <a:tcPr marL="0" marR="0" marT="0" marB="0" anchor="ctr">
                    <a:solidFill>
                      <a:schemeClr val="bg1">
                        <a:lumMod val="85000"/>
                      </a:schemeClr>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GB" sz="1100" u="none" strike="noStrike" dirty="0" smtClean="0">
                          <a:effectLst/>
                        </a:rPr>
                        <a:t>Dahuk / Ninewa</a:t>
                      </a:r>
                      <a:endParaRPr lang="en-GB" sz="1100" b="0" i="0" u="none" strike="noStrike" dirty="0" smtClean="0">
                        <a:solidFill>
                          <a:srgbClr val="000000"/>
                        </a:solidFill>
                        <a:effectLst/>
                        <a:latin typeface="Calibri" panose="020F0502020204030204" pitchFamily="34" charset="0"/>
                      </a:endParaRPr>
                    </a:p>
                  </a:txBody>
                  <a:tcPr marL="0" marR="0" marT="0" marB="0" anchor="ctr">
                    <a:solidFill>
                      <a:schemeClr val="bg1">
                        <a:lumMod val="85000"/>
                      </a:schemeClr>
                    </a:solidFill>
                  </a:tcPr>
                </a:tc>
                <a:tc>
                  <a:txBody>
                    <a:bodyPr/>
                    <a:lstStyle/>
                    <a:p>
                      <a:pPr algn="l" fontAlgn="b"/>
                      <a:r>
                        <a:rPr lang="en-US" sz="1100" b="0" i="0" u="none" strike="noStrike" dirty="0" smtClean="0">
                          <a:solidFill>
                            <a:srgbClr val="000000"/>
                          </a:solidFill>
                          <a:effectLst/>
                          <a:latin typeface="Calibri" panose="020F0502020204030204" pitchFamily="34" charset="0"/>
                        </a:rPr>
                        <a:t>Sinjar Mountain</a:t>
                      </a:r>
                    </a:p>
                    <a:p>
                      <a:pPr algn="l" fontAlgn="b"/>
                      <a:r>
                        <a:rPr lang="en-US" sz="1100" b="0" i="0" u="none" strike="noStrike" dirty="0" err="1" smtClean="0">
                          <a:solidFill>
                            <a:srgbClr val="000000"/>
                          </a:solidFill>
                          <a:effectLst/>
                          <a:latin typeface="Calibri" panose="020F0502020204030204" pitchFamily="34" charset="0"/>
                        </a:rPr>
                        <a:t>Ba’adre</a:t>
                      </a:r>
                      <a:endParaRPr lang="en-GB" sz="1100" b="0" i="0" u="none" strike="noStrike" dirty="0">
                        <a:solidFill>
                          <a:srgbClr val="000000"/>
                        </a:solidFill>
                        <a:effectLst/>
                        <a:latin typeface="Calibri" panose="020F0502020204030204" pitchFamily="34" charset="0"/>
                      </a:endParaRPr>
                    </a:p>
                  </a:txBody>
                  <a:tcPr marL="0" marR="0" marT="0" marB="0" anchor="b">
                    <a:solidFill>
                      <a:schemeClr val="bg1">
                        <a:lumMod val="85000"/>
                      </a:schemeClr>
                    </a:solidFill>
                  </a:tcPr>
                </a:tc>
                <a:tc>
                  <a:txBody>
                    <a:bodyPr/>
                    <a:lstStyle/>
                    <a:p>
                      <a:pPr algn="l" fontAlgn="b"/>
                      <a:r>
                        <a:rPr lang="en-US" sz="1100" b="0" i="0" u="none" strike="noStrike" dirty="0" smtClean="0">
                          <a:solidFill>
                            <a:srgbClr val="000000"/>
                          </a:solidFill>
                          <a:effectLst/>
                          <a:latin typeface="Calibri" panose="020F0502020204030204" pitchFamily="34" charset="0"/>
                        </a:rPr>
                        <a:t>Cash for winter</a:t>
                      </a:r>
                      <a:endParaRPr lang="en-GB" sz="1100" b="0" i="0" u="none" strike="noStrike" dirty="0">
                        <a:solidFill>
                          <a:srgbClr val="000000"/>
                        </a:solidFill>
                        <a:effectLst/>
                        <a:latin typeface="Calibri" panose="020F0502020204030204" pitchFamily="34" charset="0"/>
                      </a:endParaRPr>
                    </a:p>
                  </a:txBody>
                  <a:tcPr marL="0" marR="0" marT="0" marB="0" anchor="b">
                    <a:solidFill>
                      <a:schemeClr val="bg1">
                        <a:lumMod val="85000"/>
                      </a:schemeClr>
                    </a:solidFill>
                  </a:tcPr>
                </a:tc>
                <a:tc>
                  <a:txBody>
                    <a:bodyPr/>
                    <a:lstStyle/>
                    <a:p>
                      <a:pPr algn="l" fontAlgn="b"/>
                      <a:r>
                        <a:rPr lang="en-US" sz="1100" b="0" i="0" u="none" strike="noStrike" dirty="0" smtClean="0">
                          <a:solidFill>
                            <a:srgbClr val="000000"/>
                          </a:solidFill>
                          <a:effectLst/>
                          <a:latin typeface="Calibri" panose="020F0502020204030204" pitchFamily="34" charset="0"/>
                        </a:rPr>
                        <a:t>2,800+ HH</a:t>
                      </a:r>
                    </a:p>
                    <a:p>
                      <a:pPr algn="l" fontAlgn="b"/>
                      <a:r>
                        <a:rPr lang="en-US" sz="1100" b="0" i="0" u="none" strike="noStrike" dirty="0" smtClean="0">
                          <a:solidFill>
                            <a:srgbClr val="000000"/>
                          </a:solidFill>
                          <a:effectLst/>
                          <a:latin typeface="Calibri" panose="020F0502020204030204" pitchFamily="34" charset="0"/>
                        </a:rPr>
                        <a:t>800+ HH</a:t>
                      </a:r>
                      <a:endParaRPr lang="en-GB" sz="1100" b="0" i="0" u="none" strike="noStrike" dirty="0">
                        <a:solidFill>
                          <a:srgbClr val="000000"/>
                        </a:solidFill>
                        <a:effectLst/>
                        <a:latin typeface="Calibri" panose="020F0502020204030204" pitchFamily="34" charset="0"/>
                      </a:endParaRPr>
                    </a:p>
                  </a:txBody>
                  <a:tcPr marL="0" marR="0" marT="0" marB="0" anchor="b">
                    <a:solidFill>
                      <a:schemeClr val="bg1">
                        <a:lumMod val="85000"/>
                      </a:schemeClr>
                    </a:solidFill>
                  </a:tcPr>
                </a:tc>
              </a:tr>
              <a:tr h="190500">
                <a:tc>
                  <a:txBody>
                    <a:bodyPr/>
                    <a:lstStyle/>
                    <a:p>
                      <a:pPr algn="l" fontAlgn="ctr"/>
                      <a:r>
                        <a:rPr lang="en-US" sz="1100" b="0" i="0" u="none" strike="noStrike" dirty="0" smtClean="0">
                          <a:solidFill>
                            <a:srgbClr val="000000"/>
                          </a:solidFill>
                          <a:effectLst/>
                          <a:latin typeface="Calibri" panose="020F0502020204030204" pitchFamily="34" charset="0"/>
                        </a:rPr>
                        <a:t>CRS</a:t>
                      </a:r>
                      <a:endParaRPr lang="en-GB" sz="1100" b="0" i="0" u="none" strike="noStrike" dirty="0">
                        <a:solidFill>
                          <a:srgbClr val="000000"/>
                        </a:solidFill>
                        <a:effectLst/>
                        <a:latin typeface="Calibri" panose="020F0502020204030204" pitchFamily="34" charset="0"/>
                      </a:endParaRPr>
                    </a:p>
                  </a:txBody>
                  <a:tcPr marL="0" marR="0" marT="0" marB="0" anchor="ctr">
                    <a:solidFill>
                      <a:schemeClr val="bg1">
                        <a:lumMod val="85000"/>
                      </a:schemeClr>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GB" sz="1100" u="none" strike="noStrike" dirty="0" smtClean="0">
                          <a:effectLst/>
                        </a:rPr>
                        <a:t>Dahuk / Ninewa</a:t>
                      </a:r>
                      <a:endParaRPr lang="en-GB" sz="1100" b="0" i="0" u="none" strike="noStrike" dirty="0" smtClean="0">
                        <a:solidFill>
                          <a:srgbClr val="000000"/>
                        </a:solidFill>
                        <a:effectLst/>
                        <a:latin typeface="Calibri" panose="020F0502020204030204" pitchFamily="34" charset="0"/>
                      </a:endParaRPr>
                    </a:p>
                  </a:txBody>
                  <a:tcPr marL="0" marR="0" marT="0" marB="0" anchor="ctr">
                    <a:solidFill>
                      <a:schemeClr val="bg1">
                        <a:lumMod val="85000"/>
                      </a:schemeClr>
                    </a:solidFill>
                  </a:tcPr>
                </a:tc>
                <a:tc>
                  <a:txBody>
                    <a:bodyPr/>
                    <a:lstStyle/>
                    <a:p>
                      <a:pPr algn="l" fontAlgn="ctr"/>
                      <a:r>
                        <a:rPr lang="en-US" sz="1100" b="0" i="0" u="none" strike="noStrike" dirty="0" err="1" smtClean="0">
                          <a:solidFill>
                            <a:srgbClr val="000000"/>
                          </a:solidFill>
                          <a:effectLst/>
                          <a:latin typeface="Calibri" panose="020F0502020204030204" pitchFamily="34" charset="0"/>
                        </a:rPr>
                        <a:t>Sumel</a:t>
                      </a:r>
                      <a:endParaRPr lang="en-GB" sz="1100" b="0" i="0" u="none" strike="noStrike" dirty="0">
                        <a:solidFill>
                          <a:srgbClr val="000000"/>
                        </a:solidFill>
                        <a:effectLst/>
                        <a:latin typeface="Calibri" panose="020F0502020204030204" pitchFamily="34" charset="0"/>
                      </a:endParaRPr>
                    </a:p>
                  </a:txBody>
                  <a:tcPr marL="0" marR="0" marT="0" marB="0" anchor="ctr">
                    <a:solidFill>
                      <a:schemeClr val="bg1">
                        <a:lumMod val="85000"/>
                      </a:schemeClr>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100" b="0" i="0" u="none" strike="noStrike" dirty="0" smtClean="0">
                          <a:solidFill>
                            <a:srgbClr val="222222"/>
                          </a:solidFill>
                          <a:effectLst/>
                          <a:latin typeface="Calibri" panose="020F0502020204030204" pitchFamily="34" charset="0"/>
                        </a:rPr>
                        <a:t>Essential Winter NFI + many items</a:t>
                      </a:r>
                      <a:endParaRPr lang="en-GB" sz="1100" b="0" i="0" u="none" strike="noStrike" dirty="0" smtClean="0">
                        <a:solidFill>
                          <a:srgbClr val="222222"/>
                        </a:solidFill>
                        <a:effectLst/>
                        <a:latin typeface="Calibri" panose="020F0502020204030204" pitchFamily="34" charset="0"/>
                      </a:endParaRPr>
                    </a:p>
                  </a:txBody>
                  <a:tcPr marL="0" marR="0" marT="0" marB="0" anchor="ctr">
                    <a:solidFill>
                      <a:schemeClr val="bg1">
                        <a:lumMod val="85000"/>
                      </a:schemeClr>
                    </a:solidFill>
                  </a:tcPr>
                </a:tc>
                <a:tc>
                  <a:txBody>
                    <a:bodyPr/>
                    <a:lstStyle/>
                    <a:p>
                      <a:pPr algn="l" fontAlgn="ctr"/>
                      <a:r>
                        <a:rPr lang="en-US" sz="1100" b="0" i="0" u="none" strike="noStrike" dirty="0" smtClean="0">
                          <a:solidFill>
                            <a:srgbClr val="000000"/>
                          </a:solidFill>
                          <a:effectLst/>
                          <a:latin typeface="Calibri" panose="020F0502020204030204" pitchFamily="34" charset="0"/>
                        </a:rPr>
                        <a:t>3,000+</a:t>
                      </a:r>
                      <a:r>
                        <a:rPr lang="en-US" sz="1100" b="0" i="0" u="none" strike="noStrike" baseline="0" dirty="0" smtClean="0">
                          <a:solidFill>
                            <a:srgbClr val="000000"/>
                          </a:solidFill>
                          <a:effectLst/>
                          <a:latin typeface="Calibri" panose="020F0502020204030204" pitchFamily="34" charset="0"/>
                        </a:rPr>
                        <a:t> HH</a:t>
                      </a:r>
                      <a:endParaRPr lang="en-GB" sz="1100" b="0" i="0" u="none" strike="noStrike" dirty="0">
                        <a:solidFill>
                          <a:srgbClr val="000000"/>
                        </a:solidFill>
                        <a:effectLst/>
                        <a:latin typeface="Calibri" panose="020F0502020204030204" pitchFamily="34" charset="0"/>
                      </a:endParaRPr>
                    </a:p>
                  </a:txBody>
                  <a:tcPr marL="0" marR="0" marT="0" marB="0" anchor="ctr">
                    <a:solidFill>
                      <a:schemeClr val="bg1">
                        <a:lumMod val="85000"/>
                      </a:schemeClr>
                    </a:solidFill>
                  </a:tcPr>
                </a:tc>
              </a:tr>
              <a:tr h="190500">
                <a:tc>
                  <a:txBody>
                    <a:bodyPr/>
                    <a:lstStyle/>
                    <a:p>
                      <a:pPr algn="l" fontAlgn="ctr"/>
                      <a:r>
                        <a:rPr lang="en-GB" sz="1100" u="none" strike="noStrike" dirty="0">
                          <a:effectLst/>
                        </a:rPr>
                        <a:t>Mission East </a:t>
                      </a:r>
                      <a:endParaRPr lang="en-GB" sz="1100" b="0" i="0" u="none" strike="noStrike" dirty="0">
                        <a:solidFill>
                          <a:srgbClr val="000000"/>
                        </a:solidFill>
                        <a:effectLst/>
                        <a:latin typeface="Calibri" panose="020F0502020204030204" pitchFamily="34" charset="0"/>
                      </a:endParaRPr>
                    </a:p>
                  </a:txBody>
                  <a:tcPr marL="0" marR="0" marT="0" marB="0" anchor="ctr">
                    <a:solidFill>
                      <a:schemeClr val="bg1">
                        <a:lumMod val="85000"/>
                      </a:schemeClr>
                    </a:solidFill>
                  </a:tcPr>
                </a:tc>
                <a:tc>
                  <a:txBody>
                    <a:bodyPr/>
                    <a:lstStyle/>
                    <a:p>
                      <a:pPr algn="l" fontAlgn="ctr"/>
                      <a:r>
                        <a:rPr lang="en-GB" sz="1100" u="none" strike="noStrike" dirty="0">
                          <a:effectLst/>
                        </a:rPr>
                        <a:t>Ninewa </a:t>
                      </a:r>
                      <a:r>
                        <a:rPr lang="en-GB" sz="1100" u="none" strike="noStrike" dirty="0" err="1">
                          <a:effectLst/>
                        </a:rPr>
                        <a:t>OoC</a:t>
                      </a:r>
                      <a:endParaRPr lang="en-GB" sz="1100" b="0" i="0" u="none" strike="noStrike" dirty="0">
                        <a:solidFill>
                          <a:srgbClr val="000000"/>
                        </a:solidFill>
                        <a:effectLst/>
                        <a:latin typeface="Calibri" panose="020F0502020204030204" pitchFamily="34" charset="0"/>
                      </a:endParaRPr>
                    </a:p>
                  </a:txBody>
                  <a:tcPr marL="0" marR="0" marT="0" marB="0" anchor="ctr">
                    <a:solidFill>
                      <a:schemeClr val="bg1">
                        <a:lumMod val="85000"/>
                      </a:schemeClr>
                    </a:solidFill>
                  </a:tcPr>
                </a:tc>
                <a:tc>
                  <a:txBody>
                    <a:bodyPr/>
                    <a:lstStyle/>
                    <a:p>
                      <a:pPr algn="l" fontAlgn="ctr"/>
                      <a:r>
                        <a:rPr lang="en-GB" sz="1100" u="none" strike="noStrike" dirty="0">
                          <a:effectLst/>
                        </a:rPr>
                        <a:t>Mosul District</a:t>
                      </a:r>
                      <a:endParaRPr lang="en-GB" sz="1100" b="0" i="0" u="none" strike="noStrike" dirty="0">
                        <a:solidFill>
                          <a:srgbClr val="000000"/>
                        </a:solidFill>
                        <a:effectLst/>
                        <a:latin typeface="Calibri" panose="020F0502020204030204" pitchFamily="34" charset="0"/>
                      </a:endParaRPr>
                    </a:p>
                  </a:txBody>
                  <a:tcPr marL="0" marR="0" marT="0" marB="0" anchor="ctr">
                    <a:solidFill>
                      <a:schemeClr val="bg1">
                        <a:lumMod val="85000"/>
                      </a:schemeClr>
                    </a:solidFill>
                  </a:tcPr>
                </a:tc>
                <a:tc>
                  <a:txBody>
                    <a:bodyPr/>
                    <a:lstStyle/>
                    <a:p>
                      <a:pPr algn="l" fontAlgn="ctr"/>
                      <a:r>
                        <a:rPr lang="en-US" sz="1100" b="0" i="0" u="none" strike="noStrike" dirty="0" smtClean="0">
                          <a:solidFill>
                            <a:srgbClr val="000000"/>
                          </a:solidFill>
                          <a:effectLst/>
                          <a:latin typeface="Calibri" panose="020F0502020204030204" pitchFamily="34" charset="0"/>
                        </a:rPr>
                        <a:t>Heaters</a:t>
                      </a:r>
                      <a:r>
                        <a:rPr lang="en-US" sz="1100" b="0" i="0" u="none" strike="noStrike" baseline="0" dirty="0" smtClean="0">
                          <a:solidFill>
                            <a:srgbClr val="000000"/>
                          </a:solidFill>
                          <a:effectLst/>
                          <a:latin typeface="Calibri" panose="020F0502020204030204" pitchFamily="34" charset="0"/>
                        </a:rPr>
                        <a:t> + kerosene</a:t>
                      </a:r>
                      <a:endParaRPr lang="en-GB" sz="1100" b="0" i="0" u="none" strike="noStrike" dirty="0">
                        <a:solidFill>
                          <a:srgbClr val="000000"/>
                        </a:solidFill>
                        <a:effectLst/>
                        <a:latin typeface="Calibri" panose="020F0502020204030204" pitchFamily="34" charset="0"/>
                      </a:endParaRPr>
                    </a:p>
                  </a:txBody>
                  <a:tcPr marL="0" marR="0" marT="0" marB="0" anchor="ctr">
                    <a:solidFill>
                      <a:schemeClr val="bg1">
                        <a:lumMod val="85000"/>
                      </a:schemeClr>
                    </a:solidFill>
                  </a:tcPr>
                </a:tc>
                <a:tc>
                  <a:txBody>
                    <a:bodyPr/>
                    <a:lstStyle/>
                    <a:p>
                      <a:pPr algn="l" fontAlgn="ctr"/>
                      <a:r>
                        <a:rPr lang="en-US" sz="1100" b="0" i="0" u="none" strike="noStrike" dirty="0" smtClean="0">
                          <a:solidFill>
                            <a:srgbClr val="000000"/>
                          </a:solidFill>
                          <a:effectLst/>
                          <a:latin typeface="Calibri" panose="020F0502020204030204" pitchFamily="34" charset="0"/>
                        </a:rPr>
                        <a:t>Circa 2,000</a:t>
                      </a:r>
                      <a:r>
                        <a:rPr lang="en-US" sz="1100" b="0" i="0" u="none" strike="noStrike" baseline="0" dirty="0" smtClean="0">
                          <a:solidFill>
                            <a:srgbClr val="000000"/>
                          </a:solidFill>
                          <a:effectLst/>
                          <a:latin typeface="Calibri" panose="020F0502020204030204" pitchFamily="34" charset="0"/>
                        </a:rPr>
                        <a:t> HH</a:t>
                      </a:r>
                      <a:endParaRPr lang="en-GB" sz="1100" b="0" i="0" u="none" strike="noStrike" dirty="0">
                        <a:solidFill>
                          <a:srgbClr val="000000"/>
                        </a:solidFill>
                        <a:effectLst/>
                        <a:latin typeface="Calibri" panose="020F0502020204030204" pitchFamily="34" charset="0"/>
                      </a:endParaRPr>
                    </a:p>
                  </a:txBody>
                  <a:tcPr marL="0" marR="0" marT="0" marB="0" anchor="ctr">
                    <a:solidFill>
                      <a:schemeClr val="bg1">
                        <a:lumMod val="85000"/>
                      </a:schemeClr>
                    </a:solidFill>
                  </a:tcPr>
                </a:tc>
              </a:tr>
              <a:tr h="190500">
                <a:tc>
                  <a:txBody>
                    <a:bodyPr/>
                    <a:lstStyle/>
                    <a:p>
                      <a:pPr algn="l" fontAlgn="ctr"/>
                      <a:r>
                        <a:rPr lang="en-US" sz="1100" b="0" i="0" u="none" strike="noStrike" dirty="0" smtClean="0">
                          <a:solidFill>
                            <a:srgbClr val="000000"/>
                          </a:solidFill>
                          <a:effectLst/>
                          <a:latin typeface="Calibri" panose="020F0502020204030204" pitchFamily="34" charset="0"/>
                        </a:rPr>
                        <a:t>GRC</a:t>
                      </a:r>
                      <a:endParaRPr lang="en-GB" sz="1100" b="0" i="0" u="none" strike="noStrike" dirty="0">
                        <a:solidFill>
                          <a:srgbClr val="000000"/>
                        </a:solidFill>
                        <a:effectLst/>
                        <a:latin typeface="Calibri" panose="020F0502020204030204" pitchFamily="34" charset="0"/>
                      </a:endParaRPr>
                    </a:p>
                  </a:txBody>
                  <a:tcPr marL="0" marR="0" marT="0" marB="0" anchor="ctr">
                    <a:solidFill>
                      <a:schemeClr val="bg1">
                        <a:lumMod val="85000"/>
                      </a:schemeClr>
                    </a:solidFill>
                  </a:tcPr>
                </a:tc>
                <a:tc>
                  <a:txBody>
                    <a:bodyPr/>
                    <a:lstStyle/>
                    <a:p>
                      <a:pPr algn="l" fontAlgn="ctr"/>
                      <a:r>
                        <a:rPr lang="en-US" sz="1100" b="0" i="0" u="none" strike="noStrike" dirty="0" smtClean="0">
                          <a:solidFill>
                            <a:srgbClr val="000000"/>
                          </a:solidFill>
                          <a:effectLst/>
                          <a:latin typeface="Calibri" panose="020F0502020204030204" pitchFamily="34" charset="0"/>
                        </a:rPr>
                        <a:t>Dahuk</a:t>
                      </a:r>
                      <a:r>
                        <a:rPr lang="en-US" sz="1100" b="0" i="0" u="none" strike="noStrike" baseline="0" dirty="0" smtClean="0">
                          <a:solidFill>
                            <a:srgbClr val="000000"/>
                          </a:solidFill>
                          <a:effectLst/>
                          <a:latin typeface="Calibri" panose="020F0502020204030204" pitchFamily="34" charset="0"/>
                        </a:rPr>
                        <a:t> / Ninewa</a:t>
                      </a:r>
                      <a:endParaRPr lang="en-GB" sz="1100" b="0" i="0" u="none" strike="noStrike" dirty="0">
                        <a:solidFill>
                          <a:srgbClr val="000000"/>
                        </a:solidFill>
                        <a:effectLst/>
                        <a:latin typeface="Calibri" panose="020F0502020204030204" pitchFamily="34" charset="0"/>
                      </a:endParaRPr>
                    </a:p>
                  </a:txBody>
                  <a:tcPr marL="0" marR="0" marT="0" marB="0" anchor="ctr">
                    <a:solidFill>
                      <a:schemeClr val="bg1">
                        <a:lumMod val="85000"/>
                      </a:schemeClr>
                    </a:solidFill>
                  </a:tcPr>
                </a:tc>
                <a:tc>
                  <a:txBody>
                    <a:bodyPr/>
                    <a:lstStyle/>
                    <a:p>
                      <a:pPr algn="l" fontAlgn="ctr"/>
                      <a:endParaRPr lang="en-GB" sz="1100" b="0" i="0" u="none" strike="noStrike" dirty="0">
                        <a:solidFill>
                          <a:srgbClr val="000000"/>
                        </a:solidFill>
                        <a:effectLst/>
                        <a:latin typeface="Calibri" panose="020F0502020204030204" pitchFamily="34" charset="0"/>
                      </a:endParaRPr>
                    </a:p>
                  </a:txBody>
                  <a:tcPr marL="0" marR="0" marT="0" marB="0" anchor="ctr">
                    <a:solidFill>
                      <a:schemeClr val="bg1">
                        <a:lumMod val="85000"/>
                      </a:schemeClr>
                    </a:solidFill>
                  </a:tcPr>
                </a:tc>
                <a:tc>
                  <a:txBody>
                    <a:bodyPr/>
                    <a:lstStyle/>
                    <a:p>
                      <a:pPr algn="l" fontAlgn="ctr"/>
                      <a:r>
                        <a:rPr lang="en-US" sz="1100" b="0" i="0" u="none" strike="noStrike" dirty="0" smtClean="0">
                          <a:solidFill>
                            <a:srgbClr val="000000"/>
                          </a:solidFill>
                          <a:effectLst/>
                          <a:latin typeface="Calibri" panose="020F0502020204030204" pitchFamily="34" charset="0"/>
                        </a:rPr>
                        <a:t>MPCA</a:t>
                      </a:r>
                      <a:endParaRPr lang="en-GB" sz="1100" b="0" i="0" u="none" strike="noStrike" dirty="0">
                        <a:solidFill>
                          <a:srgbClr val="000000"/>
                        </a:solidFill>
                        <a:effectLst/>
                        <a:latin typeface="Calibri" panose="020F0502020204030204" pitchFamily="34" charset="0"/>
                      </a:endParaRPr>
                    </a:p>
                  </a:txBody>
                  <a:tcPr marL="0" marR="0" marT="0" marB="0" anchor="ctr">
                    <a:solidFill>
                      <a:schemeClr val="bg1">
                        <a:lumMod val="85000"/>
                      </a:schemeClr>
                    </a:solidFill>
                  </a:tcPr>
                </a:tc>
                <a:tc>
                  <a:txBody>
                    <a:bodyPr/>
                    <a:lstStyle/>
                    <a:p>
                      <a:pPr algn="l" fontAlgn="ctr"/>
                      <a:r>
                        <a:rPr lang="en-US" sz="1100" b="0" i="0" u="none" strike="noStrike" dirty="0" smtClean="0">
                          <a:solidFill>
                            <a:srgbClr val="000000"/>
                          </a:solidFill>
                          <a:effectLst/>
                          <a:latin typeface="Calibri" panose="020F0502020204030204" pitchFamily="34" charset="0"/>
                        </a:rPr>
                        <a:t>Circa</a:t>
                      </a:r>
                      <a:r>
                        <a:rPr lang="en-US" sz="1100" b="0" i="0" u="none" strike="noStrike" baseline="0" dirty="0" smtClean="0">
                          <a:solidFill>
                            <a:srgbClr val="000000"/>
                          </a:solidFill>
                          <a:effectLst/>
                          <a:latin typeface="Calibri" panose="020F0502020204030204" pitchFamily="34" charset="0"/>
                        </a:rPr>
                        <a:t> 3,500HH</a:t>
                      </a:r>
                      <a:endParaRPr lang="en-GB" sz="1100" b="0" i="0" u="none" strike="noStrike" dirty="0">
                        <a:solidFill>
                          <a:srgbClr val="000000"/>
                        </a:solidFill>
                        <a:effectLst/>
                        <a:latin typeface="Calibri" panose="020F0502020204030204" pitchFamily="34" charset="0"/>
                      </a:endParaRPr>
                    </a:p>
                  </a:txBody>
                  <a:tcPr marL="0" marR="0" marT="0" marB="0" anchor="ctr">
                    <a:solidFill>
                      <a:schemeClr val="bg1">
                        <a:lumMod val="85000"/>
                      </a:schemeClr>
                    </a:solidFill>
                  </a:tcPr>
                </a:tc>
              </a:tr>
            </a:tbl>
          </a:graphicData>
        </a:graphic>
      </p:graphicFrame>
      <p:sp>
        <p:nvSpPr>
          <p:cNvPr id="4" name="TextBox 3"/>
          <p:cNvSpPr txBox="1"/>
          <p:nvPr/>
        </p:nvSpPr>
        <p:spPr>
          <a:xfrm>
            <a:off x="1228725" y="3979451"/>
            <a:ext cx="6153150" cy="369332"/>
          </a:xfrm>
          <a:prstGeom prst="rect">
            <a:avLst/>
          </a:prstGeom>
          <a:noFill/>
        </p:spPr>
        <p:txBody>
          <a:bodyPr wrap="square" rtlCol="0">
            <a:spAutoFit/>
          </a:bodyPr>
          <a:lstStyle/>
          <a:p>
            <a:pPr algn="ctr"/>
            <a:r>
              <a:rPr lang="en-US" b="1" dirty="0" smtClean="0">
                <a:solidFill>
                  <a:schemeClr val="tx1">
                    <a:lumMod val="65000"/>
                    <a:lumOff val="35000"/>
                  </a:schemeClr>
                </a:solidFill>
              </a:rPr>
              <a:t>Updates please!</a:t>
            </a:r>
            <a:endParaRPr lang="en-GB" b="1" dirty="0">
              <a:solidFill>
                <a:schemeClr val="tx1">
                  <a:lumMod val="65000"/>
                  <a:lumOff val="35000"/>
                </a:schemeClr>
              </a:solidFill>
            </a:endParaRPr>
          </a:p>
        </p:txBody>
      </p:sp>
    </p:spTree>
    <p:extLst>
      <p:ext uri="{BB962C8B-B14F-4D97-AF65-F5344CB8AC3E}">
        <p14:creationId xmlns:p14="http://schemas.microsoft.com/office/powerpoint/2010/main" val="406007115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327C452-0D12-48F3-BB65-BBA3E6350F2C}" type="slidenum">
              <a:rPr lang="en-GB" smtClean="0">
                <a:latin typeface="Calibri"/>
              </a:rPr>
              <a:pPr/>
              <a:t>6</a:t>
            </a:fld>
            <a:endParaRPr lang="en-GB">
              <a:latin typeface="Calibri"/>
            </a:endParaRPr>
          </a:p>
        </p:txBody>
      </p:sp>
      <p:sp>
        <p:nvSpPr>
          <p:cNvPr id="3" name="Rectangle 2"/>
          <p:cNvSpPr/>
          <p:nvPr/>
        </p:nvSpPr>
        <p:spPr>
          <a:xfrm>
            <a:off x="537882" y="197490"/>
            <a:ext cx="8148918" cy="461665"/>
          </a:xfrm>
          <a:prstGeom prst="rect">
            <a:avLst/>
          </a:prstGeom>
        </p:spPr>
        <p:txBody>
          <a:bodyPr wrap="square">
            <a:spAutoFit/>
          </a:bodyPr>
          <a:lstStyle/>
          <a:p>
            <a:pPr algn="ctr"/>
            <a:r>
              <a:rPr lang="en-US" sz="2400" dirty="0" err="1" smtClean="0">
                <a:solidFill>
                  <a:srgbClr val="0070C0"/>
                </a:solidFill>
                <a:latin typeface="Calibri Light" panose="020F0302020204030204" pitchFamily="34" charset="0"/>
                <a:ea typeface="Verdana" pitchFamily="34" charset="0"/>
                <a:cs typeface="Verdana" pitchFamily="34" charset="0"/>
              </a:rPr>
              <a:t>Winterisation</a:t>
            </a:r>
            <a:r>
              <a:rPr lang="en-US" sz="2400" dirty="0" smtClean="0">
                <a:solidFill>
                  <a:srgbClr val="0070C0"/>
                </a:solidFill>
                <a:latin typeface="Calibri Light" panose="020F0302020204030204" pitchFamily="34" charset="0"/>
                <a:ea typeface="Verdana" pitchFamily="34" charset="0"/>
                <a:cs typeface="Verdana" pitchFamily="34" charset="0"/>
              </a:rPr>
              <a:t> – Out of Camp Needs</a:t>
            </a:r>
            <a:endParaRPr lang="en-US" sz="2400" dirty="0">
              <a:solidFill>
                <a:srgbClr val="0070C0"/>
              </a:solidFill>
              <a:latin typeface="Calibri Light" panose="020F0302020204030204" pitchFamily="34" charset="0"/>
              <a:ea typeface="Verdana" pitchFamily="34" charset="0"/>
              <a:cs typeface="Verdana" pitchFamily="34" charset="0"/>
            </a:endParaRPr>
          </a:p>
        </p:txBody>
      </p:sp>
      <p:sp>
        <p:nvSpPr>
          <p:cNvPr id="4" name="Rectangle 3"/>
          <p:cNvSpPr/>
          <p:nvPr/>
        </p:nvSpPr>
        <p:spPr>
          <a:xfrm>
            <a:off x="640086" y="690710"/>
            <a:ext cx="7446080" cy="3754874"/>
          </a:xfrm>
          <a:prstGeom prst="rect">
            <a:avLst/>
          </a:prstGeom>
        </p:spPr>
        <p:txBody>
          <a:bodyPr wrap="square">
            <a:spAutoFit/>
          </a:bodyPr>
          <a:lstStyle/>
          <a:p>
            <a:r>
              <a:rPr lang="en-US" b="1" dirty="0" smtClean="0">
                <a:solidFill>
                  <a:schemeClr val="tx1">
                    <a:lumMod val="65000"/>
                    <a:lumOff val="35000"/>
                  </a:schemeClr>
                </a:solidFill>
              </a:rPr>
              <a:t>Projects needed:</a:t>
            </a:r>
          </a:p>
          <a:p>
            <a:endParaRPr lang="en-US" sz="1100" dirty="0" smtClean="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Cash for remaining IDPs, focused on those in critical shelter</a:t>
            </a:r>
          </a:p>
          <a:p>
            <a:pPr marL="628650" lvl="1" indent="-171450">
              <a:buFont typeface="Arial" panose="020B0604020202020204" pitchFamily="34" charset="0"/>
              <a:buChar char="•"/>
            </a:pPr>
            <a:r>
              <a:rPr lang="en-US" sz="1100" dirty="0">
                <a:solidFill>
                  <a:schemeClr val="tx1">
                    <a:lumMod val="65000"/>
                    <a:lumOff val="35000"/>
                  </a:schemeClr>
                </a:solidFill>
              </a:rPr>
              <a:t>UNHCR please can you update following cash </a:t>
            </a:r>
            <a:r>
              <a:rPr lang="en-US" sz="1100" dirty="0" err="1" smtClean="0">
                <a:solidFill>
                  <a:schemeClr val="tx1">
                    <a:lumMod val="65000"/>
                    <a:lumOff val="35000"/>
                  </a:schemeClr>
                </a:solidFill>
              </a:rPr>
              <a:t>programme</a:t>
            </a:r>
            <a:r>
              <a:rPr lang="en-US" sz="1100" dirty="0" smtClean="0">
                <a:solidFill>
                  <a:schemeClr val="tx1">
                    <a:lumMod val="65000"/>
                    <a:lumOff val="35000"/>
                  </a:schemeClr>
                </a:solidFill>
              </a:rPr>
              <a:t> in </a:t>
            </a:r>
            <a:r>
              <a:rPr lang="en-US" sz="1100" dirty="0" err="1" smtClean="0">
                <a:solidFill>
                  <a:schemeClr val="tx1">
                    <a:lumMod val="65000"/>
                    <a:lumOff val="35000"/>
                  </a:schemeClr>
                </a:solidFill>
              </a:rPr>
              <a:t>Sumel</a:t>
            </a:r>
            <a:endParaRPr lang="en-US" sz="1100" dirty="0" smtClean="0">
              <a:solidFill>
                <a:schemeClr val="tx1">
                  <a:lumMod val="65000"/>
                  <a:lumOff val="35000"/>
                </a:schemeClr>
              </a:solidFill>
            </a:endParaRPr>
          </a:p>
          <a:p>
            <a:pPr marL="628650" lvl="1" indent="-171450">
              <a:buFont typeface="Arial" panose="020B0604020202020204" pitchFamily="34" charset="0"/>
              <a:buChar char="•"/>
            </a:pPr>
            <a:r>
              <a:rPr lang="en-US" sz="1100" dirty="0" smtClean="0">
                <a:solidFill>
                  <a:schemeClr val="tx1">
                    <a:lumMod val="65000"/>
                    <a:lumOff val="35000"/>
                  </a:schemeClr>
                </a:solidFill>
              </a:rPr>
              <a:t>Are there other major areas of critical shelter which have not received support?</a:t>
            </a:r>
            <a:endParaRPr lang="en-US" sz="1100" dirty="0">
              <a:solidFill>
                <a:schemeClr val="tx1">
                  <a:lumMod val="65000"/>
                  <a:lumOff val="35000"/>
                </a:schemeClr>
              </a:solidFill>
            </a:endParaRPr>
          </a:p>
          <a:p>
            <a:pPr marL="628650" lvl="1" indent="-171450">
              <a:buFont typeface="Arial" panose="020B0604020202020204" pitchFamily="34" charset="0"/>
              <a:buChar char="•"/>
            </a:pPr>
            <a:endParaRPr lang="en-US" sz="1100" dirty="0" smtClean="0">
              <a:solidFill>
                <a:schemeClr val="tx1">
                  <a:lumMod val="65000"/>
                  <a:lumOff val="35000"/>
                </a:schemeClr>
              </a:solidFill>
            </a:endParaRPr>
          </a:p>
          <a:p>
            <a:pPr marL="171450" indent="-171450">
              <a:buFont typeface="Arial" panose="020B0604020202020204" pitchFamily="34" charset="0"/>
              <a:buChar char="•"/>
            </a:pPr>
            <a:r>
              <a:rPr lang="en-US" sz="1100" dirty="0" err="1" smtClean="0">
                <a:solidFill>
                  <a:schemeClr val="tx1">
                    <a:lumMod val="65000"/>
                    <a:lumOff val="35000"/>
                  </a:schemeClr>
                </a:solidFill>
              </a:rPr>
              <a:t>Sinouni</a:t>
            </a:r>
            <a:r>
              <a:rPr lang="en-US" sz="1100" dirty="0" smtClean="0">
                <a:solidFill>
                  <a:schemeClr val="tx1">
                    <a:lumMod val="65000"/>
                    <a:lumOff val="35000"/>
                  </a:schemeClr>
                </a:solidFill>
              </a:rPr>
              <a:t> – cash or kerosene to match JEN kerosene project?</a:t>
            </a:r>
          </a:p>
          <a:p>
            <a:endParaRPr lang="en-US" sz="1100" dirty="0">
              <a:solidFill>
                <a:schemeClr val="tx1">
                  <a:lumMod val="65000"/>
                  <a:lumOff val="35000"/>
                </a:schemeClr>
              </a:solidFill>
            </a:endParaRPr>
          </a:p>
          <a:p>
            <a:pPr marL="171450" indent="-171450">
              <a:buFont typeface="Arial" panose="020B0604020202020204" pitchFamily="34" charset="0"/>
              <a:buChar char="•"/>
            </a:pPr>
            <a:r>
              <a:rPr lang="en-US" sz="1100" dirty="0" err="1" smtClean="0">
                <a:solidFill>
                  <a:schemeClr val="tx1">
                    <a:lumMod val="65000"/>
                    <a:lumOff val="35000"/>
                  </a:schemeClr>
                </a:solidFill>
              </a:rPr>
              <a:t>Zummar</a:t>
            </a:r>
            <a:endParaRPr lang="en-US" sz="1100" dirty="0" smtClean="0">
              <a:solidFill>
                <a:schemeClr val="tx1">
                  <a:lumMod val="65000"/>
                  <a:lumOff val="35000"/>
                </a:schemeClr>
              </a:solidFill>
            </a:endParaRPr>
          </a:p>
          <a:p>
            <a:pPr marL="628650" lvl="1" indent="-171450">
              <a:buFont typeface="Arial" panose="020B0604020202020204" pitchFamily="34" charset="0"/>
              <a:buChar char="•"/>
            </a:pPr>
            <a:r>
              <a:rPr lang="en-US" sz="1100" dirty="0" smtClean="0">
                <a:solidFill>
                  <a:schemeClr val="tx1">
                    <a:lumMod val="65000"/>
                    <a:lumOff val="35000"/>
                  </a:schemeClr>
                </a:solidFill>
              </a:rPr>
              <a:t>DRC – Ain Mana &amp; </a:t>
            </a:r>
            <a:r>
              <a:rPr lang="en-US" sz="1100" dirty="0" err="1" smtClean="0">
                <a:solidFill>
                  <a:schemeClr val="tx1">
                    <a:lumMod val="65000"/>
                    <a:lumOff val="35000"/>
                  </a:schemeClr>
                </a:solidFill>
              </a:rPr>
              <a:t>Gargaver</a:t>
            </a:r>
            <a:endParaRPr lang="en-US" sz="1100" dirty="0" smtClean="0">
              <a:solidFill>
                <a:schemeClr val="tx1">
                  <a:lumMod val="65000"/>
                  <a:lumOff val="35000"/>
                </a:schemeClr>
              </a:solidFill>
            </a:endParaRPr>
          </a:p>
          <a:p>
            <a:pPr marL="628650" lvl="1" indent="-171450">
              <a:buFont typeface="Arial" panose="020B0604020202020204" pitchFamily="34" charset="0"/>
              <a:buChar char="•"/>
            </a:pPr>
            <a:r>
              <a:rPr lang="en-US" sz="1100" dirty="0" smtClean="0">
                <a:solidFill>
                  <a:schemeClr val="tx1">
                    <a:lumMod val="65000"/>
                    <a:lumOff val="35000"/>
                  </a:schemeClr>
                </a:solidFill>
              </a:rPr>
              <a:t>IOM</a:t>
            </a:r>
          </a:p>
          <a:p>
            <a:pPr marL="1085850" lvl="2" indent="-171450">
              <a:buFont typeface="Arial" panose="020B0604020202020204" pitchFamily="34" charset="0"/>
              <a:buChar char="•"/>
            </a:pPr>
            <a:r>
              <a:rPr lang="en-US" sz="1100" dirty="0" err="1" smtClean="0">
                <a:solidFill>
                  <a:schemeClr val="tx1">
                    <a:lumMod val="65000"/>
                    <a:lumOff val="35000"/>
                  </a:schemeClr>
                </a:solidFill>
              </a:rPr>
              <a:t>Zummar</a:t>
            </a:r>
            <a:r>
              <a:rPr lang="en-US" sz="1100" dirty="0" smtClean="0">
                <a:solidFill>
                  <a:schemeClr val="tx1">
                    <a:lumMod val="65000"/>
                    <a:lumOff val="35000"/>
                  </a:schemeClr>
                </a:solidFill>
              </a:rPr>
              <a:t> - Ain </a:t>
            </a:r>
            <a:r>
              <a:rPr lang="en-US" sz="1100" dirty="0" err="1" smtClean="0">
                <a:solidFill>
                  <a:schemeClr val="tx1">
                    <a:lumMod val="65000"/>
                    <a:lumOff val="35000"/>
                  </a:schemeClr>
                </a:solidFill>
              </a:rPr>
              <a:t>Faras</a:t>
            </a:r>
            <a:r>
              <a:rPr lang="en-US" sz="1100" dirty="0" smtClean="0">
                <a:solidFill>
                  <a:schemeClr val="tx1">
                    <a:lumMod val="65000"/>
                    <a:lumOff val="35000"/>
                  </a:schemeClr>
                </a:solidFill>
              </a:rPr>
              <a:t>, </a:t>
            </a:r>
            <a:r>
              <a:rPr lang="en-US" sz="1100" dirty="0" err="1" smtClean="0">
                <a:solidFill>
                  <a:schemeClr val="tx1">
                    <a:lumMod val="65000"/>
                    <a:lumOff val="35000"/>
                  </a:schemeClr>
                </a:solidFill>
              </a:rPr>
              <a:t>Barzan</a:t>
            </a:r>
            <a:r>
              <a:rPr lang="en-US" sz="1100" dirty="0" smtClean="0">
                <a:solidFill>
                  <a:schemeClr val="tx1">
                    <a:lumMod val="65000"/>
                    <a:lumOff val="35000"/>
                  </a:schemeClr>
                </a:solidFill>
              </a:rPr>
              <a:t> &amp; Tal </a:t>
            </a:r>
            <a:r>
              <a:rPr lang="en-US" sz="1100" dirty="0" err="1" smtClean="0">
                <a:solidFill>
                  <a:schemeClr val="tx1">
                    <a:lumMod val="65000"/>
                    <a:lumOff val="35000"/>
                  </a:schemeClr>
                </a:solidFill>
              </a:rPr>
              <a:t>Dhahab</a:t>
            </a:r>
            <a:endParaRPr lang="en-US" sz="1100" dirty="0" smtClean="0">
              <a:solidFill>
                <a:schemeClr val="tx1">
                  <a:lumMod val="65000"/>
                  <a:lumOff val="35000"/>
                </a:schemeClr>
              </a:solidFill>
            </a:endParaRPr>
          </a:p>
          <a:p>
            <a:pPr marL="1085850" lvl="2" indent="-171450">
              <a:buFont typeface="Arial" panose="020B0604020202020204" pitchFamily="34" charset="0"/>
              <a:buChar char="•"/>
            </a:pPr>
            <a:r>
              <a:rPr lang="en-US" sz="1100" dirty="0" err="1" smtClean="0">
                <a:solidFill>
                  <a:schemeClr val="tx1">
                    <a:lumMod val="65000"/>
                    <a:lumOff val="35000"/>
                  </a:schemeClr>
                </a:solidFill>
              </a:rPr>
              <a:t>Rabea</a:t>
            </a:r>
            <a:r>
              <a:rPr lang="en-US" sz="1100" dirty="0" smtClean="0">
                <a:solidFill>
                  <a:schemeClr val="tx1">
                    <a:lumMod val="65000"/>
                    <a:lumOff val="35000"/>
                  </a:schemeClr>
                </a:solidFill>
              </a:rPr>
              <a:t> – </a:t>
            </a:r>
            <a:r>
              <a:rPr lang="en-US" sz="1100" dirty="0" err="1" smtClean="0">
                <a:solidFill>
                  <a:schemeClr val="tx1">
                    <a:lumMod val="65000"/>
                    <a:lumOff val="35000"/>
                  </a:schemeClr>
                </a:solidFill>
              </a:rPr>
              <a:t>Ewaynat</a:t>
            </a:r>
            <a:r>
              <a:rPr lang="en-US" sz="1100" dirty="0" smtClean="0">
                <a:solidFill>
                  <a:schemeClr val="tx1">
                    <a:lumMod val="65000"/>
                    <a:lumOff val="35000"/>
                  </a:schemeClr>
                </a:solidFill>
              </a:rPr>
              <a:t>, </a:t>
            </a:r>
            <a:r>
              <a:rPr lang="en-US" sz="1100" dirty="0" err="1" smtClean="0">
                <a:solidFill>
                  <a:schemeClr val="tx1">
                    <a:lumMod val="65000"/>
                    <a:lumOff val="35000"/>
                  </a:schemeClr>
                </a:solidFill>
              </a:rPr>
              <a:t>Rabea</a:t>
            </a:r>
            <a:r>
              <a:rPr lang="en-US" sz="1100" dirty="0" smtClean="0">
                <a:solidFill>
                  <a:schemeClr val="tx1">
                    <a:lumMod val="65000"/>
                    <a:lumOff val="35000"/>
                  </a:schemeClr>
                </a:solidFill>
              </a:rPr>
              <a:t>, Tal </a:t>
            </a:r>
            <a:r>
              <a:rPr lang="en-US" sz="1100" dirty="0" err="1" smtClean="0">
                <a:solidFill>
                  <a:schemeClr val="tx1">
                    <a:lumMod val="65000"/>
                    <a:lumOff val="35000"/>
                  </a:schemeClr>
                </a:solidFill>
              </a:rPr>
              <a:t>Hawa</a:t>
            </a:r>
            <a:r>
              <a:rPr lang="en-US" sz="1100" dirty="0">
                <a:solidFill>
                  <a:schemeClr val="tx1">
                    <a:lumMod val="65000"/>
                    <a:lumOff val="35000"/>
                  </a:schemeClr>
                </a:solidFill>
              </a:rPr>
              <a:t> </a:t>
            </a:r>
            <a:r>
              <a:rPr lang="en-US" sz="1100" dirty="0" smtClean="0">
                <a:solidFill>
                  <a:schemeClr val="tx1">
                    <a:lumMod val="65000"/>
                    <a:lumOff val="35000"/>
                  </a:schemeClr>
                </a:solidFill>
              </a:rPr>
              <a:t>&amp; Al </a:t>
            </a:r>
            <a:r>
              <a:rPr lang="en-US" sz="1100" dirty="0" err="1" smtClean="0">
                <a:solidFill>
                  <a:schemeClr val="tx1">
                    <a:lumMod val="65000"/>
                    <a:lumOff val="35000"/>
                  </a:schemeClr>
                </a:solidFill>
              </a:rPr>
              <a:t>Bowtha</a:t>
            </a:r>
            <a:endParaRPr lang="en-US" sz="1100" dirty="0" smtClean="0">
              <a:solidFill>
                <a:schemeClr val="tx1">
                  <a:lumMod val="65000"/>
                  <a:lumOff val="35000"/>
                </a:schemeClr>
              </a:solidFill>
            </a:endParaRPr>
          </a:p>
          <a:p>
            <a:pPr marL="1085850" lvl="2" indent="-171450">
              <a:buFont typeface="Arial" panose="020B0604020202020204" pitchFamily="34" charset="0"/>
              <a:buChar char="•"/>
            </a:pPr>
            <a:r>
              <a:rPr lang="en-US" sz="1100" dirty="0" err="1" smtClean="0">
                <a:solidFill>
                  <a:schemeClr val="tx1">
                    <a:lumMod val="65000"/>
                    <a:lumOff val="35000"/>
                  </a:schemeClr>
                </a:solidFill>
              </a:rPr>
              <a:t>Wana</a:t>
            </a:r>
            <a:r>
              <a:rPr lang="en-US" sz="1100" dirty="0" smtClean="0">
                <a:solidFill>
                  <a:schemeClr val="tx1">
                    <a:lumMod val="65000"/>
                    <a:lumOff val="35000"/>
                  </a:schemeClr>
                </a:solidFill>
              </a:rPr>
              <a:t> – Karaj, </a:t>
            </a:r>
            <a:r>
              <a:rPr lang="en-US" sz="1100" dirty="0" err="1" smtClean="0">
                <a:solidFill>
                  <a:schemeClr val="tx1">
                    <a:lumMod val="65000"/>
                    <a:lumOff val="35000"/>
                  </a:schemeClr>
                </a:solidFill>
              </a:rPr>
              <a:t>Dawsa</a:t>
            </a:r>
            <a:r>
              <a:rPr lang="en-US" sz="1100" dirty="0" smtClean="0">
                <a:solidFill>
                  <a:schemeClr val="tx1">
                    <a:lumMod val="65000"/>
                    <a:lumOff val="35000"/>
                  </a:schemeClr>
                </a:solidFill>
              </a:rPr>
              <a:t>, </a:t>
            </a:r>
            <a:r>
              <a:rPr lang="en-US" sz="1100" dirty="0" err="1" smtClean="0">
                <a:solidFill>
                  <a:schemeClr val="tx1">
                    <a:lumMod val="65000"/>
                    <a:lumOff val="35000"/>
                  </a:schemeClr>
                </a:solidFill>
              </a:rPr>
              <a:t>Wana</a:t>
            </a:r>
            <a:r>
              <a:rPr lang="en-US" sz="1100" dirty="0" smtClean="0">
                <a:solidFill>
                  <a:schemeClr val="tx1">
                    <a:lumMod val="65000"/>
                    <a:lumOff val="35000"/>
                  </a:schemeClr>
                </a:solidFill>
              </a:rPr>
              <a:t> Town &amp; </a:t>
            </a:r>
            <a:r>
              <a:rPr lang="en-US" sz="1100" dirty="0" err="1" smtClean="0">
                <a:solidFill>
                  <a:schemeClr val="tx1">
                    <a:lumMod val="65000"/>
                    <a:lumOff val="35000"/>
                  </a:schemeClr>
                </a:solidFill>
              </a:rPr>
              <a:t>Babnet</a:t>
            </a:r>
            <a:endParaRPr lang="en-US" sz="1100" dirty="0" smtClean="0">
              <a:solidFill>
                <a:schemeClr val="tx1">
                  <a:lumMod val="65000"/>
                  <a:lumOff val="35000"/>
                </a:schemeClr>
              </a:solidFill>
            </a:endParaRPr>
          </a:p>
          <a:p>
            <a:pPr marL="628650" lvl="1" indent="-171450">
              <a:buFont typeface="Arial" panose="020B0604020202020204" pitchFamily="34" charset="0"/>
              <a:buChar char="•"/>
            </a:pPr>
            <a:r>
              <a:rPr lang="en-US" sz="1100" dirty="0" smtClean="0">
                <a:solidFill>
                  <a:schemeClr val="tx1">
                    <a:lumMod val="65000"/>
                    <a:lumOff val="35000"/>
                  </a:schemeClr>
                </a:solidFill>
              </a:rPr>
              <a:t>UNHCR &amp; </a:t>
            </a:r>
            <a:r>
              <a:rPr lang="en-US" sz="1100" dirty="0" err="1" smtClean="0">
                <a:solidFill>
                  <a:schemeClr val="tx1">
                    <a:lumMod val="65000"/>
                    <a:lumOff val="35000"/>
                  </a:schemeClr>
                </a:solidFill>
              </a:rPr>
              <a:t>Qandil</a:t>
            </a:r>
            <a:endParaRPr lang="en-US" sz="1100" dirty="0" smtClean="0">
              <a:solidFill>
                <a:schemeClr val="tx1">
                  <a:lumMod val="65000"/>
                  <a:lumOff val="35000"/>
                </a:schemeClr>
              </a:solidFill>
            </a:endParaRPr>
          </a:p>
          <a:p>
            <a:pPr marL="1085850" lvl="2" indent="-171450">
              <a:buFont typeface="Arial" panose="020B0604020202020204" pitchFamily="34" charset="0"/>
              <a:buChar char="•"/>
            </a:pPr>
            <a:r>
              <a:rPr lang="en-US" sz="1100" dirty="0" err="1" smtClean="0">
                <a:solidFill>
                  <a:schemeClr val="tx1">
                    <a:lumMod val="65000"/>
                    <a:lumOff val="35000"/>
                  </a:schemeClr>
                </a:solidFill>
              </a:rPr>
              <a:t>Alomla</a:t>
            </a:r>
            <a:r>
              <a:rPr lang="en-US" sz="1100" dirty="0">
                <a:solidFill>
                  <a:schemeClr val="tx1">
                    <a:lumMod val="65000"/>
                    <a:lumOff val="35000"/>
                  </a:schemeClr>
                </a:solidFill>
              </a:rPr>
              <a:t>,</a:t>
            </a:r>
            <a:r>
              <a:rPr lang="en-US" sz="1100" dirty="0" smtClean="0">
                <a:solidFill>
                  <a:schemeClr val="tx1">
                    <a:lumMod val="65000"/>
                    <a:lumOff val="35000"/>
                  </a:schemeClr>
                </a:solidFill>
              </a:rPr>
              <a:t> Abu Winy North, Khirbet Al-</a:t>
            </a:r>
            <a:r>
              <a:rPr lang="en-US" sz="1100" dirty="0" err="1" smtClean="0">
                <a:solidFill>
                  <a:schemeClr val="tx1">
                    <a:lumMod val="65000"/>
                    <a:lumOff val="35000"/>
                  </a:schemeClr>
                </a:solidFill>
              </a:rPr>
              <a:t>A'ashiq</a:t>
            </a:r>
            <a:r>
              <a:rPr lang="en-US" sz="1100" dirty="0" smtClean="0">
                <a:solidFill>
                  <a:schemeClr val="tx1">
                    <a:lumMod val="65000"/>
                    <a:lumOff val="35000"/>
                  </a:schemeClr>
                </a:solidFill>
              </a:rPr>
              <a:t>, Khirbet Al-</a:t>
            </a:r>
            <a:r>
              <a:rPr lang="en-US" sz="1100" dirty="0" err="1" smtClean="0">
                <a:solidFill>
                  <a:schemeClr val="tx1">
                    <a:lumMod val="65000"/>
                    <a:lumOff val="35000"/>
                  </a:schemeClr>
                </a:solidFill>
              </a:rPr>
              <a:t>Teben</a:t>
            </a:r>
            <a:r>
              <a:rPr lang="en-US" sz="1100" dirty="0" smtClean="0">
                <a:solidFill>
                  <a:schemeClr val="tx1">
                    <a:lumMod val="65000"/>
                    <a:lumOff val="35000"/>
                  </a:schemeClr>
                </a:solidFill>
              </a:rPr>
              <a:t>, Ain </a:t>
            </a:r>
            <a:r>
              <a:rPr lang="en-US" sz="1100" dirty="0" err="1" smtClean="0">
                <a:solidFill>
                  <a:schemeClr val="tx1">
                    <a:lumMod val="65000"/>
                    <a:lumOff val="35000"/>
                  </a:schemeClr>
                </a:solidFill>
              </a:rPr>
              <a:t>Mane'a</a:t>
            </a:r>
            <a:r>
              <a:rPr lang="en-US" sz="1100" dirty="0" smtClean="0">
                <a:solidFill>
                  <a:schemeClr val="tx1">
                    <a:lumMod val="65000"/>
                    <a:lumOff val="35000"/>
                  </a:schemeClr>
                </a:solidFill>
              </a:rPr>
              <a:t> &amp; </a:t>
            </a:r>
            <a:r>
              <a:rPr lang="en-US" sz="1100" dirty="0" err="1" smtClean="0">
                <a:solidFill>
                  <a:schemeClr val="tx1">
                    <a:lumMod val="65000"/>
                    <a:lumOff val="35000"/>
                  </a:schemeClr>
                </a:solidFill>
              </a:rPr>
              <a:t>Sehlij</a:t>
            </a:r>
            <a:endParaRPr lang="en-US" sz="1100" dirty="0" smtClean="0">
              <a:solidFill>
                <a:schemeClr val="tx1">
                  <a:lumMod val="65000"/>
                  <a:lumOff val="35000"/>
                </a:schemeClr>
              </a:solidFill>
            </a:endParaRPr>
          </a:p>
          <a:p>
            <a:pPr marL="1085850" lvl="2" indent="-171450">
              <a:buFont typeface="Arial" panose="020B0604020202020204" pitchFamily="34" charset="0"/>
              <a:buChar char="•"/>
            </a:pPr>
            <a:r>
              <a:rPr lang="en-US" sz="1100" dirty="0" smtClean="0">
                <a:solidFill>
                  <a:schemeClr val="tx1">
                    <a:lumMod val="65000"/>
                    <a:lumOff val="35000"/>
                  </a:schemeClr>
                </a:solidFill>
              </a:rPr>
              <a:t>Request will be made to IOM, DRC, NRC and ACTED for distribution lists.</a:t>
            </a:r>
          </a:p>
          <a:p>
            <a:pPr marL="1085850" lvl="2" indent="-171450">
              <a:buFont typeface="Arial" panose="020B0604020202020204" pitchFamily="34" charset="0"/>
              <a:buChar char="•"/>
            </a:pPr>
            <a:r>
              <a:rPr lang="en-US" sz="1100" dirty="0" smtClean="0">
                <a:solidFill>
                  <a:schemeClr val="tx1">
                    <a:lumMod val="65000"/>
                    <a:lumOff val="35000"/>
                  </a:schemeClr>
                </a:solidFill>
              </a:rPr>
              <a:t>Extension into new years should happen</a:t>
            </a:r>
          </a:p>
          <a:p>
            <a:pPr marL="628650" lvl="1" indent="-171450">
              <a:buFont typeface="Arial" panose="020B0604020202020204" pitchFamily="34" charset="0"/>
              <a:buChar char="•"/>
            </a:pPr>
            <a:endParaRPr lang="en-US" sz="1100" dirty="0">
              <a:solidFill>
                <a:schemeClr val="tx1">
                  <a:lumMod val="65000"/>
                  <a:lumOff val="35000"/>
                </a:schemeClr>
              </a:solidFill>
            </a:endParaRPr>
          </a:p>
          <a:p>
            <a:pPr marL="171450" indent="-171450">
              <a:buFont typeface="Arial" panose="020B0604020202020204" pitchFamily="34" charset="0"/>
              <a:buChar char="•"/>
            </a:pPr>
            <a:r>
              <a:rPr lang="en-US" sz="1100" dirty="0" err="1" smtClean="0">
                <a:solidFill>
                  <a:schemeClr val="tx1">
                    <a:lumMod val="65000"/>
                    <a:lumOff val="35000"/>
                  </a:schemeClr>
                </a:solidFill>
              </a:rPr>
              <a:t>Bashiqa</a:t>
            </a:r>
            <a:r>
              <a:rPr lang="en-US" sz="1100" dirty="0">
                <a:solidFill>
                  <a:schemeClr val="tx1">
                    <a:lumMod val="65000"/>
                    <a:lumOff val="35000"/>
                  </a:schemeClr>
                </a:solidFill>
              </a:rPr>
              <a:t> </a:t>
            </a:r>
            <a:r>
              <a:rPr lang="en-US" sz="1100" dirty="0" smtClean="0">
                <a:solidFill>
                  <a:schemeClr val="tx1">
                    <a:lumMod val="65000"/>
                    <a:lumOff val="35000"/>
                  </a:schemeClr>
                </a:solidFill>
              </a:rPr>
              <a:t>&amp; Tel </a:t>
            </a:r>
            <a:r>
              <a:rPr lang="en-US" sz="1100" dirty="0" err="1" smtClean="0">
                <a:solidFill>
                  <a:schemeClr val="tx1">
                    <a:lumMod val="65000"/>
                    <a:lumOff val="35000"/>
                  </a:schemeClr>
                </a:solidFill>
              </a:rPr>
              <a:t>Kaif</a:t>
            </a:r>
            <a:r>
              <a:rPr lang="en-US" sz="1100" dirty="0" smtClean="0">
                <a:solidFill>
                  <a:schemeClr val="tx1">
                    <a:lumMod val="65000"/>
                    <a:lumOff val="35000"/>
                  </a:schemeClr>
                </a:solidFill>
              </a:rPr>
              <a:t> are possible locations of need</a:t>
            </a:r>
            <a:endParaRPr lang="en-US" sz="1100" dirty="0">
              <a:solidFill>
                <a:schemeClr val="tx1">
                  <a:lumMod val="65000"/>
                  <a:lumOff val="35000"/>
                </a:schemeClr>
              </a:solidFill>
            </a:endParaRPr>
          </a:p>
          <a:p>
            <a:pPr marL="171450" indent="-171450">
              <a:buFont typeface="Arial" panose="020B0604020202020204" pitchFamily="34" charset="0"/>
              <a:buChar char="•"/>
            </a:pPr>
            <a:endParaRPr lang="en-US" sz="1100" dirty="0" smtClean="0">
              <a:solidFill>
                <a:schemeClr val="tx1">
                  <a:lumMod val="65000"/>
                  <a:lumOff val="35000"/>
                </a:schemeClr>
              </a:solidFill>
            </a:endParaRPr>
          </a:p>
        </p:txBody>
      </p:sp>
    </p:spTree>
    <p:extLst>
      <p:ext uri="{BB962C8B-B14F-4D97-AF65-F5344CB8AC3E}">
        <p14:creationId xmlns:p14="http://schemas.microsoft.com/office/powerpoint/2010/main" val="176857909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327C452-0D12-48F3-BB65-BBA3E6350F2C}" type="slidenum">
              <a:rPr lang="en-GB" smtClean="0">
                <a:latin typeface="Calibri"/>
              </a:rPr>
              <a:pPr/>
              <a:t>7</a:t>
            </a:fld>
            <a:endParaRPr lang="en-GB" dirty="0">
              <a:latin typeface="Calibri"/>
            </a:endParaRPr>
          </a:p>
        </p:txBody>
      </p:sp>
      <p:sp>
        <p:nvSpPr>
          <p:cNvPr id="3" name="Rectangle 2"/>
          <p:cNvSpPr/>
          <p:nvPr/>
        </p:nvSpPr>
        <p:spPr>
          <a:xfrm>
            <a:off x="537882" y="197490"/>
            <a:ext cx="8148918" cy="461665"/>
          </a:xfrm>
          <a:prstGeom prst="rect">
            <a:avLst/>
          </a:prstGeom>
        </p:spPr>
        <p:txBody>
          <a:bodyPr wrap="square">
            <a:spAutoFit/>
          </a:bodyPr>
          <a:lstStyle/>
          <a:p>
            <a:pPr algn="ctr"/>
            <a:r>
              <a:rPr lang="en-US" sz="2400" dirty="0" smtClean="0">
                <a:solidFill>
                  <a:srgbClr val="0070C0"/>
                </a:solidFill>
                <a:latin typeface="Calibri Light" panose="020F0302020204030204" pitchFamily="34" charset="0"/>
                <a:ea typeface="Verdana" pitchFamily="34" charset="0"/>
                <a:cs typeface="Verdana" pitchFamily="34" charset="0"/>
              </a:rPr>
              <a:t>Out of camp responses – Post Referendum</a:t>
            </a:r>
          </a:p>
        </p:txBody>
      </p:sp>
      <p:sp>
        <p:nvSpPr>
          <p:cNvPr id="4" name="Rectangle 3"/>
          <p:cNvSpPr/>
          <p:nvPr/>
        </p:nvSpPr>
        <p:spPr>
          <a:xfrm>
            <a:off x="640086" y="690710"/>
            <a:ext cx="7446080" cy="769441"/>
          </a:xfrm>
          <a:prstGeom prst="rect">
            <a:avLst/>
          </a:prstGeom>
        </p:spPr>
        <p:txBody>
          <a:bodyPr wrap="square">
            <a:spAutoFit/>
          </a:bodyPr>
          <a:lstStyle/>
          <a:p>
            <a:pPr marL="171450" indent="-171450">
              <a:buFont typeface="Arial" panose="020B0604020202020204" pitchFamily="34" charset="0"/>
              <a:buChar char="•"/>
            </a:pPr>
            <a:endParaRPr lang="en-US" sz="1100" dirty="0">
              <a:solidFill>
                <a:schemeClr val="tx1">
                  <a:lumMod val="65000"/>
                  <a:lumOff val="35000"/>
                </a:schemeClr>
              </a:solidFill>
            </a:endParaRPr>
          </a:p>
          <a:p>
            <a:endParaRPr lang="en-US" sz="1100" dirty="0" smtClean="0">
              <a:solidFill>
                <a:schemeClr val="tx1">
                  <a:lumMod val="65000"/>
                  <a:lumOff val="35000"/>
                </a:schemeClr>
              </a:solidFill>
            </a:endParaRPr>
          </a:p>
          <a:p>
            <a:pPr marL="171450" indent="-171450">
              <a:buFont typeface="Arial" panose="020B0604020202020204" pitchFamily="34" charset="0"/>
              <a:buChar char="•"/>
            </a:pPr>
            <a:endParaRPr lang="en-US" sz="1100" dirty="0">
              <a:solidFill>
                <a:schemeClr val="tx1">
                  <a:lumMod val="65000"/>
                  <a:lumOff val="35000"/>
                </a:schemeClr>
              </a:solidFill>
            </a:endParaRPr>
          </a:p>
          <a:p>
            <a:pPr marL="628650" lvl="1" indent="-171450">
              <a:buFont typeface="Arial" panose="020B0604020202020204" pitchFamily="34" charset="0"/>
              <a:buChar char="•"/>
            </a:pPr>
            <a:endParaRPr lang="en-US" sz="1100" dirty="0">
              <a:solidFill>
                <a:schemeClr val="tx1">
                  <a:lumMod val="65000"/>
                  <a:lumOff val="35000"/>
                </a:schemeClr>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1532755666"/>
              </p:ext>
            </p:extLst>
          </p:nvPr>
        </p:nvGraphicFramePr>
        <p:xfrm>
          <a:off x="2142201" y="782980"/>
          <a:ext cx="4940279" cy="1813560"/>
        </p:xfrm>
        <a:graphic>
          <a:graphicData uri="http://schemas.openxmlformats.org/drawingml/2006/table">
            <a:tbl>
              <a:tblPr firstRow="1" bandRow="1">
                <a:tableStyleId>{5C22544A-7EE6-4342-B048-85BDC9FD1C3A}</a:tableStyleId>
              </a:tblPr>
              <a:tblGrid>
                <a:gridCol w="2473304"/>
                <a:gridCol w="2466975"/>
              </a:tblGrid>
              <a:tr h="185536">
                <a:tc>
                  <a:txBody>
                    <a:bodyPr/>
                    <a:lstStyle/>
                    <a:p>
                      <a:pPr algn="l"/>
                      <a:r>
                        <a:rPr lang="en-US" sz="1100" dirty="0" smtClean="0"/>
                        <a:t>Location</a:t>
                      </a:r>
                      <a:endParaRPr lang="en-GB" sz="1100" dirty="0"/>
                    </a:p>
                  </a:txBody>
                  <a:tcPr/>
                </a:tc>
                <a:tc>
                  <a:txBody>
                    <a:bodyPr/>
                    <a:lstStyle/>
                    <a:p>
                      <a:pPr algn="l"/>
                      <a:r>
                        <a:rPr lang="en-US" sz="1100" dirty="0" smtClean="0"/>
                        <a:t>Response</a:t>
                      </a:r>
                      <a:endParaRPr lang="en-GB" sz="1100" dirty="0"/>
                    </a:p>
                  </a:txBody>
                  <a:tcPr/>
                </a:tc>
              </a:tr>
              <a:tr h="21474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err="1" smtClean="0">
                          <a:solidFill>
                            <a:schemeClr val="tx1">
                              <a:lumMod val="65000"/>
                              <a:lumOff val="35000"/>
                            </a:schemeClr>
                          </a:solidFill>
                        </a:rPr>
                        <a:t>Zakho</a:t>
                      </a:r>
                      <a:endParaRPr lang="en-GB" sz="1100" dirty="0" smtClean="0">
                        <a:solidFill>
                          <a:schemeClr val="tx1">
                            <a:lumMod val="65000"/>
                            <a:lumOff val="35000"/>
                          </a:schemeClr>
                        </a:solidFill>
                      </a:endParaRPr>
                    </a:p>
                  </a:txBody>
                  <a:tcPr/>
                </a:tc>
                <a:tc>
                  <a:txBody>
                    <a:bodyPr/>
                    <a:lstStyle/>
                    <a:p>
                      <a:pPr algn="l"/>
                      <a:r>
                        <a:rPr lang="en-US" sz="1100" dirty="0" smtClean="0">
                          <a:solidFill>
                            <a:schemeClr val="tx1">
                              <a:lumMod val="65000"/>
                              <a:lumOff val="35000"/>
                            </a:schemeClr>
                          </a:solidFill>
                        </a:rPr>
                        <a:t>Number</a:t>
                      </a:r>
                      <a:r>
                        <a:rPr lang="en-US" sz="1100" baseline="0" dirty="0" smtClean="0">
                          <a:solidFill>
                            <a:schemeClr val="tx1">
                              <a:lumMod val="65000"/>
                              <a:lumOff val="35000"/>
                            </a:schemeClr>
                          </a:solidFill>
                        </a:rPr>
                        <a:t> of smaller cases</a:t>
                      </a:r>
                      <a:endParaRPr lang="en-GB" sz="1100" dirty="0">
                        <a:solidFill>
                          <a:schemeClr val="tx1">
                            <a:lumMod val="65000"/>
                            <a:lumOff val="35000"/>
                          </a:schemeClr>
                        </a:solidFill>
                      </a:endParaRPr>
                    </a:p>
                  </a:txBody>
                  <a:tcPr/>
                </a:tc>
              </a:tr>
              <a:tr h="184760">
                <a:tc>
                  <a:txBody>
                    <a:bodyPr/>
                    <a:lstStyle/>
                    <a:p>
                      <a:pPr algn="l"/>
                      <a:r>
                        <a:rPr lang="en-US" sz="1100" dirty="0" smtClean="0">
                          <a:solidFill>
                            <a:schemeClr val="tx1">
                              <a:lumMod val="65000"/>
                              <a:lumOff val="35000"/>
                            </a:schemeClr>
                          </a:solidFill>
                        </a:rPr>
                        <a:t>Shariya</a:t>
                      </a:r>
                      <a:endParaRPr lang="en-GB" sz="1100" dirty="0">
                        <a:solidFill>
                          <a:schemeClr val="tx1">
                            <a:lumMod val="65000"/>
                            <a:lumOff val="35000"/>
                          </a:schemeClr>
                        </a:solidFill>
                      </a:endParaRPr>
                    </a:p>
                  </a:txBody>
                  <a:tcPr/>
                </a:tc>
                <a:tc>
                  <a:txBody>
                    <a:bodyPr/>
                    <a:lstStyle/>
                    <a:p>
                      <a:pPr algn="l"/>
                      <a:r>
                        <a:rPr lang="en-US" sz="1100" dirty="0" smtClean="0">
                          <a:solidFill>
                            <a:schemeClr val="tx1">
                              <a:lumMod val="65000"/>
                              <a:lumOff val="35000"/>
                            </a:schemeClr>
                          </a:solidFill>
                        </a:rPr>
                        <a:t>Unknown, potentially considerable</a:t>
                      </a:r>
                      <a:endParaRPr lang="en-GB" sz="1100" dirty="0">
                        <a:solidFill>
                          <a:schemeClr val="tx1">
                            <a:lumMod val="65000"/>
                            <a:lumOff val="35000"/>
                          </a:schemeClr>
                        </a:solidFill>
                      </a:endParaRPr>
                    </a:p>
                  </a:txBody>
                  <a:tcPr/>
                </a:tc>
              </a:tr>
              <a:tr h="210301">
                <a:tc>
                  <a:txBody>
                    <a:bodyPr/>
                    <a:lstStyle/>
                    <a:p>
                      <a:pPr algn="l"/>
                      <a:r>
                        <a:rPr lang="en-US" sz="1100" dirty="0" err="1" smtClean="0">
                          <a:solidFill>
                            <a:schemeClr val="tx1">
                              <a:lumMod val="65000"/>
                              <a:lumOff val="35000"/>
                            </a:schemeClr>
                          </a:solidFill>
                        </a:rPr>
                        <a:t>Mserik</a:t>
                      </a:r>
                      <a:endParaRPr lang="en-GB" sz="1100" dirty="0">
                        <a:solidFill>
                          <a:schemeClr val="tx1">
                            <a:lumMod val="65000"/>
                            <a:lumOff val="35000"/>
                          </a:schemeClr>
                        </a:solidFill>
                      </a:endParaRPr>
                    </a:p>
                  </a:txBody>
                  <a:tcPr/>
                </a:tc>
                <a:tc>
                  <a:txBody>
                    <a:bodyPr/>
                    <a:lstStyle/>
                    <a:p>
                      <a:pPr algn="l"/>
                      <a:r>
                        <a:rPr lang="en-US" sz="1100" dirty="0" smtClean="0">
                          <a:solidFill>
                            <a:schemeClr val="tx1">
                              <a:lumMod val="65000"/>
                              <a:lumOff val="35000"/>
                            </a:schemeClr>
                          </a:solidFill>
                        </a:rPr>
                        <a:t>Variable number</a:t>
                      </a:r>
                      <a:endParaRPr lang="en-GB" sz="1100" dirty="0">
                        <a:solidFill>
                          <a:schemeClr val="tx1">
                            <a:lumMod val="65000"/>
                            <a:lumOff val="35000"/>
                          </a:schemeClr>
                        </a:solidFill>
                      </a:endParaRPr>
                    </a:p>
                  </a:txBody>
                  <a:tcPr/>
                </a:tc>
              </a:tr>
              <a:tr h="245226">
                <a:tc>
                  <a:txBody>
                    <a:bodyPr/>
                    <a:lstStyle/>
                    <a:p>
                      <a:pPr algn="l"/>
                      <a:r>
                        <a:rPr lang="en-US" sz="1100" dirty="0" err="1" smtClean="0">
                          <a:solidFill>
                            <a:schemeClr val="tx1">
                              <a:lumMod val="65000"/>
                              <a:lumOff val="35000"/>
                            </a:schemeClr>
                          </a:solidFill>
                        </a:rPr>
                        <a:t>Bozan</a:t>
                      </a:r>
                      <a:endParaRPr lang="en-GB" sz="1100" dirty="0">
                        <a:solidFill>
                          <a:schemeClr val="tx1">
                            <a:lumMod val="65000"/>
                            <a:lumOff val="35000"/>
                          </a:schemeClr>
                        </a:solidFill>
                      </a:endParaRPr>
                    </a:p>
                  </a:txBody>
                  <a:tcPr/>
                </a:tc>
                <a:tc>
                  <a:txBody>
                    <a:bodyPr/>
                    <a:lstStyle/>
                    <a:p>
                      <a:pPr algn="l"/>
                      <a:r>
                        <a:rPr lang="en-US" sz="1100" dirty="0" err="1" smtClean="0">
                          <a:solidFill>
                            <a:schemeClr val="tx1">
                              <a:lumMod val="65000"/>
                              <a:lumOff val="35000"/>
                            </a:schemeClr>
                          </a:solidFill>
                        </a:rPr>
                        <a:t>Approx</a:t>
                      </a:r>
                      <a:r>
                        <a:rPr lang="en-US" sz="1100" dirty="0" smtClean="0">
                          <a:solidFill>
                            <a:schemeClr val="tx1">
                              <a:lumMod val="65000"/>
                              <a:lumOff val="35000"/>
                            </a:schemeClr>
                          </a:solidFill>
                        </a:rPr>
                        <a:t> 70 families</a:t>
                      </a:r>
                      <a:endParaRPr lang="en-GB" sz="1100" dirty="0">
                        <a:solidFill>
                          <a:schemeClr val="tx1">
                            <a:lumMod val="65000"/>
                            <a:lumOff val="35000"/>
                          </a:schemeClr>
                        </a:solidFill>
                      </a:endParaRPr>
                    </a:p>
                  </a:txBody>
                  <a:tcPr/>
                </a:tc>
              </a:tr>
              <a:tr h="252846">
                <a:tc>
                  <a:txBody>
                    <a:bodyPr/>
                    <a:lstStyle/>
                    <a:p>
                      <a:pPr algn="l"/>
                      <a:r>
                        <a:rPr lang="en-GB" sz="1100" kern="1200" dirty="0" err="1" smtClean="0">
                          <a:solidFill>
                            <a:schemeClr val="tx1">
                              <a:lumMod val="65000"/>
                              <a:lumOff val="35000"/>
                            </a:schemeClr>
                          </a:solidFill>
                          <a:latin typeface="+mn-lt"/>
                          <a:ea typeface="+mn-ea"/>
                          <a:cs typeface="+mn-cs"/>
                        </a:rPr>
                        <a:t>Batel</a:t>
                      </a:r>
                      <a:r>
                        <a:rPr lang="en-GB" sz="1100" kern="1200" dirty="0" smtClean="0">
                          <a:solidFill>
                            <a:schemeClr val="tx1">
                              <a:lumMod val="65000"/>
                              <a:lumOff val="35000"/>
                            </a:schemeClr>
                          </a:solidFill>
                          <a:latin typeface="+mn-lt"/>
                          <a:ea typeface="+mn-ea"/>
                          <a:cs typeface="+mn-cs"/>
                        </a:rPr>
                        <a:t> / </a:t>
                      </a:r>
                      <a:r>
                        <a:rPr lang="en-GB" sz="1100" kern="1200" dirty="0" err="1" smtClean="0">
                          <a:solidFill>
                            <a:schemeClr val="tx1">
                              <a:lumMod val="65000"/>
                              <a:lumOff val="35000"/>
                            </a:schemeClr>
                          </a:solidFill>
                          <a:latin typeface="+mn-lt"/>
                          <a:ea typeface="+mn-ea"/>
                          <a:cs typeface="+mn-cs"/>
                        </a:rPr>
                        <a:t>Kharab</a:t>
                      </a:r>
                      <a:r>
                        <a:rPr lang="en-GB" sz="1100" kern="1200" dirty="0" smtClean="0">
                          <a:solidFill>
                            <a:schemeClr val="tx1">
                              <a:lumMod val="65000"/>
                              <a:lumOff val="35000"/>
                            </a:schemeClr>
                          </a:solidFill>
                          <a:latin typeface="+mn-lt"/>
                          <a:ea typeface="+mn-ea"/>
                          <a:cs typeface="+mn-cs"/>
                        </a:rPr>
                        <a:t> </a:t>
                      </a:r>
                      <a:r>
                        <a:rPr lang="en-GB" sz="1100" kern="1200" dirty="0" err="1" smtClean="0">
                          <a:solidFill>
                            <a:schemeClr val="tx1">
                              <a:lumMod val="65000"/>
                              <a:lumOff val="35000"/>
                            </a:schemeClr>
                          </a:solidFill>
                          <a:latin typeface="+mn-lt"/>
                          <a:ea typeface="+mn-ea"/>
                          <a:cs typeface="+mn-cs"/>
                        </a:rPr>
                        <a:t>Daim</a:t>
                      </a:r>
                      <a:r>
                        <a:rPr lang="en-GB" sz="1100" kern="1200" dirty="0" smtClean="0">
                          <a:solidFill>
                            <a:schemeClr val="tx1">
                              <a:lumMod val="65000"/>
                              <a:lumOff val="35000"/>
                            </a:schemeClr>
                          </a:solidFill>
                          <a:latin typeface="+mn-lt"/>
                          <a:ea typeface="+mn-ea"/>
                          <a:cs typeface="+mn-cs"/>
                        </a:rPr>
                        <a:t> </a:t>
                      </a:r>
                      <a:endParaRPr lang="en-GB" sz="1100" kern="1200" dirty="0">
                        <a:solidFill>
                          <a:schemeClr val="tx1">
                            <a:lumMod val="65000"/>
                            <a:lumOff val="35000"/>
                          </a:schemeClr>
                        </a:solidFill>
                        <a:latin typeface="+mn-lt"/>
                        <a:ea typeface="+mn-ea"/>
                        <a:cs typeface="+mn-cs"/>
                      </a:endParaRPr>
                    </a:p>
                  </a:txBody>
                  <a:tcPr/>
                </a:tc>
                <a:tc>
                  <a:txBody>
                    <a:bodyPr/>
                    <a:lstStyle/>
                    <a:p>
                      <a:pPr algn="l"/>
                      <a:r>
                        <a:rPr lang="en-US" sz="1100" dirty="0" err="1" smtClean="0">
                          <a:solidFill>
                            <a:schemeClr val="tx1">
                              <a:lumMod val="65000"/>
                              <a:lumOff val="35000"/>
                            </a:schemeClr>
                          </a:solidFill>
                        </a:rPr>
                        <a:t>Qandil</a:t>
                      </a:r>
                      <a:endParaRPr lang="en-GB" sz="1100" dirty="0">
                        <a:solidFill>
                          <a:schemeClr val="tx1">
                            <a:lumMod val="65000"/>
                            <a:lumOff val="35000"/>
                          </a:schemeClr>
                        </a:solidFill>
                      </a:endParaRPr>
                    </a:p>
                  </a:txBody>
                  <a:tcPr/>
                </a:tc>
              </a:tr>
              <a:tr h="252846">
                <a:tc>
                  <a:txBody>
                    <a:bodyPr/>
                    <a:lstStyle/>
                    <a:p>
                      <a:pPr algn="l"/>
                      <a:r>
                        <a:rPr lang="en-US" sz="1100" dirty="0" err="1" smtClean="0">
                          <a:solidFill>
                            <a:schemeClr val="tx1">
                              <a:lumMod val="65000"/>
                              <a:lumOff val="35000"/>
                            </a:schemeClr>
                          </a:solidFill>
                        </a:rPr>
                        <a:t>Khanke</a:t>
                      </a:r>
                      <a:endParaRPr lang="en-GB" sz="1100" dirty="0">
                        <a:solidFill>
                          <a:schemeClr val="tx1">
                            <a:lumMod val="65000"/>
                            <a:lumOff val="35000"/>
                          </a:schemeClr>
                        </a:solidFill>
                      </a:endParaRPr>
                    </a:p>
                  </a:txBody>
                  <a:tcPr/>
                </a:tc>
                <a:tc>
                  <a:txBody>
                    <a:bodyPr/>
                    <a:lstStyle/>
                    <a:p>
                      <a:pPr algn="l"/>
                      <a:r>
                        <a:rPr lang="en-US" sz="1100" dirty="0" err="1" smtClean="0">
                          <a:solidFill>
                            <a:schemeClr val="tx1">
                              <a:lumMod val="65000"/>
                              <a:lumOff val="35000"/>
                            </a:schemeClr>
                          </a:solidFill>
                        </a:rPr>
                        <a:t>Qandil</a:t>
                      </a:r>
                      <a:endParaRPr lang="en-GB" sz="1100" dirty="0">
                        <a:solidFill>
                          <a:schemeClr val="tx1">
                            <a:lumMod val="65000"/>
                            <a:lumOff val="35000"/>
                          </a:schemeClr>
                        </a:solidFill>
                      </a:endParaRPr>
                    </a:p>
                  </a:txBody>
                  <a:tcPr/>
                </a:tc>
              </a:tr>
            </a:tbl>
          </a:graphicData>
        </a:graphic>
      </p:graphicFrame>
      <p:sp>
        <p:nvSpPr>
          <p:cNvPr id="6" name="TextBox 5"/>
          <p:cNvSpPr txBox="1"/>
          <p:nvPr/>
        </p:nvSpPr>
        <p:spPr>
          <a:xfrm>
            <a:off x="640086" y="2616030"/>
            <a:ext cx="6751314" cy="1277273"/>
          </a:xfrm>
          <a:prstGeom prst="rect">
            <a:avLst/>
          </a:prstGeom>
          <a:noFill/>
        </p:spPr>
        <p:txBody>
          <a:bodyPr wrap="square" rtlCol="0">
            <a:spAutoFit/>
          </a:bodyPr>
          <a:lstStyle/>
          <a:p>
            <a:endParaRPr lang="en-US" sz="1100" dirty="0"/>
          </a:p>
          <a:p>
            <a:pPr marL="285750" indent="-285750">
              <a:buFont typeface="Arial" panose="020B0604020202020204" pitchFamily="34" charset="0"/>
              <a:buChar char="•"/>
            </a:pPr>
            <a:r>
              <a:rPr lang="en-US" sz="1100" dirty="0">
                <a:hlinkClick r:id="rId2"/>
              </a:rPr>
              <a:t>https://</a:t>
            </a:r>
            <a:r>
              <a:rPr lang="en-US" sz="1100" dirty="0" smtClean="0">
                <a:hlinkClick r:id="rId2"/>
              </a:rPr>
              <a:t>docs.google.com/spreadsheets/d/1PVWxOCPGdadSUmazbgidyYUS4TX3oDacJuYV4D7wj74/edit?ts=5a009649#gid=935388216</a:t>
            </a:r>
            <a:endParaRPr lang="en-US" sz="1100" dirty="0" smtClean="0"/>
          </a:p>
          <a:p>
            <a:pPr marL="285750" indent="-285750">
              <a:buFont typeface="Arial" panose="020B0604020202020204" pitchFamily="34" charset="0"/>
              <a:buChar char="•"/>
            </a:pPr>
            <a:endParaRPr lang="en-US" sz="1100" dirty="0" smtClean="0"/>
          </a:p>
          <a:p>
            <a:pPr marL="285750" indent="-285750">
              <a:buFont typeface="Arial" panose="020B0604020202020204" pitchFamily="34" charset="0"/>
              <a:buChar char="•"/>
            </a:pPr>
            <a:r>
              <a:rPr lang="en-US" sz="1100" dirty="0" smtClean="0">
                <a:solidFill>
                  <a:schemeClr val="tx1">
                    <a:lumMod val="65000"/>
                    <a:lumOff val="35000"/>
                  </a:schemeClr>
                </a:solidFill>
              </a:rPr>
              <a:t>Unless a partner has capacity to respond at this point I suggest we agree to close this response and roll any cases into the main vulnerability databases of UNHCR and BRHA.</a:t>
            </a:r>
            <a:endParaRPr lang="en-US" sz="1100" dirty="0">
              <a:solidFill>
                <a:schemeClr val="tx1">
                  <a:lumMod val="65000"/>
                  <a:lumOff val="35000"/>
                </a:schemeClr>
              </a:solidFill>
            </a:endParaRPr>
          </a:p>
          <a:p>
            <a:pPr marL="285750" indent="-285750">
              <a:buFont typeface="Arial" panose="020B0604020202020204" pitchFamily="34" charset="0"/>
              <a:buChar char="•"/>
            </a:pPr>
            <a:endParaRPr lang="en-US" sz="1100" dirty="0"/>
          </a:p>
        </p:txBody>
      </p:sp>
    </p:spTree>
    <p:extLst>
      <p:ext uri="{BB962C8B-B14F-4D97-AF65-F5344CB8AC3E}">
        <p14:creationId xmlns:p14="http://schemas.microsoft.com/office/powerpoint/2010/main" val="408574958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327C452-0D12-48F3-BB65-BBA3E6350F2C}" type="slidenum">
              <a:rPr lang="en-GB" smtClean="0">
                <a:latin typeface="Calibri"/>
              </a:rPr>
              <a:pPr/>
              <a:t>8</a:t>
            </a:fld>
            <a:endParaRPr lang="en-GB" dirty="0">
              <a:latin typeface="Calibri"/>
            </a:endParaRPr>
          </a:p>
        </p:txBody>
      </p:sp>
      <p:sp>
        <p:nvSpPr>
          <p:cNvPr id="3" name="Rectangle 2"/>
          <p:cNvSpPr/>
          <p:nvPr/>
        </p:nvSpPr>
        <p:spPr>
          <a:xfrm>
            <a:off x="537882" y="197490"/>
            <a:ext cx="8148918" cy="461665"/>
          </a:xfrm>
          <a:prstGeom prst="rect">
            <a:avLst/>
          </a:prstGeom>
        </p:spPr>
        <p:txBody>
          <a:bodyPr wrap="square">
            <a:spAutoFit/>
          </a:bodyPr>
          <a:lstStyle/>
          <a:p>
            <a:pPr algn="ctr"/>
            <a:r>
              <a:rPr lang="en-US" sz="2400" dirty="0" smtClean="0">
                <a:solidFill>
                  <a:srgbClr val="0070C0"/>
                </a:solidFill>
                <a:latin typeface="Calibri Light" panose="020F0302020204030204" pitchFamily="34" charset="0"/>
                <a:ea typeface="Verdana" pitchFamily="34" charset="0"/>
                <a:cs typeface="Verdana" pitchFamily="34" charset="0"/>
              </a:rPr>
              <a:t>Out of camp responses – Other responses</a:t>
            </a:r>
          </a:p>
        </p:txBody>
      </p:sp>
      <p:sp>
        <p:nvSpPr>
          <p:cNvPr id="4" name="Rectangle 3"/>
          <p:cNvSpPr/>
          <p:nvPr/>
        </p:nvSpPr>
        <p:spPr>
          <a:xfrm>
            <a:off x="640086" y="690710"/>
            <a:ext cx="7446080" cy="769441"/>
          </a:xfrm>
          <a:prstGeom prst="rect">
            <a:avLst/>
          </a:prstGeom>
        </p:spPr>
        <p:txBody>
          <a:bodyPr wrap="square">
            <a:spAutoFit/>
          </a:bodyPr>
          <a:lstStyle/>
          <a:p>
            <a:pPr marL="171450" indent="-171450">
              <a:buFont typeface="Arial" panose="020B0604020202020204" pitchFamily="34" charset="0"/>
              <a:buChar char="•"/>
            </a:pPr>
            <a:endParaRPr lang="en-US" sz="1100" dirty="0">
              <a:solidFill>
                <a:schemeClr val="tx1">
                  <a:lumMod val="65000"/>
                  <a:lumOff val="35000"/>
                </a:schemeClr>
              </a:solidFill>
            </a:endParaRPr>
          </a:p>
          <a:p>
            <a:endParaRPr lang="en-US" sz="1100" dirty="0" smtClean="0">
              <a:solidFill>
                <a:schemeClr val="tx1">
                  <a:lumMod val="65000"/>
                  <a:lumOff val="35000"/>
                </a:schemeClr>
              </a:solidFill>
            </a:endParaRPr>
          </a:p>
          <a:p>
            <a:pPr marL="171450" indent="-171450">
              <a:buFont typeface="Arial" panose="020B0604020202020204" pitchFamily="34" charset="0"/>
              <a:buChar char="•"/>
            </a:pPr>
            <a:endParaRPr lang="en-US" sz="1100" dirty="0">
              <a:solidFill>
                <a:schemeClr val="tx1">
                  <a:lumMod val="65000"/>
                  <a:lumOff val="35000"/>
                </a:schemeClr>
              </a:solidFill>
            </a:endParaRPr>
          </a:p>
          <a:p>
            <a:pPr marL="628650" lvl="1" indent="-171450">
              <a:buFont typeface="Arial" panose="020B0604020202020204" pitchFamily="34" charset="0"/>
              <a:buChar char="•"/>
            </a:pPr>
            <a:endParaRPr lang="en-US" sz="1100" dirty="0">
              <a:solidFill>
                <a:schemeClr val="tx1">
                  <a:lumMod val="65000"/>
                  <a:lumOff val="35000"/>
                </a:schemeClr>
              </a:solidFill>
            </a:endParaRPr>
          </a:p>
        </p:txBody>
      </p:sp>
      <p:sp>
        <p:nvSpPr>
          <p:cNvPr id="6" name="TextBox 5"/>
          <p:cNvSpPr txBox="1"/>
          <p:nvPr/>
        </p:nvSpPr>
        <p:spPr>
          <a:xfrm>
            <a:off x="640086" y="706415"/>
            <a:ext cx="6751314" cy="3693319"/>
          </a:xfrm>
          <a:prstGeom prst="rect">
            <a:avLst/>
          </a:prstGeom>
          <a:noFill/>
        </p:spPr>
        <p:txBody>
          <a:bodyPr wrap="square" rtlCol="0">
            <a:spAutoFit/>
          </a:bodyPr>
          <a:lstStyle/>
          <a:p>
            <a:r>
              <a:rPr lang="en-US" dirty="0" smtClean="0">
                <a:solidFill>
                  <a:schemeClr val="tx1">
                    <a:lumMod val="65000"/>
                    <a:lumOff val="35000"/>
                  </a:schemeClr>
                </a:solidFill>
              </a:rPr>
              <a:t>Areas of need</a:t>
            </a:r>
          </a:p>
          <a:p>
            <a:endParaRPr lang="en-US" sz="1100" dirty="0">
              <a:solidFill>
                <a:schemeClr val="tx1">
                  <a:lumMod val="65000"/>
                  <a:lumOff val="35000"/>
                </a:schemeClr>
              </a:solidFill>
            </a:endParaRPr>
          </a:p>
          <a:p>
            <a:pPr marL="171450" indent="-171450">
              <a:buFont typeface="Arial" panose="020B0604020202020204" pitchFamily="34" charset="0"/>
              <a:buChar char="•"/>
            </a:pPr>
            <a:r>
              <a:rPr lang="en-US" sz="1100" dirty="0" err="1" smtClean="0">
                <a:solidFill>
                  <a:schemeClr val="tx1">
                    <a:lumMod val="65000"/>
                    <a:lumOff val="35000"/>
                  </a:schemeClr>
                </a:solidFill>
              </a:rPr>
              <a:t>Zummar</a:t>
            </a:r>
            <a:r>
              <a:rPr lang="en-US" sz="1100" dirty="0" smtClean="0">
                <a:solidFill>
                  <a:schemeClr val="tx1">
                    <a:lumMod val="65000"/>
                    <a:lumOff val="35000"/>
                  </a:schemeClr>
                </a:solidFill>
              </a:rPr>
              <a:t>, </a:t>
            </a:r>
            <a:r>
              <a:rPr lang="en-US" sz="1100" dirty="0" err="1" smtClean="0">
                <a:solidFill>
                  <a:schemeClr val="tx1">
                    <a:lumMod val="65000"/>
                    <a:lumOff val="35000"/>
                  </a:schemeClr>
                </a:solidFill>
              </a:rPr>
              <a:t>Rabea</a:t>
            </a:r>
            <a:r>
              <a:rPr lang="en-US" sz="1100" dirty="0" smtClean="0">
                <a:solidFill>
                  <a:schemeClr val="tx1">
                    <a:lumMod val="65000"/>
                    <a:lumOff val="35000"/>
                  </a:schemeClr>
                </a:solidFill>
              </a:rPr>
              <a:t>,</a:t>
            </a:r>
            <a:r>
              <a:rPr lang="en-US" sz="1100" dirty="0">
                <a:solidFill>
                  <a:schemeClr val="tx1">
                    <a:lumMod val="65000"/>
                    <a:lumOff val="35000"/>
                  </a:schemeClr>
                </a:solidFill>
              </a:rPr>
              <a:t> </a:t>
            </a:r>
            <a:r>
              <a:rPr lang="en-US" sz="1100" dirty="0" err="1" smtClean="0">
                <a:solidFill>
                  <a:schemeClr val="tx1">
                    <a:lumMod val="65000"/>
                    <a:lumOff val="35000"/>
                  </a:schemeClr>
                </a:solidFill>
              </a:rPr>
              <a:t>Telafar</a:t>
            </a:r>
            <a:r>
              <a:rPr lang="en-US" sz="1100" dirty="0" smtClean="0">
                <a:solidFill>
                  <a:schemeClr val="tx1">
                    <a:lumMod val="65000"/>
                    <a:lumOff val="35000"/>
                  </a:schemeClr>
                </a:solidFill>
              </a:rPr>
              <a:t> and </a:t>
            </a:r>
            <a:r>
              <a:rPr lang="en-US" sz="1100" dirty="0" err="1" smtClean="0">
                <a:solidFill>
                  <a:schemeClr val="tx1">
                    <a:lumMod val="65000"/>
                    <a:lumOff val="35000"/>
                  </a:schemeClr>
                </a:solidFill>
              </a:rPr>
              <a:t>Wana</a:t>
            </a:r>
            <a:endParaRPr lang="en-US" sz="1100" dirty="0" smtClean="0">
              <a:solidFill>
                <a:schemeClr val="tx1">
                  <a:lumMod val="65000"/>
                  <a:lumOff val="35000"/>
                </a:schemeClr>
              </a:solidFill>
            </a:endParaRPr>
          </a:p>
          <a:p>
            <a:pPr marL="628650" lvl="1" indent="-171450">
              <a:buFont typeface="Arial" panose="020B0604020202020204" pitchFamily="34" charset="0"/>
              <a:buChar char="•"/>
            </a:pPr>
            <a:r>
              <a:rPr lang="en-US" sz="1100" dirty="0" err="1" smtClean="0">
                <a:solidFill>
                  <a:schemeClr val="tx1">
                    <a:lumMod val="65000"/>
                    <a:lumOff val="35000"/>
                  </a:schemeClr>
                </a:solidFill>
              </a:rPr>
              <a:t>Winterisation</a:t>
            </a:r>
            <a:endParaRPr lang="en-US" sz="1100" dirty="0" smtClean="0">
              <a:solidFill>
                <a:schemeClr val="tx1">
                  <a:lumMod val="65000"/>
                  <a:lumOff val="35000"/>
                </a:schemeClr>
              </a:solidFill>
            </a:endParaRPr>
          </a:p>
          <a:p>
            <a:pPr marL="628650" lvl="1" indent="-171450">
              <a:buFont typeface="Arial" panose="020B0604020202020204" pitchFamily="34" charset="0"/>
              <a:buChar char="•"/>
            </a:pPr>
            <a:r>
              <a:rPr lang="en-US" sz="1100" dirty="0" smtClean="0">
                <a:solidFill>
                  <a:schemeClr val="tx1">
                    <a:lumMod val="65000"/>
                    <a:lumOff val="35000"/>
                  </a:schemeClr>
                </a:solidFill>
              </a:rPr>
              <a:t>Emergency repairs to houses</a:t>
            </a:r>
          </a:p>
          <a:p>
            <a:pPr marL="628650" lvl="1" indent="-171450">
              <a:buFont typeface="Arial" panose="020B0604020202020204" pitchFamily="34" charset="0"/>
              <a:buChar char="•"/>
            </a:pPr>
            <a:r>
              <a:rPr lang="en-US" sz="1100" dirty="0" smtClean="0">
                <a:solidFill>
                  <a:schemeClr val="tx1">
                    <a:lumMod val="65000"/>
                    <a:lumOff val="35000"/>
                  </a:schemeClr>
                </a:solidFill>
              </a:rPr>
              <a:t>Rehabilitation and core housing including cat 4</a:t>
            </a:r>
            <a:endParaRPr lang="en-US" sz="1100" dirty="0">
              <a:solidFill>
                <a:schemeClr val="tx1">
                  <a:lumMod val="65000"/>
                  <a:lumOff val="35000"/>
                </a:schemeClr>
              </a:solidFill>
            </a:endParaRPr>
          </a:p>
          <a:p>
            <a:endParaRPr lang="en-US" sz="1100" dirty="0" smtClean="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Sinjar</a:t>
            </a:r>
          </a:p>
          <a:p>
            <a:pPr marL="628650" lvl="1" indent="-171450">
              <a:buFont typeface="Arial" panose="020B0604020202020204" pitchFamily="34" charset="0"/>
              <a:buChar char="•"/>
            </a:pPr>
            <a:r>
              <a:rPr lang="en-US" sz="1100" dirty="0">
                <a:solidFill>
                  <a:schemeClr val="tx1">
                    <a:lumMod val="65000"/>
                    <a:lumOff val="35000"/>
                  </a:schemeClr>
                </a:solidFill>
              </a:rPr>
              <a:t>Emergency repairs to houses</a:t>
            </a:r>
          </a:p>
          <a:p>
            <a:pPr marL="628650" lvl="1" indent="-171450">
              <a:buFont typeface="Arial" panose="020B0604020202020204" pitchFamily="34" charset="0"/>
              <a:buChar char="•"/>
            </a:pPr>
            <a:r>
              <a:rPr lang="en-US" sz="1100" dirty="0">
                <a:solidFill>
                  <a:schemeClr val="tx1">
                    <a:lumMod val="65000"/>
                    <a:lumOff val="35000"/>
                  </a:schemeClr>
                </a:solidFill>
              </a:rPr>
              <a:t>Rehabilitation and core housing including cat 4</a:t>
            </a:r>
          </a:p>
          <a:p>
            <a:pPr marL="171450" indent="-171450">
              <a:buFont typeface="Arial" panose="020B0604020202020204" pitchFamily="34" charset="0"/>
              <a:buChar char="•"/>
            </a:pPr>
            <a:endParaRPr lang="en-US" sz="1100" dirty="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Areas North and East or Mosul</a:t>
            </a:r>
          </a:p>
          <a:p>
            <a:pPr marL="628650" lvl="1" indent="-171450">
              <a:buFont typeface="Arial" panose="020B0604020202020204" pitchFamily="34" charset="0"/>
              <a:buChar char="•"/>
            </a:pPr>
            <a:r>
              <a:rPr lang="en-US" sz="1100" dirty="0">
                <a:solidFill>
                  <a:schemeClr val="tx1">
                    <a:lumMod val="65000"/>
                    <a:lumOff val="35000"/>
                  </a:schemeClr>
                </a:solidFill>
              </a:rPr>
              <a:t>Emergency repairs to </a:t>
            </a:r>
            <a:r>
              <a:rPr lang="en-US" sz="1100" dirty="0" smtClean="0">
                <a:solidFill>
                  <a:schemeClr val="tx1">
                    <a:lumMod val="65000"/>
                    <a:lumOff val="35000"/>
                  </a:schemeClr>
                </a:solidFill>
              </a:rPr>
              <a:t>houses</a:t>
            </a:r>
          </a:p>
          <a:p>
            <a:pPr marL="628650" lvl="1" indent="-171450">
              <a:buFont typeface="Arial" panose="020B0604020202020204" pitchFamily="34" charset="0"/>
              <a:buChar char="•"/>
            </a:pPr>
            <a:endParaRPr lang="en-US" sz="1100" dirty="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Tel Afar</a:t>
            </a:r>
          </a:p>
          <a:p>
            <a:pPr marL="628650" lvl="1" indent="-171450">
              <a:buFont typeface="Arial" panose="020B0604020202020204" pitchFamily="34" charset="0"/>
              <a:buChar char="•"/>
            </a:pPr>
            <a:r>
              <a:rPr lang="en-US" sz="1100" dirty="0" smtClean="0">
                <a:solidFill>
                  <a:schemeClr val="tx1">
                    <a:lumMod val="65000"/>
                    <a:lumOff val="35000"/>
                  </a:schemeClr>
                </a:solidFill>
              </a:rPr>
              <a:t>Update from </a:t>
            </a:r>
            <a:r>
              <a:rPr lang="en-US" sz="1100" dirty="0" err="1" smtClean="0">
                <a:solidFill>
                  <a:schemeClr val="tx1">
                    <a:lumMod val="65000"/>
                    <a:lumOff val="35000"/>
                  </a:schemeClr>
                </a:solidFill>
              </a:rPr>
              <a:t>Medair</a:t>
            </a:r>
            <a:r>
              <a:rPr lang="en-US" sz="1100" dirty="0" smtClean="0">
                <a:solidFill>
                  <a:schemeClr val="tx1">
                    <a:lumMod val="65000"/>
                    <a:lumOff val="35000"/>
                  </a:schemeClr>
                </a:solidFill>
              </a:rPr>
              <a:t> and ACF on joint RNA?</a:t>
            </a:r>
          </a:p>
          <a:p>
            <a:pPr lvl="1"/>
            <a:endParaRPr lang="en-US" sz="1100" dirty="0" smtClean="0">
              <a:solidFill>
                <a:schemeClr val="tx1">
                  <a:lumMod val="65000"/>
                  <a:lumOff val="35000"/>
                </a:schemeClr>
              </a:solidFill>
            </a:endParaRPr>
          </a:p>
          <a:p>
            <a:pPr lvl="1"/>
            <a:endParaRPr lang="en-US" sz="1100" dirty="0">
              <a:solidFill>
                <a:schemeClr val="tx1">
                  <a:lumMod val="65000"/>
                  <a:lumOff val="35000"/>
                </a:schemeClr>
              </a:solidFill>
            </a:endParaRPr>
          </a:p>
          <a:p>
            <a:pPr lvl="1" algn="ctr"/>
            <a:r>
              <a:rPr lang="en-US" dirty="0" smtClean="0">
                <a:solidFill>
                  <a:schemeClr val="tx1">
                    <a:lumMod val="65000"/>
                    <a:lumOff val="35000"/>
                  </a:schemeClr>
                </a:solidFill>
              </a:rPr>
              <a:t>Do partners see other major gaps?</a:t>
            </a:r>
            <a:endParaRPr lang="en-US" dirty="0">
              <a:solidFill>
                <a:schemeClr val="tx1">
                  <a:lumMod val="65000"/>
                  <a:lumOff val="35000"/>
                </a:schemeClr>
              </a:solidFill>
            </a:endParaRPr>
          </a:p>
          <a:p>
            <a:endParaRPr lang="en-US" sz="1100" dirty="0"/>
          </a:p>
        </p:txBody>
      </p:sp>
    </p:spTree>
    <p:extLst>
      <p:ext uri="{BB962C8B-B14F-4D97-AF65-F5344CB8AC3E}">
        <p14:creationId xmlns:p14="http://schemas.microsoft.com/office/powerpoint/2010/main" val="264322410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327C452-0D12-48F3-BB65-BBA3E6350F2C}" type="slidenum">
              <a:rPr lang="en-GB" smtClean="0">
                <a:latin typeface="Calibri"/>
              </a:rPr>
              <a:pPr/>
              <a:t>9</a:t>
            </a:fld>
            <a:endParaRPr lang="en-GB">
              <a:latin typeface="Calibri"/>
            </a:endParaRPr>
          </a:p>
        </p:txBody>
      </p:sp>
      <p:sp>
        <p:nvSpPr>
          <p:cNvPr id="3" name="Rectangle 2"/>
          <p:cNvSpPr/>
          <p:nvPr/>
        </p:nvSpPr>
        <p:spPr>
          <a:xfrm>
            <a:off x="537882" y="197490"/>
            <a:ext cx="8148918" cy="461665"/>
          </a:xfrm>
          <a:prstGeom prst="rect">
            <a:avLst/>
          </a:prstGeom>
        </p:spPr>
        <p:txBody>
          <a:bodyPr wrap="square">
            <a:spAutoFit/>
          </a:bodyPr>
          <a:lstStyle/>
          <a:p>
            <a:pPr algn="ctr"/>
            <a:r>
              <a:rPr lang="en-US" sz="2400" dirty="0" smtClean="0">
                <a:solidFill>
                  <a:srgbClr val="0070C0"/>
                </a:solidFill>
                <a:latin typeface="Calibri Light" panose="020F0302020204030204" pitchFamily="34" charset="0"/>
                <a:ea typeface="Verdana" pitchFamily="34" charset="0"/>
                <a:cs typeface="Verdana" pitchFamily="34" charset="0"/>
              </a:rPr>
              <a:t>Updates from National Level</a:t>
            </a:r>
            <a:endParaRPr lang="en-US" sz="2400" dirty="0">
              <a:solidFill>
                <a:srgbClr val="0070C0"/>
              </a:solidFill>
              <a:latin typeface="Calibri Light" panose="020F0302020204030204" pitchFamily="34" charset="0"/>
              <a:ea typeface="Verdana" pitchFamily="34" charset="0"/>
              <a:cs typeface="Verdana" pitchFamily="34" charset="0"/>
            </a:endParaRPr>
          </a:p>
        </p:txBody>
      </p:sp>
      <p:sp>
        <p:nvSpPr>
          <p:cNvPr id="4" name="Rectangle 3"/>
          <p:cNvSpPr/>
          <p:nvPr/>
        </p:nvSpPr>
        <p:spPr>
          <a:xfrm>
            <a:off x="640086" y="690710"/>
            <a:ext cx="7446080" cy="2846933"/>
          </a:xfrm>
          <a:prstGeom prst="rect">
            <a:avLst/>
          </a:prstGeom>
        </p:spPr>
        <p:txBody>
          <a:bodyPr wrap="square">
            <a:spAutoFit/>
          </a:bodyPr>
          <a:lstStyle/>
          <a:p>
            <a:r>
              <a:rPr lang="en-US" b="1" dirty="0" smtClean="0">
                <a:solidFill>
                  <a:schemeClr val="tx1">
                    <a:lumMod val="65000"/>
                    <a:lumOff val="35000"/>
                  </a:schemeClr>
                </a:solidFill>
              </a:rPr>
              <a:t>Welcome to 2018!</a:t>
            </a:r>
            <a:endParaRPr lang="en-US" dirty="0">
              <a:solidFill>
                <a:schemeClr val="tx1">
                  <a:lumMod val="65000"/>
                  <a:lumOff val="35000"/>
                </a:schemeClr>
              </a:solidFill>
            </a:endParaRPr>
          </a:p>
          <a:p>
            <a:pPr marL="171450" indent="-171450">
              <a:buFont typeface="Arial" panose="020B0604020202020204" pitchFamily="34" charset="0"/>
              <a:buChar char="•"/>
            </a:pPr>
            <a:endParaRPr lang="en-US" sz="1100" dirty="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HRP </a:t>
            </a:r>
            <a:r>
              <a:rPr lang="en-US" sz="1100" dirty="0" smtClean="0">
                <a:solidFill>
                  <a:schemeClr val="tx1">
                    <a:lumMod val="65000"/>
                    <a:lumOff val="35000"/>
                  </a:schemeClr>
                </a:solidFill>
              </a:rPr>
              <a:t>– an initial draft should be shared during the Kuwait conference scheduled for the 12</a:t>
            </a:r>
            <a:r>
              <a:rPr lang="en-US" sz="1100" baseline="30000" dirty="0" smtClean="0">
                <a:solidFill>
                  <a:schemeClr val="tx1">
                    <a:lumMod val="65000"/>
                    <a:lumOff val="35000"/>
                  </a:schemeClr>
                </a:solidFill>
              </a:rPr>
              <a:t>th</a:t>
            </a:r>
            <a:r>
              <a:rPr lang="en-US" sz="1100" dirty="0" smtClean="0">
                <a:solidFill>
                  <a:schemeClr val="tx1">
                    <a:lumMod val="65000"/>
                    <a:lumOff val="35000"/>
                  </a:schemeClr>
                </a:solidFill>
              </a:rPr>
              <a:t> of Feb</a:t>
            </a:r>
          </a:p>
          <a:p>
            <a:endParaRPr lang="en-US" sz="1100" dirty="0" smtClean="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IHPF Winter Special Allocation – the Advisory Board cut the initial request of $37m to $18m, $13m, $7m and finally $1.5m. This is under way with a small number of partners focus on S&amp;C.</a:t>
            </a:r>
          </a:p>
          <a:p>
            <a:pPr marL="171450" indent="-171450">
              <a:buFont typeface="Arial" panose="020B0604020202020204" pitchFamily="34" charset="0"/>
              <a:buChar char="•"/>
            </a:pPr>
            <a:endParaRPr lang="en-US" sz="1100" dirty="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Activity Info – a new database will be launched to align with the HRP strategic objectives and indicators. The SNFI Cluster IM team will also schedule time in Dahuk to train partners.</a:t>
            </a:r>
          </a:p>
          <a:p>
            <a:pPr marL="171450" indent="-171450">
              <a:buFont typeface="Arial" panose="020B0604020202020204" pitchFamily="34" charset="0"/>
              <a:buChar char="•"/>
            </a:pPr>
            <a:endParaRPr lang="en-US" sz="1100" dirty="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Are there any topics people want to add to future agendas?</a:t>
            </a:r>
            <a:endParaRPr lang="en-US" sz="1100" dirty="0">
              <a:solidFill>
                <a:schemeClr val="tx1">
                  <a:lumMod val="65000"/>
                  <a:lumOff val="35000"/>
                </a:schemeClr>
              </a:solidFill>
            </a:endParaRPr>
          </a:p>
          <a:p>
            <a:endParaRPr lang="en-US" sz="1100" dirty="0" smtClean="0">
              <a:solidFill>
                <a:schemeClr val="tx1">
                  <a:lumMod val="65000"/>
                  <a:lumOff val="35000"/>
                </a:schemeClr>
              </a:solidFill>
            </a:endParaRPr>
          </a:p>
          <a:p>
            <a:pPr marL="171450" indent="-171450">
              <a:buFont typeface="Arial" panose="020B0604020202020204" pitchFamily="34" charset="0"/>
              <a:buChar char="•"/>
            </a:pPr>
            <a:endParaRPr lang="en-US" sz="1100" dirty="0">
              <a:solidFill>
                <a:schemeClr val="tx1">
                  <a:lumMod val="65000"/>
                  <a:lumOff val="35000"/>
                </a:schemeClr>
              </a:solidFill>
            </a:endParaRPr>
          </a:p>
          <a:p>
            <a:pPr algn="ctr"/>
            <a:r>
              <a:rPr lang="en-US" b="1" dirty="0" smtClean="0">
                <a:solidFill>
                  <a:schemeClr val="tx1">
                    <a:lumMod val="65000"/>
                    <a:lumOff val="35000"/>
                  </a:schemeClr>
                </a:solidFill>
              </a:rPr>
              <a:t>Any questions?</a:t>
            </a:r>
            <a:endParaRPr lang="en-US" sz="1100" dirty="0" smtClean="0">
              <a:solidFill>
                <a:schemeClr val="tx1">
                  <a:lumMod val="65000"/>
                  <a:lumOff val="35000"/>
                </a:schemeClr>
              </a:solidFill>
            </a:endParaRPr>
          </a:p>
          <a:p>
            <a:pPr marL="628650" lvl="1" indent="-171450">
              <a:buFont typeface="Arial" panose="020B0604020202020204" pitchFamily="34" charset="0"/>
              <a:buChar char="•"/>
            </a:pPr>
            <a:endParaRPr lang="en-US" sz="1100" dirty="0">
              <a:solidFill>
                <a:schemeClr val="tx1">
                  <a:lumMod val="65000"/>
                  <a:lumOff val="35000"/>
                </a:schemeClr>
              </a:solidFill>
            </a:endParaRPr>
          </a:p>
        </p:txBody>
      </p:sp>
    </p:spTree>
    <p:extLst>
      <p:ext uri="{BB962C8B-B14F-4D97-AF65-F5344CB8AC3E}">
        <p14:creationId xmlns:p14="http://schemas.microsoft.com/office/powerpoint/2010/main" val="2854958151"/>
      </p:ext>
    </p:extLst>
  </p:cSld>
  <p:clrMapOvr>
    <a:masterClrMapping/>
  </p:clrMapOvr>
  <p:timing>
    <p:tnLst>
      <p:par>
        <p:cTn id="1" dur="indefinite" restart="never" nodeType="tmRoot"/>
      </p:par>
    </p:tnLst>
  </p:timing>
</p:sld>
</file>

<file path=ppt/theme/theme1.xml><?xml version="1.0" encoding="utf-8"?>
<a:theme xmlns:a="http://schemas.openxmlformats.org/drawingml/2006/main" name="Shelter Cluster Red Theme">
  <a:themeElements>
    <a:clrScheme name="Shelter Cluster 3 Soft">
      <a:dk1>
        <a:sysClr val="windowText" lastClr="000000"/>
      </a:dk1>
      <a:lt1>
        <a:sysClr val="window" lastClr="FFFFFF"/>
      </a:lt1>
      <a:dk2>
        <a:srgbClr val="04314C"/>
      </a:dk2>
      <a:lt2>
        <a:srgbClr val="F6F6F6"/>
      </a:lt2>
      <a:accent1>
        <a:srgbClr val="365A70"/>
      </a:accent1>
      <a:accent2>
        <a:srgbClr val="FFC133"/>
      </a:accent2>
      <a:accent3>
        <a:srgbClr val="994345"/>
      </a:accent3>
      <a:accent4>
        <a:srgbClr val="84C559"/>
      </a:accent4>
      <a:accent5>
        <a:srgbClr val="FD3333"/>
      </a:accent5>
      <a:accent6>
        <a:srgbClr val="459FD5"/>
      </a:accent6>
      <a:hlink>
        <a:srgbClr val="994345"/>
      </a:hlink>
      <a:folHlink>
        <a:srgbClr val="7030A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EsriMapsInfo xmlns="ESRI.ArcGIS.Mapping.OfficeIntegration.PowerPointInfo">
  <Version>Version1</Version>
  <RequiresSignIn>False</RequiresSignIn>
</EsriMapsInfo>
</file>

<file path=customXml/item2.xml><?xml version="1.0" encoding="utf-8"?>
<EsriMapsInfo xmlns="ESRI.ArcGIS.Mapping.OfficeIntegration.PowerPointInfo">
  <Version>Version1</Version>
  <RequiresSignIn>False</RequiresSignIn>
</EsriMapsInfo>
</file>

<file path=customXml/item3.xml><?xml version="1.0" encoding="utf-8"?>
<EsriMapsInfo xmlns="ESRI.ArcGIS.Mapping.OfficeIntegration.PowerPointInfo">
  <Version>Version1</Version>
  <RequiresSignIn>False</RequiresSignIn>
</EsriMapsInfo>
</file>

<file path=customXml/item4.xml><?xml version="1.0" encoding="utf-8"?>
<EsriMapsInfo xmlns="ESRI.ArcGIS.Mapping.OfficeIntegration.PowerPointInfo">
  <Version>Version1</Version>
  <RequiresSignIn>False</RequiresSignIn>
</EsriMapsInfo>
</file>

<file path=customXml/itemProps1.xml><?xml version="1.0" encoding="utf-8"?>
<ds:datastoreItem xmlns:ds="http://schemas.openxmlformats.org/officeDocument/2006/customXml" ds:itemID="{BE3182D9-F28B-40B8-8D56-ED5889BAAD1F}">
  <ds:schemaRefs>
    <ds:schemaRef ds:uri="ESRI.ArcGIS.Mapping.OfficeIntegration.PowerPointInfo"/>
  </ds:schemaRefs>
</ds:datastoreItem>
</file>

<file path=customXml/itemProps2.xml><?xml version="1.0" encoding="utf-8"?>
<ds:datastoreItem xmlns:ds="http://schemas.openxmlformats.org/officeDocument/2006/customXml" ds:itemID="{AD2A9EA0-4CE9-4A25-B809-D1F4F74731F1}">
  <ds:schemaRefs>
    <ds:schemaRef ds:uri="ESRI.ArcGIS.Mapping.OfficeIntegration.PowerPointInfo"/>
  </ds:schemaRefs>
</ds:datastoreItem>
</file>

<file path=customXml/itemProps3.xml><?xml version="1.0" encoding="utf-8"?>
<ds:datastoreItem xmlns:ds="http://schemas.openxmlformats.org/officeDocument/2006/customXml" ds:itemID="{06264B26-D188-4C3B-B609-D94718665329}">
  <ds:schemaRefs>
    <ds:schemaRef ds:uri="ESRI.ArcGIS.Mapping.OfficeIntegration.PowerPointInfo"/>
  </ds:schemaRefs>
</ds:datastoreItem>
</file>

<file path=customXml/itemProps4.xml><?xml version="1.0" encoding="utf-8"?>
<ds:datastoreItem xmlns:ds="http://schemas.openxmlformats.org/officeDocument/2006/customXml" ds:itemID="{8D9028CD-DA9F-46A9-B3DF-56D3D7F4B927}">
  <ds:schemaRefs>
    <ds:schemaRef ds:uri="ESRI.ArcGIS.Mapping.OfficeIntegration.PowerPointInfo"/>
  </ds:schemaRefs>
</ds:datastoreItem>
</file>

<file path=docProps/app.xml><?xml version="1.0" encoding="utf-8"?>
<Properties xmlns="http://schemas.openxmlformats.org/officeDocument/2006/extended-properties" xmlns:vt="http://schemas.openxmlformats.org/officeDocument/2006/docPropsVTypes">
  <Template/>
  <TotalTime>30506</TotalTime>
  <Words>1126</Words>
  <Application>Microsoft Office PowerPoint</Application>
  <PresentationFormat>On-screen Show (16:9)</PresentationFormat>
  <Paragraphs>274</Paragraphs>
  <Slides>11</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11</vt:i4>
      </vt:variant>
    </vt:vector>
  </HeadingPairs>
  <TitlesOfParts>
    <vt:vector size="19" baseType="lpstr">
      <vt:lpstr>MS PGothic</vt:lpstr>
      <vt:lpstr>Arial</vt:lpstr>
      <vt:lpstr>Calibri</vt:lpstr>
      <vt:lpstr>Calibri Light</vt:lpstr>
      <vt:lpstr>Times New Roman</vt:lpstr>
      <vt:lpstr>Verdana</vt:lpstr>
      <vt:lpstr>Wingdings</vt:lpstr>
      <vt:lpstr>Shelter Cluster Red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Types of Winterization Kits</dc:title>
  <dc:creator>Bo Hurkmans</dc:creator>
  <cp:lastModifiedBy>Laurence West</cp:lastModifiedBy>
  <cp:revision>1735</cp:revision>
  <cp:lastPrinted>2014-10-29T09:34:43Z</cp:lastPrinted>
  <dcterms:created xsi:type="dcterms:W3CDTF">2014-10-08T08:24:30Z</dcterms:created>
  <dcterms:modified xsi:type="dcterms:W3CDTF">2018-01-09T07:39:49Z</dcterms:modified>
</cp:coreProperties>
</file>