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3"/>
  </p:sldMasterIdLst>
  <p:notesMasterIdLst>
    <p:notesMasterId r:id="rId18"/>
  </p:notesMasterIdLst>
  <p:sldIdLst>
    <p:sldId id="611" r:id="rId4"/>
    <p:sldId id="265" r:id="rId5"/>
    <p:sldId id="473" r:id="rId6"/>
    <p:sldId id="612" r:id="rId7"/>
    <p:sldId id="628" r:id="rId8"/>
    <p:sldId id="621" r:id="rId9"/>
    <p:sldId id="623" r:id="rId10"/>
    <p:sldId id="624" r:id="rId11"/>
    <p:sldId id="625" r:id="rId12"/>
    <p:sldId id="615" r:id="rId13"/>
    <p:sldId id="619" r:id="rId14"/>
    <p:sldId id="626" r:id="rId15"/>
    <p:sldId id="627" r:id="rId16"/>
    <p:sldId id="505" r:id="rId17"/>
  </p:sldIdLst>
  <p:sldSz cx="9144000" cy="5143500" type="screen16x9"/>
  <p:notesSz cx="6950075" cy="9236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NHCRuser" initials="U" lastIdx="2" clrIdx="0"/>
  <p:cmAuthor id="1" name="Michael Gloeckle" initials="MG" lastIdx="1" clrIdx="1">
    <p:extLst/>
  </p:cmAuthor>
  <p:cmAuthor id="2" name="Michael Gloeckle" initials="MG [2]" lastIdx="1" clrIdx="2">
    <p:extLst/>
  </p:cmAuthor>
  <p:cmAuthor id="3" name="WEIRA Cornelius - ET" initials="WC-E" lastIdx="2" clrIdx="3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711" autoAdjust="0"/>
    <p:restoredTop sz="92358" autoAdjust="0"/>
  </p:normalViewPr>
  <p:slideViewPr>
    <p:cSldViewPr snapToGrid="0" snapToObjects="1">
      <p:cViewPr varScale="1">
        <p:scale>
          <a:sx n="88" d="100"/>
          <a:sy n="88" d="100"/>
        </p:scale>
        <p:origin x="828" y="78"/>
      </p:cViewPr>
      <p:guideLst>
        <p:guide orient="horz" pos="2160"/>
        <p:guide pos="2880"/>
        <p:guide orient="horz" pos="16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1.xml"/><Relationship Id="rId21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customXml" Target="../customXml/item2.xml"/><Relationship Id="rId16" Type="http://schemas.openxmlformats.org/officeDocument/2006/relationships/slide" Target="slides/slide13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microsoft.com/office/2015/10/relationships/revisionInfo" Target="revisionInfo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commentAuthors" Target="commentAuthor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file:///C:\Users\mtia\Documents\20160131%20Shelter%20Cluster%20IMO\11_Cluster%20Databases\IRAQ%20-%20SNFI%20Data%20Analysis%20Tool_Jan.-Dec.17%20Final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96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defRPr>
            </a:pPr>
            <a:r>
              <a:rPr lang="en-IN"/>
              <a:t>IRAQ Shelter Cluster response from January to December 2017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6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Calibri Light" panose="020F0302020204030204" pitchFamily="34" charset="0"/>
              <a:ea typeface="+mn-ea"/>
              <a:cs typeface="Calibri Light" panose="020F0302020204030204" pitchFamily="34" charset="0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'Consolidated 2017_Response'!$D$2</c:f>
              <c:strCache>
                <c:ptCount val="1"/>
                <c:pt idx="0">
                  <c:v>Target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'Consolidated 2017_Response'!$A$3:$A$20</c:f>
              <c:strCache>
                <c:ptCount val="18"/>
                <c:pt idx="0">
                  <c:v>Anbar</c:v>
                </c:pt>
                <c:pt idx="1">
                  <c:v>Babylon</c:v>
                </c:pt>
                <c:pt idx="2">
                  <c:v>Baghdad</c:v>
                </c:pt>
                <c:pt idx="3">
                  <c:v>Basrah</c:v>
                </c:pt>
                <c:pt idx="4">
                  <c:v>Dahuk</c:v>
                </c:pt>
                <c:pt idx="5">
                  <c:v>Diyala</c:v>
                </c:pt>
                <c:pt idx="6">
                  <c:v>Erbil</c:v>
                </c:pt>
                <c:pt idx="7">
                  <c:v>Kerbala</c:v>
                </c:pt>
                <c:pt idx="8">
                  <c:v>Kirkuk</c:v>
                </c:pt>
                <c:pt idx="9">
                  <c:v>Missan</c:v>
                </c:pt>
                <c:pt idx="10">
                  <c:v>Muthanna</c:v>
                </c:pt>
                <c:pt idx="11">
                  <c:v>Najaf</c:v>
                </c:pt>
                <c:pt idx="12">
                  <c:v>Ninewa</c:v>
                </c:pt>
                <c:pt idx="13">
                  <c:v>Qadissiya</c:v>
                </c:pt>
                <c:pt idx="14">
                  <c:v>Salah al-Din</c:v>
                </c:pt>
                <c:pt idx="15">
                  <c:v>Sulaymaniyah</c:v>
                </c:pt>
                <c:pt idx="16">
                  <c:v>Thi-Qar</c:v>
                </c:pt>
                <c:pt idx="17">
                  <c:v>Wassit</c:v>
                </c:pt>
              </c:strCache>
            </c:strRef>
          </c:cat>
          <c:val>
            <c:numRef>
              <c:f>'Consolidated 2017_Response'!$D$3:$D$20</c:f>
              <c:numCache>
                <c:formatCode>_(* #,##0_);_(* \(#,##0\);_(* "-"??_);_(@_)</c:formatCode>
                <c:ptCount val="18"/>
                <c:pt idx="0">
                  <c:v>490242.11595303135</c:v>
                </c:pt>
                <c:pt idx="1">
                  <c:v>10095.265989212441</c:v>
                </c:pt>
                <c:pt idx="2">
                  <c:v>90444.685426006967</c:v>
                </c:pt>
                <c:pt idx="3">
                  <c:v>1352.846081465309</c:v>
                </c:pt>
                <c:pt idx="4">
                  <c:v>262285.4914534979</c:v>
                </c:pt>
                <c:pt idx="5">
                  <c:v>108710.08073331327</c:v>
                </c:pt>
                <c:pt idx="6">
                  <c:v>222025.81081192615</c:v>
                </c:pt>
                <c:pt idx="7">
                  <c:v>14127.112748623869</c:v>
                </c:pt>
                <c:pt idx="8">
                  <c:v>166971.90098599586</c:v>
                </c:pt>
                <c:pt idx="9">
                  <c:v>1101.655568566242</c:v>
                </c:pt>
                <c:pt idx="10">
                  <c:v>694.51617565309459</c:v>
                </c:pt>
                <c:pt idx="11">
                  <c:v>13873.454268937221</c:v>
                </c:pt>
                <c:pt idx="12">
                  <c:v>648858</c:v>
                </c:pt>
                <c:pt idx="13">
                  <c:v>3796.0049404509668</c:v>
                </c:pt>
                <c:pt idx="14">
                  <c:v>223592.88450771463</c:v>
                </c:pt>
                <c:pt idx="15">
                  <c:v>62580.697734575915</c:v>
                </c:pt>
                <c:pt idx="16">
                  <c:v>1123.569373371771</c:v>
                </c:pt>
                <c:pt idx="17">
                  <c:v>4464.9072476573028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BC9-413B-880F-14FE31513686}"/>
            </c:ext>
          </c:extLst>
        </c:ser>
        <c:ser>
          <c:idx val="1"/>
          <c:order val="1"/>
          <c:tx>
            <c:strRef>
              <c:f>'Consolidated 2017_Response'!$E$2</c:f>
              <c:strCache>
                <c:ptCount val="1"/>
                <c:pt idx="0">
                  <c:v>NFI response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'Consolidated 2017_Response'!$A$3:$A$20</c:f>
              <c:strCache>
                <c:ptCount val="18"/>
                <c:pt idx="0">
                  <c:v>Anbar</c:v>
                </c:pt>
                <c:pt idx="1">
                  <c:v>Babylon</c:v>
                </c:pt>
                <c:pt idx="2">
                  <c:v>Baghdad</c:v>
                </c:pt>
                <c:pt idx="3">
                  <c:v>Basrah</c:v>
                </c:pt>
                <c:pt idx="4">
                  <c:v>Dahuk</c:v>
                </c:pt>
                <c:pt idx="5">
                  <c:v>Diyala</c:v>
                </c:pt>
                <c:pt idx="6">
                  <c:v>Erbil</c:v>
                </c:pt>
                <c:pt idx="7">
                  <c:v>Kerbala</c:v>
                </c:pt>
                <c:pt idx="8">
                  <c:v>Kirkuk</c:v>
                </c:pt>
                <c:pt idx="9">
                  <c:v>Missan</c:v>
                </c:pt>
                <c:pt idx="10">
                  <c:v>Muthanna</c:v>
                </c:pt>
                <c:pt idx="11">
                  <c:v>Najaf</c:v>
                </c:pt>
                <c:pt idx="12">
                  <c:v>Ninewa</c:v>
                </c:pt>
                <c:pt idx="13">
                  <c:v>Qadissiya</c:v>
                </c:pt>
                <c:pt idx="14">
                  <c:v>Salah al-Din</c:v>
                </c:pt>
                <c:pt idx="15">
                  <c:v>Sulaymaniyah</c:v>
                </c:pt>
                <c:pt idx="16">
                  <c:v>Thi-Qar</c:v>
                </c:pt>
                <c:pt idx="17">
                  <c:v>Wassit</c:v>
                </c:pt>
              </c:strCache>
            </c:strRef>
          </c:cat>
          <c:val>
            <c:numRef>
              <c:f>'Consolidated 2017_Response'!$E$3:$E$20</c:f>
              <c:numCache>
                <c:formatCode>_(* #,##0_);_(* \(#,##0\);_(* "-"??_);_(@_)</c:formatCode>
                <c:ptCount val="18"/>
                <c:pt idx="0">
                  <c:v>129534</c:v>
                </c:pt>
                <c:pt idx="1">
                  <c:v>0</c:v>
                </c:pt>
                <c:pt idx="2">
                  <c:v>7260</c:v>
                </c:pt>
                <c:pt idx="3">
                  <c:v>1470</c:v>
                </c:pt>
                <c:pt idx="4">
                  <c:v>11058</c:v>
                </c:pt>
                <c:pt idx="5">
                  <c:v>15882</c:v>
                </c:pt>
                <c:pt idx="6">
                  <c:v>243750</c:v>
                </c:pt>
                <c:pt idx="7">
                  <c:v>0</c:v>
                </c:pt>
                <c:pt idx="8">
                  <c:v>128880</c:v>
                </c:pt>
                <c:pt idx="9">
                  <c:v>36</c:v>
                </c:pt>
                <c:pt idx="10">
                  <c:v>462</c:v>
                </c:pt>
                <c:pt idx="11">
                  <c:v>0</c:v>
                </c:pt>
                <c:pt idx="12">
                  <c:v>1326168</c:v>
                </c:pt>
                <c:pt idx="13">
                  <c:v>1200</c:v>
                </c:pt>
                <c:pt idx="14">
                  <c:v>141894</c:v>
                </c:pt>
                <c:pt idx="15">
                  <c:v>15618</c:v>
                </c:pt>
                <c:pt idx="16">
                  <c:v>1068</c:v>
                </c:pt>
                <c:pt idx="1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BC9-413B-880F-14FE31513686}"/>
            </c:ext>
          </c:extLst>
        </c:ser>
        <c:ser>
          <c:idx val="2"/>
          <c:order val="2"/>
          <c:tx>
            <c:strRef>
              <c:f>'Consolidated 2017_Response'!$F$2</c:f>
              <c:strCache>
                <c:ptCount val="1"/>
                <c:pt idx="0">
                  <c:v>Shelter response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'Consolidated 2017_Response'!$A$3:$A$20</c:f>
              <c:strCache>
                <c:ptCount val="18"/>
                <c:pt idx="0">
                  <c:v>Anbar</c:v>
                </c:pt>
                <c:pt idx="1">
                  <c:v>Babylon</c:v>
                </c:pt>
                <c:pt idx="2">
                  <c:v>Baghdad</c:v>
                </c:pt>
                <c:pt idx="3">
                  <c:v>Basrah</c:v>
                </c:pt>
                <c:pt idx="4">
                  <c:v>Dahuk</c:v>
                </c:pt>
                <c:pt idx="5">
                  <c:v>Diyala</c:v>
                </c:pt>
                <c:pt idx="6">
                  <c:v>Erbil</c:v>
                </c:pt>
                <c:pt idx="7">
                  <c:v>Kerbala</c:v>
                </c:pt>
                <c:pt idx="8">
                  <c:v>Kirkuk</c:v>
                </c:pt>
                <c:pt idx="9">
                  <c:v>Missan</c:v>
                </c:pt>
                <c:pt idx="10">
                  <c:v>Muthanna</c:v>
                </c:pt>
                <c:pt idx="11">
                  <c:v>Najaf</c:v>
                </c:pt>
                <c:pt idx="12">
                  <c:v>Ninewa</c:v>
                </c:pt>
                <c:pt idx="13">
                  <c:v>Qadissiya</c:v>
                </c:pt>
                <c:pt idx="14">
                  <c:v>Salah al-Din</c:v>
                </c:pt>
                <c:pt idx="15">
                  <c:v>Sulaymaniyah</c:v>
                </c:pt>
                <c:pt idx="16">
                  <c:v>Thi-Qar</c:v>
                </c:pt>
                <c:pt idx="17">
                  <c:v>Wassit</c:v>
                </c:pt>
              </c:strCache>
            </c:strRef>
          </c:cat>
          <c:val>
            <c:numRef>
              <c:f>'Consolidated 2017_Response'!$F$3:$F$20</c:f>
              <c:numCache>
                <c:formatCode>_(* #,##0_);_(* \(#,##0\);_(* "-"??_);_(@_)</c:formatCode>
                <c:ptCount val="18"/>
                <c:pt idx="0">
                  <c:v>44058</c:v>
                </c:pt>
                <c:pt idx="1">
                  <c:v>210</c:v>
                </c:pt>
                <c:pt idx="2">
                  <c:v>7482</c:v>
                </c:pt>
                <c:pt idx="3">
                  <c:v>0</c:v>
                </c:pt>
                <c:pt idx="4">
                  <c:v>70386</c:v>
                </c:pt>
                <c:pt idx="5">
                  <c:v>10008</c:v>
                </c:pt>
                <c:pt idx="6">
                  <c:v>132354</c:v>
                </c:pt>
                <c:pt idx="7">
                  <c:v>204</c:v>
                </c:pt>
                <c:pt idx="8">
                  <c:v>145590</c:v>
                </c:pt>
                <c:pt idx="9">
                  <c:v>0</c:v>
                </c:pt>
                <c:pt idx="10">
                  <c:v>0</c:v>
                </c:pt>
                <c:pt idx="11">
                  <c:v>240</c:v>
                </c:pt>
                <c:pt idx="12">
                  <c:v>919620</c:v>
                </c:pt>
                <c:pt idx="13">
                  <c:v>0</c:v>
                </c:pt>
                <c:pt idx="14">
                  <c:v>100236</c:v>
                </c:pt>
                <c:pt idx="15">
                  <c:v>33324</c:v>
                </c:pt>
                <c:pt idx="16">
                  <c:v>0</c:v>
                </c:pt>
                <c:pt idx="1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BC9-413B-880F-14FE3151368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275166447"/>
        <c:axId val="1273296847"/>
      </c:barChart>
      <c:catAx>
        <c:axId val="127516644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defRPr>
            </a:pPr>
            <a:endParaRPr lang="en-US"/>
          </a:p>
        </c:txPr>
        <c:crossAx val="1273296847"/>
        <c:crosses val="autoZero"/>
        <c:auto val="1"/>
        <c:lblAlgn val="ctr"/>
        <c:lblOffset val="100"/>
        <c:noMultiLvlLbl val="0"/>
      </c:catAx>
      <c:valAx>
        <c:axId val="127329684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_);_(* \(#,##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defRPr>
            </a:pPr>
            <a:endParaRPr lang="en-US"/>
          </a:p>
        </c:txPr>
        <c:crossAx val="127516644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alibri Light" panose="020F0302020204030204" pitchFamily="34" charset="0"/>
              <a:ea typeface="+mn-ea"/>
              <a:cs typeface="Calibri Light" panose="020F0302020204030204" pitchFamily="34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800">
          <a:latin typeface="Calibri Light" panose="020F0302020204030204" pitchFamily="34" charset="0"/>
          <a:cs typeface="Calibri Light" panose="020F0302020204030204" pitchFamily="34" charset="0"/>
        </a:defRPr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700" cy="461804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767" y="0"/>
            <a:ext cx="3011700" cy="461804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3149DE7A-1A12-4746-8822-E7131700A1BD}" type="datetimeFigureOut">
              <a:rPr lang="en-US" smtClean="0"/>
              <a:t>1/16/2018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96875" y="693738"/>
            <a:ext cx="6156325" cy="34623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008" y="4387136"/>
            <a:ext cx="5560060" cy="4156234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nl-NL"/>
              <a:t>Click to edit Master text styles</a:t>
            </a:r>
          </a:p>
          <a:p>
            <a:pPr lvl="1"/>
            <a:r>
              <a:rPr lang="nl-NL"/>
              <a:t>Second level</a:t>
            </a:r>
          </a:p>
          <a:p>
            <a:pPr lvl="2"/>
            <a:r>
              <a:rPr lang="nl-NL"/>
              <a:t>Third level</a:t>
            </a:r>
          </a:p>
          <a:p>
            <a:pPr lvl="3"/>
            <a:r>
              <a:rPr lang="nl-NL"/>
              <a:t>Fourth level</a:t>
            </a:r>
          </a:p>
          <a:p>
            <a:pPr lvl="4"/>
            <a:r>
              <a:rPr lang="nl-NL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8"/>
            <a:ext cx="3011700" cy="461804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767" y="8772668"/>
            <a:ext cx="3011700" cy="461804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6B69D276-5C27-0048-BF36-4302BA8514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530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69D276-5C27-0048-BF36-4302BA85142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0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96875" y="693738"/>
            <a:ext cx="6156325" cy="346233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z="1200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1pPr>
            <a:lvl2pPr marL="785372" indent="-302066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2pPr>
            <a:lvl3pPr marL="1208265" indent="-241653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3pPr>
            <a:lvl4pPr marL="1691571" indent="-241653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4pPr>
            <a:lvl5pPr marL="2174878" indent="-241653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5pPr>
            <a:lvl6pPr marL="2658184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6pPr>
            <a:lvl7pPr marL="3141490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7pPr>
            <a:lvl8pPr marL="3624796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8pPr>
            <a:lvl9pPr marL="4108102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fld id="{C98BEABF-5B6D-7540-9E2C-8D799685E515}" type="slidenum">
              <a:rPr lang="en-GB">
                <a:solidFill>
                  <a:srgbClr val="000000"/>
                </a:solidFill>
              </a:rPr>
              <a:pPr eaLnBrk="1" hangingPunct="1"/>
              <a:t>2</a:t>
            </a:fld>
            <a:endParaRPr lang="en-GB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99613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69D276-5C27-0048-BF36-4302BA85142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9444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69D276-5C27-0048-BF36-4302BA85142B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4343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69D276-5C27-0048-BF36-4302BA85142B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872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383620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752632"/>
            <a:ext cx="6400800" cy="95324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30611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76568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71279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815953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15785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955487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0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0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224255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8245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9026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5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5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66725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28806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43309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7F1416"/>
                </a:solidFill>
              </a:defRPr>
            </a:lvl1pPr>
          </a:lstStyle>
          <a:p>
            <a:pPr defTabSz="914400"/>
            <a:fld id="{1327C452-0D12-48F3-BB65-BBA3E6350F2C}" type="slidenum">
              <a:rPr lang="en-GB" smtClean="0">
                <a:latin typeface="Calibri"/>
              </a:rPr>
              <a:pPr defTabSz="914400"/>
              <a:t>‹#›</a:t>
            </a:fld>
            <a:endParaRPr lang="en-GB" dirty="0">
              <a:latin typeface="Calibri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4" y="-1321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31" name="Group 30"/>
          <p:cNvGrpSpPr/>
          <p:nvPr userDrawn="1"/>
        </p:nvGrpSpPr>
        <p:grpSpPr>
          <a:xfrm>
            <a:off x="467544" y="4681985"/>
            <a:ext cx="1908720" cy="400110"/>
            <a:chOff x="3671392" y="6274576"/>
            <a:chExt cx="1908720" cy="533478"/>
          </a:xfrm>
        </p:grpSpPr>
        <p:pic>
          <p:nvPicPr>
            <p:cNvPr id="2049" name="Picture 3" descr="Logo-small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71392" y="6381328"/>
              <a:ext cx="360040" cy="3154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" name="Rectangle 3"/>
            <p:cNvSpPr>
              <a:spLocks noChangeArrowheads="1"/>
            </p:cNvSpPr>
            <p:nvPr/>
          </p:nvSpPr>
          <p:spPr bwMode="auto">
            <a:xfrm>
              <a:off x="3995936" y="6274576"/>
              <a:ext cx="1584176" cy="5334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800" b="1" dirty="0">
                  <a:solidFill>
                    <a:srgbClr val="7F1416"/>
                  </a:solidFill>
                  <a:latin typeface="Verdana" pitchFamily="34" charset="0"/>
                  <a:ea typeface="Times New Roman" pitchFamily="18" charset="0"/>
                  <a:cs typeface="Times New Roman" pitchFamily="18" charset="0"/>
                </a:rPr>
                <a:t>Shelter Cluster – Iraq</a:t>
              </a:r>
              <a:endParaRPr lang="en-GB" sz="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600" dirty="0" err="1">
                  <a:solidFill>
                    <a:srgbClr val="7F1416"/>
                  </a:solidFill>
                  <a:latin typeface="Verdana" pitchFamily="34" charset="0"/>
                  <a:ea typeface="Times New Roman" pitchFamily="18" charset="0"/>
                  <a:cs typeface="Times New Roman" pitchFamily="18" charset="0"/>
                </a:rPr>
                <a:t>sheltercluster.org</a:t>
              </a:r>
              <a:endParaRPr lang="en-GB" sz="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600" dirty="0">
                  <a:solidFill>
                    <a:srgbClr val="595959"/>
                  </a:solidFill>
                  <a:latin typeface="Verdana" pitchFamily="34" charset="0"/>
                  <a:ea typeface="Times New Roman" pitchFamily="18" charset="0"/>
                  <a:cs typeface="Times New Roman" pitchFamily="18" charset="0"/>
                </a:rPr>
                <a:t>Coordinating Humanitarian Shelter</a:t>
              </a:r>
              <a:endParaRPr lang="en-GB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1" name="Rectangle 10"/>
          <p:cNvSpPr/>
          <p:nvPr userDrawn="1"/>
        </p:nvSpPr>
        <p:spPr>
          <a:xfrm>
            <a:off x="0" y="0"/>
            <a:ext cx="9144000" cy="87474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2" name="Rectangle 2"/>
          <p:cNvSpPr>
            <a:spLocks noChangeArrowheads="1"/>
          </p:cNvSpPr>
          <p:nvPr userDrawn="1"/>
        </p:nvSpPr>
        <p:spPr bwMode="auto">
          <a:xfrm>
            <a:off x="4" y="-1321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6" name="Rectangle 15"/>
          <p:cNvSpPr/>
          <p:nvPr userDrawn="1"/>
        </p:nvSpPr>
        <p:spPr>
          <a:xfrm>
            <a:off x="0" y="0"/>
            <a:ext cx="9144000" cy="87474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0" name="Rectangle 19"/>
          <p:cNvSpPr/>
          <p:nvPr userDrawn="1"/>
        </p:nvSpPr>
        <p:spPr>
          <a:xfrm>
            <a:off x="0" y="5056026"/>
            <a:ext cx="1836000" cy="87474"/>
          </a:xfrm>
          <a:prstGeom prst="rect">
            <a:avLst/>
          </a:prstGeom>
          <a:solidFill>
            <a:srgbClr val="0431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7" name="Rectangle 26"/>
          <p:cNvSpPr/>
          <p:nvPr userDrawn="1"/>
        </p:nvSpPr>
        <p:spPr>
          <a:xfrm>
            <a:off x="1836000" y="5056026"/>
            <a:ext cx="1836000" cy="87474"/>
          </a:xfrm>
          <a:prstGeom prst="rect">
            <a:avLst/>
          </a:prstGeom>
          <a:solidFill>
            <a:srgbClr val="459F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8" name="Rectangle 27"/>
          <p:cNvSpPr/>
          <p:nvPr userDrawn="1"/>
        </p:nvSpPr>
        <p:spPr>
          <a:xfrm>
            <a:off x="3672000" y="5056026"/>
            <a:ext cx="1836000" cy="87474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9" name="Rectangle 28"/>
          <p:cNvSpPr/>
          <p:nvPr userDrawn="1"/>
        </p:nvSpPr>
        <p:spPr>
          <a:xfrm>
            <a:off x="5508000" y="5056026"/>
            <a:ext cx="1836000" cy="87474"/>
          </a:xfrm>
          <a:prstGeom prst="rect">
            <a:avLst/>
          </a:prstGeom>
          <a:solidFill>
            <a:srgbClr val="459F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0" name="Rectangle 29"/>
          <p:cNvSpPr/>
          <p:nvPr userDrawn="1"/>
        </p:nvSpPr>
        <p:spPr>
          <a:xfrm>
            <a:off x="7326256" y="5056026"/>
            <a:ext cx="1836000" cy="87474"/>
          </a:xfrm>
          <a:prstGeom prst="rect">
            <a:avLst/>
          </a:prstGeom>
          <a:solidFill>
            <a:srgbClr val="0431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66227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rgbClr val="04314C"/>
          </a:solidFill>
          <a:latin typeface="Verdana" pitchFamily="34" charset="0"/>
          <a:ea typeface="Verdana" pitchFamily="34" charset="0"/>
          <a:cs typeface="Verdana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7F1416"/>
        </a:buClr>
        <a:buFont typeface="Wingdings" pitchFamily="2" charset="2"/>
        <a:buChar char="§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mailto:im3.iraq@sheltercluster.org" TargetMode="External"/><Relationship Id="rId13" Type="http://schemas.openxmlformats.org/officeDocument/2006/relationships/image" Target="../media/image4.jpeg"/><Relationship Id="rId3" Type="http://schemas.openxmlformats.org/officeDocument/2006/relationships/hyperlink" Target="mailto:coord.iraq@sheltercluster.org" TargetMode="External"/><Relationship Id="rId7" Type="http://schemas.openxmlformats.org/officeDocument/2006/relationships/hyperlink" Target="mailto:coord2.iraq@sheltercluster.org" TargetMode="External"/><Relationship Id="rId12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coord3.iraq@sheltercluster.org" TargetMode="External"/><Relationship Id="rId11" Type="http://schemas.openxmlformats.org/officeDocument/2006/relationships/image" Target="../media/image2.png"/><Relationship Id="rId5" Type="http://schemas.openxmlformats.org/officeDocument/2006/relationships/hyperlink" Target="mailto:coord4.iraq@sheltercluster.org" TargetMode="External"/><Relationship Id="rId15" Type="http://schemas.openxmlformats.org/officeDocument/2006/relationships/image" Target="../media/image6.jpg"/><Relationship Id="rId10" Type="http://schemas.openxmlformats.org/officeDocument/2006/relationships/hyperlink" Target="mailto:snrnatassot.iraq@sheltercluster.org" TargetMode="External"/><Relationship Id="rId4" Type="http://schemas.openxmlformats.org/officeDocument/2006/relationships/hyperlink" Target="mailto:im2.iraq@sheltercluster.org" TargetMode="External"/><Relationship Id="rId9" Type="http://schemas.openxmlformats.org/officeDocument/2006/relationships/hyperlink" Target="mailto:coordroving.iraq@sheltercluster.org" TargetMode="External"/><Relationship Id="rId1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hyperlink" Target="http://sheltercluster.org/response/iraq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sheltercluster.org/response/iraq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hyperlink" Target="https://www.sheltercluster.org/sites/default/files/docs/irq_a4_shelter_cluster_2018hrp_snapshot_20171220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7897982"/>
              </p:ext>
            </p:extLst>
          </p:nvPr>
        </p:nvGraphicFramePr>
        <p:xfrm>
          <a:off x="3573380" y="552638"/>
          <a:ext cx="5476087" cy="39766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78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082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7669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Francesca Coloni - </a:t>
                      </a: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UNHCR</a:t>
                      </a:r>
                      <a:b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</a:b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National Cluster Coordinator</a:t>
                      </a:r>
                      <a:b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</a:b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+964 (0) 772 616 3725</a:t>
                      </a:r>
                      <a:b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</a:br>
                      <a:r>
                        <a:rPr lang="en-GB" sz="1200" u="sng" dirty="0">
                          <a:solidFill>
                            <a:sysClr val="windowText" lastClr="000000"/>
                          </a:solidFill>
                          <a:hlinkClick r:id="rId3"/>
                        </a:rPr>
                        <a:t>coord.iraq@sheltercluster.org</a:t>
                      </a:r>
                      <a:endParaRPr lang="en-GB" sz="1200" dirty="0">
                        <a:solidFill>
                          <a:sysClr val="windowText" lastClr="000000"/>
                        </a:solidFill>
                      </a:endParaRPr>
                    </a:p>
                    <a:p>
                      <a:endParaRPr lang="en-US" sz="1200" u="sng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Michel Tia </a:t>
                      </a:r>
                      <a:r>
                        <a:rPr lang="en-GB" sz="1200" b="0" dirty="0">
                          <a:solidFill>
                            <a:schemeClr val="tx1"/>
                          </a:solidFill>
                        </a:rPr>
                        <a:t>- IOM</a:t>
                      </a:r>
                    </a:p>
                    <a:p>
                      <a:r>
                        <a:rPr lang="en-GB" sz="1200" b="0" dirty="0">
                          <a:solidFill>
                            <a:schemeClr val="tx1"/>
                          </a:solidFill>
                        </a:rPr>
                        <a:t>Information Management Officer - National</a:t>
                      </a:r>
                    </a:p>
                    <a:p>
                      <a:r>
                        <a:rPr lang="en-GB" sz="1200" b="0" dirty="0">
                          <a:solidFill>
                            <a:schemeClr val="tx1"/>
                          </a:solidFill>
                        </a:rPr>
                        <a:t>+964 (0) 750 021 1720</a:t>
                      </a:r>
                    </a:p>
                    <a:p>
                      <a:r>
                        <a:rPr lang="en-GB" sz="1200" u="sng" dirty="0">
                          <a:solidFill>
                            <a:schemeClr val="tx1"/>
                          </a:solidFill>
                          <a:hlinkClick r:id="rId4"/>
                        </a:rPr>
                        <a:t>im2.iraq@sheltercluster.org</a:t>
                      </a:r>
                      <a:endParaRPr lang="en-GB" sz="1200" u="sng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2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Cornelius Weira </a:t>
                      </a:r>
                      <a:r>
                        <a:rPr lang="en-GB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IOM</a:t>
                      </a:r>
                    </a:p>
                    <a:p>
                      <a:r>
                        <a:rPr lang="en-GB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Sub National Co-Chair - Centre and South  </a:t>
                      </a:r>
                    </a:p>
                    <a:p>
                      <a:r>
                        <a:rPr lang="en-GB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+964 (0) 751 234 2548</a:t>
                      </a:r>
                    </a:p>
                    <a:p>
                      <a:r>
                        <a:rPr lang="en-GB" sz="1200" b="1" u="sng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5"/>
                        </a:rPr>
                        <a:t>coord4.iraq@sheltercluster.org</a:t>
                      </a:r>
                      <a:r>
                        <a:rPr lang="en-GB" sz="12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200" dirty="0">
                        <a:solidFill>
                          <a:sysClr val="windowText" lastClr="000000"/>
                        </a:solidFill>
                      </a:endParaRPr>
                    </a:p>
                    <a:p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Laurence West </a:t>
                      </a:r>
                      <a:r>
                        <a:rPr lang="en-US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UNHCR</a:t>
                      </a:r>
                    </a:p>
                    <a:p>
                      <a:r>
                        <a:rPr lang="en-GB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</a:t>
                      </a:r>
                      <a:r>
                        <a:rPr lang="en-US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 National Coordinator – KRI</a:t>
                      </a:r>
                    </a:p>
                    <a:p>
                      <a:r>
                        <a:rPr lang="en-US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  <a:r>
                        <a:rPr lang="en-US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964 (0) 771 911 0574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u="sng" dirty="0">
                          <a:solidFill>
                            <a:sysClr val="windowText" lastClr="000000"/>
                          </a:solidFill>
                          <a:hlinkClick r:id="rId6"/>
                        </a:rPr>
                        <a:t>coord3.iraq@sheltercluster.org</a:t>
                      </a:r>
                      <a:endParaRPr lang="en-GB" sz="1200" u="sng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Andrea Quaden </a:t>
                      </a:r>
                      <a:r>
                        <a:rPr lang="en-US" sz="12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 NRC</a:t>
                      </a:r>
                    </a:p>
                    <a:p>
                      <a:pPr marL="0" algn="l" defTabSz="914400" rtl="0" eaLnBrk="1" latinLnBrk="0" hangingPunct="1"/>
                      <a:r>
                        <a:rPr lang="en-US" sz="12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National Cluster Co-Chair </a:t>
                      </a:r>
                    </a:p>
                    <a:p>
                      <a:pPr marL="0" algn="l" defTabSz="914400" rtl="0" eaLnBrk="1" latinLnBrk="0" hangingPunct="1"/>
                      <a:r>
                        <a:rPr lang="en-US" sz="12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+964 (0) 751 740 7635</a:t>
                      </a:r>
                    </a:p>
                    <a:p>
                      <a:pPr marL="0" algn="l" defTabSz="914400" rtl="0" eaLnBrk="1" latinLnBrk="0" hangingPunct="1"/>
                      <a:r>
                        <a:rPr lang="en-US" sz="1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hlinkClick r:id="rId7"/>
                        </a:rPr>
                        <a:t>coord2.iraq@sheltercluster.org</a:t>
                      </a:r>
                      <a:endParaRPr lang="en-US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1200" b="1" dirty="0">
                        <a:solidFill>
                          <a:schemeClr val="tx1"/>
                        </a:solidFill>
                      </a:endParaRPr>
                    </a:p>
                    <a:p>
                      <a:pPr marL="0" algn="l" defTabSz="914400" rtl="0" eaLnBrk="1" latinLnBrk="0" hangingPunct="1"/>
                      <a:r>
                        <a:rPr lang="en-GB" sz="1200" b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Abdoulaye Dieye - </a:t>
                      </a:r>
                      <a:r>
                        <a:rPr lang="en-GB" sz="1200" b="0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NORCAP</a:t>
                      </a:r>
                      <a:endParaRPr lang="en-US" sz="12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200" b="0" dirty="0">
                          <a:solidFill>
                            <a:schemeClr val="tx1"/>
                          </a:solidFill>
                        </a:rPr>
                        <a:t>Information Management Officer - </a:t>
                      </a:r>
                      <a:r>
                        <a:rPr lang="en-GB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Assistant National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+964 (0) 771 488 2672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u="sng" dirty="0">
                          <a:solidFill>
                            <a:schemeClr val="tx1"/>
                          </a:solidFill>
                          <a:hlinkClick r:id="rId8"/>
                        </a:rPr>
                        <a:t>im3.iraq@sheltercluster.org</a:t>
                      </a:r>
                      <a:endParaRPr lang="en-GB" sz="1200" u="sng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2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r>
                        <a:rPr lang="en-US" sz="12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Vacant</a:t>
                      </a: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en-US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ACTED</a:t>
                      </a:r>
                    </a:p>
                    <a:p>
                      <a:pPr marL="0" algn="l" defTabSz="914400" rtl="0" eaLnBrk="1" latinLnBrk="0" hangingPunct="1"/>
                      <a:r>
                        <a:rPr lang="en-US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Roving Cluster Coordinator</a:t>
                      </a:r>
                    </a:p>
                    <a:p>
                      <a:pPr marL="0" algn="l" defTabSz="914400" rtl="0" eaLnBrk="1" latinLnBrk="0" hangingPunct="1"/>
                      <a:r>
                        <a:rPr lang="en-US" sz="1200" b="0" u="non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+964 (0) xxx xxx xxxx</a:t>
                      </a:r>
                    </a:p>
                    <a:p>
                      <a:pPr marL="0" algn="l" defTabSz="914400" rtl="0" eaLnBrk="1" latinLnBrk="0" hangingPunct="1"/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9"/>
                        </a:rPr>
                        <a:t>coordroving.iraq@sheltercluster.org</a:t>
                      </a:r>
                      <a:endParaRPr lang="en-US" sz="12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1200" dirty="0">
                        <a:solidFill>
                          <a:sysClr val="windowText" lastClr="000000"/>
                        </a:solidFill>
                      </a:endParaRPr>
                    </a:p>
                    <a:p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Aziz ABULTIMMAN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200" dirty="0">
                          <a:solidFill>
                            <a:sysClr val="windowText" lastClr="000000"/>
                          </a:solidFill>
                        </a:rPr>
                        <a:t>- </a:t>
                      </a:r>
                      <a:r>
                        <a:rPr lang="en-US" sz="1200" b="0" dirty="0">
                          <a:solidFill>
                            <a:sysClr val="windowText" lastClr="000000"/>
                          </a:solidFill>
                        </a:rPr>
                        <a:t>UNHCR</a:t>
                      </a:r>
                    </a:p>
                    <a:p>
                      <a:r>
                        <a:rPr lang="en-US" sz="1200" b="0" dirty="0">
                          <a:solidFill>
                            <a:sysClr val="windowText" lastClr="000000"/>
                          </a:solidFill>
                        </a:rPr>
                        <a:t>Senior</a:t>
                      </a:r>
                      <a:r>
                        <a:rPr lang="en-US" sz="1200" b="0" baseline="0" dirty="0">
                          <a:solidFill>
                            <a:sysClr val="windowText" lastClr="000000"/>
                          </a:solidFill>
                        </a:rPr>
                        <a:t> Cluster Associate </a:t>
                      </a:r>
                    </a:p>
                    <a:p>
                      <a:r>
                        <a:rPr lang="en-US" sz="1200" b="0" baseline="0" dirty="0">
                          <a:solidFill>
                            <a:sysClr val="windowText" lastClr="000000"/>
                          </a:solidFill>
                        </a:rPr>
                        <a:t>+964 (0) </a:t>
                      </a:r>
                      <a:r>
                        <a:rPr lang="en-US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750 868 6038 </a:t>
                      </a:r>
                      <a:r>
                        <a:rPr lang="en-US" sz="1200" b="1" baseline="0" dirty="0">
                          <a:solidFill>
                            <a:sysClr val="windowText" lastClr="000000"/>
                          </a:solidFill>
                          <a:hlinkClick r:id="rId10"/>
                        </a:rPr>
                        <a:t>snrnatassot.iraq@sheltercluster.org</a:t>
                      </a:r>
                      <a:endParaRPr lang="en-US" sz="1200" b="1" kern="1200" baseline="0" dirty="0">
                        <a:solidFill>
                          <a:sysClr val="windowText" lastClr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-1781" y="99089"/>
            <a:ext cx="3406717" cy="58671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algn="l"/>
            <a:r>
              <a:rPr lang="en-US" sz="2000" b="0" u="sng" dirty="0">
                <a:solidFill>
                  <a:srgbClr val="002060"/>
                </a:solidFill>
                <a:latin typeface="Calibri Light" panose="020F0302020204030204" pitchFamily="34" charset="0"/>
              </a:rPr>
              <a:t>Current Cluster Team Structure </a:t>
            </a:r>
            <a:r>
              <a:rPr lang="en-US" sz="1600" b="0" u="sng" dirty="0">
                <a:solidFill>
                  <a:srgbClr val="002060"/>
                </a:solidFill>
                <a:latin typeface="Calibri Light" panose="020F0302020204030204" pitchFamily="34" charset="0"/>
              </a:rPr>
              <a:t> </a:t>
            </a:r>
            <a:r>
              <a:rPr lang="en-US" sz="1600" b="0" dirty="0">
                <a:solidFill>
                  <a:srgbClr val="002060"/>
                </a:solidFill>
                <a:latin typeface="Calibri Light" panose="020F0302020204030204" pitchFamily="34" charset="0"/>
              </a:rPr>
              <a:t>since 11</a:t>
            </a:r>
            <a:r>
              <a:rPr lang="en-US" sz="1600" b="0" baseline="30000" dirty="0">
                <a:solidFill>
                  <a:srgbClr val="002060"/>
                </a:solidFill>
                <a:latin typeface="Calibri Light" panose="020F0302020204030204" pitchFamily="34" charset="0"/>
              </a:rPr>
              <a:t>th</a:t>
            </a:r>
            <a:r>
              <a:rPr lang="en-US" sz="1600" b="0" dirty="0">
                <a:solidFill>
                  <a:srgbClr val="002060"/>
                </a:solidFill>
                <a:latin typeface="Calibri Light" panose="020F0302020204030204" pitchFamily="34" charset="0"/>
              </a:rPr>
              <a:t> July 2017</a:t>
            </a:r>
            <a:endParaRPr lang="en-GB" sz="1600" b="0" dirty="0">
              <a:solidFill>
                <a:srgbClr val="002060"/>
              </a:solidFill>
              <a:latin typeface="Calibri Light" panose="020F030202020403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99296" y="1272311"/>
            <a:ext cx="793675" cy="853701"/>
          </a:xfrm>
          <a:prstGeom prst="rect">
            <a:avLst/>
          </a:prstGeom>
          <a:ln>
            <a:noFill/>
          </a:ln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1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1690" y="1261207"/>
            <a:ext cx="780055" cy="786610"/>
          </a:xfrm>
          <a:prstGeom prst="rect">
            <a:avLst/>
          </a:prstGeom>
          <a:ln>
            <a:noFill/>
          </a:ln>
        </p:spPr>
      </p:pic>
      <p:pic>
        <p:nvPicPr>
          <p:cNvPr id="10" name="Picture 9"/>
          <p:cNvPicPr/>
          <p:nvPr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58549" y="2439202"/>
            <a:ext cx="1062690" cy="656423"/>
          </a:xfrm>
          <a:prstGeom prst="rect">
            <a:avLst/>
          </a:prstGeom>
          <a:ln>
            <a:noFill/>
          </a:ln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1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8664" y="2373487"/>
            <a:ext cx="806933" cy="730916"/>
          </a:xfrm>
          <a:prstGeom prst="rect">
            <a:avLst/>
          </a:prstGeom>
          <a:ln>
            <a:noFill/>
          </a:ln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394" y="3471973"/>
            <a:ext cx="800301" cy="963271"/>
          </a:xfrm>
          <a:prstGeom prst="rect">
            <a:avLst/>
          </a:prstGeom>
          <a:ln>
            <a:noFill/>
          </a:ln>
        </p:spPr>
      </p:pic>
      <p:cxnSp>
        <p:nvCxnSpPr>
          <p:cNvPr id="8" name="Straight Connector 7"/>
          <p:cNvCxnSpPr/>
          <p:nvPr/>
        </p:nvCxnSpPr>
        <p:spPr>
          <a:xfrm>
            <a:off x="3404939" y="154239"/>
            <a:ext cx="0" cy="48121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987695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16A6FA-B5ED-4E8D-B32A-D586B306BA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7709" y="547226"/>
            <a:ext cx="8723870" cy="3872373"/>
          </a:xfrm>
        </p:spPr>
        <p:txBody>
          <a:bodyPr>
            <a:noAutofit/>
          </a:bodyPr>
          <a:lstStyle/>
          <a:p>
            <a:pPr marL="57150" indent="0">
              <a:buNone/>
            </a:pPr>
            <a:endParaRPr lang="en-US" sz="2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57150" indent="0">
              <a:buNone/>
            </a:pPr>
            <a:endParaRPr lang="en-US" sz="2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57150" indent="0">
              <a:buNone/>
            </a:pPr>
            <a:endParaRPr lang="en-US" sz="1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1200150" lvl="2" indent="-342900">
              <a:buFont typeface="+mj-lt"/>
              <a:buAutoNum type="romanLcPeriod"/>
            </a:pPr>
            <a:endParaRPr lang="en-US" sz="1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1200150" lvl="2" indent="-342900">
              <a:buFont typeface="+mj-lt"/>
              <a:buAutoNum type="romanLcPeriod"/>
            </a:pPr>
            <a:endParaRPr lang="en-US" sz="1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1200150" lvl="2" indent="-342900">
              <a:buFont typeface="+mj-lt"/>
              <a:buAutoNum type="romanLcPeriod"/>
            </a:pPr>
            <a:endParaRPr lang="en-US" sz="1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just" defTabSz="457200"/>
            <a:endParaRPr lang="en-US" sz="1700" dirty="0">
              <a:latin typeface="Calibri Light" panose="020F03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B9C5E0-6308-4EF0-B002-D15D22ED3F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10</a:t>
            </a:fld>
            <a:endParaRPr lang="en-GB">
              <a:latin typeface="Calibri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0" y="547226"/>
            <a:ext cx="9143999" cy="361700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marL="800100" lvl="1" indent="-342900" algn="just">
              <a:spcBef>
                <a:spcPct val="20000"/>
              </a:spcBef>
              <a:buClr>
                <a:srgbClr val="7F1416"/>
              </a:buClr>
              <a:buFont typeface="+mj-lt"/>
              <a:buAutoNum type="alphaLcPeriod"/>
            </a:pPr>
            <a:endParaRPr lang="en-US" dirty="0">
              <a:solidFill>
                <a:schemeClr val="bg1">
                  <a:lumMod val="65000"/>
                </a:schemeClr>
              </a:solidFill>
              <a:latin typeface="Calibri Light" panose="020F0302020204030204" pitchFamily="34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7D2E245E-35E4-448C-8DAE-69E18CE911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4718" y="514171"/>
            <a:ext cx="7614564" cy="4115157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79E679B2-0DA9-42AC-AA55-B57115C3A0B4}"/>
              </a:ext>
            </a:extLst>
          </p:cNvPr>
          <p:cNvSpPr txBox="1">
            <a:spLocks/>
          </p:cNvSpPr>
          <p:nvPr/>
        </p:nvSpPr>
        <p:spPr>
          <a:xfrm>
            <a:off x="0" y="114666"/>
            <a:ext cx="9144000" cy="33909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algn="l"/>
            <a:r>
              <a:rPr lang="en-GB" sz="1800" b="0" dirty="0">
                <a:solidFill>
                  <a:srgbClr val="0070C0"/>
                </a:solidFill>
                <a:latin typeface="Calibri Light" panose="020F0302020204030204" pitchFamily="34" charset="0"/>
              </a:rPr>
              <a:t>3.  </a:t>
            </a:r>
            <a:r>
              <a:rPr lang="en-IN" sz="1800" b="0" dirty="0">
                <a:solidFill>
                  <a:srgbClr val="0070C0"/>
                </a:solidFill>
                <a:latin typeface="Calibri Light" panose="020F0302020204030204" pitchFamily="34" charset="0"/>
              </a:rPr>
              <a:t>Key Issues - </a:t>
            </a:r>
            <a:r>
              <a:rPr lang="en-US" sz="1800" b="0" dirty="0">
                <a:solidFill>
                  <a:srgbClr val="0070C0"/>
                </a:solidFill>
                <a:latin typeface="Calibri Light" panose="020F0302020204030204" pitchFamily="34" charset="0"/>
              </a:rPr>
              <a:t>Summery on 2018 HNO/HRP</a:t>
            </a:r>
          </a:p>
        </p:txBody>
      </p:sp>
    </p:spTree>
    <p:extLst>
      <p:ext uri="{BB962C8B-B14F-4D97-AF65-F5344CB8AC3E}">
        <p14:creationId xmlns:p14="http://schemas.microsoft.com/office/powerpoint/2010/main" val="41471796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1D3098-C60F-4BCA-B29B-F0C0A94250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4733666"/>
            <a:ext cx="2133600" cy="273844"/>
          </a:xfrm>
        </p:spPr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11</a:t>
            </a:fld>
            <a:endParaRPr lang="en-GB">
              <a:latin typeface="Calibri"/>
            </a:endParaRPr>
          </a:p>
        </p:txBody>
      </p:sp>
      <p:pic>
        <p:nvPicPr>
          <p:cNvPr id="3" name="Content Placeholder 2">
            <a:extLst>
              <a:ext uri="{FF2B5EF4-FFF2-40B4-BE49-F238E27FC236}">
                <a16:creationId xmlns:a16="http://schemas.microsoft.com/office/drawing/2014/main" id="{1F561D0F-7D10-459F-9C4E-1E6E2A712A8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85054" y="735645"/>
            <a:ext cx="8850086" cy="3440570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29089F68-051A-4C9C-9F9F-775132646493}"/>
              </a:ext>
            </a:extLst>
          </p:cNvPr>
          <p:cNvSpPr txBox="1">
            <a:spLocks/>
          </p:cNvSpPr>
          <p:nvPr/>
        </p:nvSpPr>
        <p:spPr>
          <a:xfrm>
            <a:off x="0" y="114666"/>
            <a:ext cx="9144000" cy="33909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algn="l"/>
            <a:r>
              <a:rPr lang="en-GB" sz="1800" b="0" dirty="0">
                <a:solidFill>
                  <a:srgbClr val="0070C0"/>
                </a:solidFill>
                <a:latin typeface="Calibri Light" panose="020F0302020204030204" pitchFamily="34" charset="0"/>
              </a:rPr>
              <a:t>3.  </a:t>
            </a:r>
            <a:r>
              <a:rPr lang="en-IN" sz="1800" b="0" dirty="0">
                <a:solidFill>
                  <a:srgbClr val="0070C0"/>
                </a:solidFill>
                <a:latin typeface="Calibri Light" panose="020F0302020204030204" pitchFamily="34" charset="0"/>
              </a:rPr>
              <a:t>Key Issues - </a:t>
            </a:r>
            <a:r>
              <a:rPr lang="en-US" sz="1800" b="0" dirty="0">
                <a:solidFill>
                  <a:srgbClr val="0070C0"/>
                </a:solidFill>
                <a:latin typeface="Calibri Light" panose="020F0302020204030204" pitchFamily="34" charset="0"/>
              </a:rPr>
              <a:t>IHPF allocation on winterization</a:t>
            </a:r>
          </a:p>
        </p:txBody>
      </p:sp>
    </p:spTree>
    <p:extLst>
      <p:ext uri="{BB962C8B-B14F-4D97-AF65-F5344CB8AC3E}">
        <p14:creationId xmlns:p14="http://schemas.microsoft.com/office/powerpoint/2010/main" val="32338083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1D3098-C60F-4BCA-B29B-F0C0A94250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4733666"/>
            <a:ext cx="2133600" cy="273844"/>
          </a:xfrm>
        </p:spPr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12</a:t>
            </a:fld>
            <a:endParaRPr lang="en-GB">
              <a:latin typeface="Calibri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29089F68-051A-4C9C-9F9F-775132646493}"/>
              </a:ext>
            </a:extLst>
          </p:cNvPr>
          <p:cNvSpPr txBox="1">
            <a:spLocks/>
          </p:cNvSpPr>
          <p:nvPr/>
        </p:nvSpPr>
        <p:spPr>
          <a:xfrm>
            <a:off x="0" y="114666"/>
            <a:ext cx="9144000" cy="33909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algn="l"/>
            <a:r>
              <a:rPr lang="en-GB" sz="1800" b="0" dirty="0">
                <a:solidFill>
                  <a:srgbClr val="0070C0"/>
                </a:solidFill>
                <a:latin typeface="Calibri Light" panose="020F0302020204030204" pitchFamily="34" charset="0"/>
              </a:rPr>
              <a:t>4.  </a:t>
            </a:r>
            <a:r>
              <a:rPr lang="en-US" sz="1800" b="0" dirty="0">
                <a:solidFill>
                  <a:srgbClr val="0070C0"/>
                </a:solidFill>
                <a:latin typeface="Calibri Light" panose="020F0302020204030204" pitchFamily="34" charset="0"/>
              </a:rPr>
              <a:t>Governorate updates</a:t>
            </a:r>
          </a:p>
        </p:txBody>
      </p:sp>
    </p:spTree>
    <p:extLst>
      <p:ext uri="{BB962C8B-B14F-4D97-AF65-F5344CB8AC3E}">
        <p14:creationId xmlns:p14="http://schemas.microsoft.com/office/powerpoint/2010/main" val="12741613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1D3098-C60F-4BCA-B29B-F0C0A94250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4733666"/>
            <a:ext cx="2133600" cy="273844"/>
          </a:xfrm>
        </p:spPr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13</a:t>
            </a:fld>
            <a:endParaRPr lang="en-GB">
              <a:latin typeface="Calibri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29089F68-051A-4C9C-9F9F-775132646493}"/>
              </a:ext>
            </a:extLst>
          </p:cNvPr>
          <p:cNvSpPr txBox="1">
            <a:spLocks/>
          </p:cNvSpPr>
          <p:nvPr/>
        </p:nvSpPr>
        <p:spPr>
          <a:xfrm>
            <a:off x="0" y="114666"/>
            <a:ext cx="9144000" cy="33909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algn="l"/>
            <a:r>
              <a:rPr lang="en-GB" sz="1800" b="0" dirty="0">
                <a:solidFill>
                  <a:srgbClr val="0070C0"/>
                </a:solidFill>
                <a:latin typeface="Calibri Light" panose="020F0302020204030204" pitchFamily="34" charset="0"/>
              </a:rPr>
              <a:t>5.  </a:t>
            </a:r>
            <a:r>
              <a:rPr lang="en-US" sz="1800" b="0" dirty="0">
                <a:solidFill>
                  <a:srgbClr val="0070C0"/>
                </a:solidFill>
                <a:latin typeface="Calibri Light" panose="020F0302020204030204" pitchFamily="34" charset="0"/>
              </a:rPr>
              <a:t>AOB</a:t>
            </a:r>
          </a:p>
        </p:txBody>
      </p:sp>
    </p:spTree>
    <p:extLst>
      <p:ext uri="{BB962C8B-B14F-4D97-AF65-F5344CB8AC3E}">
        <p14:creationId xmlns:p14="http://schemas.microsoft.com/office/powerpoint/2010/main" val="15737883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14</a:t>
            </a:fld>
            <a:endParaRPr lang="en-GB">
              <a:latin typeface="Calibri"/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5536" y="777923"/>
            <a:ext cx="8892928" cy="3603009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en-US" sz="1800" dirty="0">
              <a:solidFill>
                <a:schemeClr val="tx1">
                  <a:lumMod val="75000"/>
                  <a:lumOff val="25000"/>
                </a:schemeClr>
              </a:solidFill>
              <a:latin typeface="Calibri Light" panose="020F0302020204030204" pitchFamily="34" charset="0"/>
            </a:endParaRPr>
          </a:p>
          <a:p>
            <a:pPr marL="0" indent="0" algn="just">
              <a:buNone/>
            </a:pPr>
            <a:endParaRPr lang="en-US" sz="1800" dirty="0">
              <a:solidFill>
                <a:schemeClr val="tx1">
                  <a:lumMod val="75000"/>
                  <a:lumOff val="25000"/>
                </a:schemeClr>
              </a:solidFill>
              <a:latin typeface="Calibri Light" panose="020F030202020403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043654" y="4757650"/>
            <a:ext cx="6061167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500" dirty="0">
                <a:latin typeface="Calibri Light" panose="020F0302020204030204" pitchFamily="34" charset="0"/>
                <a:hlinkClick r:id="rId2"/>
              </a:rPr>
              <a:t>http://sheltercluster.org/response/iraq</a:t>
            </a:r>
            <a:r>
              <a:rPr lang="en-US" sz="1500" dirty="0">
                <a:latin typeface="Calibri Light" panose="020F0302020204030204" pitchFamily="34" charset="0"/>
              </a:rPr>
              <a:t> </a:t>
            </a: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457200" y="146912"/>
            <a:ext cx="8118629" cy="36488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algn="l"/>
            <a:r>
              <a:rPr lang="en-GB" sz="2000" b="0" dirty="0">
                <a:latin typeface="Calibri Light" panose="020F0302020204030204" pitchFamily="34" charset="0"/>
              </a:rPr>
              <a:t>THANKS. </a:t>
            </a:r>
            <a:endParaRPr lang="en-US" sz="2000" b="0" dirty="0">
              <a:latin typeface="Calibri Light" panose="020F0302020204030204" pitchFamily="34" charset="0"/>
            </a:endParaRPr>
          </a:p>
        </p:txBody>
      </p:sp>
      <p:pic>
        <p:nvPicPr>
          <p:cNvPr id="8194" name="Picture 2" descr="C:\Users\mtia\Documents\20160131 Shelter Cluster IMO\@Pictures from Partners\Pict. Fallujah\IOM\June 21st, 2016\Families without tents 21 June (12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861" y="711334"/>
            <a:ext cx="4353487" cy="32651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5" name="Picture 3" descr="C:\Users\mtia\Documents\20160131 Shelter Cluster IMO\@Pictures from Partners\Pict. Fallujah\IOM\June 24th, 2016\IMG_9938_m Fallujah city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1092" y="1457959"/>
            <a:ext cx="4590385" cy="30620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08702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3654" y="4757650"/>
            <a:ext cx="6061167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500" dirty="0">
                <a:latin typeface="Calibri Light" panose="020F0302020204030204" pitchFamily="34" charset="0"/>
                <a:hlinkClick r:id="rId3"/>
              </a:rPr>
              <a:t>http://sheltercluster.org/response/iraq</a:t>
            </a:r>
            <a:r>
              <a:rPr lang="en-US" sz="1500" dirty="0">
                <a:latin typeface="Calibri Light" panose="020F0302020204030204" pitchFamily="34" charset="0"/>
              </a:rPr>
              <a:t> </a:t>
            </a:r>
          </a:p>
        </p:txBody>
      </p:sp>
      <p:sp>
        <p:nvSpPr>
          <p:cNvPr id="3" name="Rectangle 2"/>
          <p:cNvSpPr/>
          <p:nvPr/>
        </p:nvSpPr>
        <p:spPr>
          <a:xfrm>
            <a:off x="31045" y="120397"/>
            <a:ext cx="908940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400">
              <a:spcBef>
                <a:spcPct val="0"/>
              </a:spcBef>
            </a:pPr>
            <a:r>
              <a:rPr lang="en-US" sz="2400" dirty="0">
                <a:solidFill>
                  <a:srgbClr val="0070C0"/>
                </a:solidFill>
                <a:latin typeface="Calibri Light" panose="020F0302020204030204" pitchFamily="34" charset="0"/>
                <a:ea typeface="Verdana" pitchFamily="34" charset="0"/>
                <a:cs typeface="Verdana" pitchFamily="34" charset="0"/>
              </a:rPr>
              <a:t>Sub-National Shelter &amp; NFI Cluster Coordination meeting for C&amp;S</a:t>
            </a:r>
          </a:p>
        </p:txBody>
      </p:sp>
      <p:sp>
        <p:nvSpPr>
          <p:cNvPr id="5" name="Rectangle 4"/>
          <p:cNvSpPr/>
          <p:nvPr/>
        </p:nvSpPr>
        <p:spPr>
          <a:xfrm>
            <a:off x="928917" y="925825"/>
            <a:ext cx="7384142" cy="35548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Calibri Light" panose="020F0302020204030204" pitchFamily="34" charset="0"/>
              </a:rPr>
              <a:t>1.</a:t>
            </a:r>
            <a:r>
              <a:rPr lang="en-US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 Light" panose="020F0302020204030204" pitchFamily="34" charset="0"/>
              </a:rPr>
              <a:t>	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Calibri Light" panose="020F0302020204030204" pitchFamily="34" charset="0"/>
              </a:rPr>
              <a:t>Review of minutes of previous meeting</a:t>
            </a:r>
          </a:p>
          <a:p>
            <a:pPr lvl="0"/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Calibri Light" panose="020F0302020204030204" pitchFamily="34" charset="0"/>
              </a:rPr>
              <a:t>2.	Information Management </a:t>
            </a:r>
          </a:p>
          <a:p>
            <a:pPr lvl="0"/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Calibri Light" panose="020F0302020204030204" pitchFamily="34" charset="0"/>
              </a:rPr>
              <a:t>	a.	2017 Shelter and NFI achievements toward cluster objectives</a:t>
            </a:r>
          </a:p>
          <a:p>
            <a:pPr lvl="0"/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Calibri Light" panose="020F0302020204030204" pitchFamily="34" charset="0"/>
              </a:rPr>
              <a:t>	b.	2018 HRP vs operational indicators and mandatory attributes.</a:t>
            </a:r>
          </a:p>
          <a:p>
            <a:pPr lvl="0"/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Calibri Light" panose="020F0302020204030204" pitchFamily="34" charset="0"/>
              </a:rPr>
              <a:t>3.	Key Issues </a:t>
            </a:r>
          </a:p>
          <a:p>
            <a:pPr lvl="0"/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Calibri Light" panose="020F0302020204030204" pitchFamily="34" charset="0"/>
              </a:rPr>
              <a:t>	a.	2018 cluster strategy &amp; work plan</a:t>
            </a:r>
          </a:p>
          <a:p>
            <a:pPr lvl="0"/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Calibri Light" panose="020F0302020204030204" pitchFamily="34" charset="0"/>
              </a:rPr>
              <a:t>	b.	Summery on 2018 HNO/HRP</a:t>
            </a:r>
          </a:p>
          <a:p>
            <a:pPr lvl="0"/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Calibri Light" panose="020F0302020204030204" pitchFamily="34" charset="0"/>
              </a:rPr>
              <a:t>	c.	IHPF allocation on winterization</a:t>
            </a:r>
          </a:p>
          <a:p>
            <a:pPr lvl="0"/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Calibri Light" panose="020F0302020204030204" pitchFamily="34" charset="0"/>
              </a:rPr>
              <a:t>4.	Governorate updates</a:t>
            </a:r>
          </a:p>
          <a:p>
            <a:pPr marL="342900" lvl="0" indent="-342900">
              <a:buAutoNum type="arabicPeriod" startAt="5"/>
            </a:pP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 Light" panose="020F0302020204030204" pitchFamily="34" charset="0"/>
              </a:rPr>
              <a:t>AoB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Calibri Light" panose="020F0302020204030204" pitchFamily="34" charset="0"/>
            </a:endParaRPr>
          </a:p>
          <a:p>
            <a:pPr lvl="0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Calibri Light" panose="020F0302020204030204" pitchFamily="34" charset="0"/>
            </a:endParaRPr>
          </a:p>
          <a:p>
            <a:pPr lvl="0" algn="r">
              <a:lnSpc>
                <a:spcPct val="150000"/>
              </a:lnSpc>
            </a:pPr>
            <a:r>
              <a:rPr lang="en-US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 Light" panose="020F0302020204030204" pitchFamily="34" charset="0"/>
              </a:rPr>
              <a:t>								Wednesday, 17</a:t>
            </a:r>
            <a:r>
              <a:rPr lang="en-US" i="1" baseline="300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 Light" panose="020F0302020204030204" pitchFamily="34" charset="0"/>
              </a:rPr>
              <a:t>th</a:t>
            </a:r>
            <a:r>
              <a:rPr lang="en-US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 Light" panose="020F0302020204030204" pitchFamily="34" charset="0"/>
              </a:rPr>
              <a:t> January   2018</a:t>
            </a:r>
            <a:endParaRPr lang="en-US" dirty="0">
              <a:latin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21826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3</a:t>
            </a:fld>
            <a:endParaRPr lang="en-GB" dirty="0">
              <a:latin typeface="Calibri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0" y="114666"/>
            <a:ext cx="9144000" cy="33909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algn="l"/>
            <a:r>
              <a:rPr lang="en-GB" sz="1800" b="0" dirty="0">
                <a:solidFill>
                  <a:srgbClr val="0070C0"/>
                </a:solidFill>
                <a:latin typeface="Calibri Light" panose="020F0302020204030204" pitchFamily="34" charset="0"/>
              </a:rPr>
              <a:t>1.  Review of action points from previous meeting </a:t>
            </a:r>
            <a:endParaRPr lang="en-US" sz="1800" b="0" dirty="0">
              <a:solidFill>
                <a:srgbClr val="0070C0"/>
              </a:solidFill>
              <a:latin typeface="Calibri Light" panose="020F0302020204030204" pitchFamily="34" charset="0"/>
            </a:endParaRPr>
          </a:p>
        </p:txBody>
      </p:sp>
      <p:sp>
        <p:nvSpPr>
          <p:cNvPr id="9" name="Content Placeholder 6"/>
          <p:cNvSpPr>
            <a:spLocks noGrp="1"/>
          </p:cNvSpPr>
          <p:nvPr>
            <p:ph idx="1"/>
          </p:nvPr>
        </p:nvSpPr>
        <p:spPr>
          <a:xfrm>
            <a:off x="310232" y="971483"/>
            <a:ext cx="8589217" cy="2805864"/>
          </a:xfrm>
        </p:spPr>
        <p:txBody>
          <a:bodyPr>
            <a:noAutofit/>
          </a:bodyPr>
          <a:lstStyle/>
          <a:p>
            <a:pPr algn="just" defTabSz="457200"/>
            <a:r>
              <a:rPr lang="en-US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 Light" panose="020F0302020204030204" pitchFamily="34" charset="0"/>
              </a:rPr>
              <a:t>UNHCR / Shelter Cluster Sub National Coordinator to meet MODM on Kerosene distribution   </a:t>
            </a:r>
            <a:r>
              <a:rPr lang="en-US" sz="1800" dirty="0">
                <a:solidFill>
                  <a:srgbClr val="C00000"/>
                </a:solidFill>
                <a:latin typeface="Calibri Light" panose="020F0302020204030204" pitchFamily="34" charset="0"/>
              </a:rPr>
              <a:t>(done) </a:t>
            </a:r>
          </a:p>
          <a:p>
            <a:pPr algn="just" defTabSz="457200"/>
            <a:r>
              <a:rPr lang="en-US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 Light" panose="020F0302020204030204" pitchFamily="34" charset="0"/>
              </a:rPr>
              <a:t>Shelter Cluster to share detailed winterization gap analysis spreadsheet </a:t>
            </a:r>
            <a:r>
              <a:rPr lang="en-US" sz="1800" dirty="0">
                <a:solidFill>
                  <a:srgbClr val="C00000"/>
                </a:solidFill>
                <a:latin typeface="Calibri Light" panose="020F0302020204030204" pitchFamily="34" charset="0"/>
              </a:rPr>
              <a:t>(done)</a:t>
            </a:r>
          </a:p>
          <a:p>
            <a:pPr algn="just" defTabSz="457200"/>
            <a:r>
              <a:rPr lang="en-US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 Light" panose="020F0302020204030204" pitchFamily="34" charset="0"/>
              </a:rPr>
              <a:t>Partners requested to share information on shelter and NFI needs in Ana, </a:t>
            </a:r>
            <a:r>
              <a:rPr lang="en-US" sz="18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 Light" panose="020F0302020204030204" pitchFamily="34" charset="0"/>
              </a:rPr>
              <a:t>Qaim</a:t>
            </a:r>
            <a:r>
              <a:rPr lang="en-US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 Light" panose="020F0302020204030204" pitchFamily="34" charset="0"/>
              </a:rPr>
              <a:t> and </a:t>
            </a:r>
            <a:r>
              <a:rPr lang="en-US" sz="18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 Light" panose="020F0302020204030204" pitchFamily="34" charset="0"/>
              </a:rPr>
              <a:t>Ru’ua</a:t>
            </a:r>
            <a:r>
              <a:rPr lang="en-US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 Light" panose="020F0302020204030204" pitchFamily="34" charset="0"/>
              </a:rPr>
              <a:t>  </a:t>
            </a:r>
            <a:r>
              <a:rPr lang="en-US" sz="1800" dirty="0">
                <a:solidFill>
                  <a:srgbClr val="C00000"/>
                </a:solidFill>
                <a:latin typeface="Calibri Light" panose="020F0302020204030204" pitchFamily="34" charset="0"/>
              </a:rPr>
              <a:t>(received report on market assessments from Mercy Corps)</a:t>
            </a:r>
          </a:p>
          <a:p>
            <a:pPr algn="just" defTabSz="457200"/>
            <a:r>
              <a:rPr lang="en-US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 Light" panose="020F0302020204030204" pitchFamily="34" charset="0"/>
              </a:rPr>
              <a:t>UNHCR to share findings of the assessment on impact of cash interventions in respective intervention areas </a:t>
            </a:r>
            <a:r>
              <a:rPr lang="en-US" sz="1800" dirty="0">
                <a:solidFill>
                  <a:srgbClr val="C00000"/>
                </a:solidFill>
                <a:latin typeface="Calibri Light" panose="020F0302020204030204" pitchFamily="34" charset="0"/>
              </a:rPr>
              <a:t>(pending)</a:t>
            </a:r>
          </a:p>
          <a:p>
            <a:pPr algn="just" defTabSz="457200"/>
            <a:r>
              <a:rPr lang="en-US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 Light" panose="020F0302020204030204" pitchFamily="34" charset="0"/>
              </a:rPr>
              <a:t>Mercy Corps to contact ICRC on coordination on winter kits distributions in Kilo 18 (?)</a:t>
            </a:r>
          </a:p>
          <a:p>
            <a:pPr algn="just" defTabSz="457200"/>
            <a:r>
              <a:rPr lang="en-US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 Light" panose="020F0302020204030204" pitchFamily="34" charset="0"/>
              </a:rPr>
              <a:t>UNHCR to share winterisation planned interventions </a:t>
            </a:r>
            <a:r>
              <a:rPr lang="en-US" sz="1800" dirty="0">
                <a:solidFill>
                  <a:srgbClr val="C00000"/>
                </a:solidFill>
                <a:latin typeface="Calibri Light" panose="020F0302020204030204" pitchFamily="34" charset="0"/>
              </a:rPr>
              <a:t>(done)</a:t>
            </a:r>
          </a:p>
        </p:txBody>
      </p:sp>
    </p:spTree>
    <p:extLst>
      <p:ext uri="{BB962C8B-B14F-4D97-AF65-F5344CB8AC3E}">
        <p14:creationId xmlns:p14="http://schemas.microsoft.com/office/powerpoint/2010/main" val="7769640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18DC84F6-90E3-4772-B352-534165DD708B}"/>
              </a:ext>
            </a:extLst>
          </p:cNvPr>
          <p:cNvSpPr txBox="1">
            <a:spLocks/>
          </p:cNvSpPr>
          <p:nvPr/>
        </p:nvSpPr>
        <p:spPr>
          <a:xfrm>
            <a:off x="0" y="114666"/>
            <a:ext cx="9144000" cy="33909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algn="l"/>
            <a:r>
              <a:rPr lang="en-GB" sz="1800" b="0" dirty="0">
                <a:solidFill>
                  <a:srgbClr val="0070C0"/>
                </a:solidFill>
                <a:latin typeface="Calibri Light" panose="020F0302020204030204" pitchFamily="34" charset="0"/>
              </a:rPr>
              <a:t>2.  Information Management - </a:t>
            </a:r>
            <a:r>
              <a:rPr lang="en-US" sz="1800" b="0" dirty="0">
                <a:solidFill>
                  <a:srgbClr val="0070C0"/>
                </a:solidFill>
                <a:latin typeface="Calibri Light" panose="020F0302020204030204" pitchFamily="34" charset="0"/>
              </a:rPr>
              <a:t>2017 Shelter and NFI achievements</a:t>
            </a:r>
            <a:r>
              <a:rPr lang="en-GB" sz="1800" b="0" dirty="0">
                <a:solidFill>
                  <a:srgbClr val="0070C0"/>
                </a:solidFill>
                <a:latin typeface="Calibri Light" panose="020F0302020204030204" pitchFamily="34" charset="0"/>
              </a:rPr>
              <a:t> </a:t>
            </a:r>
            <a:endParaRPr lang="en-US" sz="1800" b="0" dirty="0">
              <a:solidFill>
                <a:srgbClr val="0070C0"/>
              </a:solidFill>
              <a:latin typeface="Calibri Light" panose="020F0302020204030204" pitchFamily="34" charset="0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3154FDE-35D1-4765-B15C-DAB26DFDBAFB}"/>
              </a:ext>
            </a:extLst>
          </p:cNvPr>
          <p:cNvCxnSpPr>
            <a:cxnSpLocks/>
          </p:cNvCxnSpPr>
          <p:nvPr/>
        </p:nvCxnSpPr>
        <p:spPr>
          <a:xfrm>
            <a:off x="5843337" y="653139"/>
            <a:ext cx="0" cy="43132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133529F6-ED76-49CB-9AAD-DFE289BFB596}"/>
              </a:ext>
            </a:extLst>
          </p:cNvPr>
          <p:cNvSpPr/>
          <p:nvPr/>
        </p:nvSpPr>
        <p:spPr>
          <a:xfrm>
            <a:off x="283034" y="721571"/>
            <a:ext cx="1718740" cy="369332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70C0"/>
                </a:solidFill>
                <a:latin typeface="Calibri Light" panose="020F0302020204030204" pitchFamily="34" charset="0"/>
              </a:rPr>
              <a:t>2017 HNO/HRP </a:t>
            </a:r>
            <a:endParaRPr lang="en-IN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1E6F308-78FA-438C-B1CA-18EC88927F79}"/>
              </a:ext>
            </a:extLst>
          </p:cNvPr>
          <p:cNvSpPr/>
          <p:nvPr/>
        </p:nvSpPr>
        <p:spPr>
          <a:xfrm>
            <a:off x="6696442" y="680744"/>
            <a:ext cx="1488677" cy="369332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70C0"/>
                </a:solidFill>
                <a:latin typeface="Calibri Light" panose="020F0302020204030204" pitchFamily="34" charset="0"/>
              </a:rPr>
              <a:t>Achievements</a:t>
            </a:r>
            <a:endParaRPr lang="en-IN" dirty="0"/>
          </a:p>
        </p:txBody>
      </p:sp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5564DC0A-682B-4AFA-A3EC-DAD457132C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1811429"/>
              </p:ext>
            </p:extLst>
          </p:nvPr>
        </p:nvGraphicFramePr>
        <p:xfrm>
          <a:off x="1" y="1262746"/>
          <a:ext cx="5843336" cy="2411255"/>
        </p:xfrm>
        <a:graphic>
          <a:graphicData uri="http://schemas.openxmlformats.org/drawingml/2006/table">
            <a:tbl>
              <a:tblPr/>
              <a:tblGrid>
                <a:gridCol w="1658067">
                  <a:extLst>
                    <a:ext uri="{9D8B030D-6E8A-4147-A177-3AD203B41FA5}">
                      <a16:colId xmlns:a16="http://schemas.microsoft.com/office/drawing/2014/main" val="3477662625"/>
                    </a:ext>
                  </a:extLst>
                </a:gridCol>
                <a:gridCol w="1172790">
                  <a:extLst>
                    <a:ext uri="{9D8B030D-6E8A-4147-A177-3AD203B41FA5}">
                      <a16:colId xmlns:a16="http://schemas.microsoft.com/office/drawing/2014/main" val="3074883927"/>
                    </a:ext>
                  </a:extLst>
                </a:gridCol>
                <a:gridCol w="978329">
                  <a:extLst>
                    <a:ext uri="{9D8B030D-6E8A-4147-A177-3AD203B41FA5}">
                      <a16:colId xmlns:a16="http://schemas.microsoft.com/office/drawing/2014/main" val="220321882"/>
                    </a:ext>
                  </a:extLst>
                </a:gridCol>
                <a:gridCol w="978329">
                  <a:extLst>
                    <a:ext uri="{9D8B030D-6E8A-4147-A177-3AD203B41FA5}">
                      <a16:colId xmlns:a16="http://schemas.microsoft.com/office/drawing/2014/main" val="2519370795"/>
                    </a:ext>
                  </a:extLst>
                </a:gridCol>
                <a:gridCol w="1055821">
                  <a:extLst>
                    <a:ext uri="{9D8B030D-6E8A-4147-A177-3AD203B41FA5}">
                      <a16:colId xmlns:a16="http://schemas.microsoft.com/office/drawing/2014/main" val="1420193385"/>
                    </a:ext>
                  </a:extLst>
                </a:gridCol>
              </a:tblGrid>
              <a:tr h="338639"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Rest of Iraq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KRI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Mosul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45554573"/>
                  </a:ext>
                </a:extLst>
              </a:tr>
              <a:tr h="403854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# People in need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2,044,541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574,146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1,264,313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3,883,000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81170911"/>
                  </a:ext>
                </a:extLst>
              </a:tr>
              <a:tr h="403854"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# People targeted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1,130,591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546,892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648,858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2,326,341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89004436"/>
                  </a:ext>
                </a:extLst>
              </a:tr>
              <a:tr h="403854"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# 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OPS – approved submissions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82 submissions – </a:t>
                      </a:r>
                      <a:r>
                        <a:rPr lang="en-IN" sz="1000" b="0" i="0" u="none" strike="noStrike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</a:rPr>
                        <a:t>54 approved proposals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IN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IN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IN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2871489"/>
                  </a:ext>
                </a:extLst>
              </a:tr>
              <a:tr h="42993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# of partners with approved projects in the HRP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IN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29 partners including 6 NNGOs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83233486"/>
                  </a:ext>
                </a:extLst>
              </a:tr>
              <a:tr h="403854">
                <a:tc>
                  <a:txBody>
                    <a:bodyPr/>
                    <a:lstStyle/>
                    <a:p>
                      <a:pPr algn="l" fontAlgn="ctr"/>
                      <a:r>
                        <a:rPr lang="en-IN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Financial requirements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$73,879,938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$41,918,452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$59,515,318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$175,313,708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41357007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9BBAC56D-035C-4256-BEBA-ADF1A049A0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6091583"/>
              </p:ext>
            </p:extLst>
          </p:nvPr>
        </p:nvGraphicFramePr>
        <p:xfrm>
          <a:off x="5865108" y="3276554"/>
          <a:ext cx="3278892" cy="396240"/>
        </p:xfrm>
        <a:graphic>
          <a:graphicData uri="http://schemas.openxmlformats.org/drawingml/2006/table">
            <a:tbl>
              <a:tblPr/>
              <a:tblGrid>
                <a:gridCol w="819723">
                  <a:extLst>
                    <a:ext uri="{9D8B030D-6E8A-4147-A177-3AD203B41FA5}">
                      <a16:colId xmlns:a16="http://schemas.microsoft.com/office/drawing/2014/main" val="1318094710"/>
                    </a:ext>
                  </a:extLst>
                </a:gridCol>
                <a:gridCol w="978712">
                  <a:extLst>
                    <a:ext uri="{9D8B030D-6E8A-4147-A177-3AD203B41FA5}">
                      <a16:colId xmlns:a16="http://schemas.microsoft.com/office/drawing/2014/main" val="452811414"/>
                    </a:ext>
                  </a:extLst>
                </a:gridCol>
                <a:gridCol w="772886">
                  <a:extLst>
                    <a:ext uri="{9D8B030D-6E8A-4147-A177-3AD203B41FA5}">
                      <a16:colId xmlns:a16="http://schemas.microsoft.com/office/drawing/2014/main" val="2051537171"/>
                    </a:ext>
                  </a:extLst>
                </a:gridCol>
                <a:gridCol w="707571">
                  <a:extLst>
                    <a:ext uri="{9D8B030D-6E8A-4147-A177-3AD203B41FA5}">
                      <a16:colId xmlns:a16="http://schemas.microsoft.com/office/drawing/2014/main" val="61453090"/>
                    </a:ext>
                  </a:extLst>
                </a:gridCol>
              </a:tblGrid>
              <a:tr h="339096">
                <a:tc>
                  <a:txBody>
                    <a:bodyPr/>
                    <a:lstStyle/>
                    <a:p>
                      <a:pPr algn="l" fontAlgn="t"/>
                      <a:r>
                        <a:rPr lang="en-IN" sz="1600" dirty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Funded</a:t>
                      </a:r>
                    </a:p>
                  </a:txBody>
                  <a:tcPr marL="76200" marR="76200" marT="76200" marB="76200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N" sz="1600" dirty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175.3 M</a:t>
                      </a:r>
                    </a:p>
                  </a:txBody>
                  <a:tcPr marL="76200" marR="76200" marT="76200" marB="76200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N" sz="1600" dirty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91.4 M</a:t>
                      </a:r>
                    </a:p>
                  </a:txBody>
                  <a:tcPr marL="76200" marR="76200" marT="76200" marB="76200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N" sz="1600" b="1" dirty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52.1%</a:t>
                      </a:r>
                    </a:p>
                  </a:txBody>
                  <a:tcPr marL="76200" marR="76200" marT="76200" marB="76200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2901612"/>
                  </a:ext>
                </a:extLst>
              </a:tr>
            </a:tbl>
          </a:graphicData>
        </a:graphic>
      </p:graphicFrame>
      <p:sp>
        <p:nvSpPr>
          <p:cNvPr id="17" name="Rectangle 16">
            <a:extLst>
              <a:ext uri="{FF2B5EF4-FFF2-40B4-BE49-F238E27FC236}">
                <a16:creationId xmlns:a16="http://schemas.microsoft.com/office/drawing/2014/main" id="{322D9446-9F69-431B-B54B-E92796863CBF}"/>
              </a:ext>
            </a:extLst>
          </p:cNvPr>
          <p:cNvSpPr/>
          <p:nvPr/>
        </p:nvSpPr>
        <p:spPr>
          <a:xfrm>
            <a:off x="5943599" y="1383578"/>
            <a:ext cx="318951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595959"/>
                </a:solidFill>
                <a:latin typeface="Calibri Light" panose="020F0302020204030204" pitchFamily="34" charset="0"/>
                <a:ea typeface="MS Mincho" panose="02020609040205080304" pitchFamily="49" charset="-128"/>
                <a:cs typeface="Calibri Light" panose="020F0302020204030204" pitchFamily="34" charset="0"/>
              </a:rPr>
              <a:t>The coverage for NFI kits stands at </a:t>
            </a:r>
            <a:r>
              <a:rPr lang="en-US" sz="1600" b="1" u="sng" dirty="0">
                <a:solidFill>
                  <a:srgbClr val="0070C0"/>
                </a:solidFill>
                <a:latin typeface="Calibri Light" panose="020F0302020204030204" pitchFamily="34" charset="0"/>
                <a:ea typeface="MS Mincho" panose="02020609040205080304" pitchFamily="49" charset="-128"/>
                <a:cs typeface="Calibri Light" panose="020F0302020204030204" pitchFamily="34" charset="0"/>
              </a:rPr>
              <a:t>87%</a:t>
            </a:r>
            <a:r>
              <a:rPr lang="en-US" sz="1600" u="sng" dirty="0">
                <a:solidFill>
                  <a:srgbClr val="0070C0"/>
                </a:solidFill>
                <a:latin typeface="Calibri Light" panose="020F0302020204030204" pitchFamily="34" charset="0"/>
                <a:ea typeface="MS Mincho" panose="02020609040205080304" pitchFamily="49" charset="-128"/>
                <a:cs typeface="Calibri Light" panose="020F0302020204030204" pitchFamily="34" charset="0"/>
              </a:rPr>
              <a:t> of the cluster target</a:t>
            </a:r>
            <a:r>
              <a:rPr lang="en-US" sz="1600" dirty="0">
                <a:solidFill>
                  <a:srgbClr val="595959"/>
                </a:solidFill>
                <a:latin typeface="Calibri Light" panose="020F0302020204030204" pitchFamily="34" charset="0"/>
                <a:ea typeface="MS Mincho" panose="02020609040205080304" pitchFamily="49" charset="-128"/>
                <a:cs typeface="Calibri Light" panose="020F0302020204030204" pitchFamily="34" charset="0"/>
              </a:rPr>
              <a:t> </a:t>
            </a:r>
          </a:p>
          <a:p>
            <a:endParaRPr lang="en-US" sz="1600" dirty="0">
              <a:solidFill>
                <a:srgbClr val="595959"/>
              </a:solidFill>
              <a:latin typeface="Calibri Light" panose="020F0302020204030204" pitchFamily="34" charset="0"/>
              <a:ea typeface="MS Mincho" panose="02020609040205080304" pitchFamily="49" charset="-128"/>
              <a:cs typeface="Calibri Light" panose="020F0302020204030204" pitchFamily="34" charset="0"/>
            </a:endParaRPr>
          </a:p>
          <a:p>
            <a:r>
              <a:rPr lang="en-US" sz="1600" dirty="0">
                <a:solidFill>
                  <a:srgbClr val="595959"/>
                </a:solidFill>
                <a:latin typeface="Calibri Light" panose="020F0302020204030204" pitchFamily="34" charset="0"/>
                <a:ea typeface="MS Mincho" panose="02020609040205080304" pitchFamily="49" charset="-128"/>
                <a:cs typeface="Calibri Light" panose="020F0302020204030204" pitchFamily="34" charset="0"/>
              </a:rPr>
              <a:t>and the coverage for shelter stands at </a:t>
            </a:r>
            <a:r>
              <a:rPr lang="en-US" sz="1600" b="1" u="sng" dirty="0">
                <a:solidFill>
                  <a:srgbClr val="0070C0"/>
                </a:solidFill>
                <a:latin typeface="Calibri Light" panose="020F0302020204030204" pitchFamily="34" charset="0"/>
                <a:ea typeface="MS Mincho" panose="02020609040205080304" pitchFamily="49" charset="-128"/>
                <a:cs typeface="Calibri Light" panose="020F0302020204030204" pitchFamily="34" charset="0"/>
              </a:rPr>
              <a:t>63%</a:t>
            </a:r>
            <a:r>
              <a:rPr lang="en-US" sz="1600" u="sng" dirty="0">
                <a:solidFill>
                  <a:srgbClr val="0070C0"/>
                </a:solidFill>
                <a:latin typeface="Calibri Light" panose="020F0302020204030204" pitchFamily="34" charset="0"/>
                <a:ea typeface="MS Mincho" panose="02020609040205080304" pitchFamily="49" charset="-128"/>
                <a:cs typeface="Calibri Light" panose="020F0302020204030204" pitchFamily="34" charset="0"/>
              </a:rPr>
              <a:t> of cluster target</a:t>
            </a:r>
            <a:r>
              <a:rPr lang="en-US" sz="1600" dirty="0">
                <a:solidFill>
                  <a:srgbClr val="595959"/>
                </a:solidFill>
                <a:latin typeface="Calibri Light" panose="020F0302020204030204" pitchFamily="34" charset="0"/>
                <a:ea typeface="MS Mincho" panose="02020609040205080304" pitchFamily="49" charset="-128"/>
                <a:cs typeface="Calibri Light" panose="020F0302020204030204" pitchFamily="34" charset="0"/>
              </a:rPr>
              <a:t>.</a:t>
            </a:r>
            <a:endParaRPr lang="en-IN" sz="16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30536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18DC84F6-90E3-4772-B352-534165DD708B}"/>
              </a:ext>
            </a:extLst>
          </p:cNvPr>
          <p:cNvSpPr txBox="1">
            <a:spLocks/>
          </p:cNvSpPr>
          <p:nvPr/>
        </p:nvSpPr>
        <p:spPr>
          <a:xfrm>
            <a:off x="0" y="114666"/>
            <a:ext cx="9144000" cy="33909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algn="l"/>
            <a:r>
              <a:rPr lang="en-GB" sz="1800" b="0" dirty="0">
                <a:solidFill>
                  <a:srgbClr val="0070C0"/>
                </a:solidFill>
                <a:latin typeface="Calibri Light" panose="020F0302020204030204" pitchFamily="34" charset="0"/>
              </a:rPr>
              <a:t>2.  Information Management - </a:t>
            </a:r>
            <a:r>
              <a:rPr lang="en-US" sz="1800" b="0" dirty="0">
                <a:solidFill>
                  <a:srgbClr val="0070C0"/>
                </a:solidFill>
                <a:latin typeface="Calibri Light" panose="020F0302020204030204" pitchFamily="34" charset="0"/>
              </a:rPr>
              <a:t>2017 Shelter and NFI achievements</a:t>
            </a:r>
            <a:r>
              <a:rPr lang="en-GB" sz="1800" b="0" dirty="0">
                <a:solidFill>
                  <a:srgbClr val="0070C0"/>
                </a:solidFill>
                <a:latin typeface="Calibri Light" panose="020F0302020204030204" pitchFamily="34" charset="0"/>
              </a:rPr>
              <a:t> </a:t>
            </a:r>
            <a:endParaRPr lang="en-US" sz="1800" b="0" dirty="0">
              <a:solidFill>
                <a:srgbClr val="0070C0"/>
              </a:solidFill>
              <a:latin typeface="Calibri Light" panose="020F030202020403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B7B00F4-3B18-4738-899F-BC851AF1D9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86" y="1153222"/>
            <a:ext cx="9144000" cy="3272488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C8170BA7-8CEE-4CEF-9D60-D337965B77EC}"/>
              </a:ext>
            </a:extLst>
          </p:cNvPr>
          <p:cNvSpPr/>
          <p:nvPr/>
        </p:nvSpPr>
        <p:spPr>
          <a:xfrm>
            <a:off x="0" y="559721"/>
            <a:ext cx="9144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latin typeface="Calibri Light" panose="020F0302020204030204" pitchFamily="34" charset="0"/>
                <a:cs typeface="Calibri Light" panose="020F0302020204030204" pitchFamily="34" charset="0"/>
              </a:rPr>
              <a:t>2017 achievements toward Cluster Objectives - </a:t>
            </a:r>
            <a:r>
              <a:rPr lang="en-US" sz="1200" dirty="0">
                <a:solidFill>
                  <a:srgbClr val="00000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(PMR): These are Cluster overall achievements per objectives and indicators. </a:t>
            </a:r>
          </a:p>
        </p:txBody>
      </p:sp>
    </p:spTree>
    <p:extLst>
      <p:ext uri="{BB962C8B-B14F-4D97-AF65-F5344CB8AC3E}">
        <p14:creationId xmlns:p14="http://schemas.microsoft.com/office/powerpoint/2010/main" val="16083510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18DC84F6-90E3-4772-B352-534165DD708B}"/>
              </a:ext>
            </a:extLst>
          </p:cNvPr>
          <p:cNvSpPr txBox="1">
            <a:spLocks/>
          </p:cNvSpPr>
          <p:nvPr/>
        </p:nvSpPr>
        <p:spPr>
          <a:xfrm>
            <a:off x="0" y="114666"/>
            <a:ext cx="9144000" cy="33909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algn="l"/>
            <a:r>
              <a:rPr lang="en-GB" sz="1800" b="0" dirty="0">
                <a:solidFill>
                  <a:srgbClr val="0070C0"/>
                </a:solidFill>
                <a:latin typeface="Calibri Light" panose="020F0302020204030204" pitchFamily="34" charset="0"/>
              </a:rPr>
              <a:t>2.  Information Management - </a:t>
            </a:r>
            <a:r>
              <a:rPr lang="en-US" sz="1800" b="0" dirty="0">
                <a:solidFill>
                  <a:srgbClr val="0070C0"/>
                </a:solidFill>
                <a:latin typeface="Calibri Light" panose="020F0302020204030204" pitchFamily="34" charset="0"/>
              </a:rPr>
              <a:t>2017 Shelter and NFI achievements</a:t>
            </a:r>
            <a:r>
              <a:rPr lang="en-GB" sz="1800" b="0" dirty="0">
                <a:solidFill>
                  <a:srgbClr val="0070C0"/>
                </a:solidFill>
                <a:latin typeface="Calibri Light" panose="020F0302020204030204" pitchFamily="34" charset="0"/>
              </a:rPr>
              <a:t> </a:t>
            </a:r>
            <a:endParaRPr lang="en-US" sz="1800" b="0" dirty="0">
              <a:solidFill>
                <a:srgbClr val="0070C0"/>
              </a:solidFill>
              <a:latin typeface="Calibri Light" panose="020F0302020204030204" pitchFamily="34" charset="0"/>
            </a:endParaRP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9AEA9D90-E6A6-4D4E-B0AB-242D4BE9EDE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7225039"/>
              </p:ext>
            </p:extLst>
          </p:nvPr>
        </p:nvGraphicFramePr>
        <p:xfrm>
          <a:off x="1698174" y="566058"/>
          <a:ext cx="7391400" cy="43274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844BC0D3-0250-4BB4-BC2C-4D04CCD8C817}"/>
              </a:ext>
            </a:extLst>
          </p:cNvPr>
          <p:cNvSpPr/>
          <p:nvPr/>
        </p:nvSpPr>
        <p:spPr>
          <a:xfrm>
            <a:off x="39509" y="871342"/>
            <a:ext cx="165866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000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However 2017 gaps to be considered remain at governorate level. </a:t>
            </a:r>
            <a:endParaRPr lang="en-IN" sz="1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84135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18DC84F6-90E3-4772-B352-534165DD708B}"/>
              </a:ext>
            </a:extLst>
          </p:cNvPr>
          <p:cNvSpPr txBox="1">
            <a:spLocks/>
          </p:cNvSpPr>
          <p:nvPr/>
        </p:nvSpPr>
        <p:spPr>
          <a:xfrm>
            <a:off x="0" y="114666"/>
            <a:ext cx="9144000" cy="33909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algn="l"/>
            <a:r>
              <a:rPr lang="en-GB" sz="1800" b="0" dirty="0">
                <a:solidFill>
                  <a:srgbClr val="0070C0"/>
                </a:solidFill>
                <a:latin typeface="Calibri Light" panose="020F0302020204030204" pitchFamily="34" charset="0"/>
              </a:rPr>
              <a:t>2.  Information Management - </a:t>
            </a:r>
            <a:r>
              <a:rPr lang="en-US" sz="1800" b="0" dirty="0">
                <a:solidFill>
                  <a:srgbClr val="0070C0"/>
                </a:solidFill>
                <a:latin typeface="Calibri Light" panose="020F0302020204030204" pitchFamily="34" charset="0"/>
              </a:rPr>
              <a:t>2018 HRP vs operational indicators and mandatory attributes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152504C-675C-4EB2-BEE3-D0D3A30F4F5B}"/>
              </a:ext>
            </a:extLst>
          </p:cNvPr>
          <p:cNvSpPr/>
          <p:nvPr/>
        </p:nvSpPr>
        <p:spPr>
          <a:xfrm>
            <a:off x="119740" y="869109"/>
            <a:ext cx="8958943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>
                <a:solidFill>
                  <a:srgbClr val="60606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Final S-NFI operational indicators and mandatory attributes been shared with partners on 16 Jan. 2018</a:t>
            </a:r>
          </a:p>
          <a:p>
            <a:pPr algn="just"/>
            <a:endParaRPr lang="en-US" dirty="0">
              <a:solidFill>
                <a:srgbClr val="0070C0"/>
              </a:solidFill>
              <a:latin typeface="Calibri Light" panose="020F0302020204030204" pitchFamily="34" charset="0"/>
              <a:ea typeface="Times New Roman" panose="02020603050405020304" pitchFamily="18" charset="0"/>
              <a:cs typeface="Calibri Light" panose="020F0302020204030204" pitchFamily="34" charset="0"/>
            </a:endParaRPr>
          </a:p>
          <a:p>
            <a:pPr algn="just"/>
            <a:r>
              <a:rPr lang="en-IN" dirty="0">
                <a:solidFill>
                  <a:srgbClr val="C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For 2018</a:t>
            </a:r>
            <a:r>
              <a:rPr lang="en-IN" dirty="0">
                <a:latin typeface="Calibri Light" panose="020F0302020204030204" pitchFamily="34" charset="0"/>
                <a:cs typeface="Calibri Light" panose="020F0302020204030204" pitchFamily="34" charset="0"/>
              </a:rPr>
              <a:t>, ActivityInfo will remain the main channel for reporting to Clusters, thus, organizations will need to request access to the system </a:t>
            </a:r>
            <a:r>
              <a:rPr lang="en-IN" u="sng" dirty="0">
                <a:latin typeface="Calibri Light" panose="020F0302020204030204" pitchFamily="34" charset="0"/>
                <a:cs typeface="Calibri Light" panose="020F0302020204030204" pitchFamily="34" charset="0"/>
              </a:rPr>
              <a:t>even if you had access to 2017 database</a:t>
            </a:r>
            <a:r>
              <a:rPr lang="en-IN" dirty="0">
                <a:latin typeface="Calibri Light" panose="020F0302020204030204" pitchFamily="34" charset="0"/>
                <a:cs typeface="Calibri Light" panose="020F0302020204030204" pitchFamily="34" charset="0"/>
              </a:rPr>
              <a:t>.</a:t>
            </a:r>
          </a:p>
          <a:p>
            <a:pPr algn="just"/>
            <a:endParaRPr lang="en-US" dirty="0">
              <a:solidFill>
                <a:srgbClr val="606060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just"/>
            <a:r>
              <a:rPr lang="en-IN" dirty="0">
                <a:latin typeface="Calibri Light" panose="020F0302020204030204" pitchFamily="34" charset="0"/>
                <a:cs typeface="Calibri Light" panose="020F0302020204030204" pitchFamily="34" charset="0"/>
              </a:rPr>
              <a:t>As of 16Jan.18, out of 43 organizations already reporting in 2017 AI database, only 23 organizations (47 staffs) have registered to have access to the 2018 AI database</a:t>
            </a:r>
          </a:p>
          <a:p>
            <a:pPr algn="just"/>
            <a:endParaRPr lang="en-IN" dirty="0">
              <a:solidFill>
                <a:srgbClr val="606060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just"/>
            <a:r>
              <a:rPr lang="en-US" dirty="0">
                <a:solidFill>
                  <a:srgbClr val="60606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Currently cluster IMOs together with OCHA IMU, are</a:t>
            </a:r>
            <a:r>
              <a:rPr lang="en-IN" dirty="0">
                <a:solidFill>
                  <a:srgbClr val="60606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in a process of finalizing the 2018 ActivityInfo reporting database and preparing supporting document.</a:t>
            </a:r>
          </a:p>
          <a:p>
            <a:pPr algn="just"/>
            <a:endParaRPr lang="en-IN" dirty="0">
              <a:solidFill>
                <a:srgbClr val="606060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just"/>
            <a:r>
              <a:rPr lang="en-IN" dirty="0">
                <a:latin typeface="Calibri Light" panose="020F0302020204030204" pitchFamily="34" charset="0"/>
                <a:cs typeface="Calibri Light" panose="020F0302020204030204" pitchFamily="34" charset="0"/>
              </a:rPr>
              <a:t>Training sessions will be conducted on due time.</a:t>
            </a:r>
          </a:p>
        </p:txBody>
      </p:sp>
    </p:spTree>
    <p:extLst>
      <p:ext uri="{BB962C8B-B14F-4D97-AF65-F5344CB8AC3E}">
        <p14:creationId xmlns:p14="http://schemas.microsoft.com/office/powerpoint/2010/main" val="40650965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18DC84F6-90E3-4772-B352-534165DD708B}"/>
              </a:ext>
            </a:extLst>
          </p:cNvPr>
          <p:cNvSpPr txBox="1">
            <a:spLocks/>
          </p:cNvSpPr>
          <p:nvPr/>
        </p:nvSpPr>
        <p:spPr>
          <a:xfrm>
            <a:off x="0" y="114666"/>
            <a:ext cx="9144000" cy="33909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algn="l"/>
            <a:r>
              <a:rPr lang="en-GB" sz="1800" b="0" dirty="0">
                <a:solidFill>
                  <a:srgbClr val="0070C0"/>
                </a:solidFill>
                <a:latin typeface="Calibri Light" panose="020F0302020204030204" pitchFamily="34" charset="0"/>
              </a:rPr>
              <a:t>3.  </a:t>
            </a:r>
            <a:r>
              <a:rPr lang="en-IN" sz="1800" b="0" dirty="0">
                <a:solidFill>
                  <a:srgbClr val="0070C0"/>
                </a:solidFill>
                <a:latin typeface="Calibri Light" panose="020F0302020204030204" pitchFamily="34" charset="0"/>
              </a:rPr>
              <a:t>Key Issues - </a:t>
            </a:r>
            <a:r>
              <a:rPr lang="en-US" sz="1800" b="0" dirty="0">
                <a:solidFill>
                  <a:srgbClr val="0070C0"/>
                </a:solidFill>
                <a:latin typeface="Calibri Light" panose="020F0302020204030204" pitchFamily="34" charset="0"/>
              </a:rPr>
              <a:t>2018 cluster strategy &amp; work plan</a:t>
            </a:r>
          </a:p>
        </p:txBody>
      </p:sp>
    </p:spTree>
    <p:extLst>
      <p:ext uri="{BB962C8B-B14F-4D97-AF65-F5344CB8AC3E}">
        <p14:creationId xmlns:p14="http://schemas.microsoft.com/office/powerpoint/2010/main" val="16364394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pPr/>
              <a:t>9</a:t>
            </a:fld>
            <a:endParaRPr lang="en-GB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18DC84F6-90E3-4772-B352-534165DD708B}"/>
              </a:ext>
            </a:extLst>
          </p:cNvPr>
          <p:cNvSpPr txBox="1">
            <a:spLocks/>
          </p:cNvSpPr>
          <p:nvPr/>
        </p:nvSpPr>
        <p:spPr>
          <a:xfrm>
            <a:off x="0" y="114666"/>
            <a:ext cx="9144000" cy="33909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algn="l"/>
            <a:r>
              <a:rPr lang="en-GB" sz="1800" b="0" dirty="0">
                <a:solidFill>
                  <a:srgbClr val="0070C0"/>
                </a:solidFill>
                <a:latin typeface="Calibri Light" panose="020F0302020204030204" pitchFamily="34" charset="0"/>
              </a:rPr>
              <a:t>3.  </a:t>
            </a:r>
            <a:r>
              <a:rPr lang="en-IN" sz="1800" b="0" dirty="0">
                <a:solidFill>
                  <a:srgbClr val="0070C0"/>
                </a:solidFill>
                <a:latin typeface="Calibri Light" panose="020F0302020204030204" pitchFamily="34" charset="0"/>
              </a:rPr>
              <a:t>Key Issues - </a:t>
            </a:r>
            <a:r>
              <a:rPr lang="en-US" sz="1800" b="0" dirty="0">
                <a:solidFill>
                  <a:srgbClr val="0070C0"/>
                </a:solidFill>
                <a:latin typeface="Calibri Light" panose="020F0302020204030204" pitchFamily="34" charset="0"/>
              </a:rPr>
              <a:t>Summery on 2018 HNO/HRP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0C0693B-A201-4CB4-A8AA-98AE11C0377A}"/>
              </a:ext>
            </a:extLst>
          </p:cNvPr>
          <p:cNvSpPr/>
          <p:nvPr/>
        </p:nvSpPr>
        <p:spPr>
          <a:xfrm>
            <a:off x="0" y="795151"/>
            <a:ext cx="914400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1100" dirty="0">
                <a:latin typeface="Calibri Light" panose="020F0302020204030204" pitchFamily="34" charset="0"/>
                <a:cs typeface="Calibri Light" panose="020F0302020204030204" pitchFamily="34" charset="0"/>
                <a:hlinkClick r:id="rId2"/>
              </a:rPr>
              <a:t>https://www.sheltercluster.org/sites/default/files/docs/irq_a4_shelter_cluster_2018hrp_snapshot_20171220.pdf</a:t>
            </a:r>
            <a:endParaRPr lang="en-IN" sz="11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FF34F0F-B03A-4219-BF0A-BAF061468501}"/>
              </a:ext>
            </a:extLst>
          </p:cNvPr>
          <p:cNvSpPr/>
          <p:nvPr/>
        </p:nvSpPr>
        <p:spPr>
          <a:xfrm>
            <a:off x="0" y="508319"/>
            <a:ext cx="67946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>
                <a:solidFill>
                  <a:schemeClr val="bg1">
                    <a:lumMod val="50000"/>
                  </a:schemeClr>
                </a:solidFill>
                <a:latin typeface="Calibri Light" panose="020F0302020204030204" pitchFamily="34" charset="0"/>
                <a:ea typeface="Verdana" pitchFamily="34" charset="0"/>
                <a:cs typeface="Verdana" pitchFamily="34" charset="0"/>
              </a:rPr>
              <a:t>Shelter Cluster Snapshot on 2018 HRP available on the cluster webpage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5814036-C70D-43E7-8E8A-540F9BF5B0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4662" y="1157608"/>
            <a:ext cx="5461808" cy="3862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9650739"/>
      </p:ext>
    </p:extLst>
  </p:cSld>
  <p:clrMapOvr>
    <a:masterClrMapping/>
  </p:clrMapOvr>
</p:sld>
</file>

<file path=ppt/theme/theme1.xml><?xml version="1.0" encoding="utf-8"?>
<a:theme xmlns:a="http://schemas.openxmlformats.org/drawingml/2006/main" name="Shelter Cluster Red Theme">
  <a:themeElements>
    <a:clrScheme name="Shelter Cluster 3 Soft">
      <a:dk1>
        <a:sysClr val="windowText" lastClr="000000"/>
      </a:dk1>
      <a:lt1>
        <a:sysClr val="window" lastClr="FFFFFF"/>
      </a:lt1>
      <a:dk2>
        <a:srgbClr val="04314C"/>
      </a:dk2>
      <a:lt2>
        <a:srgbClr val="F6F6F6"/>
      </a:lt2>
      <a:accent1>
        <a:srgbClr val="365A70"/>
      </a:accent1>
      <a:accent2>
        <a:srgbClr val="FFC133"/>
      </a:accent2>
      <a:accent3>
        <a:srgbClr val="994345"/>
      </a:accent3>
      <a:accent4>
        <a:srgbClr val="84C559"/>
      </a:accent4>
      <a:accent5>
        <a:srgbClr val="FD3333"/>
      </a:accent5>
      <a:accent6>
        <a:srgbClr val="459FD5"/>
      </a:accent6>
      <a:hlink>
        <a:srgbClr val="994345"/>
      </a:hlink>
      <a:folHlink>
        <a:srgbClr val="7030A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EsriMapsInfo xmlns="ESRI.ArcGIS.Mapping.OfficeIntegration.PowerPointInfo">
  <Version>Version1</Version>
  <RequiresSignIn>False</RequiresSignIn>
</EsriMapsInfo>
</file>

<file path=customXml/item2.xml><?xml version="1.0" encoding="utf-8"?>
<EsriMapsInfo xmlns="ESRI.ArcGIS.Mapping.OfficeIntegration.PowerPointInfo">
  <Version>Version1</Version>
  <RequiresSignIn>False</RequiresSignIn>
</EsriMapsInfo>
</file>

<file path=customXml/itemProps1.xml><?xml version="1.0" encoding="utf-8"?>
<ds:datastoreItem xmlns:ds="http://schemas.openxmlformats.org/officeDocument/2006/customXml" ds:itemID="{145E2856-19BA-425F-803A-C89D2B7302BA}">
  <ds:schemaRefs>
    <ds:schemaRef ds:uri="ESRI.ArcGIS.Mapping.OfficeIntegration.PowerPointInfo"/>
  </ds:schemaRefs>
</ds:datastoreItem>
</file>

<file path=customXml/itemProps2.xml><?xml version="1.0" encoding="utf-8"?>
<ds:datastoreItem xmlns:ds="http://schemas.openxmlformats.org/officeDocument/2006/customXml" ds:itemID="{AD2A9EA0-4CE9-4A25-B809-D1F4F74731F1}">
  <ds:schemaRefs>
    <ds:schemaRef ds:uri="ESRI.ArcGIS.Mapping.OfficeIntegration.PowerPointInfo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20936</TotalTime>
  <Words>626</Words>
  <Application>Microsoft Office PowerPoint</Application>
  <PresentationFormat>On-screen Show (16:9)</PresentationFormat>
  <Paragraphs>141</Paragraphs>
  <Slides>14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3" baseType="lpstr">
      <vt:lpstr>MS Mincho</vt:lpstr>
      <vt:lpstr>MS PGothic</vt:lpstr>
      <vt:lpstr>Arial</vt:lpstr>
      <vt:lpstr>Calibri</vt:lpstr>
      <vt:lpstr>Calibri Light</vt:lpstr>
      <vt:lpstr>Times New Roman</vt:lpstr>
      <vt:lpstr>Verdana</vt:lpstr>
      <vt:lpstr>Wingdings</vt:lpstr>
      <vt:lpstr>Shelter Cluster Red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Types of Winterization Kits</dc:title>
  <dc:creator>Bo Hurkmans</dc:creator>
  <cp:lastModifiedBy>TIA Michel</cp:lastModifiedBy>
  <cp:revision>2366</cp:revision>
  <cp:lastPrinted>2017-10-23T07:30:35Z</cp:lastPrinted>
  <dcterms:created xsi:type="dcterms:W3CDTF">2014-10-08T08:24:30Z</dcterms:created>
  <dcterms:modified xsi:type="dcterms:W3CDTF">2018-01-16T18:32:39Z</dcterms:modified>
</cp:coreProperties>
</file>